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4"/>
  </p:notesMasterIdLst>
  <p:sldIdLst>
    <p:sldId id="256" r:id="rId2"/>
    <p:sldId id="268" r:id="rId3"/>
    <p:sldId id="258" r:id="rId4"/>
    <p:sldId id="259" r:id="rId5"/>
    <p:sldId id="260" r:id="rId6"/>
    <p:sldId id="261" r:id="rId7"/>
    <p:sldId id="269" r:id="rId8"/>
    <p:sldId id="262" r:id="rId9"/>
    <p:sldId id="263" r:id="rId10"/>
    <p:sldId id="264" r:id="rId11"/>
    <p:sldId id="270" r:id="rId12"/>
    <p:sldId id="266" r:id="rId13"/>
  </p:sldIdLst>
  <p:sldSz cx="12192000" cy="6858000"/>
  <p:notesSz cx="6797675" cy="98742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CF7A545E-3E3F-43DC-B0A6-352A6659AEE0}" type="datetimeFigureOut">
              <a:rPr lang="es-ES" smtClean="0"/>
              <a:t>26/07/2017</a:t>
            </a:fld>
            <a:endParaRPr lang="es-ES"/>
          </a:p>
        </p:txBody>
      </p:sp>
      <p:sp>
        <p:nvSpPr>
          <p:cNvPr id="4" name="3 Marcador de imagen de diapositiva"/>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vl1pPr>
          </a:lstStyle>
          <a:p>
            <a:fld id="{E3E27CA9-76F5-4299-AE03-E93A25090EE9}" type="slidenum">
              <a:rPr lang="es-ES" smtClean="0"/>
              <a:t>‹Nº›</a:t>
            </a:fld>
            <a:endParaRPr lang="es-ES"/>
          </a:p>
        </p:txBody>
      </p:sp>
    </p:spTree>
    <p:extLst>
      <p:ext uri="{BB962C8B-B14F-4D97-AF65-F5344CB8AC3E}">
        <p14:creationId xmlns:p14="http://schemas.microsoft.com/office/powerpoint/2010/main" val="2919080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Título"/>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5019" y="4953000"/>
            <a:ext cx="12197020"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1E21482A-F1DB-4F1F-B185-2609CB8CDAB5}" type="datetime1">
              <a:rPr lang="es-ES" smtClean="0"/>
              <a:t>26/07/2017</a:t>
            </a:fld>
            <a:endParaRPr lang="es-ES" dirty="0"/>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dirty="0"/>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98E923EB-9831-42A4-B039-4B8B12825E60}" type="slidenum">
              <a:rPr lang="es-ES" smtClean="0"/>
              <a:t>‹Nº›</a:t>
            </a:fld>
            <a:endParaRPr lang="es-E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1481330"/>
            <a:ext cx="109728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05AA259-D795-4D32-A85F-5D0B6ED67960}" type="datetime1">
              <a:rPr lang="es-ES" smtClean="0"/>
              <a:t>26/07/2017</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125351" y="274641"/>
            <a:ext cx="236996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41"/>
            <a:ext cx="84328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C7E4B3B-D6B5-4925-98F0-8D607D41FD87}" type="datetime1">
              <a:rPr lang="es-ES" smtClean="0"/>
              <a:t>26/07/2017</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79406AE-A617-43D4-9408-7AD4F398A305}" type="datetime1">
              <a:rPr lang="es-ES" smtClean="0"/>
              <a:t>26/07/2017</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8C0078E-A73D-4473-8217-030FE37B0DFD}" type="datetime1">
              <a:rPr lang="es-ES" smtClean="0"/>
              <a:t>26/07/2017</a:t>
            </a:fld>
            <a:endParaRPr lang="es-ES" dirty="0"/>
          </a:p>
        </p:txBody>
      </p:sp>
      <p:sp>
        <p:nvSpPr>
          <p:cNvPr id="5" name="4 Marcador de pie de página"/>
          <p:cNvSpPr>
            <a:spLocks noGrp="1"/>
          </p:cNvSpPr>
          <p:nvPr>
            <p:ph type="ftr" sz="quarter" idx="11"/>
          </p:nvPr>
        </p:nvSpPr>
        <p:spPr/>
        <p:txBody>
          <a:bodyPr/>
          <a:lstStyle>
            <a:extLst/>
          </a:lstStyle>
          <a:p>
            <a:endParaRPr lang="es-ES" dirty="0"/>
          </a:p>
        </p:txBody>
      </p:sp>
      <p:sp>
        <p:nvSpPr>
          <p:cNvPr id="6" name="5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
        <p:nvSpPr>
          <p:cNvPr id="7" name="6 Cheurón"/>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7 Cheurón"/>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3883664-B509-4CF6-A460-0C82CEFA6807}" type="datetime1">
              <a:rPr lang="es-ES" smtClean="0"/>
              <a:t>26/07/2017</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109728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D92AAD67-36EC-45BD-8B7D-3248C64BADBE}" type="datetime1">
              <a:rPr lang="es-ES" smtClean="0"/>
              <a:t>26/07/2017</a:t>
            </a:fld>
            <a:endParaRPr lang="es-ES" dirty="0"/>
          </a:p>
        </p:txBody>
      </p:sp>
      <p:sp>
        <p:nvSpPr>
          <p:cNvPr id="8" name="7 Marcador de pie de página"/>
          <p:cNvSpPr>
            <a:spLocks noGrp="1"/>
          </p:cNvSpPr>
          <p:nvPr>
            <p:ph type="ftr" sz="quarter" idx="11"/>
          </p:nvPr>
        </p:nvSpPr>
        <p:spPr/>
        <p:txBody>
          <a:bodyPr/>
          <a:lstStyle>
            <a:extLst/>
          </a:lstStyle>
          <a:p>
            <a:endParaRPr lang="es-ES" dirty="0"/>
          </a:p>
        </p:txBody>
      </p:sp>
      <p:sp>
        <p:nvSpPr>
          <p:cNvPr id="9" name="8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2678F38-D1CB-4805-B5B7-68ECF9AD2DDB}" type="datetime1">
              <a:rPr lang="es-ES" smtClean="0"/>
              <a:t>26/07/2017</a:t>
            </a:fld>
            <a:endParaRPr lang="es-ES" dirty="0"/>
          </a:p>
        </p:txBody>
      </p:sp>
      <p:sp>
        <p:nvSpPr>
          <p:cNvPr id="4" name="3 Marcador de pie de página"/>
          <p:cNvSpPr>
            <a:spLocks noGrp="1"/>
          </p:cNvSpPr>
          <p:nvPr>
            <p:ph type="ftr" sz="quarter" idx="11"/>
          </p:nvPr>
        </p:nvSpPr>
        <p:spPr/>
        <p:txBody>
          <a:bodyPr/>
          <a:lstStyle>
            <a:extLst/>
          </a:lstStyle>
          <a:p>
            <a:endParaRPr lang="es-ES" dirty="0"/>
          </a:p>
        </p:txBody>
      </p:sp>
      <p:sp>
        <p:nvSpPr>
          <p:cNvPr id="5" name="4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A16A7809-9BC3-4106-AF7F-8BE0A32479F5}" type="datetime1">
              <a:rPr lang="es-ES" smtClean="0"/>
              <a:t>26/07/2017</a:t>
            </a:fld>
            <a:endParaRPr lang="es-ES" dirty="0"/>
          </a:p>
        </p:txBody>
      </p:sp>
      <p:sp>
        <p:nvSpPr>
          <p:cNvPr id="3" name="2 Marcador de pie de página"/>
          <p:cNvSpPr>
            <a:spLocks noGrp="1"/>
          </p:cNvSpPr>
          <p:nvPr>
            <p:ph type="ftr" sz="quarter" idx="11"/>
          </p:nvPr>
        </p:nvSpPr>
        <p:spPr/>
        <p:txBody>
          <a:bodyPr/>
          <a:lstStyle>
            <a:extLst/>
          </a:lstStyle>
          <a:p>
            <a:endParaRPr lang="es-ES" dirty="0"/>
          </a:p>
        </p:txBody>
      </p:sp>
      <p:sp>
        <p:nvSpPr>
          <p:cNvPr id="4" name="3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8969376" y="6407944"/>
            <a:ext cx="2560320" cy="365760"/>
          </a:xfrm>
        </p:spPr>
        <p:txBody>
          <a:bodyPr/>
          <a:lstStyle>
            <a:extLst/>
          </a:lstStyle>
          <a:p>
            <a:fld id="{C7E23906-9348-4ECC-9D18-DF4893F5BE59}" type="datetime1">
              <a:rPr lang="es-ES" smtClean="0"/>
              <a:t>26/07/2017</a:t>
            </a:fld>
            <a:endParaRPr lang="es-ES" dirty="0"/>
          </a:p>
        </p:txBody>
      </p:sp>
      <p:sp>
        <p:nvSpPr>
          <p:cNvPr id="6" name="5 Marcador de pie de página"/>
          <p:cNvSpPr>
            <a:spLocks noGrp="1"/>
          </p:cNvSpPr>
          <p:nvPr>
            <p:ph type="ftr" sz="quarter" idx="11"/>
          </p:nvPr>
        </p:nvSpPr>
        <p:spPr/>
        <p:txBody>
          <a:bodyPr/>
          <a:lstStyle>
            <a:extLst/>
          </a:lstStyle>
          <a:p>
            <a:endParaRPr lang="es-ES" dirty="0"/>
          </a:p>
        </p:txBody>
      </p:sp>
      <p:sp>
        <p:nvSpPr>
          <p:cNvPr id="7" name="6 Marcador de número de diapositiva"/>
          <p:cNvSpPr>
            <a:spLocks noGrp="1"/>
          </p:cNvSpPr>
          <p:nvPr>
            <p:ph type="sldNum" sz="quarter" idx="12"/>
          </p:nvPr>
        </p:nvSpPr>
        <p:spPr/>
        <p:txBody>
          <a:bodyPr/>
          <a:lstStyle>
            <a:extLst/>
          </a:lstStyle>
          <a:p>
            <a:fld id="{98E923EB-9831-42A4-B039-4B8B12825E60}"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dirty="0"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9E9C1961-9618-4AAA-9C9F-317E2BFA1980}" type="datetime1">
              <a:rPr lang="es-ES" smtClean="0"/>
              <a:t>26/07/2017</a:t>
            </a:fld>
            <a:endParaRPr lang="es-ES" dirty="0"/>
          </a:p>
        </p:txBody>
      </p:sp>
      <p:sp>
        <p:nvSpPr>
          <p:cNvPr id="6" name="5 Marcador de pie de página"/>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s-ES" dirty="0"/>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98E923EB-9831-42A4-B039-4B8B12825E60}" type="slidenum">
              <a:rPr lang="es-ES" smtClean="0"/>
              <a:t>‹Nº›</a:t>
            </a:fld>
            <a:endParaRPr lang="es-ES" dirty="0"/>
          </a:p>
        </p:txBody>
      </p:sp>
      <p:sp>
        <p:nvSpPr>
          <p:cNvPr id="2" name="1 Título"/>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8 Forma libre"/>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9 Triángulo rectángulo"/>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10 Conector recto"/>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12 Cheurón"/>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Forma libre"/>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13 Triángulo rectángulo"/>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14 Conector recto"/>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26009660-72B6-4FD9-BC0B-4461A4A23A5A}" type="datetime1">
              <a:rPr lang="es-ES" smtClean="0"/>
              <a:t>26/07/2017</a:t>
            </a:fld>
            <a:endParaRPr lang="es-ES" dirty="0"/>
          </a:p>
        </p:txBody>
      </p:sp>
      <p:sp>
        <p:nvSpPr>
          <p:cNvPr id="22" name="21 Marcador de pie de página"/>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s-ES" dirty="0"/>
          </a:p>
        </p:txBody>
      </p:sp>
      <p:sp>
        <p:nvSpPr>
          <p:cNvPr id="18" name="17 Marcador de número de diapositiva"/>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98E923EB-9831-42A4-B039-4B8B12825E60}"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3238" y="0"/>
            <a:ext cx="3498761" cy="3801412"/>
          </a:xfrm>
          <a:prstGeom prst="rect">
            <a:avLst/>
          </a:prstGeom>
        </p:spPr>
      </p:pic>
      <p:sp>
        <p:nvSpPr>
          <p:cNvPr id="2" name="Título 1"/>
          <p:cNvSpPr>
            <a:spLocks noGrp="1"/>
          </p:cNvSpPr>
          <p:nvPr>
            <p:ph type="ctrTitle"/>
          </p:nvPr>
        </p:nvSpPr>
        <p:spPr/>
        <p:txBody>
          <a:bodyPr>
            <a:normAutofit fontScale="90000"/>
          </a:bodyPr>
          <a:lstStyle/>
          <a:p>
            <a:pPr algn="ctr"/>
            <a:r>
              <a:rPr lang="es-ES" sz="11500" u="sng" dirty="0" smtClean="0">
                <a:solidFill>
                  <a:schemeClr val="accent1">
                    <a:lumMod val="20000"/>
                    <a:lumOff val="80000"/>
                  </a:schemeClr>
                </a:solidFill>
              </a:rPr>
              <a:t>ACTION PLAN</a:t>
            </a:r>
            <a:endParaRPr lang="es-ES" sz="11500" u="sng" dirty="0">
              <a:solidFill>
                <a:schemeClr val="accent1">
                  <a:lumMod val="20000"/>
                  <a:lumOff val="80000"/>
                </a:schemeClr>
              </a:solidFill>
            </a:endParaRPr>
          </a:p>
        </p:txBody>
      </p:sp>
      <p:sp>
        <p:nvSpPr>
          <p:cNvPr id="3" name="Subtítulo 2"/>
          <p:cNvSpPr>
            <a:spLocks noGrp="1"/>
          </p:cNvSpPr>
          <p:nvPr>
            <p:ph type="subTitle" idx="1"/>
          </p:nvPr>
        </p:nvSpPr>
        <p:spPr/>
        <p:txBody>
          <a:bodyPr>
            <a:normAutofit/>
          </a:bodyPr>
          <a:lstStyle/>
          <a:p>
            <a:pPr algn="ctr"/>
            <a:r>
              <a:rPr lang="es-ES" dirty="0" smtClean="0"/>
              <a:t>By Almudena Montero</a:t>
            </a:r>
          </a:p>
          <a:p>
            <a:r>
              <a:rPr lang="es-ES" dirty="0" smtClean="0"/>
              <a:t>Bilingual coordinator</a:t>
            </a:r>
            <a:r>
              <a:rPr lang="es-ES" dirty="0"/>
              <a:t> </a:t>
            </a:r>
            <a:r>
              <a:rPr lang="es-ES" dirty="0" smtClean="0"/>
              <a:t> IES Isaac Peral (Torrejón de </a:t>
            </a:r>
            <a:r>
              <a:rPr lang="es-ES" dirty="0" err="1" smtClean="0"/>
              <a:t>Ardoz</a:t>
            </a:r>
            <a:r>
              <a:rPr lang="es-ES" dirty="0" smtClean="0"/>
              <a:t>)</a:t>
            </a:r>
            <a:endParaRPr lang="es-ES" sz="1900" b="1" dirty="0"/>
          </a:p>
        </p:txBody>
      </p:sp>
    </p:spTree>
    <p:extLst>
      <p:ext uri="{BB962C8B-B14F-4D97-AF65-F5344CB8AC3E}">
        <p14:creationId xmlns:p14="http://schemas.microsoft.com/office/powerpoint/2010/main" val="9846972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n-US" b="1" dirty="0">
                <a:solidFill>
                  <a:schemeClr val="bg1">
                    <a:lumMod val="50000"/>
                  </a:schemeClr>
                </a:solidFill>
              </a:rPr>
              <a:t>I</a:t>
            </a:r>
            <a:r>
              <a:rPr lang="en-US" b="1" dirty="0" smtClean="0">
                <a:solidFill>
                  <a:schemeClr val="bg1">
                    <a:lumMod val="50000"/>
                  </a:schemeClr>
                </a:solidFill>
              </a:rPr>
              <a:t>. TIMELINE</a:t>
            </a:r>
          </a:p>
          <a:p>
            <a:pPr marL="0" indent="0">
              <a:buNone/>
            </a:pPr>
            <a:endParaRPr lang="es-ES" b="1" dirty="0">
              <a:solidFill>
                <a:schemeClr val="bg1">
                  <a:lumMod val="50000"/>
                </a:schemeClr>
              </a:solidFill>
            </a:endParaRPr>
          </a:p>
          <a:p>
            <a:pPr algn="just"/>
            <a:r>
              <a:rPr lang="en-US" dirty="0"/>
              <a:t> </a:t>
            </a:r>
            <a:r>
              <a:rPr lang="en-US" dirty="0">
                <a:solidFill>
                  <a:schemeClr val="bg1">
                    <a:lumMod val="50000"/>
                  </a:schemeClr>
                </a:solidFill>
              </a:rPr>
              <a:t>Mid October:</a:t>
            </a:r>
            <a:endParaRPr lang="es-ES" dirty="0">
              <a:solidFill>
                <a:schemeClr val="bg1">
                  <a:lumMod val="50000"/>
                </a:schemeClr>
              </a:solidFill>
            </a:endParaRPr>
          </a:p>
          <a:p>
            <a:pPr lvl="1" algn="just"/>
            <a:r>
              <a:rPr lang="en-US" dirty="0">
                <a:solidFill>
                  <a:schemeClr val="bg1">
                    <a:lumMod val="50000"/>
                  </a:schemeClr>
                </a:solidFill>
              </a:rPr>
              <a:t>P</a:t>
            </a:r>
            <a:r>
              <a:rPr lang="en-US" dirty="0" smtClean="0">
                <a:solidFill>
                  <a:schemeClr val="bg1">
                    <a:lumMod val="50000"/>
                  </a:schemeClr>
                </a:solidFill>
              </a:rPr>
              <a:t>resentation </a:t>
            </a:r>
            <a:r>
              <a:rPr lang="en-US" dirty="0">
                <a:solidFill>
                  <a:schemeClr val="bg1">
                    <a:lumMod val="50000"/>
                  </a:schemeClr>
                </a:solidFill>
              </a:rPr>
              <a:t>and discussion of the idea with the teachers and assistants.</a:t>
            </a:r>
            <a:endParaRPr lang="es-ES" dirty="0">
              <a:solidFill>
                <a:schemeClr val="bg1">
                  <a:lumMod val="50000"/>
                </a:schemeClr>
              </a:solidFill>
            </a:endParaRPr>
          </a:p>
          <a:p>
            <a:pPr lvl="1" algn="just"/>
            <a:r>
              <a:rPr lang="en-US" dirty="0">
                <a:solidFill>
                  <a:schemeClr val="bg1">
                    <a:lumMod val="50000"/>
                  </a:schemeClr>
                </a:solidFill>
              </a:rPr>
              <a:t>From November on, I will create the wiki and we all will contribute to the enrichment of it with the uploading of our materials and ideas until the end of the school year.</a:t>
            </a:r>
            <a:endParaRPr lang="es-ES" dirty="0">
              <a:solidFill>
                <a:schemeClr val="bg1">
                  <a:lumMod val="50000"/>
                </a:schemeClr>
              </a:solidFill>
            </a:endParaRPr>
          </a:p>
          <a:p>
            <a:endParaRPr lang="es-ES" dirty="0"/>
          </a:p>
        </p:txBody>
      </p:sp>
      <p:sp>
        <p:nvSpPr>
          <p:cNvPr id="2" name="Título 1"/>
          <p:cNvSpPr>
            <a:spLocks noGrp="1"/>
          </p:cNvSpPr>
          <p:nvPr>
            <p:ph type="title"/>
          </p:nvPr>
        </p:nvSpPr>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10</a:t>
            </a:fld>
            <a:endParaRPr lang="es-ES" dirty="0"/>
          </a:p>
        </p:txBody>
      </p:sp>
    </p:spTree>
    <p:extLst>
      <p:ext uri="{BB962C8B-B14F-4D97-AF65-F5344CB8AC3E}">
        <p14:creationId xmlns:p14="http://schemas.microsoft.com/office/powerpoint/2010/main" val="27533714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par>
                          <p:cTn id="25" fill="hold">
                            <p:stCondLst>
                              <p:cond delay="3000"/>
                            </p:stCondLst>
                            <p:childTnLst>
                              <p:par>
                                <p:cTn id="26" presetID="31"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3" end="3"/>
                                            </p:txEl>
                                          </p:spTgt>
                                        </p:tgtEl>
                                      </p:cBhvr>
                                    </p:animEffect>
                                  </p:childTnLst>
                                </p:cTn>
                              </p:par>
                            </p:childTnLst>
                          </p:cTn>
                        </p:par>
                        <p:par>
                          <p:cTn id="32" fill="hold">
                            <p:stCondLst>
                              <p:cond delay="4000"/>
                            </p:stCondLst>
                            <p:childTnLst>
                              <p:par>
                                <p:cTn id="33" presetID="31" presetClass="entr" presetSubtype="0" fill="hold" grpId="0"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pPr marL="109728" indent="0">
              <a:buNone/>
            </a:pPr>
            <a:r>
              <a:rPr lang="en-US" dirty="0" smtClean="0"/>
              <a:t>J</a:t>
            </a:r>
            <a:r>
              <a:rPr lang="en-US" dirty="0"/>
              <a:t>. INDICATORS FOR THE SUCCESS OF THE PLAN</a:t>
            </a:r>
            <a:endParaRPr lang="es-ES" dirty="0"/>
          </a:p>
          <a:p>
            <a:r>
              <a:rPr lang="en-US" dirty="0"/>
              <a:t>I will elaborate a questionnaire about the effectiveness of the idea and about its utility</a:t>
            </a:r>
            <a:endParaRPr lang="es-ES" dirty="0"/>
          </a:p>
          <a:p>
            <a:r>
              <a:rPr lang="en-US" dirty="0"/>
              <a:t>Another indicator will be the teachers’ engagement in the wiki, seeing if they are very, quite or little active.</a:t>
            </a:r>
            <a:endParaRPr lang="es-ES" dirty="0"/>
          </a:p>
          <a:p>
            <a:endParaRPr lang="es-ES" dirty="0"/>
          </a:p>
        </p:txBody>
      </p:sp>
      <p:sp>
        <p:nvSpPr>
          <p:cNvPr id="3" name="Marcador de número de diapositiva 2"/>
          <p:cNvSpPr>
            <a:spLocks noGrp="1"/>
          </p:cNvSpPr>
          <p:nvPr>
            <p:ph type="sldNum" sz="quarter" idx="12"/>
          </p:nvPr>
        </p:nvSpPr>
        <p:spPr/>
        <p:txBody>
          <a:bodyPr/>
          <a:lstStyle/>
          <a:p>
            <a:fld id="{98E923EB-9831-42A4-B039-4B8B12825E60}" type="slidenum">
              <a:rPr lang="es-ES" smtClean="0"/>
              <a:t>11</a:t>
            </a:fld>
            <a:endParaRPr lang="es-ES" dirty="0"/>
          </a:p>
        </p:txBody>
      </p:sp>
      <p:sp>
        <p:nvSpPr>
          <p:cNvPr id="4" name="Título 3"/>
          <p:cNvSpPr>
            <a:spLocks noGrp="1"/>
          </p:cNvSpPr>
          <p:nvPr>
            <p:ph type="title"/>
          </p:nvPr>
        </p:nvSpPr>
        <p:spPr/>
        <p:txBody>
          <a:bodyPr/>
          <a:lstStyle/>
          <a:p>
            <a:r>
              <a:rPr lang="es-ES" dirty="0" smtClean="0"/>
              <a:t>ACTION PLAN</a:t>
            </a:r>
            <a:endParaRPr lang="es-ES" dirty="0"/>
          </a:p>
        </p:txBody>
      </p:sp>
    </p:spTree>
    <p:extLst>
      <p:ext uri="{BB962C8B-B14F-4D97-AF65-F5344CB8AC3E}">
        <p14:creationId xmlns:p14="http://schemas.microsoft.com/office/powerpoint/2010/main" val="610327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109538" indent="-109538">
              <a:buNone/>
            </a:pPr>
            <a:r>
              <a:rPr lang="en-US" b="1" dirty="0">
                <a:solidFill>
                  <a:schemeClr val="bg1">
                    <a:lumMod val="50000"/>
                  </a:schemeClr>
                </a:solidFill>
              </a:rPr>
              <a:t>K</a:t>
            </a:r>
            <a:r>
              <a:rPr lang="en-US" b="1" smtClean="0">
                <a:solidFill>
                  <a:schemeClr val="bg1">
                    <a:lumMod val="50000"/>
                  </a:schemeClr>
                </a:solidFill>
              </a:rPr>
              <a:t>. </a:t>
            </a:r>
            <a:r>
              <a:rPr lang="en-US" b="1" dirty="0">
                <a:solidFill>
                  <a:schemeClr val="bg1">
                    <a:lumMod val="50000"/>
                  </a:schemeClr>
                </a:solidFill>
              </a:rPr>
              <a:t>HOW WE WILL CELEBRATE THE SUCCESS OF THE ACTION </a:t>
            </a:r>
            <a:r>
              <a:rPr lang="en-US" b="1" dirty="0" smtClean="0">
                <a:solidFill>
                  <a:schemeClr val="bg1">
                    <a:lumMod val="50000"/>
                  </a:schemeClr>
                </a:solidFill>
              </a:rPr>
              <a:t>PLAN</a:t>
            </a:r>
          </a:p>
          <a:p>
            <a:pPr marL="109538" indent="-109538">
              <a:buNone/>
            </a:pPr>
            <a:endParaRPr lang="es-ES" b="1" dirty="0">
              <a:solidFill>
                <a:schemeClr val="bg1">
                  <a:lumMod val="50000"/>
                </a:schemeClr>
              </a:solidFill>
            </a:endParaRPr>
          </a:p>
          <a:p>
            <a:pPr algn="just"/>
            <a:r>
              <a:rPr lang="en-US" dirty="0">
                <a:solidFill>
                  <a:schemeClr val="bg1">
                    <a:lumMod val="50000"/>
                  </a:schemeClr>
                </a:solidFill>
              </a:rPr>
              <a:t>A formal meeting where we will show examples of how the wiki has been </a:t>
            </a:r>
            <a:r>
              <a:rPr lang="en-US" dirty="0" smtClean="0">
                <a:solidFill>
                  <a:schemeClr val="bg1">
                    <a:lumMod val="50000"/>
                  </a:schemeClr>
                </a:solidFill>
              </a:rPr>
              <a:t>useful.</a:t>
            </a:r>
          </a:p>
          <a:p>
            <a:pPr marL="109728" indent="0" algn="just">
              <a:buNone/>
            </a:pPr>
            <a:endParaRPr lang="es-ES" dirty="0">
              <a:solidFill>
                <a:schemeClr val="bg1">
                  <a:lumMod val="50000"/>
                </a:schemeClr>
              </a:solidFill>
            </a:endParaRPr>
          </a:p>
          <a:p>
            <a:pPr algn="just"/>
            <a:r>
              <a:rPr lang="en-US" dirty="0">
                <a:solidFill>
                  <a:schemeClr val="bg1">
                    <a:lumMod val="50000"/>
                  </a:schemeClr>
                </a:solidFill>
              </a:rPr>
              <a:t>An informal meeting/lunch, where I will congratulate the teachers and assistant on their job and will talk about our experience (good or bad</a:t>
            </a:r>
            <a:r>
              <a:rPr lang="en-US" dirty="0" smtClean="0">
                <a:solidFill>
                  <a:schemeClr val="bg1">
                    <a:lumMod val="50000"/>
                  </a:schemeClr>
                </a:solidFill>
              </a:rPr>
              <a:t>).</a:t>
            </a:r>
            <a:endParaRPr lang="es-ES" dirty="0">
              <a:solidFill>
                <a:schemeClr val="bg1">
                  <a:lumMod val="50000"/>
                </a:schemeClr>
              </a:solidFill>
            </a:endParaRPr>
          </a:p>
        </p:txBody>
      </p:sp>
      <p:sp>
        <p:nvSpPr>
          <p:cNvPr id="2" name="Título 1"/>
          <p:cNvSpPr>
            <a:spLocks noGrp="1"/>
          </p:cNvSpPr>
          <p:nvPr>
            <p:ph type="title"/>
          </p:nvPr>
        </p:nvSpPr>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12</a:t>
            </a:fld>
            <a:endParaRPr lang="es-ES" dirty="0"/>
          </a:p>
        </p:txBody>
      </p:sp>
    </p:spTree>
    <p:extLst>
      <p:ext uri="{BB962C8B-B14F-4D97-AF65-F5344CB8AC3E}">
        <p14:creationId xmlns:p14="http://schemas.microsoft.com/office/powerpoint/2010/main" val="2146199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n-US" b="1" dirty="0" smtClean="0">
                <a:solidFill>
                  <a:schemeClr val="bg1">
                    <a:lumMod val="50000"/>
                  </a:schemeClr>
                </a:solidFill>
              </a:rPr>
              <a:t>A. STATEMENT OF THE ISSUE</a:t>
            </a:r>
          </a:p>
          <a:p>
            <a:pPr marL="0" indent="0">
              <a:buNone/>
            </a:pPr>
            <a:endParaRPr lang="en-US" b="1" dirty="0" smtClean="0">
              <a:solidFill>
                <a:schemeClr val="bg1">
                  <a:lumMod val="50000"/>
                </a:schemeClr>
              </a:solidFill>
            </a:endParaRPr>
          </a:p>
          <a:p>
            <a:pPr algn="just"/>
            <a:r>
              <a:rPr lang="en-US" dirty="0" smtClean="0">
                <a:solidFill>
                  <a:schemeClr val="bg1">
                    <a:lumMod val="50000"/>
                  </a:schemeClr>
                </a:solidFill>
              </a:rPr>
              <a:t>Our school is starting in the bilingual programme in the school year 2017/18 and lacks any systematic way for teachers to share and store bilingual materials. I have thought it would be a good idea to facilitate the exchange of materials between teachers and to have them organized on a wiki page, where all us can upload any material we find useful, organized in different files and subjects or topics. It think it can also be useful for subsequent years and teachers.</a:t>
            </a:r>
          </a:p>
          <a:p>
            <a:pPr marL="0" indent="0">
              <a:buNone/>
            </a:pPr>
            <a:endParaRPr lang="es-ES" dirty="0"/>
          </a:p>
        </p:txBody>
      </p:sp>
      <p:sp>
        <p:nvSpPr>
          <p:cNvPr id="2" name="Título 1"/>
          <p:cNvSpPr>
            <a:spLocks noGrp="1"/>
          </p:cNvSpPr>
          <p:nvPr>
            <p:ph type="title"/>
          </p:nvPr>
        </p:nvSpPr>
        <p:spPr/>
        <p:txBody>
          <a:bodyPr/>
          <a:lstStyle/>
          <a:p>
            <a:r>
              <a:rPr lang="es-ES" dirty="0" smtClean="0">
                <a:solidFill>
                  <a:schemeClr val="accent1">
                    <a:lumMod val="20000"/>
                    <a:lumOff val="80000"/>
                  </a:schemeClr>
                </a:solidFill>
              </a:rPr>
              <a:t>ACTION PLAN</a:t>
            </a:r>
            <a:endParaRPr lang="es-ES" dirty="0">
              <a:solidFill>
                <a:schemeClr val="accent1">
                  <a:lumMod val="20000"/>
                  <a:lumOff val="80000"/>
                </a:schemeClr>
              </a:solidFill>
            </a:endParaRP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2</a:t>
            </a:fld>
            <a:endParaRPr lang="es-ES" dirty="0"/>
          </a:p>
        </p:txBody>
      </p:sp>
    </p:spTree>
    <p:extLst>
      <p:ext uri="{BB962C8B-B14F-4D97-AF65-F5344CB8AC3E}">
        <p14:creationId xmlns:p14="http://schemas.microsoft.com/office/powerpoint/2010/main" val="5593977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20000"/>
          </a:bodyPr>
          <a:lstStyle/>
          <a:p>
            <a:pPr marL="109538" indent="-109538">
              <a:buNone/>
            </a:pPr>
            <a:r>
              <a:rPr lang="en-US" sz="3200" b="1" dirty="0" smtClean="0">
                <a:solidFill>
                  <a:schemeClr val="bg1">
                    <a:lumMod val="50000"/>
                  </a:schemeClr>
                </a:solidFill>
              </a:rPr>
              <a:t>B. STAKEHOLDER GROUPS AND THEIR POSITIONS</a:t>
            </a:r>
          </a:p>
          <a:p>
            <a:pPr marL="109728" indent="0">
              <a:buNone/>
            </a:pPr>
            <a:endParaRPr lang="en-US" sz="2900" b="1" dirty="0" smtClean="0">
              <a:solidFill>
                <a:schemeClr val="bg1">
                  <a:lumMod val="50000"/>
                </a:schemeClr>
              </a:solidFill>
            </a:endParaRPr>
          </a:p>
          <a:p>
            <a:pPr algn="just"/>
            <a:r>
              <a:rPr lang="en-US" dirty="0" smtClean="0">
                <a:solidFill>
                  <a:schemeClr val="bg1">
                    <a:lumMod val="50000"/>
                  </a:schemeClr>
                </a:solidFill>
              </a:rPr>
              <a:t>Coordinator: my goal is to help the bilingual teachers and assistant to have a place where they can find easily to and share different materials that can facilitate their teaching practice. </a:t>
            </a:r>
          </a:p>
          <a:p>
            <a:pPr marL="109728" indent="0" algn="just">
              <a:buNone/>
            </a:pPr>
            <a:endParaRPr lang="en-US" dirty="0" smtClean="0">
              <a:solidFill>
                <a:schemeClr val="bg1">
                  <a:lumMod val="50000"/>
                </a:schemeClr>
              </a:solidFill>
            </a:endParaRPr>
          </a:p>
          <a:p>
            <a:pPr algn="just"/>
            <a:r>
              <a:rPr lang="en-US" dirty="0" smtClean="0">
                <a:solidFill>
                  <a:schemeClr val="bg1">
                    <a:lumMod val="50000"/>
                  </a:schemeClr>
                </a:solidFill>
              </a:rPr>
              <a:t>Teachers of the bilingual programme: most of them will be new in the school and even maybe in the bilingual programme, so it will be good for them to have this wiki as a support when looking for materials or any other type of useful information related to the bilingual programme.</a:t>
            </a:r>
          </a:p>
          <a:p>
            <a:pPr marL="109728" indent="0" algn="just">
              <a:buNone/>
            </a:pPr>
            <a:endParaRPr lang="en-US" dirty="0" smtClean="0">
              <a:solidFill>
                <a:schemeClr val="bg1">
                  <a:lumMod val="50000"/>
                </a:schemeClr>
              </a:solidFill>
            </a:endParaRPr>
          </a:p>
          <a:p>
            <a:pPr algn="just"/>
            <a:r>
              <a:rPr lang="en-US" dirty="0" smtClean="0">
                <a:solidFill>
                  <a:schemeClr val="bg1">
                    <a:lumMod val="50000"/>
                  </a:schemeClr>
                </a:solidFill>
              </a:rPr>
              <a:t>Assistants: They are also new, so they need guidance in their job, since they are not usually teachers.</a:t>
            </a:r>
          </a:p>
          <a:p>
            <a:endParaRPr lang="es-ES" dirty="0"/>
          </a:p>
        </p:txBody>
      </p:sp>
      <p:sp>
        <p:nvSpPr>
          <p:cNvPr id="2" name="Título 1"/>
          <p:cNvSpPr>
            <a:spLocks noGrp="1"/>
          </p:cNvSpPr>
          <p:nvPr>
            <p:ph type="title"/>
          </p:nvPr>
        </p:nvSpPr>
        <p:spPr/>
        <p:txBody>
          <a:bodyPr/>
          <a:lstStyle/>
          <a:p>
            <a:r>
              <a:rPr lang="es-ES" dirty="0" smtClean="0">
                <a:solidFill>
                  <a:schemeClr val="accent1">
                    <a:lumMod val="20000"/>
                    <a:lumOff val="80000"/>
                  </a:schemeClr>
                </a:solidFill>
              </a:rPr>
              <a:t>ACTION PLAN</a:t>
            </a:r>
            <a:endParaRPr lang="es-ES" dirty="0">
              <a:solidFill>
                <a:schemeClr val="accent1">
                  <a:lumMod val="20000"/>
                  <a:lumOff val="80000"/>
                </a:schemeClr>
              </a:solidFill>
            </a:endParaRP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3</a:t>
            </a:fld>
            <a:endParaRPr lang="es-ES" dirty="0"/>
          </a:p>
        </p:txBody>
      </p:sp>
    </p:spTree>
    <p:extLst>
      <p:ext uri="{BB962C8B-B14F-4D97-AF65-F5344CB8AC3E}">
        <p14:creationId xmlns:p14="http://schemas.microsoft.com/office/powerpoint/2010/main" val="2667051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109538" indent="-109538">
              <a:buNone/>
            </a:pPr>
            <a:r>
              <a:rPr lang="en-US" b="1" dirty="0" smtClean="0">
                <a:solidFill>
                  <a:schemeClr val="bg1">
                    <a:lumMod val="50000"/>
                  </a:schemeClr>
                </a:solidFill>
              </a:rPr>
              <a:t>C. VISION OF THE RESULT WE WOULD LIKE TO SEE</a:t>
            </a:r>
          </a:p>
          <a:p>
            <a:pPr marL="109728" indent="0">
              <a:buNone/>
            </a:pPr>
            <a:endParaRPr lang="en-US" dirty="0" smtClean="0">
              <a:solidFill>
                <a:schemeClr val="tx2">
                  <a:lumMod val="40000"/>
                  <a:lumOff val="60000"/>
                </a:schemeClr>
              </a:solidFill>
            </a:endParaRPr>
          </a:p>
          <a:p>
            <a:r>
              <a:rPr lang="en-US" dirty="0" smtClean="0">
                <a:solidFill>
                  <a:schemeClr val="bg1">
                    <a:lumMod val="50000"/>
                  </a:schemeClr>
                </a:solidFill>
              </a:rPr>
              <a:t>I would like to create a wiki helpful for the teachers due to the variety of useful materials uploaded by the whole team.</a:t>
            </a:r>
          </a:p>
          <a:p>
            <a:pPr marL="109728" indent="0">
              <a:buNone/>
            </a:pPr>
            <a:endParaRPr lang="es-ES" dirty="0"/>
          </a:p>
        </p:txBody>
      </p:sp>
      <p:sp>
        <p:nvSpPr>
          <p:cNvPr id="2" name="Título 1"/>
          <p:cNvSpPr>
            <a:spLocks noGrp="1"/>
          </p:cNvSpPr>
          <p:nvPr>
            <p:ph type="title"/>
          </p:nvPr>
        </p:nvSpPr>
        <p:spPr/>
        <p:txBody>
          <a:bodyPr/>
          <a:lstStyle/>
          <a:p>
            <a:r>
              <a:rPr lang="es-ES" dirty="0" smtClean="0">
                <a:solidFill>
                  <a:schemeClr val="accent1">
                    <a:lumMod val="20000"/>
                    <a:lumOff val="80000"/>
                  </a:schemeClr>
                </a:solidFill>
              </a:rPr>
              <a:t>ACTION PLAN</a:t>
            </a:r>
            <a:endParaRPr lang="es-ES" dirty="0">
              <a:solidFill>
                <a:schemeClr val="accent1">
                  <a:lumMod val="20000"/>
                  <a:lumOff val="80000"/>
                </a:schemeClr>
              </a:solidFill>
            </a:endParaRP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4</a:t>
            </a:fld>
            <a:endParaRPr lang="es-ES" dirty="0"/>
          </a:p>
        </p:txBody>
      </p:sp>
    </p:spTree>
    <p:extLst>
      <p:ext uri="{BB962C8B-B14F-4D97-AF65-F5344CB8AC3E}">
        <p14:creationId xmlns:p14="http://schemas.microsoft.com/office/powerpoint/2010/main" val="38054527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marL="109538" indent="-109538">
              <a:buNone/>
            </a:pPr>
            <a:r>
              <a:rPr lang="en-US" b="1" dirty="0" smtClean="0">
                <a:solidFill>
                  <a:schemeClr val="bg1">
                    <a:lumMod val="50000"/>
                  </a:schemeClr>
                </a:solidFill>
              </a:rPr>
              <a:t>D. CURRENT STRENGTHS/RESOURCES/STRATEGIES TO DRAW UPON</a:t>
            </a:r>
          </a:p>
          <a:p>
            <a:pPr marL="109728" indent="0">
              <a:buNone/>
            </a:pPr>
            <a:endParaRPr lang="en-US" dirty="0" smtClean="0">
              <a:solidFill>
                <a:schemeClr val="tx2">
                  <a:lumMod val="40000"/>
                  <a:lumOff val="60000"/>
                </a:schemeClr>
              </a:solidFill>
            </a:endParaRPr>
          </a:p>
          <a:p>
            <a:r>
              <a:rPr lang="en-US" dirty="0" smtClean="0">
                <a:solidFill>
                  <a:schemeClr val="bg1">
                    <a:lumMod val="50000"/>
                  </a:schemeClr>
                </a:solidFill>
              </a:rPr>
              <a:t>Strengths:</a:t>
            </a:r>
          </a:p>
          <a:p>
            <a:pPr lvl="1"/>
            <a:r>
              <a:rPr lang="en-US" dirty="0" smtClean="0">
                <a:solidFill>
                  <a:schemeClr val="bg1">
                    <a:lumMod val="50000"/>
                  </a:schemeClr>
                </a:solidFill>
              </a:rPr>
              <a:t>The usefulness of the wiki for next year, and the following</a:t>
            </a:r>
          </a:p>
          <a:p>
            <a:pPr marL="393192" lvl="1" indent="0">
              <a:buNone/>
            </a:pPr>
            <a:endParaRPr lang="en-US" dirty="0" smtClean="0">
              <a:solidFill>
                <a:schemeClr val="bg1">
                  <a:lumMod val="50000"/>
                </a:schemeClr>
              </a:solidFill>
            </a:endParaRPr>
          </a:p>
          <a:p>
            <a:r>
              <a:rPr lang="en-US" dirty="0" smtClean="0">
                <a:solidFill>
                  <a:schemeClr val="bg1">
                    <a:lumMod val="50000"/>
                  </a:schemeClr>
                </a:solidFill>
              </a:rPr>
              <a:t>Resources:</a:t>
            </a:r>
          </a:p>
          <a:p>
            <a:pPr lvl="1"/>
            <a:r>
              <a:rPr lang="en-US" dirty="0">
                <a:solidFill>
                  <a:schemeClr val="bg1">
                    <a:lumMod val="50000"/>
                  </a:schemeClr>
                </a:solidFill>
              </a:rPr>
              <a:t>E</a:t>
            </a:r>
            <a:r>
              <a:rPr lang="en-US" dirty="0" smtClean="0">
                <a:solidFill>
                  <a:schemeClr val="bg1">
                    <a:lumMod val="50000"/>
                  </a:schemeClr>
                </a:solidFill>
              </a:rPr>
              <a:t>ducational webpages</a:t>
            </a:r>
          </a:p>
          <a:p>
            <a:pPr lvl="1"/>
            <a:r>
              <a:rPr lang="en-US" dirty="0">
                <a:solidFill>
                  <a:schemeClr val="bg1">
                    <a:lumMod val="50000"/>
                  </a:schemeClr>
                </a:solidFill>
              </a:rPr>
              <a:t>I</a:t>
            </a:r>
            <a:r>
              <a:rPr lang="en-US" dirty="0" smtClean="0">
                <a:solidFill>
                  <a:schemeClr val="bg1">
                    <a:lumMod val="50000"/>
                  </a:schemeClr>
                </a:solidFill>
              </a:rPr>
              <a:t>nternet sites useful for the different subjects</a:t>
            </a:r>
          </a:p>
          <a:p>
            <a:pPr lvl="1"/>
            <a:r>
              <a:rPr lang="en-US" dirty="0">
                <a:solidFill>
                  <a:schemeClr val="bg1">
                    <a:lumMod val="50000"/>
                  </a:schemeClr>
                </a:solidFill>
              </a:rPr>
              <a:t>I</a:t>
            </a:r>
            <a:r>
              <a:rPr lang="en-US" dirty="0" smtClean="0">
                <a:solidFill>
                  <a:schemeClr val="bg1">
                    <a:lumMod val="50000"/>
                  </a:schemeClr>
                </a:solidFill>
              </a:rPr>
              <a:t>nternet sites related to culture/festivities</a:t>
            </a:r>
          </a:p>
          <a:p>
            <a:pPr marL="393192" lvl="1" indent="0">
              <a:buNone/>
            </a:pPr>
            <a:endParaRPr lang="en-US" dirty="0" smtClean="0">
              <a:solidFill>
                <a:schemeClr val="bg1">
                  <a:lumMod val="50000"/>
                </a:schemeClr>
              </a:solidFill>
            </a:endParaRPr>
          </a:p>
          <a:p>
            <a:r>
              <a:rPr lang="en-US" dirty="0" smtClean="0">
                <a:solidFill>
                  <a:schemeClr val="bg1">
                    <a:lumMod val="50000"/>
                  </a:schemeClr>
                </a:solidFill>
              </a:rPr>
              <a:t> Strategies:</a:t>
            </a:r>
          </a:p>
          <a:p>
            <a:pPr lvl="1"/>
            <a:r>
              <a:rPr lang="en-US" dirty="0" smtClean="0">
                <a:solidFill>
                  <a:schemeClr val="bg1">
                    <a:lumMod val="50000"/>
                  </a:schemeClr>
                </a:solidFill>
              </a:rPr>
              <a:t>Using some of the bilingual meetings to work on the wiki all together </a:t>
            </a:r>
          </a:p>
          <a:p>
            <a:endParaRPr lang="es-ES" dirty="0">
              <a:solidFill>
                <a:schemeClr val="bg1">
                  <a:lumMod val="50000"/>
                </a:schemeClr>
              </a:solidFill>
            </a:endParaRPr>
          </a:p>
        </p:txBody>
      </p:sp>
      <p:sp>
        <p:nvSpPr>
          <p:cNvPr id="2" name="Título 1"/>
          <p:cNvSpPr>
            <a:spLocks noGrp="1"/>
          </p:cNvSpPr>
          <p:nvPr>
            <p:ph type="title"/>
          </p:nvPr>
        </p:nvSpPr>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5</a:t>
            </a:fld>
            <a:endParaRPr lang="es-ES" dirty="0"/>
          </a:p>
        </p:txBody>
      </p:sp>
    </p:spTree>
    <p:extLst>
      <p:ext uri="{BB962C8B-B14F-4D97-AF65-F5344CB8AC3E}">
        <p14:creationId xmlns:p14="http://schemas.microsoft.com/office/powerpoint/2010/main" val="41951017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par>
                          <p:cTn id="28" fill="hold">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down)">
                                      <p:cBhvr>
                                        <p:cTn id="31" dur="500"/>
                                        <p:tgtEl>
                                          <p:spTgt spid="3">
                                            <p:txEl>
                                              <p:pRg st="7" end="7"/>
                                            </p:txEl>
                                          </p:spTgt>
                                        </p:tgtEl>
                                      </p:cBhvr>
                                    </p:animEffect>
                                  </p:childTnLst>
                                </p:cTn>
                              </p:par>
                            </p:childTnLst>
                          </p:cTn>
                        </p:par>
                        <p:par>
                          <p:cTn id="32" fill="hold">
                            <p:stCondLst>
                              <p:cond delay="3500"/>
                            </p:stCondLst>
                            <p:childTnLst>
                              <p:par>
                                <p:cTn id="33" presetID="22" presetClass="entr" presetSubtype="4" fill="hold" grpId="0" nodeType="after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childTnLst>
                          </p:cTn>
                        </p:par>
                        <p:par>
                          <p:cTn id="36" fill="hold">
                            <p:stCondLst>
                              <p:cond delay="4000"/>
                            </p:stCondLst>
                            <p:childTnLst>
                              <p:par>
                                <p:cTn id="37" presetID="22" presetClass="entr" presetSubtype="4" fill="hold" grpId="0" nodeType="after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wipe(down)">
                                      <p:cBhvr>
                                        <p:cTn id="39" dur="500"/>
                                        <p:tgtEl>
                                          <p:spTgt spid="3">
                                            <p:txEl>
                                              <p:pRg st="10" end="10"/>
                                            </p:txEl>
                                          </p:spTgt>
                                        </p:tgtEl>
                                      </p:cBhvr>
                                    </p:animEffect>
                                  </p:childTnLst>
                                </p:cTn>
                              </p:par>
                            </p:childTnLst>
                          </p:cTn>
                        </p:par>
                        <p:par>
                          <p:cTn id="40" fill="hold">
                            <p:stCondLst>
                              <p:cond delay="4500"/>
                            </p:stCondLst>
                            <p:childTnLst>
                              <p:par>
                                <p:cTn id="41" presetID="22" presetClass="entr" presetSubtype="4" fill="hold" grpId="0" nodeType="after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wipe(down)">
                                      <p:cBhvr>
                                        <p:cTn id="43"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109538" indent="-109538">
              <a:buNone/>
            </a:pPr>
            <a:r>
              <a:rPr lang="en-US" b="1" dirty="0">
                <a:solidFill>
                  <a:schemeClr val="bg1">
                    <a:lumMod val="50000"/>
                  </a:schemeClr>
                </a:solidFill>
              </a:rPr>
              <a:t>E. RESOURCES </a:t>
            </a:r>
            <a:r>
              <a:rPr lang="en-US" b="1" dirty="0" smtClean="0">
                <a:solidFill>
                  <a:schemeClr val="bg1">
                    <a:lumMod val="50000"/>
                  </a:schemeClr>
                </a:solidFill>
              </a:rPr>
              <a:t>NEEDED</a:t>
            </a:r>
          </a:p>
          <a:p>
            <a:pPr marL="109728" indent="0">
              <a:buNone/>
            </a:pPr>
            <a:endParaRPr lang="en-US" b="1" dirty="0">
              <a:solidFill>
                <a:schemeClr val="bg1">
                  <a:lumMod val="50000"/>
                </a:schemeClr>
              </a:solidFill>
            </a:endParaRPr>
          </a:p>
          <a:p>
            <a:r>
              <a:rPr lang="en-US" dirty="0">
                <a:solidFill>
                  <a:schemeClr val="bg1">
                    <a:lumMod val="50000"/>
                  </a:schemeClr>
                </a:solidFill>
              </a:rPr>
              <a:t>I will use the wiki as a tool, and I will need the help of the teachers and the assistant of the bilingual programme. It will be also necessary to  have internet access in order to be able to connect to the wiki</a:t>
            </a:r>
            <a:r>
              <a:rPr lang="en-US" dirty="0" smtClean="0">
                <a:solidFill>
                  <a:schemeClr val="bg1">
                    <a:lumMod val="50000"/>
                  </a:schemeClr>
                </a:solidFill>
              </a:rPr>
              <a:t>.</a:t>
            </a:r>
          </a:p>
          <a:p>
            <a:pPr marL="109728" indent="0">
              <a:buNone/>
            </a:pPr>
            <a:endParaRPr lang="es-ES" dirty="0">
              <a:solidFill>
                <a:schemeClr val="bg1">
                  <a:lumMod val="50000"/>
                </a:schemeClr>
              </a:solidFill>
            </a:endParaRPr>
          </a:p>
          <a:p>
            <a:r>
              <a:rPr lang="es-ES" dirty="0" smtClean="0">
                <a:solidFill>
                  <a:schemeClr val="bg1">
                    <a:lumMod val="50000"/>
                  </a:schemeClr>
                </a:solidFill>
              </a:rPr>
              <a:t>As human resources, bilingual teachers and assistant will be part of the plan, as well as me, as coordinator.</a:t>
            </a:r>
            <a:endParaRPr lang="en-US" dirty="0">
              <a:solidFill>
                <a:schemeClr val="bg1">
                  <a:lumMod val="50000"/>
                </a:schemeClr>
              </a:solidFill>
            </a:endParaRPr>
          </a:p>
        </p:txBody>
      </p:sp>
      <p:sp>
        <p:nvSpPr>
          <p:cNvPr id="2" name="Título 1"/>
          <p:cNvSpPr>
            <a:spLocks noGrp="1"/>
          </p:cNvSpPr>
          <p:nvPr>
            <p:ph type="title"/>
          </p:nvPr>
        </p:nvSpPr>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6</a:t>
            </a:fld>
            <a:endParaRPr lang="es-ES" dirty="0"/>
          </a:p>
        </p:txBody>
      </p:sp>
    </p:spTree>
    <p:extLst>
      <p:ext uri="{BB962C8B-B14F-4D97-AF65-F5344CB8AC3E}">
        <p14:creationId xmlns:p14="http://schemas.microsoft.com/office/powerpoint/2010/main" val="33550627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par>
                          <p:cTn id="11" fill="hold">
                            <p:stCondLst>
                              <p:cond delay="500"/>
                            </p:stCondLst>
                            <p:childTnLst>
                              <p:par>
                                <p:cTn id="12" presetID="31"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500"/>
                                        <p:tgtEl>
                                          <p:spTgt spid="3">
                                            <p:txEl>
                                              <p:pRg st="0" end="0"/>
                                            </p:txEl>
                                          </p:spTgt>
                                        </p:tgtEl>
                                      </p:cBhvr>
                                    </p:animEffect>
                                  </p:childTnLst>
                                </p:cTn>
                              </p:par>
                            </p:childTnLst>
                          </p:cTn>
                        </p:par>
                        <p:par>
                          <p:cTn id="18" fill="hold">
                            <p:stCondLst>
                              <p:cond delay="1000"/>
                            </p:stCondLst>
                            <p:childTnLst>
                              <p:par>
                                <p:cTn id="19" presetID="31"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500"/>
                                        <p:tgtEl>
                                          <p:spTgt spid="3">
                                            <p:txEl>
                                              <p:pRg st="2" end="2"/>
                                            </p:txEl>
                                          </p:spTgt>
                                        </p:tgtEl>
                                      </p:cBhvr>
                                    </p:animEffect>
                                  </p:childTnLst>
                                </p:cTn>
                              </p:par>
                            </p:childTnLst>
                          </p:cTn>
                        </p:par>
                        <p:par>
                          <p:cTn id="25" fill="hold">
                            <p:stCondLst>
                              <p:cond delay="1500"/>
                            </p:stCondLst>
                            <p:childTnLst>
                              <p:par>
                                <p:cTn id="26" presetID="31" presetClass="entr" presetSubtype="0"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5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ES" dirty="0" smtClean="0"/>
              <a:t>F. ISSUES I COULD FACE</a:t>
            </a:r>
          </a:p>
          <a:p>
            <a:r>
              <a:rPr lang="en-US" dirty="0"/>
              <a:t>could have problems when creating the wiki, since it is the first time I use one.</a:t>
            </a:r>
            <a:endParaRPr lang="es-ES" dirty="0"/>
          </a:p>
          <a:p>
            <a:r>
              <a:rPr lang="en-US" dirty="0"/>
              <a:t>I also could have to bear in mind technical issues, because sometimes the internet connection does not function properly at school</a:t>
            </a:r>
            <a:endParaRPr lang="es-ES" dirty="0"/>
          </a:p>
          <a:p>
            <a:r>
              <a:rPr lang="en-US" dirty="0"/>
              <a:t>The last issue could be the </a:t>
            </a:r>
            <a:r>
              <a:rPr lang="en-US" dirty="0" err="1"/>
              <a:t>reluctancy</a:t>
            </a:r>
            <a:r>
              <a:rPr lang="en-US" dirty="0"/>
              <a:t> of the teachers/assistant to collaborate on the wiki.</a:t>
            </a:r>
            <a:endParaRPr lang="es-ES" dirty="0"/>
          </a:p>
          <a:p>
            <a:endParaRPr lang="es-ES" dirty="0"/>
          </a:p>
        </p:txBody>
      </p:sp>
      <p:sp>
        <p:nvSpPr>
          <p:cNvPr id="3" name="Marcador de número de diapositiva 2"/>
          <p:cNvSpPr>
            <a:spLocks noGrp="1"/>
          </p:cNvSpPr>
          <p:nvPr>
            <p:ph type="sldNum" sz="quarter" idx="12"/>
          </p:nvPr>
        </p:nvSpPr>
        <p:spPr/>
        <p:txBody>
          <a:bodyPr/>
          <a:lstStyle/>
          <a:p>
            <a:fld id="{98E923EB-9831-42A4-B039-4B8B12825E60}" type="slidenum">
              <a:rPr lang="es-ES" smtClean="0"/>
              <a:t>7</a:t>
            </a:fld>
            <a:endParaRPr lang="es-ES" dirty="0"/>
          </a:p>
        </p:txBody>
      </p:sp>
      <p:sp>
        <p:nvSpPr>
          <p:cNvPr id="4" name="Título 3"/>
          <p:cNvSpPr>
            <a:spLocks noGrp="1"/>
          </p:cNvSpPr>
          <p:nvPr>
            <p:ph type="title"/>
          </p:nvPr>
        </p:nvSpPr>
        <p:spPr/>
        <p:txBody>
          <a:bodyPr/>
          <a:lstStyle/>
          <a:p>
            <a:r>
              <a:rPr lang="es-ES" dirty="0" smtClean="0"/>
              <a:t>ACTION PLAN</a:t>
            </a:r>
            <a:endParaRPr lang="es-ES" dirty="0"/>
          </a:p>
        </p:txBody>
      </p:sp>
    </p:spTree>
    <p:extLst>
      <p:ext uri="{BB962C8B-B14F-4D97-AF65-F5344CB8AC3E}">
        <p14:creationId xmlns:p14="http://schemas.microsoft.com/office/powerpoint/2010/main" val="30403516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109538" indent="-109538">
              <a:buNone/>
            </a:pPr>
            <a:r>
              <a:rPr lang="en-US" b="1" dirty="0" smtClean="0">
                <a:solidFill>
                  <a:schemeClr val="bg1">
                    <a:lumMod val="50000"/>
                  </a:schemeClr>
                </a:solidFill>
              </a:rPr>
              <a:t>G.  </a:t>
            </a:r>
            <a:r>
              <a:rPr lang="en-US" b="1" dirty="0">
                <a:solidFill>
                  <a:schemeClr val="bg1">
                    <a:lumMod val="50000"/>
                  </a:schemeClr>
                </a:solidFill>
              </a:rPr>
              <a:t>IDEAS/APPROACHES/STRATEGIES </a:t>
            </a:r>
            <a:endParaRPr lang="en-US" b="1" dirty="0" smtClean="0">
              <a:solidFill>
                <a:schemeClr val="bg1">
                  <a:lumMod val="50000"/>
                </a:schemeClr>
              </a:solidFill>
            </a:endParaRPr>
          </a:p>
          <a:p>
            <a:pPr marL="109538" indent="-109538">
              <a:buNone/>
            </a:pPr>
            <a:endParaRPr lang="en-US" b="1" dirty="0">
              <a:solidFill>
                <a:schemeClr val="bg1">
                  <a:lumMod val="50000"/>
                </a:schemeClr>
              </a:solidFill>
            </a:endParaRPr>
          </a:p>
          <a:p>
            <a:pPr algn="just"/>
            <a:r>
              <a:rPr lang="en-US" dirty="0">
                <a:solidFill>
                  <a:schemeClr val="bg1">
                    <a:lumMod val="50000"/>
                  </a:schemeClr>
                </a:solidFill>
              </a:rPr>
              <a:t>I will use Heron’s categories of intervention when communicating with the staff, in order to transmit my ideas </a:t>
            </a:r>
            <a:r>
              <a:rPr lang="en-US" dirty="0" smtClean="0">
                <a:solidFill>
                  <a:schemeClr val="bg1">
                    <a:lumMod val="50000"/>
                  </a:schemeClr>
                </a:solidFill>
              </a:rPr>
              <a:t>effectively.</a:t>
            </a:r>
          </a:p>
          <a:p>
            <a:pPr marL="109728" indent="0">
              <a:buNone/>
            </a:pPr>
            <a:endParaRPr lang="en-US" dirty="0">
              <a:solidFill>
                <a:schemeClr val="bg1">
                  <a:lumMod val="50000"/>
                </a:schemeClr>
              </a:solidFill>
            </a:endParaRPr>
          </a:p>
          <a:p>
            <a:pPr algn="just"/>
            <a:r>
              <a:rPr lang="en-US" dirty="0">
                <a:solidFill>
                  <a:schemeClr val="bg1">
                    <a:lumMod val="50000"/>
                  </a:schemeClr>
                </a:solidFill>
              </a:rPr>
              <a:t>I will also use Sirota’s ideas about motivation, fostering camaraderie. If teachers feel part of the team and feel they are working together, they will feel more motivated and will work better as a team on the wiki.</a:t>
            </a:r>
          </a:p>
          <a:p>
            <a:endParaRPr lang="es-ES" dirty="0"/>
          </a:p>
        </p:txBody>
      </p:sp>
      <p:sp>
        <p:nvSpPr>
          <p:cNvPr id="2" name="Título 1"/>
          <p:cNvSpPr>
            <a:spLocks noGrp="1"/>
          </p:cNvSpPr>
          <p:nvPr>
            <p:ph type="title"/>
          </p:nvPr>
        </p:nvSpPr>
        <p:spPr>
          <a:xfrm>
            <a:off x="429296" y="-62324"/>
            <a:ext cx="10972800" cy="1143000"/>
          </a:xfrm>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8</a:t>
            </a:fld>
            <a:endParaRPr lang="es-ES" dirty="0"/>
          </a:p>
        </p:txBody>
      </p:sp>
    </p:spTree>
    <p:extLst>
      <p:ext uri="{BB962C8B-B14F-4D97-AF65-F5344CB8AC3E}">
        <p14:creationId xmlns:p14="http://schemas.microsoft.com/office/powerpoint/2010/main" val="34496119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par>
                          <p:cTn id="16" fill="hold">
                            <p:stCondLst>
                              <p:cond delay="1500"/>
                            </p:stCondLst>
                            <p:childTnLst>
                              <p:par>
                                <p:cTn id="17" presetID="14" presetClass="entr" presetSubtype="10"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109538" indent="-109538">
              <a:buNone/>
            </a:pPr>
            <a:r>
              <a:rPr lang="en-US" b="1" dirty="0">
                <a:solidFill>
                  <a:schemeClr val="bg1">
                    <a:lumMod val="50000"/>
                  </a:schemeClr>
                </a:solidFill>
              </a:rPr>
              <a:t>H</a:t>
            </a:r>
            <a:r>
              <a:rPr lang="en-US" b="1" dirty="0" smtClean="0">
                <a:solidFill>
                  <a:schemeClr val="bg1">
                    <a:lumMod val="50000"/>
                  </a:schemeClr>
                </a:solidFill>
              </a:rPr>
              <a:t>. </a:t>
            </a:r>
            <a:r>
              <a:rPr lang="en-US" b="1" dirty="0">
                <a:solidFill>
                  <a:schemeClr val="bg1">
                    <a:lumMod val="50000"/>
                  </a:schemeClr>
                </a:solidFill>
              </a:rPr>
              <a:t>WAYS TO INVOLVE OUR </a:t>
            </a:r>
            <a:r>
              <a:rPr lang="en-US" b="1" dirty="0" smtClean="0">
                <a:solidFill>
                  <a:schemeClr val="bg1">
                    <a:lumMod val="50000"/>
                  </a:schemeClr>
                </a:solidFill>
              </a:rPr>
              <a:t>STAFF</a:t>
            </a:r>
          </a:p>
          <a:p>
            <a:pPr marL="109728" indent="0">
              <a:buNone/>
            </a:pPr>
            <a:endParaRPr lang="es-ES" b="1" dirty="0">
              <a:solidFill>
                <a:schemeClr val="bg1">
                  <a:lumMod val="50000"/>
                </a:schemeClr>
              </a:solidFill>
            </a:endParaRPr>
          </a:p>
          <a:p>
            <a:pPr algn="just"/>
            <a:r>
              <a:rPr lang="en-US" dirty="0">
                <a:solidFill>
                  <a:schemeClr val="bg1">
                    <a:lumMod val="50000"/>
                  </a:schemeClr>
                </a:solidFill>
              </a:rPr>
              <a:t>I will mention the idea in our staff </a:t>
            </a:r>
            <a:r>
              <a:rPr lang="en-US" dirty="0" smtClean="0">
                <a:solidFill>
                  <a:schemeClr val="bg1">
                    <a:lumMod val="50000"/>
                  </a:schemeClr>
                </a:solidFill>
              </a:rPr>
              <a:t>meetings.</a:t>
            </a:r>
          </a:p>
          <a:p>
            <a:pPr marL="109728" indent="0" algn="just">
              <a:buNone/>
            </a:pPr>
            <a:endParaRPr lang="es-ES" dirty="0">
              <a:solidFill>
                <a:schemeClr val="bg1">
                  <a:lumMod val="50000"/>
                </a:schemeClr>
              </a:solidFill>
            </a:endParaRPr>
          </a:p>
          <a:p>
            <a:pPr algn="just"/>
            <a:r>
              <a:rPr lang="en-US" dirty="0">
                <a:solidFill>
                  <a:schemeClr val="bg1">
                    <a:lumMod val="50000"/>
                  </a:schemeClr>
                </a:solidFill>
              </a:rPr>
              <a:t>I will ask for the collaboration for the gathering of materials, I will ask for ideas on which types of materials they find useful or they need the most I order to look for them.</a:t>
            </a:r>
            <a:endParaRPr lang="es-ES" dirty="0">
              <a:solidFill>
                <a:schemeClr val="bg1">
                  <a:lumMod val="50000"/>
                </a:schemeClr>
              </a:solidFill>
            </a:endParaRPr>
          </a:p>
          <a:p>
            <a:pPr marL="109728" indent="0">
              <a:buNone/>
            </a:pPr>
            <a:endParaRPr lang="es-ES" dirty="0"/>
          </a:p>
        </p:txBody>
      </p:sp>
      <p:sp>
        <p:nvSpPr>
          <p:cNvPr id="2" name="Título 1"/>
          <p:cNvSpPr>
            <a:spLocks noGrp="1"/>
          </p:cNvSpPr>
          <p:nvPr>
            <p:ph type="title"/>
          </p:nvPr>
        </p:nvSpPr>
        <p:spPr/>
        <p:txBody>
          <a:bodyPr/>
          <a:lstStyle/>
          <a:p>
            <a:r>
              <a:rPr lang="es-ES" dirty="0">
                <a:solidFill>
                  <a:schemeClr val="accent1">
                    <a:lumMod val="20000"/>
                    <a:lumOff val="80000"/>
                  </a:schemeClr>
                </a:solidFill>
              </a:rPr>
              <a:t>ACTION PLAN</a:t>
            </a:r>
          </a:p>
        </p:txBody>
      </p:sp>
      <p:sp>
        <p:nvSpPr>
          <p:cNvPr id="4" name="3 Marcador de número de diapositiva"/>
          <p:cNvSpPr>
            <a:spLocks noGrp="1"/>
          </p:cNvSpPr>
          <p:nvPr>
            <p:ph type="sldNum" sz="quarter" idx="12"/>
          </p:nvPr>
        </p:nvSpPr>
        <p:spPr/>
        <p:txBody>
          <a:bodyPr/>
          <a:lstStyle/>
          <a:p>
            <a:fld id="{98E923EB-9831-42A4-B039-4B8B12825E60}" type="slidenum">
              <a:rPr lang="es-ES" smtClean="0"/>
              <a:t>9</a:t>
            </a:fld>
            <a:endParaRPr lang="es-ES" dirty="0"/>
          </a:p>
        </p:txBody>
      </p:sp>
    </p:spTree>
    <p:extLst>
      <p:ext uri="{BB962C8B-B14F-4D97-AF65-F5344CB8AC3E}">
        <p14:creationId xmlns:p14="http://schemas.microsoft.com/office/powerpoint/2010/main" val="7284410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par>
                          <p:cTn id="16" fill="hold">
                            <p:stCondLst>
                              <p:cond delay="1500"/>
                            </p:stCondLst>
                            <p:childTnLst>
                              <p:par>
                                <p:cTn id="17" presetID="14" presetClass="entr" presetSubtype="10"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TotalTime>
  <Words>755</Words>
  <Application>Microsoft Office PowerPoint</Application>
  <PresentationFormat>Panorámica</PresentationFormat>
  <Paragraphs>82</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Calibri</vt:lpstr>
      <vt:lpstr>Lucida Sans Unicode</vt:lpstr>
      <vt:lpstr>Verdana</vt:lpstr>
      <vt:lpstr>Wingdings 2</vt:lpstr>
      <vt:lpstr>Wingdings 3</vt:lpstr>
      <vt:lpstr>Concurrencia</vt:lpstr>
      <vt:lpstr>ACTION PLAN</vt:lpstr>
      <vt:lpstr>ACTION PLAN</vt:lpstr>
      <vt:lpstr>ACTION PLAN</vt:lpstr>
      <vt:lpstr>ACTION PLAN</vt:lpstr>
      <vt:lpstr>ACTION PLAN</vt:lpstr>
      <vt:lpstr>ACTION PLAN</vt:lpstr>
      <vt:lpstr>ACTION PLAN</vt:lpstr>
      <vt:lpstr>ACTION PLAN</vt:lpstr>
      <vt:lpstr>ACTION PLAN</vt:lpstr>
      <vt:lpstr>ACTION PLAN</vt:lpstr>
      <vt:lpstr>ACTION PLAN</vt:lpstr>
      <vt:lpstr>ACTION PLAN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dc:title>
  <dc:creator>Abelardo</dc:creator>
  <cp:lastModifiedBy>Abelardo</cp:lastModifiedBy>
  <cp:revision>17</cp:revision>
  <cp:lastPrinted>2017-07-26T08:13:31Z</cp:lastPrinted>
  <dcterms:created xsi:type="dcterms:W3CDTF">2017-07-22T16:09:23Z</dcterms:created>
  <dcterms:modified xsi:type="dcterms:W3CDTF">2017-07-26T14:17:31Z</dcterms:modified>
</cp:coreProperties>
</file>