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Playfair Display"/>
      <p:regular r:id="rId11"/>
      <p:bold r:id="rId12"/>
      <p:italic r:id="rId13"/>
      <p:boldItalic r:id="rId14"/>
    </p:embeddedFont>
    <p:embeddedFont>
      <p:font typeface="Montserrat"/>
      <p:regular r:id="rId15"/>
      <p:bold r:id="rId16"/>
      <p:italic r:id="rId17"/>
      <p:boldItalic r:id="rId18"/>
    </p:embeddedFont>
    <p:embeddedFont>
      <p:font typeface="Oswald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bold.fntdata"/><Relationship Id="rId11" Type="http://schemas.openxmlformats.org/officeDocument/2006/relationships/font" Target="fonts/PlayfairDisplay-regular.fntdata"/><Relationship Id="rId10" Type="http://schemas.openxmlformats.org/officeDocument/2006/relationships/slide" Target="slides/slide5.xml"/><Relationship Id="rId13" Type="http://schemas.openxmlformats.org/officeDocument/2006/relationships/font" Target="fonts/PlayfairDisplay-italic.fntdata"/><Relationship Id="rId12" Type="http://schemas.openxmlformats.org/officeDocument/2006/relationships/font" Target="fonts/PlayfairDisplay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regular.fntdata"/><Relationship Id="rId14" Type="http://schemas.openxmlformats.org/officeDocument/2006/relationships/font" Target="fonts/PlayfairDisplay-boldItalic.fntdata"/><Relationship Id="rId17" Type="http://schemas.openxmlformats.org/officeDocument/2006/relationships/font" Target="fonts/Montserrat-italic.fntdata"/><Relationship Id="rId16" Type="http://schemas.openxmlformats.org/officeDocument/2006/relationships/font" Target="fonts/Montserrat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regular.fntdata"/><Relationship Id="rId6" Type="http://schemas.openxmlformats.org/officeDocument/2006/relationships/slide" Target="slides/slide1.xml"/><Relationship Id="rId18" Type="http://schemas.openxmlformats.org/officeDocument/2006/relationships/font" Target="fonts/Montserrat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84024246b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84024246b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84024246b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84024246b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84024246b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84024246b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84024246be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84024246b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5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3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op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344250" y="719175"/>
            <a:ext cx="8455500" cy="383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Characters</a:t>
            </a:r>
            <a:r>
              <a:rPr lang="es" sz="1200"/>
              <a:t>: waiter or waitress and customers.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Settings: Restaurant.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Attrezzo: Restaurant realia (as much as possible).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Example: 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WAITER: Hello </a:t>
            </a:r>
            <a:r>
              <a:rPr i="1" lang="es" sz="1200" u="sng"/>
              <a:t>sir/madam</a:t>
            </a:r>
            <a:r>
              <a:rPr lang="es" sz="1200"/>
              <a:t>, what can I do for you?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CUSTOMER: I want a table for </a:t>
            </a:r>
            <a:r>
              <a:rPr i="1" lang="es" sz="1200" u="sng"/>
              <a:t>two</a:t>
            </a:r>
            <a:r>
              <a:rPr i="1" lang="es" sz="1200"/>
              <a:t> (1) </a:t>
            </a:r>
            <a:r>
              <a:rPr lang="es" sz="1200"/>
              <a:t> people, please. 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WAITER: Come with me, please. Here’s the menu.</a:t>
            </a:r>
            <a:endParaRPr sz="1200"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s" sz="1200"/>
              <a:t>Some time later.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CUSTOMER: Waiter, please.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WAITER: Do you want to order?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CUSTOMER: Yes, please. I want </a:t>
            </a:r>
            <a:r>
              <a:rPr i="1" lang="es" sz="1200" u="sng"/>
              <a:t>roasted chicken with fries and an orange juice</a:t>
            </a:r>
            <a:r>
              <a:rPr i="1" lang="es" sz="1200"/>
              <a:t> (2).</a:t>
            </a:r>
            <a:endParaRPr i="1"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WAITER: Sorry. it’s </a:t>
            </a:r>
            <a:r>
              <a:rPr i="1" lang="es" sz="1200" u="sng"/>
              <a:t>chicken with rice. (3)</a:t>
            </a:r>
            <a:endParaRPr i="1"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CUSTOMER: Oh, </a:t>
            </a:r>
            <a:r>
              <a:rPr i="1" lang="es" sz="1200" u="sng"/>
              <a:t>OK. / Not then. I would like… (4)</a:t>
            </a:r>
            <a:endParaRPr i="1"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WAITER: Perfect.</a:t>
            </a:r>
            <a:endParaRPr sz="1200"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s" sz="1200"/>
              <a:t>Some time later.</a:t>
            </a:r>
            <a:endParaRPr i="1"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WAITER: (Brings lunch) Here’s your </a:t>
            </a:r>
            <a:r>
              <a:rPr i="1" lang="es" sz="1200"/>
              <a:t>lunch (5).</a:t>
            </a:r>
            <a:r>
              <a:rPr lang="es" sz="1200"/>
              <a:t> Enjoy.</a:t>
            </a:r>
            <a:endParaRPr sz="1200"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s" sz="1200"/>
              <a:t>Some time later.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CUSTOMER: It was delicious. How much is it?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WAITER: it’s </a:t>
            </a:r>
            <a:r>
              <a:rPr i="1" lang="es" sz="1200"/>
              <a:t>13€. (6)</a:t>
            </a:r>
            <a:endParaRPr i="1"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CUSTOMER; Here you are, thank you.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800"/>
              <a:t>(1) </a:t>
            </a:r>
            <a:r>
              <a:rPr lang="es" sz="800"/>
              <a:t>Any number, (2, 3, 4) Any food or drink from the menu, (5) lunch/dinner (6) any price from the menu</a:t>
            </a:r>
            <a:r>
              <a:rPr lang="es" sz="1200"/>
              <a:t>.</a:t>
            </a:r>
            <a:endParaRPr sz="1200"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1958400" y="141375"/>
            <a:ext cx="4910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AT THE RESTAURANT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ctrTitle"/>
          </p:nvPr>
        </p:nvSpPr>
        <p:spPr>
          <a:xfrm>
            <a:off x="344250" y="1019775"/>
            <a:ext cx="8455500" cy="316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Characters: tourist and police.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Settings: Street. 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Attrezzo: Tourist map and police cap or badge. 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Example: 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TOURIST: Excuse me, </a:t>
            </a:r>
            <a:r>
              <a:rPr i="1" lang="es" sz="1200" u="sng"/>
              <a:t>sir/madam.</a:t>
            </a:r>
            <a:endParaRPr i="1" sz="1200" u="sng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POLICE</a:t>
            </a:r>
            <a:r>
              <a:rPr lang="es" sz="1200"/>
              <a:t>: How can I help you? 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TOURIST: How can I get to </a:t>
            </a:r>
            <a:r>
              <a:rPr i="1" lang="es" sz="1200" u="sng"/>
              <a:t>the hotel</a:t>
            </a:r>
            <a:r>
              <a:rPr lang="es" sz="1200" u="sng"/>
              <a:t>? </a:t>
            </a:r>
            <a:r>
              <a:rPr lang="es" sz="1200"/>
              <a:t>(1)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POLICE: It’s easy. </a:t>
            </a:r>
            <a:r>
              <a:rPr i="1" lang="es" sz="1200" u="sng"/>
              <a:t>Go straight on, then, turn left and then turn right. It’s next to the Opera. </a:t>
            </a:r>
            <a:r>
              <a:rPr lang="es" sz="1200"/>
              <a:t>(2)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TOURIST: Can you repeat, please? 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POLICE: Yes, of course. </a:t>
            </a:r>
            <a:r>
              <a:rPr i="1" lang="es" sz="1200" u="sng"/>
              <a:t>Go straight on, then, turn left and then turn right. It’s next to the Opera. </a:t>
            </a:r>
            <a:r>
              <a:rPr lang="es" sz="1200"/>
              <a:t>(2)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TOURIST: OK, so</a:t>
            </a:r>
            <a:r>
              <a:rPr i="1" lang="es" sz="1200" u="sng"/>
              <a:t> go straight on, then, turn left and then turn right. It’s next to the Opera. </a:t>
            </a:r>
            <a:r>
              <a:rPr lang="es" sz="1200"/>
              <a:t>(2)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POLICE: That’s it.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TOURIST: Thank you very much. 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POLICE: You are welcome. We are here to help. 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800"/>
              <a:t>(1) Any place in the map (2) Any directions following map instructions. </a:t>
            </a:r>
            <a:endParaRPr sz="1200"/>
          </a:p>
        </p:txBody>
      </p:sp>
      <p:sp>
        <p:nvSpPr>
          <p:cNvPr id="65" name="Google Shape;65;p14"/>
          <p:cNvSpPr txBox="1"/>
          <p:nvPr>
            <p:ph idx="1" type="subTitle"/>
          </p:nvPr>
        </p:nvSpPr>
        <p:spPr>
          <a:xfrm>
            <a:off x="1975100" y="441975"/>
            <a:ext cx="4910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ASKING FOR DIRECTIONS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ctrTitle"/>
          </p:nvPr>
        </p:nvSpPr>
        <p:spPr>
          <a:xfrm>
            <a:off x="344250" y="1019775"/>
            <a:ext cx="8455500" cy="358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Characters: commuter and train reviewer/assistant.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Settings: Train station.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Attrezzo: Fake computer, pen and tickets to complete. 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Example: 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COMMUTER: Excuse me, </a:t>
            </a:r>
            <a:r>
              <a:rPr i="1" lang="es" sz="1200" u="sng"/>
              <a:t>sir/madam.</a:t>
            </a:r>
            <a:endParaRPr i="1" sz="1200" u="sng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TRAIN REVIEWER</a:t>
            </a:r>
            <a:r>
              <a:rPr lang="es" sz="1200"/>
              <a:t>: How can I help you? 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TOURIST: I would like to buy a ticket. 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TRAIN REVIEWER: Where do you want to go?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TOURIST; I want to go to </a:t>
            </a:r>
            <a:r>
              <a:rPr i="1" lang="es" sz="1200" u="sng"/>
              <a:t>Bath</a:t>
            </a:r>
            <a:r>
              <a:rPr lang="es" sz="1200"/>
              <a:t>. (1)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TRAIN REVIEWER: </a:t>
            </a:r>
            <a:r>
              <a:rPr i="1" lang="es" sz="1200" u="sng"/>
              <a:t>Single or return?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TOURIST: </a:t>
            </a:r>
            <a:r>
              <a:rPr i="1" lang="es" sz="1200" u="sng"/>
              <a:t>Single/Return.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TRAIN REVIEWER: What time do you want your ticket?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TOURIST: At </a:t>
            </a:r>
            <a:r>
              <a:rPr i="1" lang="es" sz="1200" u="sng"/>
              <a:t>half past 2. </a:t>
            </a:r>
            <a:r>
              <a:rPr lang="es" sz="1200"/>
              <a:t>(2)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TRAIN REVIEWER: Do you prefer window or aisle? 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TOURIST: I prefer </a:t>
            </a:r>
            <a:r>
              <a:rPr i="1" lang="es" sz="1200" u="sng"/>
              <a:t>window/aisle. (3)</a:t>
            </a:r>
            <a:endParaRPr i="1" sz="1200" u="sng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TRAIN REVIEWER: Here’s your ticket. 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TOURIST: Thank you very much. 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TRAIN REVIEWER: You are welcome.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800"/>
              <a:t>(1) Any place in the map (2) Single: just going.  Return: going and return. (3) Window: looking at the landscape, aisle: inside.</a:t>
            </a:r>
            <a:endParaRPr sz="1200"/>
          </a:p>
        </p:txBody>
      </p:sp>
      <p:sp>
        <p:nvSpPr>
          <p:cNvPr id="71" name="Google Shape;71;p15"/>
          <p:cNvSpPr txBox="1"/>
          <p:nvPr>
            <p:ph idx="1" type="subTitle"/>
          </p:nvPr>
        </p:nvSpPr>
        <p:spPr>
          <a:xfrm>
            <a:off x="1975100" y="441975"/>
            <a:ext cx="4910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AT THE TRAIN STATION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ctrTitle"/>
          </p:nvPr>
        </p:nvSpPr>
        <p:spPr>
          <a:xfrm>
            <a:off x="344250" y="1019775"/>
            <a:ext cx="8455500" cy="358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Characters: customer and shopping assistant.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Settings: Shop.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Attrezzo: Nothing special needed. Maybe some clothes or to show.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Example: 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CUSTOMER: Excuse me, </a:t>
            </a:r>
            <a:r>
              <a:rPr i="1" lang="es" sz="1200" u="sng"/>
              <a:t>sir/madam.</a:t>
            </a:r>
            <a:endParaRPr i="1" sz="1200" u="sng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SHOPPING ASSISTANT</a:t>
            </a:r>
            <a:r>
              <a:rPr lang="es" sz="1200"/>
              <a:t>: How can I help you? 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CUSTOMER: I need </a:t>
            </a:r>
            <a:r>
              <a:rPr i="1" lang="es" sz="1200" u="sng"/>
              <a:t>a pair of shoes</a:t>
            </a:r>
            <a:r>
              <a:rPr lang="es" sz="1200"/>
              <a:t>. (1)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SHOPPING ASSISTANT: What size? 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CUSTOMER: </a:t>
            </a:r>
            <a:r>
              <a:rPr i="1" lang="es" sz="1200" u="sng"/>
              <a:t>Size 7. (2)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SHOPPING ASSISTANT: What colour?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CUSTOMER: </a:t>
            </a:r>
            <a:r>
              <a:rPr i="1" lang="es" sz="1200" u="sng"/>
              <a:t>Black, </a:t>
            </a:r>
            <a:r>
              <a:rPr lang="es" sz="1200"/>
              <a:t>please. </a:t>
            </a:r>
            <a:r>
              <a:rPr i="1" lang="es" sz="1200" u="sng"/>
              <a:t>(3)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SHOPPING ASSISTANT: Any other characteristic?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CUSTOMER: Yes,</a:t>
            </a:r>
            <a:r>
              <a:rPr i="1" lang="es" sz="1200" u="sng"/>
              <a:t> flat,</a:t>
            </a:r>
            <a:r>
              <a:rPr lang="es" sz="1200"/>
              <a:t> please. (4)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SHOPPING ASSISTANT: One moment, please.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SHOPPING ASSISTANT: Here you are. You can try them on.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CUSTOMER: Thank your. They are OK. How much are they?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SHOPPING ASSISTANT: </a:t>
            </a:r>
            <a:r>
              <a:rPr i="1" lang="es" sz="1200" u="sng"/>
              <a:t>32€</a:t>
            </a:r>
            <a:r>
              <a:rPr lang="es" sz="1200"/>
              <a:t>, please. (5)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CUSTOMER: Here you are. Thank you very much for your attention.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SHOPPING ASSISTANT: Thank you.  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800"/>
              <a:t>(1) Any piece of clothing (2) Look at size chart. (3) Any color (4) Any characteristic (long, short, big, small…) (5) The price you want. </a:t>
            </a:r>
            <a:endParaRPr sz="1200"/>
          </a:p>
        </p:txBody>
      </p:sp>
      <p:sp>
        <p:nvSpPr>
          <p:cNvPr id="77" name="Google Shape;77;p16"/>
          <p:cNvSpPr txBox="1"/>
          <p:nvPr>
            <p:ph idx="1" type="subTitle"/>
          </p:nvPr>
        </p:nvSpPr>
        <p:spPr>
          <a:xfrm>
            <a:off x="1975100" y="441975"/>
            <a:ext cx="4910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GOING SHOPPING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ctrTitle"/>
          </p:nvPr>
        </p:nvSpPr>
        <p:spPr>
          <a:xfrm>
            <a:off x="344250" y="1019775"/>
            <a:ext cx="8455500" cy="358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Characters: Doctor, 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Settings: Hospital.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Attrezzo: Doctor’s briefcase.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s" sz="1200"/>
              <a:t>Example: </a:t>
            </a:r>
            <a:endParaRPr sz="12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DOCTOR: </a:t>
            </a:r>
            <a:r>
              <a:rPr i="1" lang="es" sz="1200" u="sng"/>
              <a:t>Good morning, sir/madam.</a:t>
            </a:r>
            <a:r>
              <a:rPr lang="es" sz="1200"/>
              <a:t> What’s the matter?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PATIENT: I have a </a:t>
            </a:r>
            <a:r>
              <a:rPr i="1" lang="es" sz="1200" u="sng"/>
              <a:t>sore throat</a:t>
            </a:r>
            <a:r>
              <a:rPr lang="es" sz="1200"/>
              <a:t>. (1)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DOCTOR: Let me see your</a:t>
            </a:r>
            <a:r>
              <a:rPr i="1" lang="es" sz="1200" u="sng"/>
              <a:t> thoat</a:t>
            </a:r>
            <a:r>
              <a:rPr lang="es" sz="1200"/>
              <a:t> (2) Oh. </a:t>
            </a:r>
            <a:r>
              <a:rPr i="1" lang="es" sz="1200" u="sng"/>
              <a:t>It’s red. </a:t>
            </a:r>
            <a:r>
              <a:rPr lang="es" sz="1200"/>
              <a:t>Have you got a</a:t>
            </a:r>
            <a:r>
              <a:rPr i="1" lang="es" sz="1200" u="sng"/>
              <a:t> headache too? (3)</a:t>
            </a:r>
            <a:endParaRPr i="1" sz="1200" u="sng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PATIENT: </a:t>
            </a:r>
            <a:r>
              <a:rPr i="1" lang="es" sz="1200" u="sng"/>
              <a:t>Yes, I have</a:t>
            </a:r>
            <a:r>
              <a:rPr lang="es" sz="1200"/>
              <a:t>.</a:t>
            </a:r>
            <a:endParaRPr sz="1200"/>
          </a:p>
          <a:p>
            <a:pPr indent="-3048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DOCTOR: Have you got a </a:t>
            </a:r>
            <a:r>
              <a:rPr i="1" lang="es" sz="1200" u="sng"/>
              <a:t>fever</a:t>
            </a:r>
            <a:r>
              <a:rPr lang="es" sz="1200"/>
              <a:t>? (3)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PATIENT: </a:t>
            </a:r>
            <a:r>
              <a:rPr i="1" lang="es" sz="1200" u="sng"/>
              <a:t>No, I haven’t</a:t>
            </a:r>
            <a:r>
              <a:rPr lang="es" sz="1200"/>
              <a:t>. 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DOCTOR: </a:t>
            </a:r>
            <a:r>
              <a:rPr lang="es" sz="1200"/>
              <a:t>You need to take</a:t>
            </a:r>
            <a:r>
              <a:rPr i="1" lang="es" sz="1200" u="sng"/>
              <a:t> 1 pill every 8 hours. (4)</a:t>
            </a:r>
            <a:endParaRPr i="1" sz="1200" u="sng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PATIENT: Thank you very much, doctor.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s" sz="1200"/>
              <a:t>DOCTOR: You are welcome. </a:t>
            </a:r>
            <a:endParaRPr sz="1200"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800"/>
              <a:t>(1) Any illness (2) Part of the body related. (3) Any </a:t>
            </a:r>
            <a:r>
              <a:rPr lang="es" sz="800"/>
              <a:t>symptoms</a:t>
            </a:r>
            <a:r>
              <a:rPr lang="es" sz="800"/>
              <a:t>  (4) </a:t>
            </a:r>
            <a:r>
              <a:rPr lang="es" sz="800"/>
              <a:t>Necessary</a:t>
            </a:r>
            <a:r>
              <a:rPr lang="es" sz="800"/>
              <a:t> treatment.</a:t>
            </a:r>
            <a:endParaRPr sz="1200"/>
          </a:p>
        </p:txBody>
      </p:sp>
      <p:sp>
        <p:nvSpPr>
          <p:cNvPr id="83" name="Google Shape;83;p17"/>
          <p:cNvSpPr txBox="1"/>
          <p:nvPr>
            <p:ph idx="1" type="subTitle"/>
          </p:nvPr>
        </p:nvSpPr>
        <p:spPr>
          <a:xfrm>
            <a:off x="1975100" y="441975"/>
            <a:ext cx="4910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AT THE DOCTOR’S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