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Nunito Bold" charset="1" panose="00000800000000000000"/>
      <p:regular r:id="rId18"/>
    </p:embeddedFont>
    <p:embeddedFont>
      <p:font typeface="Glacial Indifference" charset="1" panose="00000000000000000000"/>
      <p:regular r:id="rId19"/>
    </p:embeddedFont>
    <p:embeddedFont>
      <p:font typeface="Open Sans" charset="1" panose="020B0606030504020204"/>
      <p:regular r:id="rId20"/>
    </p:embeddedFont>
    <p:embeddedFont>
      <p:font typeface="Open Sans Bold" charset="1" panose="020B0806030504020204"/>
      <p:regular r:id="rId21"/>
    </p:embeddedFont>
    <p:embeddedFont>
      <p:font typeface="Nunito" charset="1" panose="00000500000000000000"/>
      <p:regular r:id="rId22"/>
    </p:embeddedFont>
    <p:embeddedFont>
      <p:font typeface="Arimo" charset="1" panose="020B0604020202020204"/>
      <p:regular r:id="rId23"/>
    </p:embeddedFont>
    <p:embeddedFont>
      <p:font typeface="Bukhari Script" charset="1" panose="00000500000000000000"/>
      <p:regular r:id="rId24"/>
    </p:embeddedFont>
    <p:embeddedFont>
      <p:font typeface="Majesty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aAGfebn-iHc.m4a" Type="http://schemas.openxmlformats.org/officeDocument/2006/relationships/audio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50.svg" Type="http://schemas.openxmlformats.org/officeDocument/2006/relationships/image"/><Relationship Id="rId9" Target="../media/aAGfebn-iHc.m4a" Type="http://schemas.microsoft.com/office/2007/relationships/media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6.png" Type="http://schemas.openxmlformats.org/officeDocument/2006/relationships/image"/><Relationship Id="rId6" Target="../media/image47.png" Type="http://schemas.openxmlformats.org/officeDocument/2006/relationships/image"/><Relationship Id="rId7" Target="../media/image48.jpeg" Type="http://schemas.openxmlformats.org/officeDocument/2006/relationships/image"/><Relationship Id="rId8" Target="../media/image49.gi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6.pn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2.png" Type="http://schemas.openxmlformats.org/officeDocument/2006/relationships/image"/><Relationship Id="rId5" Target="../media/image13.jpeg" Type="http://schemas.openxmlformats.org/officeDocument/2006/relationships/image"/><Relationship Id="rId6" Target="../media/image14.png" Type="http://schemas.openxmlformats.org/officeDocument/2006/relationships/image"/><Relationship Id="rId7" Target="../media/image15.jpeg" Type="http://schemas.openxmlformats.org/officeDocument/2006/relationships/image"/><Relationship Id="rId8" Target="../media/image16.jpeg" Type="http://schemas.openxmlformats.org/officeDocument/2006/relationships/image"/><Relationship Id="rId9" Target="../media/image17.gi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jpe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0.png" Type="http://schemas.openxmlformats.org/officeDocument/2006/relationships/image"/><Relationship Id="rId5" Target="../media/image16.jpeg" Type="http://schemas.openxmlformats.org/officeDocument/2006/relationships/image"/><Relationship Id="rId6" Target="../media/image17.gif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6.png" Type="http://schemas.openxmlformats.org/officeDocument/2006/relationships/image"/><Relationship Id="rId15" Target="https://www.villadellanes.com/el-mirador-de-ovio" TargetMode="External" Type="http://schemas.openxmlformats.org/officeDocument/2006/relationships/hyperlink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17.gif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6.pn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6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6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6.pn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08674">
            <a:off x="4591450" y="-8332677"/>
            <a:ext cx="17352570" cy="16289725"/>
          </a:xfrm>
          <a:custGeom>
            <a:avLst/>
            <a:gdLst/>
            <a:ahLst/>
            <a:cxnLst/>
            <a:rect r="r" b="b" t="t" l="l"/>
            <a:pathLst>
              <a:path h="16289725" w="17352570">
                <a:moveTo>
                  <a:pt x="0" y="0"/>
                </a:moveTo>
                <a:lnTo>
                  <a:pt x="17352569" y="0"/>
                </a:lnTo>
                <a:lnTo>
                  <a:pt x="17352569" y="16289724"/>
                </a:lnTo>
                <a:lnTo>
                  <a:pt x="0" y="1628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3508">
            <a:off x="6726759" y="-10670715"/>
            <a:ext cx="17541846" cy="18800580"/>
          </a:xfrm>
          <a:custGeom>
            <a:avLst/>
            <a:gdLst/>
            <a:ahLst/>
            <a:cxnLst/>
            <a:rect r="r" b="b" t="t" l="l"/>
            <a:pathLst>
              <a:path h="18800580" w="17541846">
                <a:moveTo>
                  <a:pt x="0" y="0"/>
                </a:moveTo>
                <a:lnTo>
                  <a:pt x="17541846" y="0"/>
                </a:lnTo>
                <a:lnTo>
                  <a:pt x="17541846" y="18800581"/>
                </a:lnTo>
                <a:lnTo>
                  <a:pt x="0" y="18800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583" t="0" r="0" b="-36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14785" y="9258300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7" y="0"/>
                </a:lnTo>
                <a:lnTo>
                  <a:pt x="1332737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579545" y="207645"/>
            <a:ext cx="590160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b="true" sz="48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Viaje a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44505" y="235903"/>
            <a:ext cx="9046460" cy="284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1"/>
              </a:lnSpc>
            </a:pPr>
            <a:r>
              <a:rPr lang="en-US" sz="16572">
                <a:solidFill>
                  <a:srgbClr val="D46F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ASTURIAS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73520" y="4092258"/>
            <a:ext cx="4788430" cy="927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CURSO 24/25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977270"/>
            <a:ext cx="8380892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 DE MAYO AL 8 DE MAYO</a:t>
            </a:r>
          </a:p>
        </p:txBody>
      </p: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trim st="3416.667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0"/>
                </p:tgtEl>
              </p:cBhvr>
            </p:cmd>
            <p:audio>
              <p:cMediaNode vol="100000" showWhenStopped="false">
                <p:cTn/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9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6803"/>
            <a:ext cx="10567624" cy="10567624"/>
          </a:xfrm>
          <a:custGeom>
            <a:avLst/>
            <a:gdLst/>
            <a:ahLst/>
            <a:cxnLst/>
            <a:rect r="r" b="b" t="t" l="l"/>
            <a:pathLst>
              <a:path h="10567624" w="10567624">
                <a:moveTo>
                  <a:pt x="0" y="0"/>
                </a:moveTo>
                <a:lnTo>
                  <a:pt x="10567624" y="0"/>
                </a:lnTo>
                <a:lnTo>
                  <a:pt x="10567624" y="10567624"/>
                </a:lnTo>
                <a:lnTo>
                  <a:pt x="0" y="10567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6102626">
            <a:off x="6509749" y="-2725588"/>
            <a:ext cx="10614427" cy="7508576"/>
            <a:chOff x="0" y="0"/>
            <a:chExt cx="6350000" cy="4491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5880"/>
              <a:ext cx="6350000" cy="4547828"/>
            </a:xfrm>
            <a:custGeom>
              <a:avLst/>
              <a:gdLst/>
              <a:ahLst/>
              <a:cxnLst/>
              <a:rect r="r" b="b" t="t" l="l"/>
              <a:pathLst>
                <a:path h="4547828" w="635000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4547828"/>
                  </a:lnTo>
                  <a:lnTo>
                    <a:pt x="6350000" y="4547828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DC3C4D"/>
            </a:solidFill>
          </p:spPr>
        </p:sp>
      </p:grpSp>
      <p:grpSp>
        <p:nvGrpSpPr>
          <p:cNvPr name="Group 5" id="5"/>
          <p:cNvGrpSpPr/>
          <p:nvPr/>
        </p:nvGrpSpPr>
        <p:grpSpPr>
          <a:xfrm rot="-5400000">
            <a:off x="10031362" y="-887362"/>
            <a:ext cx="10614427" cy="12389151"/>
            <a:chOff x="0" y="0"/>
            <a:chExt cx="6350000" cy="74117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-55880"/>
              <a:ext cx="6350000" cy="7467595"/>
            </a:xfrm>
            <a:custGeom>
              <a:avLst/>
              <a:gdLst/>
              <a:ahLst/>
              <a:cxnLst/>
              <a:rect r="r" b="b" t="t" l="l"/>
              <a:pathLst>
                <a:path h="7467595" w="635000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7467595"/>
                  </a:lnTo>
                  <a:lnTo>
                    <a:pt x="6350000" y="7467595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FCE5C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04438" y="8296635"/>
            <a:ext cx="1376438" cy="137643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81354" y="203606"/>
            <a:ext cx="3120367" cy="3424271"/>
          </a:xfrm>
          <a:custGeom>
            <a:avLst/>
            <a:gdLst/>
            <a:ahLst/>
            <a:cxnLst/>
            <a:rect r="r" b="b" t="t" l="l"/>
            <a:pathLst>
              <a:path h="3424271" w="3120367">
                <a:moveTo>
                  <a:pt x="0" y="0"/>
                </a:moveTo>
                <a:lnTo>
                  <a:pt x="3120367" y="0"/>
                </a:lnTo>
                <a:lnTo>
                  <a:pt x="3120367" y="3424271"/>
                </a:lnTo>
                <a:lnTo>
                  <a:pt x="0" y="3424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81354" y="904015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7" y="0"/>
                </a:lnTo>
                <a:lnTo>
                  <a:pt x="1332737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104438" y="3139445"/>
            <a:ext cx="1376438" cy="1376438"/>
            <a:chOff x="0" y="0"/>
            <a:chExt cx="1835250" cy="183525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835250" cy="1835250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73940" y="344022"/>
              <a:ext cx="1487370" cy="1208488"/>
            </a:xfrm>
            <a:custGeom>
              <a:avLst/>
              <a:gdLst/>
              <a:ahLst/>
              <a:cxnLst/>
              <a:rect r="r" b="b" t="t" l="l"/>
              <a:pathLst>
                <a:path h="1208488" w="1487370">
                  <a:moveTo>
                    <a:pt x="0" y="0"/>
                  </a:moveTo>
                  <a:lnTo>
                    <a:pt x="1487370" y="0"/>
                  </a:lnTo>
                  <a:lnTo>
                    <a:pt x="1487370" y="1208489"/>
                  </a:lnTo>
                  <a:lnTo>
                    <a:pt x="0" y="1208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104438" y="5406478"/>
            <a:ext cx="1376438" cy="1376438"/>
            <a:chOff x="0" y="0"/>
            <a:chExt cx="1835250" cy="183525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835250" cy="183525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69860" y="443141"/>
              <a:ext cx="1495530" cy="996397"/>
            </a:xfrm>
            <a:custGeom>
              <a:avLst/>
              <a:gdLst/>
              <a:ahLst/>
              <a:cxnLst/>
              <a:rect r="r" b="b" t="t" l="l"/>
              <a:pathLst>
                <a:path h="996397" w="1495530">
                  <a:moveTo>
                    <a:pt x="0" y="0"/>
                  </a:moveTo>
                  <a:lnTo>
                    <a:pt x="1495530" y="0"/>
                  </a:lnTo>
                  <a:lnTo>
                    <a:pt x="1495530" y="996396"/>
                  </a:lnTo>
                  <a:lnTo>
                    <a:pt x="0" y="99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220318" y="8567046"/>
            <a:ext cx="1144678" cy="835615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8606057" y="151578"/>
            <a:ext cx="8922590" cy="236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00"/>
              </a:lnSpc>
            </a:pPr>
            <a:r>
              <a:rPr lang="en-US" sz="6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IMPRESCINDIBLES</a:t>
            </a:r>
          </a:p>
          <a:p>
            <a:pPr algn="r">
              <a:lnSpc>
                <a:spcPts val="6100"/>
              </a:lnSpc>
            </a:pPr>
            <a:r>
              <a:rPr lang="en-US" sz="6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PARA ESTA AVENTURA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816963" y="7801927"/>
            <a:ext cx="6471037" cy="89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y por la noche... </a:t>
            </a:r>
          </a:p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“sé el alma de la fiesta”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1792089" y="2976764"/>
            <a:ext cx="6353844" cy="1701800"/>
            <a:chOff x="0" y="0"/>
            <a:chExt cx="8471792" cy="2269067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66675"/>
              <a:ext cx="8471792" cy="6970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00"/>
                </a:lnSpc>
              </a:pPr>
              <a:r>
                <a:rPr lang="en-US" sz="3800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Este año...¡hay que mojarse!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891117"/>
              <a:ext cx="7889250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392C1B"/>
                  </a:solidFill>
                  <a:latin typeface="Nunito"/>
                  <a:ea typeface="Nunito"/>
                  <a:cs typeface="Nunito"/>
                  <a:sym typeface="Nunito"/>
                </a:rPr>
                <a:t>Llevate escarpines,bañador, chubasquero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1804526" y="8643303"/>
            <a:ext cx="6328970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Tráete una mantita, una esterilla, ropa térmica, música, tu voz, tu energía...y mucho, mucho buen rollo.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816963" y="5392938"/>
            <a:ext cx="5054691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y...ampliar horizontes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792089" y="5939690"/>
            <a:ext cx="591693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Es esencial en tu kit un calzado y ropa adecuada para el senderismo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524915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069600" y="926388"/>
            <a:ext cx="22427200" cy="1371756"/>
            <a:chOff x="0" y="0"/>
            <a:chExt cx="5906752" cy="361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06752" cy="361285"/>
            </a:xfrm>
            <a:custGeom>
              <a:avLst/>
              <a:gdLst/>
              <a:ahLst/>
              <a:cxnLst/>
              <a:rect r="r" b="b" t="t" l="l"/>
              <a:pathLst>
                <a:path h="361285" w="5906752">
                  <a:moveTo>
                    <a:pt x="0" y="0"/>
                  </a:moveTo>
                  <a:lnTo>
                    <a:pt x="5906752" y="0"/>
                  </a:lnTo>
                  <a:lnTo>
                    <a:pt x="5906752" y="361285"/>
                  </a:lnTo>
                  <a:lnTo>
                    <a:pt x="0" y="361285"/>
                  </a:lnTo>
                  <a:close/>
                </a:path>
              </a:pathLst>
            </a:custGeom>
            <a:solidFill>
              <a:srgbClr val="FCE5C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906752" cy="399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0" y="1162050"/>
            <a:ext cx="18288000" cy="94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DOCUMENTO DE RESPONSABILIDAD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4184" y="2943913"/>
            <a:ext cx="17199191" cy="728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535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Somos un grupo de adultos, por ello damos por sentado que nuestro comportamiento será el adecuado y conforme a las normas sociales de convivencia. </a:t>
            </a:r>
          </a:p>
          <a:p>
            <a:pPr algn="l">
              <a:lnSpc>
                <a:spcPts val="6420"/>
              </a:lnSpc>
            </a:pPr>
            <a:r>
              <a:rPr lang="en-US" sz="535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Aún así cada persona que asista al viaje deber firmar un documento en que muestra su conformidad a las normas, entiende que es un viaje en el marco de un centro educativo  y asume su responsabilidad en caso de producir daños físicos o materiales. </a:t>
            </a:r>
          </a:p>
          <a:p>
            <a:pPr algn="l">
              <a:lnSpc>
                <a:spcPts val="6420"/>
              </a:lnSpc>
            </a:pPr>
            <a:r>
              <a:rPr lang="en-US" sz="535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470637" y="15280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5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81652" y="0"/>
            <a:ext cx="14406348" cy="7581341"/>
          </a:xfrm>
          <a:custGeom>
            <a:avLst/>
            <a:gdLst/>
            <a:ahLst/>
            <a:cxnLst/>
            <a:rect r="r" b="b" t="t" l="l"/>
            <a:pathLst>
              <a:path h="7581341" w="14406348">
                <a:moveTo>
                  <a:pt x="0" y="0"/>
                </a:moveTo>
                <a:lnTo>
                  <a:pt x="14406348" y="0"/>
                </a:lnTo>
                <a:lnTo>
                  <a:pt x="14406348" y="7581341"/>
                </a:lnTo>
                <a:lnTo>
                  <a:pt x="0" y="758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6315" y="900492"/>
            <a:ext cx="11655765" cy="2211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572"/>
              </a:lnSpc>
            </a:pPr>
            <a:r>
              <a:rPr lang="en-US" sz="16572">
                <a:solidFill>
                  <a:srgbClr val="D46F00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Gracias y...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745043" y="4637114"/>
            <a:ext cx="12504819" cy="7028892"/>
            <a:chOff x="0" y="0"/>
            <a:chExt cx="16673092" cy="9371855"/>
          </a:xfrm>
        </p:grpSpPr>
        <p:sp>
          <p:nvSpPr>
            <p:cNvPr name="TextBox 5" id="5"/>
            <p:cNvSpPr txBox="true"/>
            <p:nvPr/>
          </p:nvSpPr>
          <p:spPr>
            <a:xfrm rot="-480599">
              <a:off x="1180759" y="1191625"/>
              <a:ext cx="14135418" cy="2084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09"/>
                </a:lnSpc>
              </a:pPr>
              <a:r>
                <a:rPr lang="en-US" sz="11343">
                  <a:solidFill>
                    <a:srgbClr val="000000"/>
                  </a:solidFill>
                  <a:latin typeface="Majesty"/>
                  <a:ea typeface="Majesty"/>
                  <a:cs typeface="Majesty"/>
                  <a:sym typeface="Majesty"/>
                </a:rPr>
                <a:t>¡A  disfrutar!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-589352">
              <a:off x="191522" y="4997490"/>
              <a:ext cx="16345295" cy="30021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79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592931" y="8820351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8"/>
                </a:lnTo>
                <a:lnTo>
                  <a:pt x="0" y="875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74766">
            <a:off x="-5254951" y="3591191"/>
            <a:ext cx="17108254" cy="11334218"/>
          </a:xfrm>
          <a:custGeom>
            <a:avLst/>
            <a:gdLst/>
            <a:ahLst/>
            <a:cxnLst/>
            <a:rect r="r" b="b" t="t" l="l"/>
            <a:pathLst>
              <a:path h="11334218" w="17108254">
                <a:moveTo>
                  <a:pt x="0" y="0"/>
                </a:moveTo>
                <a:lnTo>
                  <a:pt x="17108253" y="0"/>
                </a:lnTo>
                <a:lnTo>
                  <a:pt x="17108253" y="11334218"/>
                </a:lnTo>
                <a:lnTo>
                  <a:pt x="0" y="11334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81652" y="0"/>
            <a:ext cx="14406348" cy="7581341"/>
          </a:xfrm>
          <a:custGeom>
            <a:avLst/>
            <a:gdLst/>
            <a:ahLst/>
            <a:cxnLst/>
            <a:rect r="r" b="b" t="t" l="l"/>
            <a:pathLst>
              <a:path h="7581341" w="14406348">
                <a:moveTo>
                  <a:pt x="0" y="0"/>
                </a:moveTo>
                <a:lnTo>
                  <a:pt x="14406348" y="0"/>
                </a:lnTo>
                <a:lnTo>
                  <a:pt x="14406348" y="7581341"/>
                </a:lnTo>
                <a:lnTo>
                  <a:pt x="0" y="758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13742" y="439907"/>
            <a:ext cx="8222323" cy="9847093"/>
          </a:xfrm>
          <a:custGeom>
            <a:avLst/>
            <a:gdLst/>
            <a:ahLst/>
            <a:cxnLst/>
            <a:rect r="r" b="b" t="t" l="l"/>
            <a:pathLst>
              <a:path h="9847093" w="8222323">
                <a:moveTo>
                  <a:pt x="0" y="0"/>
                </a:moveTo>
                <a:lnTo>
                  <a:pt x="8222323" y="0"/>
                </a:lnTo>
                <a:lnTo>
                  <a:pt x="8222323" y="9847093"/>
                </a:lnTo>
                <a:lnTo>
                  <a:pt x="0" y="9847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6348" y="380541"/>
            <a:ext cx="9767818" cy="1024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PLANING DEL VIAJE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46348" y="2367279"/>
            <a:ext cx="8167394" cy="3773524"/>
            <a:chOff x="0" y="0"/>
            <a:chExt cx="3280436" cy="15156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80436" cy="1515637"/>
            </a:xfrm>
            <a:custGeom>
              <a:avLst/>
              <a:gdLst/>
              <a:ahLst/>
              <a:cxnLst/>
              <a:rect r="r" b="b" t="t" l="l"/>
              <a:pathLst>
                <a:path h="1515637" w="3280436">
                  <a:moveTo>
                    <a:pt x="3077236" y="0"/>
                  </a:moveTo>
                  <a:cubicBezTo>
                    <a:pt x="3189460" y="0"/>
                    <a:pt x="3280436" y="339287"/>
                    <a:pt x="3280436" y="757818"/>
                  </a:cubicBezTo>
                  <a:cubicBezTo>
                    <a:pt x="3280436" y="1176350"/>
                    <a:pt x="3189460" y="1515637"/>
                    <a:pt x="3077236" y="1515637"/>
                  </a:cubicBezTo>
                  <a:lnTo>
                    <a:pt x="203200" y="1515637"/>
                  </a:lnTo>
                  <a:cubicBezTo>
                    <a:pt x="90976" y="1515637"/>
                    <a:pt x="0" y="1176350"/>
                    <a:pt x="0" y="757818"/>
                  </a:cubicBezTo>
                  <a:cubicBezTo>
                    <a:pt x="0" y="3392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280436" cy="1553737"/>
            </a:xfrm>
            <a:prstGeom prst="rect">
              <a:avLst/>
            </a:prstGeom>
          </p:spPr>
          <p:txBody>
            <a:bodyPr anchor="ctr" rtlCol="false" tIns="53759" lIns="53759" bIns="53759" rIns="53759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96505" y="2925884"/>
            <a:ext cx="6780513" cy="4014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4"/>
              </a:lnSpc>
            </a:pPr>
            <a:r>
              <a:rPr lang="en-US" sz="3174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5  MAYO</a:t>
            </a:r>
          </a:p>
          <a:p>
            <a:pPr algn="l">
              <a:lnSpc>
                <a:spcPts val="3174"/>
              </a:lnSpc>
            </a:pPr>
          </a:p>
          <a:p>
            <a:pPr algn="l">
              <a:lnSpc>
                <a:spcPts val="3174"/>
              </a:lnSpc>
            </a:pPr>
            <a:r>
              <a:rPr lang="en-US" sz="3174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SALIDA BUS 8:00 FRENTE  A LA ESTACIÓN DE TREN DE COLLADO VILLALBA.</a:t>
            </a:r>
          </a:p>
          <a:p>
            <a:pPr algn="l">
              <a:lnSpc>
                <a:spcPts val="3174"/>
              </a:lnSpc>
            </a:pPr>
          </a:p>
          <a:p>
            <a:pPr algn="l">
              <a:lnSpc>
                <a:spcPts val="3174"/>
              </a:lnSpc>
            </a:pPr>
            <a:r>
              <a:rPr lang="en-US" sz="3174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DURACIÓN APROXIMADA DEL VIAJE: 4h Y 30´  MÁS PARADAS.</a:t>
            </a:r>
          </a:p>
          <a:p>
            <a:pPr algn="l">
              <a:lnSpc>
                <a:spcPts val="3174"/>
              </a:lnSpc>
            </a:pPr>
          </a:p>
          <a:p>
            <a:pPr algn="l">
              <a:lnSpc>
                <a:spcPts val="3174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302179" y="6757064"/>
            <a:ext cx="8255732" cy="3180864"/>
            <a:chOff x="0" y="0"/>
            <a:chExt cx="3280436" cy="126392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80436" cy="1263924"/>
            </a:xfrm>
            <a:custGeom>
              <a:avLst/>
              <a:gdLst/>
              <a:ahLst/>
              <a:cxnLst/>
              <a:rect r="r" b="b" t="t" l="l"/>
              <a:pathLst>
                <a:path h="1263924" w="3280436">
                  <a:moveTo>
                    <a:pt x="3077236" y="0"/>
                  </a:moveTo>
                  <a:cubicBezTo>
                    <a:pt x="3189460" y="0"/>
                    <a:pt x="3280436" y="282939"/>
                    <a:pt x="3280436" y="631962"/>
                  </a:cubicBezTo>
                  <a:cubicBezTo>
                    <a:pt x="3280436" y="980985"/>
                    <a:pt x="3189460" y="1263924"/>
                    <a:pt x="3077236" y="1263924"/>
                  </a:cubicBezTo>
                  <a:lnTo>
                    <a:pt x="203200" y="1263924"/>
                  </a:lnTo>
                  <a:cubicBezTo>
                    <a:pt x="90976" y="1263924"/>
                    <a:pt x="0" y="980985"/>
                    <a:pt x="0" y="631962"/>
                  </a:cubicBezTo>
                  <a:cubicBezTo>
                    <a:pt x="0" y="2829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280436" cy="1302024"/>
            </a:xfrm>
            <a:prstGeom prst="rect">
              <a:avLst/>
            </a:prstGeom>
          </p:spPr>
          <p:txBody>
            <a:bodyPr anchor="ctr" rtlCol="false" tIns="54340" lIns="54340" bIns="54340" rIns="54340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80585" y="7113218"/>
            <a:ext cx="7733157" cy="312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320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8 MAYO</a:t>
            </a:r>
          </a:p>
          <a:p>
            <a:pPr algn="l">
              <a:lnSpc>
                <a:spcPts val="3209"/>
              </a:lnSpc>
            </a:pPr>
          </a:p>
          <a:p>
            <a:pPr algn="l">
              <a:lnSpc>
                <a:spcPts val="3009"/>
              </a:lnSpc>
            </a:pPr>
            <a:r>
              <a:rPr lang="en-US" sz="3009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REGRESO 10:00 PUNTO DE</a:t>
            </a:r>
          </a:p>
          <a:p>
            <a:pPr algn="l">
              <a:lnSpc>
                <a:spcPts val="3009"/>
              </a:lnSpc>
            </a:pPr>
            <a:r>
              <a:rPr lang="en-US" sz="3009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ENCUENTRO BUS EN OVIO</a:t>
            </a:r>
          </a:p>
          <a:p>
            <a:pPr algn="l">
              <a:lnSpc>
                <a:spcPts val="3009"/>
              </a:lnSpc>
            </a:pPr>
          </a:p>
          <a:p>
            <a:pPr algn="l">
              <a:lnSpc>
                <a:spcPts val="3009"/>
              </a:lnSpc>
            </a:pPr>
            <a:r>
              <a:rPr lang="en-US" sz="3009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DURACIÓN APROXIMADA DEL VIAJE: 5H Y 15´ MÁS PARADA A COMER EN ASTORGA.</a:t>
            </a:r>
          </a:p>
          <a:p>
            <a:pPr algn="l">
              <a:lnSpc>
                <a:spcPts val="3209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592931" y="9062031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5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14360" y="-81598"/>
            <a:ext cx="12414084" cy="6532912"/>
          </a:xfrm>
          <a:custGeom>
            <a:avLst/>
            <a:gdLst/>
            <a:ahLst/>
            <a:cxnLst/>
            <a:rect r="r" b="b" t="t" l="l"/>
            <a:pathLst>
              <a:path h="6532912" w="12414084">
                <a:moveTo>
                  <a:pt x="0" y="0"/>
                </a:moveTo>
                <a:lnTo>
                  <a:pt x="12414085" y="0"/>
                </a:lnTo>
                <a:lnTo>
                  <a:pt x="12414085" y="6532912"/>
                </a:lnTo>
                <a:lnTo>
                  <a:pt x="0" y="653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567055" y="5556132"/>
            <a:ext cx="2101314" cy="2170237"/>
            <a:chOff x="0" y="0"/>
            <a:chExt cx="6350000" cy="6558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t="0" r="-27567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268575" y="2453212"/>
            <a:ext cx="7151514" cy="1925634"/>
            <a:chOff x="0" y="0"/>
            <a:chExt cx="7670758" cy="20654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750" y="31750"/>
              <a:ext cx="7607258" cy="2001946"/>
            </a:xfrm>
            <a:custGeom>
              <a:avLst/>
              <a:gdLst/>
              <a:ahLst/>
              <a:cxnLst/>
              <a:rect r="r" b="b" t="t" l="l"/>
              <a:pathLst>
                <a:path h="2001946" w="7607258">
                  <a:moveTo>
                    <a:pt x="7514548" y="2001946"/>
                  </a:moveTo>
                  <a:lnTo>
                    <a:pt x="92710" y="2001946"/>
                  </a:lnTo>
                  <a:cubicBezTo>
                    <a:pt x="41910" y="2001946"/>
                    <a:pt x="0" y="1960036"/>
                    <a:pt x="0" y="190923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513278" y="0"/>
                  </a:lnTo>
                  <a:cubicBezTo>
                    <a:pt x="7564078" y="0"/>
                    <a:pt x="7605988" y="41910"/>
                    <a:pt x="7605988" y="92710"/>
                  </a:cubicBezTo>
                  <a:lnTo>
                    <a:pt x="7605988" y="1907966"/>
                  </a:lnTo>
                  <a:cubicBezTo>
                    <a:pt x="7607258" y="1960036"/>
                    <a:pt x="7565348" y="2001946"/>
                    <a:pt x="7514548" y="2001946"/>
                  </a:cubicBezTo>
                  <a:close/>
                </a:path>
              </a:pathLst>
            </a:custGeom>
            <a:solidFill>
              <a:srgbClr val="F8DAB1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70758" cy="2065447"/>
            </a:xfrm>
            <a:custGeom>
              <a:avLst/>
              <a:gdLst/>
              <a:ahLst/>
              <a:cxnLst/>
              <a:rect r="r" b="b" t="t" l="l"/>
              <a:pathLst>
                <a:path h="2065447" w="7670758">
                  <a:moveTo>
                    <a:pt x="7546298" y="59690"/>
                  </a:moveTo>
                  <a:cubicBezTo>
                    <a:pt x="7581858" y="59690"/>
                    <a:pt x="7611068" y="88900"/>
                    <a:pt x="7611068" y="124460"/>
                  </a:cubicBezTo>
                  <a:lnTo>
                    <a:pt x="7611068" y="1940987"/>
                  </a:lnTo>
                  <a:cubicBezTo>
                    <a:pt x="7611068" y="1976547"/>
                    <a:pt x="7581858" y="2005756"/>
                    <a:pt x="7546298" y="2005756"/>
                  </a:cubicBezTo>
                  <a:lnTo>
                    <a:pt x="124460" y="2005756"/>
                  </a:lnTo>
                  <a:cubicBezTo>
                    <a:pt x="88900" y="2005756"/>
                    <a:pt x="59690" y="1976547"/>
                    <a:pt x="59690" y="194098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546298" y="59690"/>
                  </a:lnTo>
                  <a:moveTo>
                    <a:pt x="75462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940987"/>
                  </a:lnTo>
                  <a:cubicBezTo>
                    <a:pt x="0" y="2009566"/>
                    <a:pt x="55880" y="2065447"/>
                    <a:pt x="124460" y="2065447"/>
                  </a:cubicBezTo>
                  <a:lnTo>
                    <a:pt x="7546298" y="2065447"/>
                  </a:lnTo>
                  <a:cubicBezTo>
                    <a:pt x="7614878" y="2065447"/>
                    <a:pt x="7670758" y="2009566"/>
                    <a:pt x="7670758" y="1940987"/>
                  </a:cubicBezTo>
                  <a:lnTo>
                    <a:pt x="7670758" y="124460"/>
                  </a:lnTo>
                  <a:cubicBezTo>
                    <a:pt x="7670758" y="55880"/>
                    <a:pt x="7614878" y="0"/>
                    <a:pt x="7546298" y="0"/>
                  </a:cubicBezTo>
                  <a:close/>
                </a:path>
              </a:pathLst>
            </a:custGeom>
            <a:solidFill>
              <a:srgbClr val="CE9887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3416847" y="2739062"/>
            <a:ext cx="4177750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6 de mayo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23595" y="3272968"/>
            <a:ext cx="685800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18:00 Visita cultural Ribadesella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3276840" y="149842"/>
            <a:ext cx="7151514" cy="1944684"/>
            <a:chOff x="0" y="0"/>
            <a:chExt cx="9535352" cy="259291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9535352" cy="2592911"/>
              <a:chOff x="0" y="0"/>
              <a:chExt cx="7670758" cy="208588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31750" y="31750"/>
                <a:ext cx="7607258" cy="2022379"/>
              </a:xfrm>
              <a:custGeom>
                <a:avLst/>
                <a:gdLst/>
                <a:ahLst/>
                <a:cxnLst/>
                <a:rect r="r" b="b" t="t" l="l"/>
                <a:pathLst>
                  <a:path h="2022379" w="7607258">
                    <a:moveTo>
                      <a:pt x="7514548" y="2022379"/>
                    </a:moveTo>
                    <a:lnTo>
                      <a:pt x="92710" y="2022379"/>
                    </a:lnTo>
                    <a:cubicBezTo>
                      <a:pt x="41910" y="2022379"/>
                      <a:pt x="0" y="1980469"/>
                      <a:pt x="0" y="192966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513278" y="0"/>
                    </a:lnTo>
                    <a:cubicBezTo>
                      <a:pt x="7564078" y="0"/>
                      <a:pt x="7605988" y="41910"/>
                      <a:pt x="7605988" y="92710"/>
                    </a:cubicBezTo>
                    <a:lnTo>
                      <a:pt x="7605988" y="1928400"/>
                    </a:lnTo>
                    <a:cubicBezTo>
                      <a:pt x="7607258" y="1980469"/>
                      <a:pt x="7565348" y="2022379"/>
                      <a:pt x="7514548" y="2022379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670758" cy="2085880"/>
              </a:xfrm>
              <a:custGeom>
                <a:avLst/>
                <a:gdLst/>
                <a:ahLst/>
                <a:cxnLst/>
                <a:rect r="r" b="b" t="t" l="l"/>
                <a:pathLst>
                  <a:path h="2085880" w="7670758">
                    <a:moveTo>
                      <a:pt x="7546298" y="59690"/>
                    </a:moveTo>
                    <a:cubicBezTo>
                      <a:pt x="7581858" y="59690"/>
                      <a:pt x="7611068" y="88900"/>
                      <a:pt x="7611068" y="124460"/>
                    </a:cubicBezTo>
                    <a:lnTo>
                      <a:pt x="7611068" y="1961420"/>
                    </a:lnTo>
                    <a:cubicBezTo>
                      <a:pt x="7611068" y="1996980"/>
                      <a:pt x="7581858" y="2026190"/>
                      <a:pt x="7546298" y="2026190"/>
                    </a:cubicBezTo>
                    <a:lnTo>
                      <a:pt x="124460" y="2026190"/>
                    </a:lnTo>
                    <a:cubicBezTo>
                      <a:pt x="88900" y="2026190"/>
                      <a:pt x="59690" y="1996980"/>
                      <a:pt x="59690" y="19614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546298" y="59690"/>
                    </a:lnTo>
                    <a:moveTo>
                      <a:pt x="754629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961420"/>
                    </a:lnTo>
                    <a:cubicBezTo>
                      <a:pt x="0" y="2030000"/>
                      <a:pt x="55880" y="2085880"/>
                      <a:pt x="124460" y="2085880"/>
                    </a:cubicBezTo>
                    <a:lnTo>
                      <a:pt x="7546298" y="2085880"/>
                    </a:lnTo>
                    <a:cubicBezTo>
                      <a:pt x="7614878" y="2085880"/>
                      <a:pt x="7670758" y="2030000"/>
                      <a:pt x="7670758" y="1961420"/>
                    </a:cubicBezTo>
                    <a:lnTo>
                      <a:pt x="7670758" y="124460"/>
                    </a:lnTo>
                    <a:cubicBezTo>
                      <a:pt x="7670758" y="55880"/>
                      <a:pt x="7614878" y="0"/>
                      <a:pt x="7546298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294330" y="508187"/>
              <a:ext cx="5570333" cy="722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5 de mayo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91346" y="1369412"/>
              <a:ext cx="9144005" cy="692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7700" indent="-323850" lvl="1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Velada nocturna</a:t>
              </a:r>
            </a:p>
          </p:txBody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0567055" y="171939"/>
            <a:ext cx="2101314" cy="2170237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42169" t="0" r="-4216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0567055" y="8042426"/>
            <a:ext cx="2101314" cy="2170237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l="-27538" t="0" r="-27538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260309" y="5477950"/>
            <a:ext cx="7159779" cy="1973887"/>
            <a:chOff x="0" y="0"/>
            <a:chExt cx="9546372" cy="263184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9546372" cy="2631849"/>
              <a:chOff x="0" y="0"/>
              <a:chExt cx="7529875" cy="207591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31750" y="31750"/>
                <a:ext cx="7466375" cy="2012419"/>
              </a:xfrm>
              <a:custGeom>
                <a:avLst/>
                <a:gdLst/>
                <a:ahLst/>
                <a:cxnLst/>
                <a:rect r="r" b="b" t="t" l="l"/>
                <a:pathLst>
                  <a:path h="2012419" w="7466375">
                    <a:moveTo>
                      <a:pt x="7373665" y="2012419"/>
                    </a:moveTo>
                    <a:lnTo>
                      <a:pt x="92710" y="2012419"/>
                    </a:lnTo>
                    <a:cubicBezTo>
                      <a:pt x="41910" y="2012419"/>
                      <a:pt x="0" y="1970509"/>
                      <a:pt x="0" y="19197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372395" y="0"/>
                    </a:lnTo>
                    <a:cubicBezTo>
                      <a:pt x="7423195" y="0"/>
                      <a:pt x="7465105" y="41910"/>
                      <a:pt x="7465105" y="92710"/>
                    </a:cubicBezTo>
                    <a:lnTo>
                      <a:pt x="7465105" y="1918439"/>
                    </a:lnTo>
                    <a:cubicBezTo>
                      <a:pt x="7466375" y="1970509"/>
                      <a:pt x="7424465" y="2012419"/>
                      <a:pt x="7373665" y="2012419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7529875" cy="2075919"/>
              </a:xfrm>
              <a:custGeom>
                <a:avLst/>
                <a:gdLst/>
                <a:ahLst/>
                <a:cxnLst/>
                <a:rect r="r" b="b" t="t" l="l"/>
                <a:pathLst>
                  <a:path h="2075919" w="7529875">
                    <a:moveTo>
                      <a:pt x="7405415" y="59690"/>
                    </a:moveTo>
                    <a:cubicBezTo>
                      <a:pt x="7440975" y="59690"/>
                      <a:pt x="7470185" y="88900"/>
                      <a:pt x="7470185" y="124460"/>
                    </a:cubicBezTo>
                    <a:lnTo>
                      <a:pt x="7470185" y="1951459"/>
                    </a:lnTo>
                    <a:cubicBezTo>
                      <a:pt x="7470185" y="1987019"/>
                      <a:pt x="7440975" y="2016229"/>
                      <a:pt x="7405415" y="2016229"/>
                    </a:cubicBezTo>
                    <a:lnTo>
                      <a:pt x="124460" y="2016229"/>
                    </a:lnTo>
                    <a:cubicBezTo>
                      <a:pt x="88900" y="2016229"/>
                      <a:pt x="59690" y="1987019"/>
                      <a:pt x="59690" y="19514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405415" y="59690"/>
                    </a:lnTo>
                    <a:moveTo>
                      <a:pt x="740541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951459"/>
                    </a:lnTo>
                    <a:cubicBezTo>
                      <a:pt x="0" y="2020039"/>
                      <a:pt x="55880" y="2075919"/>
                      <a:pt x="124460" y="2075919"/>
                    </a:cubicBezTo>
                    <a:lnTo>
                      <a:pt x="7405415" y="2075919"/>
                    </a:lnTo>
                    <a:cubicBezTo>
                      <a:pt x="7473995" y="2075919"/>
                      <a:pt x="7529875" y="2020039"/>
                      <a:pt x="7529875" y="1951459"/>
                    </a:cubicBezTo>
                    <a:lnTo>
                      <a:pt x="7529875" y="124460"/>
                    </a:lnTo>
                    <a:cubicBezTo>
                      <a:pt x="7529875" y="55880"/>
                      <a:pt x="7473995" y="0"/>
                      <a:pt x="7405415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294670" y="516589"/>
              <a:ext cx="5576771" cy="738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407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7 de mayo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391799" y="1397783"/>
              <a:ext cx="9154574" cy="692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7700" indent="-323850" lvl="1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18:00 Visita cultural Llanes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3276840" y="8164728"/>
            <a:ext cx="7151514" cy="1925634"/>
            <a:chOff x="0" y="0"/>
            <a:chExt cx="9535352" cy="2567511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9535352" cy="2567511"/>
              <a:chOff x="0" y="0"/>
              <a:chExt cx="7670758" cy="2065446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31750" y="31750"/>
                <a:ext cx="7607258" cy="2001946"/>
              </a:xfrm>
              <a:custGeom>
                <a:avLst/>
                <a:gdLst/>
                <a:ahLst/>
                <a:cxnLst/>
                <a:rect r="r" b="b" t="t" l="l"/>
                <a:pathLst>
                  <a:path h="2001946" w="7607258">
                    <a:moveTo>
                      <a:pt x="7514548" y="2001946"/>
                    </a:moveTo>
                    <a:lnTo>
                      <a:pt x="92710" y="2001946"/>
                    </a:lnTo>
                    <a:cubicBezTo>
                      <a:pt x="41910" y="2001946"/>
                      <a:pt x="0" y="1960036"/>
                      <a:pt x="0" y="190923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513278" y="0"/>
                    </a:lnTo>
                    <a:cubicBezTo>
                      <a:pt x="7564078" y="0"/>
                      <a:pt x="7605988" y="41910"/>
                      <a:pt x="7605988" y="92710"/>
                    </a:cubicBezTo>
                    <a:lnTo>
                      <a:pt x="7605988" y="1907966"/>
                    </a:lnTo>
                    <a:cubicBezTo>
                      <a:pt x="7607258" y="1960036"/>
                      <a:pt x="7565348" y="2001946"/>
                      <a:pt x="7514548" y="2001946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7670758" cy="2065447"/>
              </a:xfrm>
              <a:custGeom>
                <a:avLst/>
                <a:gdLst/>
                <a:ahLst/>
                <a:cxnLst/>
                <a:rect r="r" b="b" t="t" l="l"/>
                <a:pathLst>
                  <a:path h="2065447" w="7670758">
                    <a:moveTo>
                      <a:pt x="7546298" y="59690"/>
                    </a:moveTo>
                    <a:cubicBezTo>
                      <a:pt x="7581858" y="59690"/>
                      <a:pt x="7611068" y="88900"/>
                      <a:pt x="7611068" y="124460"/>
                    </a:cubicBezTo>
                    <a:lnTo>
                      <a:pt x="7611068" y="1940987"/>
                    </a:lnTo>
                    <a:cubicBezTo>
                      <a:pt x="7611068" y="1976547"/>
                      <a:pt x="7581858" y="2005756"/>
                      <a:pt x="7546298" y="2005756"/>
                    </a:cubicBezTo>
                    <a:lnTo>
                      <a:pt x="124460" y="2005756"/>
                    </a:lnTo>
                    <a:cubicBezTo>
                      <a:pt x="88900" y="2005756"/>
                      <a:pt x="59690" y="1976547"/>
                      <a:pt x="59690" y="194098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546298" y="59690"/>
                    </a:lnTo>
                    <a:moveTo>
                      <a:pt x="754629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940987"/>
                    </a:lnTo>
                    <a:cubicBezTo>
                      <a:pt x="0" y="2009566"/>
                      <a:pt x="55880" y="2065447"/>
                      <a:pt x="124460" y="2065447"/>
                    </a:cubicBezTo>
                    <a:lnTo>
                      <a:pt x="7546298" y="2065447"/>
                    </a:lnTo>
                    <a:cubicBezTo>
                      <a:pt x="7614878" y="2065447"/>
                      <a:pt x="7670758" y="2009566"/>
                      <a:pt x="7670758" y="1940987"/>
                    </a:cubicBezTo>
                    <a:lnTo>
                      <a:pt x="7670758" y="124460"/>
                    </a:lnTo>
                    <a:cubicBezTo>
                      <a:pt x="7670758" y="55880"/>
                      <a:pt x="7614878" y="0"/>
                      <a:pt x="7546298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294330" y="508187"/>
              <a:ext cx="5570333" cy="722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8 de mayo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391346" y="1369412"/>
              <a:ext cx="9144005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0567055" y="2653337"/>
            <a:ext cx="2101314" cy="2170237"/>
            <a:chOff x="0" y="0"/>
            <a:chExt cx="6350000" cy="65582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7422" t="0" r="-27422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sp>
        <p:nvSpPr>
          <p:cNvPr name="Freeform 38" id="38"/>
          <p:cNvSpPr/>
          <p:nvPr/>
        </p:nvSpPr>
        <p:spPr>
          <a:xfrm flipH="false" flipV="false" rot="-1014254">
            <a:off x="14177053" y="6947843"/>
            <a:ext cx="6164494" cy="4114800"/>
          </a:xfrm>
          <a:custGeom>
            <a:avLst/>
            <a:gdLst/>
            <a:ahLst/>
            <a:cxnLst/>
            <a:rect r="r" b="b" t="t" l="l"/>
            <a:pathLst>
              <a:path h="4114800" w="6164494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39" id="3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914461">
            <a:off x="12069140" y="854232"/>
            <a:ext cx="2331159" cy="2441005"/>
          </a:xfrm>
          <a:prstGeom prst="rect">
            <a:avLst/>
          </a:prstGeom>
        </p:spPr>
      </p:pic>
      <p:sp>
        <p:nvSpPr>
          <p:cNvPr name="Freeform 40" id="40"/>
          <p:cNvSpPr/>
          <p:nvPr/>
        </p:nvSpPr>
        <p:spPr>
          <a:xfrm flipH="false" flipV="false" rot="0">
            <a:off x="14680150" y="1823631"/>
            <a:ext cx="3151378" cy="1037090"/>
          </a:xfrm>
          <a:custGeom>
            <a:avLst/>
            <a:gdLst/>
            <a:ahLst/>
            <a:cxnLst/>
            <a:rect r="r" b="b" t="t" l="l"/>
            <a:pathLst>
              <a:path h="1037090" w="3151378">
                <a:moveTo>
                  <a:pt x="0" y="0"/>
                </a:moveTo>
                <a:lnTo>
                  <a:pt x="3151378" y="0"/>
                </a:lnTo>
                <a:lnTo>
                  <a:pt x="3151378" y="1037090"/>
                </a:lnTo>
                <a:lnTo>
                  <a:pt x="0" y="10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6758206" y="15280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-5400000">
            <a:off x="-1987248" y="3708624"/>
            <a:ext cx="7625883" cy="2967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7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Actividades grupales obligatorias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13380743" y="2933572"/>
            <a:ext cx="4043832" cy="4617010"/>
            <a:chOff x="0" y="0"/>
            <a:chExt cx="5391776" cy="6156013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910578" y="5921410"/>
              <a:ext cx="3570620" cy="2346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69"/>
                </a:lnSpc>
              </a:pP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0" y="-19050"/>
              <a:ext cx="5391776" cy="55774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66"/>
                </a:lnSpc>
              </a:pPr>
              <a:r>
                <a:rPr lang="en-US" sz="2112" spc="42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Las visitas culturale y actividades de convivencias son obligatorias ya que es un viaje de centro educativo. La mayoría son actividades al aire libre con carácter cultural y lúdico  buscando en la organización el equilibrio ente planes culturales y tiempo libre.</a:t>
              </a:r>
            </a:p>
            <a:p>
              <a:pPr algn="ctr">
                <a:lnSpc>
                  <a:spcPts val="2766"/>
                </a:lnSpc>
              </a:pPr>
              <a:r>
                <a:rPr lang="en-US" sz="2112" spc="42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Se atenderán a las normas de comportamiento establecidas en cada actividad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4357805" y="9201150"/>
            <a:ext cx="3492341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Regreso a casa...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5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14360" y="-81598"/>
            <a:ext cx="12414084" cy="6532912"/>
          </a:xfrm>
          <a:custGeom>
            <a:avLst/>
            <a:gdLst/>
            <a:ahLst/>
            <a:cxnLst/>
            <a:rect r="r" b="b" t="t" l="l"/>
            <a:pathLst>
              <a:path h="6532912" w="12414084">
                <a:moveTo>
                  <a:pt x="0" y="0"/>
                </a:moveTo>
                <a:lnTo>
                  <a:pt x="12414085" y="0"/>
                </a:lnTo>
                <a:lnTo>
                  <a:pt x="12414085" y="6532912"/>
                </a:lnTo>
                <a:lnTo>
                  <a:pt x="0" y="653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70350" y="9116605"/>
            <a:ext cx="685800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428354" y="1421730"/>
            <a:ext cx="2101314" cy="2170237"/>
            <a:chOff x="0" y="0"/>
            <a:chExt cx="6350000" cy="6558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6957" t="0" r="-2695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-1014254">
            <a:off x="14177053" y="6947843"/>
            <a:ext cx="6164494" cy="4114800"/>
          </a:xfrm>
          <a:custGeom>
            <a:avLst/>
            <a:gdLst/>
            <a:ahLst/>
            <a:cxnLst/>
            <a:rect r="r" b="b" t="t" l="l"/>
            <a:pathLst>
              <a:path h="4114800" w="6164494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914461">
            <a:off x="12275834" y="1286965"/>
            <a:ext cx="2331159" cy="2441005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4724876" y="1738548"/>
            <a:ext cx="3151378" cy="1037090"/>
          </a:xfrm>
          <a:custGeom>
            <a:avLst/>
            <a:gdLst/>
            <a:ahLst/>
            <a:cxnLst/>
            <a:rect r="r" b="b" t="t" l="l"/>
            <a:pathLst>
              <a:path h="1037090" w="3151378">
                <a:moveTo>
                  <a:pt x="0" y="0"/>
                </a:moveTo>
                <a:lnTo>
                  <a:pt x="3151378" y="0"/>
                </a:lnTo>
                <a:lnTo>
                  <a:pt x="3151378" y="1037090"/>
                </a:lnTo>
                <a:lnTo>
                  <a:pt x="0" y="1037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58206" y="15280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0428354" y="7496704"/>
            <a:ext cx="2101314" cy="2170237"/>
            <a:chOff x="0" y="0"/>
            <a:chExt cx="6350000" cy="65582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l="-25296" t="0" r="-2529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945922" y="4494636"/>
            <a:ext cx="7151514" cy="2411409"/>
            <a:chOff x="0" y="0"/>
            <a:chExt cx="9535352" cy="3215211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9535352" cy="3215211"/>
              <a:chOff x="0" y="0"/>
              <a:chExt cx="7670758" cy="258649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31750" y="31750"/>
                <a:ext cx="7607258" cy="2522992"/>
              </a:xfrm>
              <a:custGeom>
                <a:avLst/>
                <a:gdLst/>
                <a:ahLst/>
                <a:cxnLst/>
                <a:rect r="r" b="b" t="t" l="l"/>
                <a:pathLst>
                  <a:path h="2522992" w="7607258">
                    <a:moveTo>
                      <a:pt x="7514548" y="2522992"/>
                    </a:moveTo>
                    <a:lnTo>
                      <a:pt x="92710" y="2522992"/>
                    </a:lnTo>
                    <a:cubicBezTo>
                      <a:pt x="41910" y="2522992"/>
                      <a:pt x="0" y="2481082"/>
                      <a:pt x="0" y="24302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513278" y="0"/>
                    </a:lnTo>
                    <a:cubicBezTo>
                      <a:pt x="7564078" y="0"/>
                      <a:pt x="7605988" y="41910"/>
                      <a:pt x="7605988" y="92710"/>
                    </a:cubicBezTo>
                    <a:lnTo>
                      <a:pt x="7605988" y="2429012"/>
                    </a:lnTo>
                    <a:cubicBezTo>
                      <a:pt x="7607258" y="2481082"/>
                      <a:pt x="7565348" y="2522992"/>
                      <a:pt x="7514548" y="2522992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7670758" cy="2586492"/>
              </a:xfrm>
              <a:custGeom>
                <a:avLst/>
                <a:gdLst/>
                <a:ahLst/>
                <a:cxnLst/>
                <a:rect r="r" b="b" t="t" l="l"/>
                <a:pathLst>
                  <a:path h="2586492" w="7670758">
                    <a:moveTo>
                      <a:pt x="7546298" y="59690"/>
                    </a:moveTo>
                    <a:cubicBezTo>
                      <a:pt x="7581858" y="59690"/>
                      <a:pt x="7611068" y="88900"/>
                      <a:pt x="7611068" y="124460"/>
                    </a:cubicBezTo>
                    <a:lnTo>
                      <a:pt x="7611068" y="2462032"/>
                    </a:lnTo>
                    <a:cubicBezTo>
                      <a:pt x="7611068" y="2497592"/>
                      <a:pt x="7581858" y="2526802"/>
                      <a:pt x="7546298" y="2526802"/>
                    </a:cubicBezTo>
                    <a:lnTo>
                      <a:pt x="124460" y="2526802"/>
                    </a:lnTo>
                    <a:cubicBezTo>
                      <a:pt x="88900" y="2526802"/>
                      <a:pt x="59690" y="2497592"/>
                      <a:pt x="59690" y="24620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546298" y="59690"/>
                    </a:lnTo>
                    <a:moveTo>
                      <a:pt x="754629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2462032"/>
                    </a:lnTo>
                    <a:cubicBezTo>
                      <a:pt x="0" y="2530612"/>
                      <a:pt x="55880" y="2586492"/>
                      <a:pt x="124460" y="2586492"/>
                    </a:cubicBezTo>
                    <a:lnTo>
                      <a:pt x="7546298" y="2586492"/>
                    </a:lnTo>
                    <a:cubicBezTo>
                      <a:pt x="7614878" y="2586492"/>
                      <a:pt x="7670758" y="2530612"/>
                      <a:pt x="7670758" y="2462032"/>
                    </a:cubicBezTo>
                    <a:lnTo>
                      <a:pt x="7670758" y="124460"/>
                    </a:lnTo>
                    <a:cubicBezTo>
                      <a:pt x="7670758" y="55880"/>
                      <a:pt x="7614878" y="0"/>
                      <a:pt x="7546298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294330" y="251683"/>
              <a:ext cx="6882303" cy="722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7 mayo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310923"/>
              <a:ext cx="9154574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04523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11;00: clases de Surf</a:t>
              </a:r>
            </a:p>
            <a:p>
              <a:pPr algn="l" marL="604523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11:00 ruta senderismo alternativa</a:t>
              </a:r>
            </a:p>
          </p:txBody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0420088" y="4494636"/>
            <a:ext cx="2101314" cy="2170237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l="-27567" t="0" r="-27567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79C8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945922" y="1023484"/>
            <a:ext cx="7151514" cy="3154314"/>
            <a:chOff x="0" y="0"/>
            <a:chExt cx="9535352" cy="4205752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9535352" cy="4205752"/>
              <a:chOff x="0" y="0"/>
              <a:chExt cx="7529875" cy="3321198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31750" y="31750"/>
                <a:ext cx="7466375" cy="3257698"/>
              </a:xfrm>
              <a:custGeom>
                <a:avLst/>
                <a:gdLst/>
                <a:ahLst/>
                <a:cxnLst/>
                <a:rect r="r" b="b" t="t" l="l"/>
                <a:pathLst>
                  <a:path h="3257698" w="7466375">
                    <a:moveTo>
                      <a:pt x="7373665" y="3257698"/>
                    </a:moveTo>
                    <a:lnTo>
                      <a:pt x="92710" y="3257698"/>
                    </a:lnTo>
                    <a:cubicBezTo>
                      <a:pt x="41910" y="3257698"/>
                      <a:pt x="0" y="3215787"/>
                      <a:pt x="0" y="316498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372395" y="0"/>
                    </a:lnTo>
                    <a:cubicBezTo>
                      <a:pt x="7423195" y="0"/>
                      <a:pt x="7465105" y="41910"/>
                      <a:pt x="7465105" y="92710"/>
                    </a:cubicBezTo>
                    <a:lnTo>
                      <a:pt x="7465105" y="3163718"/>
                    </a:lnTo>
                    <a:cubicBezTo>
                      <a:pt x="7466375" y="3215787"/>
                      <a:pt x="7424465" y="3257698"/>
                      <a:pt x="7373665" y="3257698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7529875" cy="3321198"/>
              </a:xfrm>
              <a:custGeom>
                <a:avLst/>
                <a:gdLst/>
                <a:ahLst/>
                <a:cxnLst/>
                <a:rect r="r" b="b" t="t" l="l"/>
                <a:pathLst>
                  <a:path h="3321198" w="7529875">
                    <a:moveTo>
                      <a:pt x="7405415" y="59690"/>
                    </a:moveTo>
                    <a:cubicBezTo>
                      <a:pt x="7440975" y="59690"/>
                      <a:pt x="7470185" y="88900"/>
                      <a:pt x="7470185" y="124460"/>
                    </a:cubicBezTo>
                    <a:lnTo>
                      <a:pt x="7470185" y="3196738"/>
                    </a:lnTo>
                    <a:cubicBezTo>
                      <a:pt x="7470185" y="3232298"/>
                      <a:pt x="7440975" y="3261508"/>
                      <a:pt x="7405415" y="3261508"/>
                    </a:cubicBezTo>
                    <a:lnTo>
                      <a:pt x="124460" y="3261508"/>
                    </a:lnTo>
                    <a:cubicBezTo>
                      <a:pt x="88900" y="3261508"/>
                      <a:pt x="59690" y="3232298"/>
                      <a:pt x="59690" y="31967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405415" y="59690"/>
                    </a:lnTo>
                    <a:moveTo>
                      <a:pt x="740541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196738"/>
                    </a:lnTo>
                    <a:cubicBezTo>
                      <a:pt x="0" y="3265318"/>
                      <a:pt x="55880" y="3321198"/>
                      <a:pt x="124460" y="3321198"/>
                    </a:cubicBezTo>
                    <a:lnTo>
                      <a:pt x="7405415" y="3321198"/>
                    </a:lnTo>
                    <a:cubicBezTo>
                      <a:pt x="7473995" y="3321198"/>
                      <a:pt x="7529875" y="3265318"/>
                      <a:pt x="7529875" y="3196738"/>
                    </a:cubicBezTo>
                    <a:lnTo>
                      <a:pt x="7529875" y="124460"/>
                    </a:lnTo>
                    <a:cubicBezTo>
                      <a:pt x="7529875" y="55880"/>
                      <a:pt x="7473995" y="0"/>
                      <a:pt x="7405415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52529" y="1120764"/>
              <a:ext cx="9144005" cy="2784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65371" indent="-382685" lvl="1">
                <a:lnSpc>
                  <a:spcPts val="4963"/>
                </a:lnSpc>
                <a:buFont typeface="Arial"/>
                <a:buChar char="•"/>
              </a:pPr>
              <a:r>
                <a:rPr lang="en-US" sz="3545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11:00: descenso del Sella.</a:t>
              </a:r>
            </a:p>
            <a:p>
              <a:pPr algn="l" marL="765371" indent="-382685" lvl="1">
                <a:lnSpc>
                  <a:spcPts val="4963"/>
                </a:lnSpc>
                <a:buFont typeface="Arial"/>
                <a:buChar char="•"/>
              </a:pPr>
              <a:r>
                <a:rPr lang="en-US" sz="3545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11:00: visita Cangas de Onís </a:t>
              </a:r>
            </a:p>
            <a:p>
              <a:pPr algn="l">
                <a:lnSpc>
                  <a:spcPts val="3425"/>
                </a:lnSpc>
              </a:pPr>
            </a:p>
            <a:p>
              <a:pPr algn="l">
                <a:lnSpc>
                  <a:spcPts val="3425"/>
                </a:lnSpc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77276" y="323300"/>
              <a:ext cx="6553175" cy="737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74"/>
                </a:lnSpc>
              </a:pPr>
              <a:r>
                <a:rPr lang="en-US" sz="4074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6 mayo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2945922" y="7225623"/>
            <a:ext cx="7151514" cy="2712399"/>
            <a:chOff x="0" y="0"/>
            <a:chExt cx="9535352" cy="3616532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9535352" cy="3616532"/>
              <a:chOff x="0" y="0"/>
              <a:chExt cx="7670758" cy="2909336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31750" y="31750"/>
                <a:ext cx="7607258" cy="2845836"/>
              </a:xfrm>
              <a:custGeom>
                <a:avLst/>
                <a:gdLst/>
                <a:ahLst/>
                <a:cxnLst/>
                <a:rect r="r" b="b" t="t" l="l"/>
                <a:pathLst>
                  <a:path h="2845836" w="7607258">
                    <a:moveTo>
                      <a:pt x="7514548" y="2845836"/>
                    </a:moveTo>
                    <a:lnTo>
                      <a:pt x="92710" y="2845836"/>
                    </a:lnTo>
                    <a:cubicBezTo>
                      <a:pt x="41910" y="2845836"/>
                      <a:pt x="0" y="2803926"/>
                      <a:pt x="0" y="275312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513278" y="0"/>
                    </a:lnTo>
                    <a:cubicBezTo>
                      <a:pt x="7564078" y="0"/>
                      <a:pt x="7605988" y="41910"/>
                      <a:pt x="7605988" y="92710"/>
                    </a:cubicBezTo>
                    <a:lnTo>
                      <a:pt x="7605988" y="2751856"/>
                    </a:lnTo>
                    <a:cubicBezTo>
                      <a:pt x="7607258" y="2803926"/>
                      <a:pt x="7565348" y="2845836"/>
                      <a:pt x="7514548" y="2845836"/>
                    </a:cubicBezTo>
                    <a:close/>
                  </a:path>
                </a:pathLst>
              </a:custGeom>
              <a:solidFill>
                <a:srgbClr val="F8DAB1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7670758" cy="2909336"/>
              </a:xfrm>
              <a:custGeom>
                <a:avLst/>
                <a:gdLst/>
                <a:ahLst/>
                <a:cxnLst/>
                <a:rect r="r" b="b" t="t" l="l"/>
                <a:pathLst>
                  <a:path h="2909336" w="7670758">
                    <a:moveTo>
                      <a:pt x="7546298" y="59690"/>
                    </a:moveTo>
                    <a:cubicBezTo>
                      <a:pt x="7581858" y="59690"/>
                      <a:pt x="7611068" y="88900"/>
                      <a:pt x="7611068" y="124460"/>
                    </a:cubicBezTo>
                    <a:lnTo>
                      <a:pt x="7611068" y="2784876"/>
                    </a:lnTo>
                    <a:cubicBezTo>
                      <a:pt x="7611068" y="2820436"/>
                      <a:pt x="7581858" y="2849646"/>
                      <a:pt x="7546298" y="2849646"/>
                    </a:cubicBezTo>
                    <a:lnTo>
                      <a:pt x="124460" y="2849646"/>
                    </a:lnTo>
                    <a:cubicBezTo>
                      <a:pt x="88900" y="2849646"/>
                      <a:pt x="59690" y="2820436"/>
                      <a:pt x="59690" y="278487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546298" y="59690"/>
                    </a:lnTo>
                    <a:moveTo>
                      <a:pt x="754629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2784876"/>
                    </a:lnTo>
                    <a:cubicBezTo>
                      <a:pt x="0" y="2853456"/>
                      <a:pt x="55880" y="2909336"/>
                      <a:pt x="124460" y="2909336"/>
                    </a:cubicBezTo>
                    <a:lnTo>
                      <a:pt x="7546298" y="2909336"/>
                    </a:lnTo>
                    <a:cubicBezTo>
                      <a:pt x="7614878" y="2909336"/>
                      <a:pt x="7670758" y="2853456"/>
                      <a:pt x="7670758" y="2784876"/>
                    </a:cubicBezTo>
                    <a:lnTo>
                      <a:pt x="7670758" y="124460"/>
                    </a:lnTo>
                    <a:cubicBezTo>
                      <a:pt x="7670758" y="55880"/>
                      <a:pt x="7614878" y="0"/>
                      <a:pt x="7546298" y="0"/>
                    </a:cubicBezTo>
                    <a:close/>
                  </a:path>
                </a:pathLst>
              </a:custGeom>
              <a:solidFill>
                <a:srgbClr val="CE9887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294330" y="251683"/>
              <a:ext cx="6882303" cy="722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8 mayo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1301398"/>
              <a:ext cx="9154574" cy="1693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98828" indent="-399414" lvl="1">
                <a:lnSpc>
                  <a:spcPts val="5179"/>
                </a:lnSpc>
                <a:buFont typeface="Arial"/>
                <a:buChar char="•"/>
              </a:pPr>
              <a:r>
                <a:rPr lang="en-US" sz="3699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Visita cultural Astorga</a:t>
              </a:r>
            </a:p>
            <a:p>
              <a:pPr algn="l">
                <a:lnSpc>
                  <a:spcPts val="517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-5400000">
            <a:off x="-2505554" y="4236770"/>
            <a:ext cx="7625883" cy="1995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7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Actividades  opcionales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3441414" y="2906332"/>
            <a:ext cx="4616060" cy="3672880"/>
            <a:chOff x="0" y="0"/>
            <a:chExt cx="6154747" cy="4897173"/>
          </a:xfrm>
        </p:grpSpPr>
        <p:sp>
          <p:nvSpPr>
            <p:cNvPr name="TextBox 37" id="37"/>
            <p:cNvSpPr txBox="true"/>
            <p:nvPr/>
          </p:nvSpPr>
          <p:spPr>
            <a:xfrm rot="0">
              <a:off x="1039431" y="4633415"/>
              <a:ext cx="4075885" cy="263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77"/>
                </a:lnSpc>
              </a:pP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0" y="-28575"/>
              <a:ext cx="6154747" cy="4243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8"/>
                </a:lnSpc>
              </a:pPr>
              <a:r>
                <a:rPr lang="en-US" sz="2410" spc="48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Estas visitas culturas son propuestas de algunos profes. En secretaría habrá una lista para apuntarse ya que alguna necesita de cierta organización previa y la compra de entradas.</a:t>
              </a:r>
            </a:p>
            <a:p>
              <a:pPr algn="ctr">
                <a:lnSpc>
                  <a:spcPts val="3158"/>
                </a:lnSpc>
              </a:pPr>
              <a:r>
                <a:rPr lang="en-US" sz="2410" spc="48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Las personas que no se apunte dispondrán de ese tiempo libre 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7738050" y="174445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1386" y="339195"/>
            <a:ext cx="9525508" cy="1024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ALOJAMIENTO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1386" y="1734925"/>
            <a:ext cx="8333735" cy="286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27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Casas rurales de  de unos 100  metros cuadrados para 7 personas personas. </a:t>
            </a:r>
          </a:p>
          <a:p>
            <a:pPr algn="l" marL="594279" indent="-297140" lvl="1">
              <a:lnSpc>
                <a:spcPts val="3303"/>
              </a:lnSpc>
              <a:buFont typeface="Arial"/>
              <a:buChar char="•"/>
            </a:pPr>
            <a:r>
              <a:rPr lang="en-US" sz="27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1 Habitación con cama de matrimonio</a:t>
            </a:r>
          </a:p>
          <a:p>
            <a:pPr algn="l" marL="594279" indent="-297140" lvl="1">
              <a:lnSpc>
                <a:spcPts val="3303"/>
              </a:lnSpc>
              <a:buFont typeface="Arial"/>
              <a:buChar char="•"/>
            </a:pPr>
            <a:r>
              <a:rPr lang="en-US" sz="27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2 habitaciónes con cama individual</a:t>
            </a:r>
          </a:p>
          <a:p>
            <a:pPr algn="l" marL="594279" indent="-297140" lvl="1">
              <a:lnSpc>
                <a:spcPts val="3303"/>
              </a:lnSpc>
              <a:buFont typeface="Arial"/>
              <a:buChar char="•"/>
            </a:pPr>
            <a:r>
              <a:rPr lang="en-US" sz="27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1 cama supletoria</a:t>
            </a:r>
          </a:p>
          <a:p>
            <a:pPr algn="l" marL="594279" indent="-297140" lvl="1">
              <a:lnSpc>
                <a:spcPts val="3303"/>
              </a:lnSpc>
              <a:buFont typeface="Arial"/>
              <a:buChar char="•"/>
            </a:pPr>
            <a:r>
              <a:rPr lang="en-US" sz="27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2 baños</a:t>
            </a:r>
          </a:p>
          <a:p>
            <a:pPr algn="l">
              <a:lnSpc>
                <a:spcPts val="2703"/>
              </a:lnSpc>
            </a:pPr>
            <a:r>
              <a:rPr lang="en-US" sz="225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870396" y="-8277214"/>
            <a:ext cx="18691060" cy="1869106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766894" y="-649457"/>
            <a:ext cx="9907757" cy="990775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491" t="0" r="-28491" b="0"/>
              </a:stretch>
            </a:blip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914461">
            <a:off x="601465" y="3746394"/>
            <a:ext cx="1945316" cy="2036980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6999432" y="4246339"/>
            <a:ext cx="3151378" cy="1037090"/>
          </a:xfrm>
          <a:custGeom>
            <a:avLst/>
            <a:gdLst/>
            <a:ahLst/>
            <a:cxnLst/>
            <a:rect r="r" b="b" t="t" l="l"/>
            <a:pathLst>
              <a:path h="1037090" w="3151378">
                <a:moveTo>
                  <a:pt x="0" y="0"/>
                </a:moveTo>
                <a:lnTo>
                  <a:pt x="3151378" y="0"/>
                </a:lnTo>
                <a:lnTo>
                  <a:pt x="3151378" y="1037090"/>
                </a:lnTo>
                <a:lnTo>
                  <a:pt x="0" y="1037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87399" y="7564974"/>
            <a:ext cx="1308523" cy="1308523"/>
          </a:xfrm>
          <a:custGeom>
            <a:avLst/>
            <a:gdLst/>
            <a:ahLst/>
            <a:cxnLst/>
            <a:rect r="r" b="b" t="t" l="l"/>
            <a:pathLst>
              <a:path h="1308523" w="1308523">
                <a:moveTo>
                  <a:pt x="0" y="0"/>
                </a:moveTo>
                <a:lnTo>
                  <a:pt x="1308523" y="0"/>
                </a:lnTo>
                <a:lnTo>
                  <a:pt x="1308523" y="1308523"/>
                </a:lnTo>
                <a:lnTo>
                  <a:pt x="0" y="130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02935" y="8963877"/>
            <a:ext cx="2220332" cy="1077870"/>
          </a:xfrm>
          <a:custGeom>
            <a:avLst/>
            <a:gdLst/>
            <a:ahLst/>
            <a:cxnLst/>
            <a:rect r="r" b="b" t="t" l="l"/>
            <a:pathLst>
              <a:path h="1077870" w="2220332">
                <a:moveTo>
                  <a:pt x="0" y="0"/>
                </a:moveTo>
                <a:lnTo>
                  <a:pt x="2220332" y="0"/>
                </a:lnTo>
                <a:lnTo>
                  <a:pt x="2220332" y="1077870"/>
                </a:lnTo>
                <a:lnTo>
                  <a:pt x="0" y="1077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077039" y="8850651"/>
            <a:ext cx="1154324" cy="1304321"/>
          </a:xfrm>
          <a:custGeom>
            <a:avLst/>
            <a:gdLst/>
            <a:ahLst/>
            <a:cxnLst/>
            <a:rect r="r" b="b" t="t" l="l"/>
            <a:pathLst>
              <a:path h="1304321" w="1154324">
                <a:moveTo>
                  <a:pt x="0" y="0"/>
                </a:moveTo>
                <a:lnTo>
                  <a:pt x="1154324" y="0"/>
                </a:lnTo>
                <a:lnTo>
                  <a:pt x="1154324" y="1304321"/>
                </a:lnTo>
                <a:lnTo>
                  <a:pt x="0" y="1304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41386" y="9165850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7" y="0"/>
                </a:lnTo>
                <a:lnTo>
                  <a:pt x="1332737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503641" y="4929801"/>
            <a:ext cx="7000998" cy="4471613"/>
            <a:chOff x="0" y="0"/>
            <a:chExt cx="9334664" cy="596215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1576464" y="5698393"/>
              <a:ext cx="6181735" cy="263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77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28575"/>
              <a:ext cx="9334664" cy="5308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8"/>
                </a:lnSpc>
              </a:pPr>
              <a:r>
                <a:rPr lang="en-US" sz="2410" spc="48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Es muy importante comportarse de forma respetuosa y cívica en nuestro alojamiento. Hay que respetar los momentos de descanso, las zonas comunes y cumplir todas las normas  que nos marquen en los alojamientos. Entre ellas recordamos que no está permitido fumar en el apartamento.</a:t>
              </a:r>
            </a:p>
            <a:p>
              <a:pPr algn="ctr">
                <a:lnSpc>
                  <a:spcPts val="3158"/>
                </a:lnSpc>
              </a:pPr>
              <a:r>
                <a:rPr lang="en-US" sz="2410" spc="48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Si hubiera o se produjeran daños materiales en los apartamentos, estos serán asumidos por la persona que realice el daño.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241386" y="1076431"/>
            <a:ext cx="8024450" cy="507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5" tooltip="https://www.villadellanes.com/el-mirador-de-ovio"/>
              </a:rPr>
              <a:t>https://www.villadellanes.com/el-mirador-de-ovio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524915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069600" y="926388"/>
            <a:ext cx="22427200" cy="1371756"/>
            <a:chOff x="0" y="0"/>
            <a:chExt cx="5906752" cy="361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06752" cy="361285"/>
            </a:xfrm>
            <a:custGeom>
              <a:avLst/>
              <a:gdLst/>
              <a:ahLst/>
              <a:cxnLst/>
              <a:rect r="r" b="b" t="t" l="l"/>
              <a:pathLst>
                <a:path h="361285" w="5906752">
                  <a:moveTo>
                    <a:pt x="0" y="0"/>
                  </a:moveTo>
                  <a:lnTo>
                    <a:pt x="5906752" y="0"/>
                  </a:lnTo>
                  <a:lnTo>
                    <a:pt x="5906752" y="361285"/>
                  </a:lnTo>
                  <a:lnTo>
                    <a:pt x="0" y="361285"/>
                  </a:lnTo>
                  <a:close/>
                </a:path>
              </a:pathLst>
            </a:custGeom>
            <a:solidFill>
              <a:srgbClr val="FCE5C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906752" cy="399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592931" y="907801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1581" y="2298143"/>
            <a:ext cx="9592985" cy="7794300"/>
          </a:xfrm>
          <a:custGeom>
            <a:avLst/>
            <a:gdLst/>
            <a:ahLst/>
            <a:cxnLst/>
            <a:rect r="r" b="b" t="t" l="l"/>
            <a:pathLst>
              <a:path h="7794300" w="9592985">
                <a:moveTo>
                  <a:pt x="0" y="0"/>
                </a:moveTo>
                <a:lnTo>
                  <a:pt x="9592985" y="0"/>
                </a:lnTo>
                <a:lnTo>
                  <a:pt x="9592985" y="7794300"/>
                </a:lnTo>
                <a:lnTo>
                  <a:pt x="0" y="7794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447883"/>
            <a:ext cx="18288000" cy="94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UBICACIÓN DE NUESTRO ALOJAMIENTO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80345" y="3313981"/>
            <a:ext cx="7701696" cy="471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4"/>
              </a:lnSpc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Estaremos distribuidos en varios espacios</a:t>
            </a:r>
          </a:p>
          <a:p>
            <a:pPr algn="l">
              <a:lnSpc>
                <a:spcPts val="4154"/>
              </a:lnSpc>
            </a:pP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Mirador de Ovio: 6 casas y 2 horreos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La Atalaya, a 1 min del mirador de Ovio.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Cuetu A y Cueto B, a 6 minutos del mirador de Ovio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1202768"/>
            <a:ext cx="1778204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 Mirador de Ovio, Ovio, Nueva de Latitud: 43.4500732 Longitud: -4.9308362, 33592                         Nueva de Llanes, Ovio, Asturias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524915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069600" y="926388"/>
            <a:ext cx="22427200" cy="1371756"/>
            <a:chOff x="0" y="0"/>
            <a:chExt cx="5906752" cy="361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06752" cy="361285"/>
            </a:xfrm>
            <a:custGeom>
              <a:avLst/>
              <a:gdLst/>
              <a:ahLst/>
              <a:cxnLst/>
              <a:rect r="r" b="b" t="t" l="l"/>
              <a:pathLst>
                <a:path h="361285" w="5906752">
                  <a:moveTo>
                    <a:pt x="0" y="0"/>
                  </a:moveTo>
                  <a:lnTo>
                    <a:pt x="5906752" y="0"/>
                  </a:lnTo>
                  <a:lnTo>
                    <a:pt x="5906752" y="361285"/>
                  </a:lnTo>
                  <a:lnTo>
                    <a:pt x="0" y="361285"/>
                  </a:lnTo>
                  <a:close/>
                </a:path>
              </a:pathLst>
            </a:custGeom>
            <a:solidFill>
              <a:srgbClr val="FCE5C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906752" cy="399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592931" y="907801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2059" y="2662907"/>
            <a:ext cx="9812783" cy="6415107"/>
          </a:xfrm>
          <a:custGeom>
            <a:avLst/>
            <a:gdLst/>
            <a:ahLst/>
            <a:cxnLst/>
            <a:rect r="r" b="b" t="t" l="l"/>
            <a:pathLst>
              <a:path h="6415107" w="9812783">
                <a:moveTo>
                  <a:pt x="0" y="0"/>
                </a:moveTo>
                <a:lnTo>
                  <a:pt x="9812782" y="0"/>
                </a:lnTo>
                <a:lnTo>
                  <a:pt x="9812782" y="6415106"/>
                </a:lnTo>
                <a:lnTo>
                  <a:pt x="0" y="6415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447883"/>
            <a:ext cx="18288000" cy="94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PLAYAS DE LOS ALREDEDORES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01679" y="3309938"/>
            <a:ext cx="7701696" cy="366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4"/>
              </a:lnSpc>
            </a:pPr>
          </a:p>
          <a:p>
            <a:pPr algn="l">
              <a:lnSpc>
                <a:spcPts val="4154"/>
              </a:lnSpc>
            </a:pPr>
          </a:p>
          <a:p>
            <a:pPr algn="l">
              <a:lnSpc>
                <a:spcPts val="4154"/>
              </a:lnSpc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Tenemos varias playas cercanas: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Playa Cuevas del Mar: 19min andando,4 min coche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Playa de San Antonio de Mar: 22min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1202768"/>
            <a:ext cx="1778204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 Mirador de Ovio, Ovio, Nueva de Latitud: 43.4500732 Longitud: -4.9308362, 33592                         Nueva de Llanes, Ovio, Asturias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0" y="1437850"/>
            <a:ext cx="5108450" cy="5108450"/>
          </a:xfrm>
          <a:custGeom>
            <a:avLst/>
            <a:gdLst/>
            <a:ahLst/>
            <a:cxnLst/>
            <a:rect r="r" b="b" t="t" l="l"/>
            <a:pathLst>
              <a:path h="5108450" w="5108450">
                <a:moveTo>
                  <a:pt x="0" y="0"/>
                </a:moveTo>
                <a:lnTo>
                  <a:pt x="5108450" y="0"/>
                </a:lnTo>
                <a:lnTo>
                  <a:pt x="5108450" y="5108450"/>
                </a:lnTo>
                <a:lnTo>
                  <a:pt x="0" y="510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2931" y="907801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8" y="0"/>
                </a:lnTo>
                <a:lnTo>
                  <a:pt x="1332738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69366" y="1255165"/>
            <a:ext cx="11301259" cy="5820148"/>
          </a:xfrm>
          <a:custGeom>
            <a:avLst/>
            <a:gdLst/>
            <a:ahLst/>
            <a:cxnLst/>
            <a:rect r="r" b="b" t="t" l="l"/>
            <a:pathLst>
              <a:path h="5820148" w="11301259">
                <a:moveTo>
                  <a:pt x="0" y="0"/>
                </a:moveTo>
                <a:lnTo>
                  <a:pt x="11301259" y="0"/>
                </a:lnTo>
                <a:lnTo>
                  <a:pt x="11301259" y="5820148"/>
                </a:lnTo>
                <a:lnTo>
                  <a:pt x="0" y="5820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312823"/>
            <a:ext cx="18288000" cy="94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PUEBLOS DE LOS ALREDEDORES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1966" y="7075313"/>
            <a:ext cx="17563703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4"/>
              </a:lnSpc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Nuestros alojamiento se encuentran a las afueras de varios núcleos urbanos. </a:t>
            </a:r>
          </a:p>
          <a:p>
            <a:pPr algn="l">
              <a:lnSpc>
                <a:spcPts val="4154"/>
              </a:lnSpc>
            </a:pP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Nueva: Núcleo más cercano con supermercado y comercios:27 min andando, 6 min en coche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LLanes;20 min en coche</a:t>
            </a:r>
          </a:p>
          <a:p>
            <a:pPr algn="l" marL="747548" indent="-373774" lvl="1">
              <a:lnSpc>
                <a:spcPts val="4154"/>
              </a:lnSpc>
              <a:buFont typeface="Arial"/>
              <a:buChar char="•"/>
            </a:pPr>
            <a:r>
              <a:rPr lang="en-US" sz="3462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Ribadesella: 17 min en coche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9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5180" y="0"/>
            <a:ext cx="16083949" cy="10715931"/>
          </a:xfrm>
          <a:custGeom>
            <a:avLst/>
            <a:gdLst/>
            <a:ahLst/>
            <a:cxnLst/>
            <a:rect r="r" b="b" t="t" l="l"/>
            <a:pathLst>
              <a:path h="10715931" w="16083949">
                <a:moveTo>
                  <a:pt x="0" y="0"/>
                </a:moveTo>
                <a:lnTo>
                  <a:pt x="16083949" y="0"/>
                </a:lnTo>
                <a:lnTo>
                  <a:pt x="16083949" y="10715931"/>
                </a:lnTo>
                <a:lnTo>
                  <a:pt x="0" y="10715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6102626">
            <a:off x="6509749" y="-2725588"/>
            <a:ext cx="10614427" cy="7508576"/>
            <a:chOff x="0" y="0"/>
            <a:chExt cx="6350000" cy="4491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5880"/>
              <a:ext cx="6350000" cy="4547828"/>
            </a:xfrm>
            <a:custGeom>
              <a:avLst/>
              <a:gdLst/>
              <a:ahLst/>
              <a:cxnLst/>
              <a:rect r="r" b="b" t="t" l="l"/>
              <a:pathLst>
                <a:path h="4547828" w="635000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4547828"/>
                  </a:lnTo>
                  <a:lnTo>
                    <a:pt x="6350000" y="4547828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392C1B"/>
            </a:solidFill>
          </p:spPr>
        </p:sp>
      </p:grpSp>
      <p:grpSp>
        <p:nvGrpSpPr>
          <p:cNvPr name="Group 5" id="5"/>
          <p:cNvGrpSpPr/>
          <p:nvPr/>
        </p:nvGrpSpPr>
        <p:grpSpPr>
          <a:xfrm rot="-5400000">
            <a:off x="10031362" y="-887362"/>
            <a:ext cx="10614427" cy="12389151"/>
            <a:chOff x="0" y="0"/>
            <a:chExt cx="6350000" cy="74117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-55880"/>
              <a:ext cx="6350000" cy="7467595"/>
            </a:xfrm>
            <a:custGeom>
              <a:avLst/>
              <a:gdLst/>
              <a:ahLst/>
              <a:cxnLst/>
              <a:rect r="r" b="b" t="t" l="l"/>
              <a:pathLst>
                <a:path h="7467595" w="635000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7467595"/>
                  </a:lnTo>
                  <a:lnTo>
                    <a:pt x="6350000" y="7467595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FCE5C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04438" y="7663715"/>
            <a:ext cx="1376438" cy="137643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495487" y="7934409"/>
            <a:ext cx="594340" cy="773125"/>
          </a:xfrm>
          <a:custGeom>
            <a:avLst/>
            <a:gdLst/>
            <a:ahLst/>
            <a:cxnLst/>
            <a:rect r="r" b="b" t="t" l="l"/>
            <a:pathLst>
              <a:path h="773125" w="594340">
                <a:moveTo>
                  <a:pt x="0" y="0"/>
                </a:moveTo>
                <a:lnTo>
                  <a:pt x="594340" y="0"/>
                </a:lnTo>
                <a:lnTo>
                  <a:pt x="594340" y="773125"/>
                </a:lnTo>
                <a:lnTo>
                  <a:pt x="0" y="77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81354" y="203606"/>
            <a:ext cx="3120367" cy="3424271"/>
          </a:xfrm>
          <a:custGeom>
            <a:avLst/>
            <a:gdLst/>
            <a:ahLst/>
            <a:cxnLst/>
            <a:rect r="r" b="b" t="t" l="l"/>
            <a:pathLst>
              <a:path h="3424271" w="3120367">
                <a:moveTo>
                  <a:pt x="0" y="0"/>
                </a:moveTo>
                <a:lnTo>
                  <a:pt x="3120367" y="0"/>
                </a:lnTo>
                <a:lnTo>
                  <a:pt x="3120367" y="3424271"/>
                </a:lnTo>
                <a:lnTo>
                  <a:pt x="0" y="3424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104438" y="1271939"/>
            <a:ext cx="7388662" cy="1701800"/>
            <a:chOff x="0" y="0"/>
            <a:chExt cx="9851549" cy="226906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156606"/>
              <a:ext cx="1835250" cy="1835250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79C87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488233" y="546702"/>
              <a:ext cx="858784" cy="1048897"/>
            </a:xfrm>
            <a:custGeom>
              <a:avLst/>
              <a:gdLst/>
              <a:ahLst/>
              <a:cxnLst/>
              <a:rect r="r" b="b" t="t" l="l"/>
              <a:pathLst>
                <a:path h="1048897" w="858784">
                  <a:moveTo>
                    <a:pt x="0" y="0"/>
                  </a:moveTo>
                  <a:lnTo>
                    <a:pt x="858784" y="0"/>
                  </a:lnTo>
                  <a:lnTo>
                    <a:pt x="858784" y="1048897"/>
                  </a:lnTo>
                  <a:lnTo>
                    <a:pt x="0" y="1048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283367" y="85725"/>
              <a:ext cx="5064167" cy="722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>
                  <a:solidFill>
                    <a:srgbClr val="CD6B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Identificación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283367" y="891117"/>
              <a:ext cx="7568183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392C1B"/>
                  </a:solidFill>
                  <a:latin typeface="Nunito"/>
                  <a:ea typeface="Nunito"/>
                  <a:cs typeface="Nunito"/>
                  <a:sym typeface="Nunito"/>
                </a:rPr>
                <a:t>Es válido cualquier documento: DNI, NIE, Pasaporte,...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104438" y="5472215"/>
            <a:ext cx="1376438" cy="1376438"/>
            <a:chOff x="0" y="0"/>
            <a:chExt cx="1835250" cy="183525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1835250" cy="1835250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79C87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488233" y="382419"/>
              <a:ext cx="1089477" cy="1070412"/>
            </a:xfrm>
            <a:custGeom>
              <a:avLst/>
              <a:gdLst/>
              <a:ahLst/>
              <a:cxnLst/>
              <a:rect r="r" b="b" t="t" l="l"/>
              <a:pathLst>
                <a:path h="1070412" w="1089477">
                  <a:moveTo>
                    <a:pt x="0" y="0"/>
                  </a:moveTo>
                  <a:lnTo>
                    <a:pt x="1089477" y="0"/>
                  </a:lnTo>
                  <a:lnTo>
                    <a:pt x="1089477" y="1070412"/>
                  </a:lnTo>
                  <a:lnTo>
                    <a:pt x="0" y="1070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381354" y="9040153"/>
            <a:ext cx="1332738" cy="875897"/>
          </a:xfrm>
          <a:custGeom>
            <a:avLst/>
            <a:gdLst/>
            <a:ahLst/>
            <a:cxnLst/>
            <a:rect r="r" b="b" t="t" l="l"/>
            <a:pathLst>
              <a:path h="875897" w="1332738">
                <a:moveTo>
                  <a:pt x="0" y="0"/>
                </a:moveTo>
                <a:lnTo>
                  <a:pt x="1332737" y="0"/>
                </a:lnTo>
                <a:lnTo>
                  <a:pt x="1332737" y="875897"/>
                </a:lnTo>
                <a:lnTo>
                  <a:pt x="0" y="875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0104438" y="3249746"/>
            <a:ext cx="1376438" cy="137643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0254948" y="3415780"/>
            <a:ext cx="1075417" cy="1040466"/>
          </a:xfrm>
          <a:custGeom>
            <a:avLst/>
            <a:gdLst/>
            <a:ahLst/>
            <a:cxnLst/>
            <a:rect r="r" b="b" t="t" l="l"/>
            <a:pathLst>
              <a:path h="1040466" w="1075417">
                <a:moveTo>
                  <a:pt x="0" y="0"/>
                </a:moveTo>
                <a:lnTo>
                  <a:pt x="1075417" y="0"/>
                </a:lnTo>
                <a:lnTo>
                  <a:pt x="1075417" y="1040466"/>
                </a:lnTo>
                <a:lnTo>
                  <a:pt x="0" y="10404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365410" y="247683"/>
            <a:ext cx="8922590" cy="1024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700"/>
              </a:lnSpc>
            </a:pPr>
            <a:r>
              <a:rPr lang="en-US" sz="7700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IMPRESCINDIBLES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816963" y="7413709"/>
            <a:ext cx="6471037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Buena actitud y buen rollo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792089" y="3335471"/>
            <a:ext cx="4148825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Tarjeta sanitaria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792089" y="3903796"/>
            <a:ext cx="591693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Viajaremos con un seguro de viaje, aún así trae tu tarjeta sanitaria.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816963" y="7907020"/>
            <a:ext cx="6328970" cy="1934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Somos un grupo muy grande,  habrá momentos difíciles para coordinarnos y convivir pero esto forma parte de las experiencias y aprendizajes de un viaje en grupo. Pon tu granito de arena para conseguir un buen ambiente en el grupo.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792089" y="5229225"/>
            <a:ext cx="4148825" cy="52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CD6B00"/>
                </a:solidFill>
                <a:latin typeface="Nunito Bold"/>
                <a:ea typeface="Nunito Bold"/>
                <a:cs typeface="Nunito Bold"/>
                <a:sym typeface="Nunito Bold"/>
              </a:rPr>
              <a:t>Equipaje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022979" y="5692775"/>
            <a:ext cx="591693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92C1B"/>
                </a:solidFill>
                <a:latin typeface="Nunito"/>
                <a:ea typeface="Nunito"/>
                <a:cs typeface="Nunito"/>
                <a:sym typeface="Nunito"/>
              </a:rPr>
              <a:t>Maleta, Bolsa de viaje y  mochila pequeña para excursiones.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DAGfSBk0P6w</dc:identifier>
  <dcterms:modified xsi:type="dcterms:W3CDTF">2011-08-01T06:04:30Z</dcterms:modified>
  <cp:revision>1</cp:revision>
  <dc:title> VIAJE A ASTURIAS PLANIFICACIÓN</dc:title>
</cp:coreProperties>
</file>