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2" r:id="rId1"/>
  </p:sldMasterIdLst>
  <p:notesMasterIdLst>
    <p:notesMasterId r:id="rId32"/>
  </p:notesMasterIdLst>
  <p:sldIdLst>
    <p:sldId id="256" r:id="rId2"/>
    <p:sldId id="258" r:id="rId3"/>
    <p:sldId id="259" r:id="rId4"/>
    <p:sldId id="265" r:id="rId5"/>
    <p:sldId id="260" r:id="rId6"/>
    <p:sldId id="261" r:id="rId7"/>
    <p:sldId id="262" r:id="rId8"/>
    <p:sldId id="263" r:id="rId9"/>
    <p:sldId id="264" r:id="rId10"/>
    <p:sldId id="266" r:id="rId11"/>
    <p:sldId id="267" r:id="rId12"/>
    <p:sldId id="257" r:id="rId13"/>
    <p:sldId id="269" r:id="rId14"/>
    <p:sldId id="271" r:id="rId15"/>
    <p:sldId id="272" r:id="rId16"/>
    <p:sldId id="273" r:id="rId17"/>
    <p:sldId id="274" r:id="rId18"/>
    <p:sldId id="275" r:id="rId19"/>
    <p:sldId id="276" r:id="rId20"/>
    <p:sldId id="277" r:id="rId21"/>
    <p:sldId id="278" r:id="rId22"/>
    <p:sldId id="279" r:id="rId23"/>
    <p:sldId id="280" r:id="rId24"/>
    <p:sldId id="284" r:id="rId25"/>
    <p:sldId id="281" r:id="rId26"/>
    <p:sldId id="282" r:id="rId27"/>
    <p:sldId id="283" r:id="rId28"/>
    <p:sldId id="285" r:id="rId29"/>
    <p:sldId id="286" r:id="rId30"/>
    <p:sldId id="270" r:id="rId31"/>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9" autoAdjust="0"/>
    <p:restoredTop sz="94580" autoAdjust="0"/>
  </p:normalViewPr>
  <p:slideViewPr>
    <p:cSldViewPr>
      <p:cViewPr varScale="1">
        <p:scale>
          <a:sx n="66" d="100"/>
          <a:sy n="66" d="100"/>
        </p:scale>
        <p:origin x="-858"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dirty="0"/>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42B213-193D-453A-B315-810138C8657B}" type="datetimeFigureOut">
              <a:rPr lang="es-ES" smtClean="0"/>
              <a:t>12/01/2013</a:t>
            </a:fld>
            <a:endParaRPr lang="es-ES" dirty="0"/>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dirty="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dirty="0"/>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ADD12C7-8787-4DBF-A5FC-1C627A18AB5E}" type="slidenum">
              <a:rPr lang="es-ES" smtClean="0"/>
              <a:t>‹Nº›</a:t>
            </a:fld>
            <a:endParaRPr lang="es-ES" dirty="0"/>
          </a:p>
        </p:txBody>
      </p:sp>
    </p:spTree>
    <p:extLst>
      <p:ext uri="{BB962C8B-B14F-4D97-AF65-F5344CB8AC3E}">
        <p14:creationId xmlns:p14="http://schemas.microsoft.com/office/powerpoint/2010/main" val="6634475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 name="9 Triángulo rectángulo"/>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8 Título"/>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17" name="16 Subtítulo"/>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grpSp>
        <p:nvGrpSpPr>
          <p:cNvPr id="2" name="1 Grupo"/>
          <p:cNvGrpSpPr/>
          <p:nvPr/>
        </p:nvGrpSpPr>
        <p:grpSpPr>
          <a:xfrm>
            <a:off x="-3765" y="4953000"/>
            <a:ext cx="9147765" cy="1912088"/>
            <a:chOff x="-3765" y="4832896"/>
            <a:chExt cx="9147765" cy="2032192"/>
          </a:xfrm>
        </p:grpSpPr>
        <p:sp>
          <p:nvSpPr>
            <p:cNvPr id="7" name="6 Forma libre"/>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8" name="7 Forma libre"/>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1" name="10 Forma libre"/>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2" name="11 Conector recto"/>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Marcador de fecha"/>
          <p:cNvSpPr>
            <a:spLocks noGrp="1"/>
          </p:cNvSpPr>
          <p:nvPr>
            <p:ph type="dt" sz="half" idx="10"/>
          </p:nvPr>
        </p:nvSpPr>
        <p:spPr/>
        <p:txBody>
          <a:bodyPr/>
          <a:lstStyle>
            <a:lvl1pPr>
              <a:defRPr>
                <a:solidFill>
                  <a:srgbClr val="FFFFFF"/>
                </a:solidFill>
              </a:defRPr>
            </a:lvl1pPr>
            <a:extLst/>
          </a:lstStyle>
          <a:p>
            <a:fld id="{1E7743CF-8F8D-41F6-93D4-AE4639241B8C}" type="datetime1">
              <a:rPr lang="es-ES" smtClean="0"/>
              <a:t>12/01/2013</a:t>
            </a:fld>
            <a:endParaRPr lang="es-ES" dirty="0"/>
          </a:p>
        </p:txBody>
      </p:sp>
      <p:sp>
        <p:nvSpPr>
          <p:cNvPr id="19" name="18 Marcador de pie de página"/>
          <p:cNvSpPr>
            <a:spLocks noGrp="1"/>
          </p:cNvSpPr>
          <p:nvPr>
            <p:ph type="ftr" sz="quarter" idx="11"/>
          </p:nvPr>
        </p:nvSpPr>
        <p:spPr/>
        <p:txBody>
          <a:bodyPr/>
          <a:lstStyle>
            <a:lvl1pPr>
              <a:defRPr>
                <a:solidFill>
                  <a:schemeClr val="accent1">
                    <a:tint val="20000"/>
                  </a:schemeClr>
                </a:solidFill>
              </a:defRPr>
            </a:lvl1pPr>
            <a:extLst/>
          </a:lstStyle>
          <a:p>
            <a:endParaRPr lang="es-ES" dirty="0"/>
          </a:p>
        </p:txBody>
      </p:sp>
      <p:sp>
        <p:nvSpPr>
          <p:cNvPr id="27" name="26 Marcador de número de diapositiva"/>
          <p:cNvSpPr>
            <a:spLocks noGrp="1"/>
          </p:cNvSpPr>
          <p:nvPr>
            <p:ph type="sldNum" sz="quarter" idx="12"/>
          </p:nvPr>
        </p:nvSpPr>
        <p:spPr/>
        <p:txBody>
          <a:bodyPr/>
          <a:lstStyle>
            <a:lvl1pPr>
              <a:defRPr>
                <a:solidFill>
                  <a:srgbClr val="FFFFFF"/>
                </a:solidFill>
              </a:defRPr>
            </a:lvl1pPr>
            <a:extLst/>
          </a:lstStyle>
          <a:p>
            <a:fld id="{132FADFE-3B8F-471C-ABF0-DBC7717ECBBC}" type="slidenum">
              <a:rPr lang="es-ES" smtClean="0"/>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1481329"/>
            <a:ext cx="8229600" cy="4386071"/>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92C71780-9D6A-4F21-A426-922CC736046C}" type="datetime1">
              <a:rPr lang="es-ES" smtClean="0"/>
              <a:t>12/01/2013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844013" y="274640"/>
            <a:ext cx="1777470" cy="5592761"/>
          </a:xfrm>
        </p:spPr>
        <p:txBody>
          <a:bodyPr vert="eaVe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1"/>
            <a:ext cx="6324600" cy="5592760"/>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CD8A02E0-0BD0-4701-84E8-432F57D207E7}" type="datetime1">
              <a:rPr lang="es-ES" smtClean="0"/>
              <a:t>12/01/2013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ítulo y objetos">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62B92EC2-2363-4E2B-8315-4618A09EB7AB}" type="datetime1">
              <a:rPr lang="es-ES" smtClean="0"/>
              <a:t>12/01/2013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dirty="0"/>
          </a:p>
        </p:txBody>
      </p:sp>
      <p:sp>
        <p:nvSpPr>
          <p:cNvPr id="7" name="6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p:txBody>
          <a:bodyPr/>
          <a:lstStyle>
            <a:extLst/>
          </a:lstStyle>
          <a:p>
            <a:fld id="{CAE1CD62-195E-4D69-A144-C152EA7D6A27}" type="datetime1">
              <a:rPr lang="es-ES" smtClean="0"/>
              <a:t>12/01/2013</a:t>
            </a:fld>
            <a:endParaRPr lang="es-ES" dirty="0"/>
          </a:p>
        </p:txBody>
      </p:sp>
      <p:sp>
        <p:nvSpPr>
          <p:cNvPr id="5" name="4 Marcador de pie de página"/>
          <p:cNvSpPr>
            <a:spLocks noGrp="1"/>
          </p:cNvSpPr>
          <p:nvPr>
            <p:ph type="ftr" sz="quarter" idx="11"/>
          </p:nvPr>
        </p:nvSpPr>
        <p:spPr/>
        <p:txBody>
          <a:bodyPr/>
          <a:lstStyle>
            <a:extLst/>
          </a:lstStyle>
          <a:p>
            <a:endParaRPr lang="es-ES" dirty="0"/>
          </a:p>
        </p:txBody>
      </p:sp>
      <p:sp>
        <p:nvSpPr>
          <p:cNvPr id="6" name="5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dirty="0"/>
          </a:p>
        </p:txBody>
      </p:sp>
      <p:sp>
        <p:nvSpPr>
          <p:cNvPr id="7" name="6 Cheurón"/>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8" name="7 Cheurón"/>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os objetos">
    <p:spTree>
      <p:nvGrpSpPr>
        <p:cNvPr id="1" name=""/>
        <p:cNvGrpSpPr/>
        <p:nvPr/>
      </p:nvGrpSpPr>
      <p:grpSpPr>
        <a:xfrm>
          <a:off x="0" y="0"/>
          <a:ext cx="0" cy="0"/>
          <a:chOff x="0" y="0"/>
          <a:chExt cx="0" cy="0"/>
        </a:xfrm>
      </p:grpSpPr>
      <p:sp>
        <p:nvSpPr>
          <p:cNvPr id="3" name="2 Marcador de contenido"/>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E84DC963-7649-4123-9510-5A7C4BCFB446}" type="datetime1">
              <a:rPr lang="es-ES" smtClean="0"/>
              <a:t>12/01/2013</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dirty="0"/>
          </a:p>
        </p:txBody>
      </p:sp>
      <p:sp>
        <p:nvSpPr>
          <p:cNvPr id="8" name="7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8229600" cy="1143000"/>
          </a:xfrm>
        </p:spPr>
        <p:txBody>
          <a:bodyPr anchor="ctr"/>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277E1DA7-645A-485E-B4D2-FB25DA89D972}" type="datetime1">
              <a:rPr lang="es-ES" smtClean="0"/>
              <a:t>12/01/2013</a:t>
            </a:fld>
            <a:endParaRPr lang="es-ES" dirty="0"/>
          </a:p>
        </p:txBody>
      </p:sp>
      <p:sp>
        <p:nvSpPr>
          <p:cNvPr id="8" name="7 Marcador de pie de página"/>
          <p:cNvSpPr>
            <a:spLocks noGrp="1"/>
          </p:cNvSpPr>
          <p:nvPr>
            <p:ph type="ftr" sz="quarter" idx="11"/>
          </p:nvPr>
        </p:nvSpPr>
        <p:spPr/>
        <p:txBody>
          <a:bodyPr/>
          <a:lstStyle>
            <a:extLst/>
          </a:lstStyle>
          <a:p>
            <a:endParaRPr lang="es-ES" dirty="0"/>
          </a:p>
        </p:txBody>
      </p:sp>
      <p:sp>
        <p:nvSpPr>
          <p:cNvPr id="9" name="8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ólo el título">
    <p:spTree>
      <p:nvGrpSpPr>
        <p:cNvPr id="1" name=""/>
        <p:cNvGrpSpPr/>
        <p:nvPr/>
      </p:nvGrpSpPr>
      <p:grpSpPr>
        <a:xfrm>
          <a:off x="0" y="0"/>
          <a:ext cx="0" cy="0"/>
          <a:chOff x="0" y="0"/>
          <a:chExt cx="0" cy="0"/>
        </a:xfrm>
      </p:grpSpPr>
      <p:sp>
        <p:nvSpPr>
          <p:cNvPr id="3" name="2 Marcador de fecha"/>
          <p:cNvSpPr>
            <a:spLocks noGrp="1"/>
          </p:cNvSpPr>
          <p:nvPr>
            <p:ph type="dt" sz="half" idx="10"/>
          </p:nvPr>
        </p:nvSpPr>
        <p:spPr/>
        <p:txBody>
          <a:bodyPr/>
          <a:lstStyle>
            <a:extLst/>
          </a:lstStyle>
          <a:p>
            <a:fld id="{B8166517-D329-4827-8B49-19A68DD30805}" type="datetime1">
              <a:rPr lang="es-ES" smtClean="0"/>
              <a:t>12/01/2013</a:t>
            </a:fld>
            <a:endParaRPr lang="es-ES" dirty="0"/>
          </a:p>
        </p:txBody>
      </p:sp>
      <p:sp>
        <p:nvSpPr>
          <p:cNvPr id="4" name="3 Marcador de pie de página"/>
          <p:cNvSpPr>
            <a:spLocks noGrp="1"/>
          </p:cNvSpPr>
          <p:nvPr>
            <p:ph type="ftr" sz="quarter" idx="11"/>
          </p:nvPr>
        </p:nvSpPr>
        <p:spPr/>
        <p:txBody>
          <a:bodyPr/>
          <a:lstStyle>
            <a:extLst/>
          </a:lstStyle>
          <a:p>
            <a:endParaRPr lang="es-ES" dirty="0"/>
          </a:p>
        </p:txBody>
      </p:sp>
      <p:sp>
        <p:nvSpPr>
          <p:cNvPr id="5" name="4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dirty="0"/>
          </a:p>
        </p:txBody>
      </p:sp>
      <p:sp>
        <p:nvSpPr>
          <p:cNvPr id="6" name="5 Título"/>
          <p:cNvSpPr>
            <a:spLocks noGrp="1"/>
          </p:cNvSpPr>
          <p:nvPr>
            <p:ph type="title"/>
          </p:nvPr>
        </p:nvSpPr>
        <p:spPr/>
        <p:txBody>
          <a:bodyPr rtlCol="0"/>
          <a:lstStyle>
            <a:extLst/>
          </a:lstStyle>
          <a:p>
            <a:r>
              <a:rPr kumimoji="0" lang="es-ES" smtClean="0"/>
              <a:t>Haga clic para modificar el estilo de título del patrón</a:t>
            </a:r>
            <a:endParaRPr kumimoji="0" lang="en-US"/>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extLst/>
          </a:lstStyle>
          <a:p>
            <a:fld id="{9BEAE29C-6144-4066-ADCA-E1AC91E0B243}" type="datetime1">
              <a:rPr lang="es-ES" smtClean="0"/>
              <a:t>12/01/2013</a:t>
            </a:fld>
            <a:endParaRPr lang="es-ES" dirty="0"/>
          </a:p>
        </p:txBody>
      </p:sp>
      <p:sp>
        <p:nvSpPr>
          <p:cNvPr id="3" name="2 Marcador de pie de página"/>
          <p:cNvSpPr>
            <a:spLocks noGrp="1"/>
          </p:cNvSpPr>
          <p:nvPr>
            <p:ph type="ftr" sz="quarter" idx="11"/>
          </p:nvPr>
        </p:nvSpPr>
        <p:spPr/>
        <p:txBody>
          <a:bodyPr/>
          <a:lstStyle>
            <a:extLst/>
          </a:lstStyle>
          <a:p>
            <a:endParaRPr lang="es-ES" dirty="0"/>
          </a:p>
        </p:txBody>
      </p:sp>
      <p:sp>
        <p:nvSpPr>
          <p:cNvPr id="4" name="3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dirty="0"/>
          </a:p>
        </p:txBody>
      </p:sp>
    </p:spTree>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727032" y="6407944"/>
            <a:ext cx="1920240" cy="365760"/>
          </a:xfrm>
        </p:spPr>
        <p:txBody>
          <a:bodyPr/>
          <a:lstStyle>
            <a:extLst/>
          </a:lstStyle>
          <a:p>
            <a:fld id="{A275588C-EB7F-4443-B555-5A6C7023BBEC}" type="datetime1">
              <a:rPr lang="es-ES" smtClean="0"/>
              <a:t>12/01/2013</a:t>
            </a:fld>
            <a:endParaRPr lang="es-ES" dirty="0"/>
          </a:p>
        </p:txBody>
      </p:sp>
      <p:sp>
        <p:nvSpPr>
          <p:cNvPr id="6" name="5 Marcador de pie de página"/>
          <p:cNvSpPr>
            <a:spLocks noGrp="1"/>
          </p:cNvSpPr>
          <p:nvPr>
            <p:ph type="ftr" sz="quarter" idx="11"/>
          </p:nvPr>
        </p:nvSpPr>
        <p:spPr/>
        <p:txBody>
          <a:bodyPr/>
          <a:lstStyle>
            <a:extLst/>
          </a:lstStyle>
          <a:p>
            <a:endParaRPr lang="es-ES" dirty="0"/>
          </a:p>
        </p:txBody>
      </p:sp>
      <p:sp>
        <p:nvSpPr>
          <p:cNvPr id="7" name="6 Marcador de número de diapositiva"/>
          <p:cNvSpPr>
            <a:spLocks noGrp="1"/>
          </p:cNvSpPr>
          <p:nvPr>
            <p:ph type="sldNum" sz="quarter" idx="12"/>
          </p:nvPr>
        </p:nvSpPr>
        <p:spPr/>
        <p:txBody>
          <a:bodyPr/>
          <a:lstStyle>
            <a:extLst/>
          </a:lstStyle>
          <a:p>
            <a:fld id="{132FADFE-3B8F-471C-ABF0-DBC7717ECBBC}" type="slidenum">
              <a:rPr lang="es-ES" smtClean="0"/>
              <a:t>‹Nº›</a:t>
            </a:fld>
            <a:endParaRPr lang="es-ES" dirty="0"/>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4" name="3 Marcador de texto"/>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s-ES" smtClean="0"/>
              <a:t>Haga clic para modificar el estilo de texto del patrón</a:t>
            </a:r>
          </a:p>
        </p:txBody>
      </p:sp>
      <p:sp>
        <p:nvSpPr>
          <p:cNvPr id="3" name="2 Marcador de posición de imagen"/>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s-ES" dirty="0" smtClean="0"/>
              <a:t>Haga clic en el icono para agregar una imagen</a:t>
            </a:r>
            <a:endParaRPr kumimoji="0" lang="en-US" dirty="0"/>
          </a:p>
        </p:txBody>
      </p:sp>
      <p:sp>
        <p:nvSpPr>
          <p:cNvPr id="5" name="4 Marcador de fecha"/>
          <p:cNvSpPr>
            <a:spLocks noGrp="1"/>
          </p:cNvSpPr>
          <p:nvPr>
            <p:ph type="dt" sz="half" idx="10"/>
          </p:nvPr>
        </p:nvSpPr>
        <p:spPr/>
        <p:txBody>
          <a:bodyPr/>
          <a:lstStyle>
            <a:lvl1pPr>
              <a:defRPr>
                <a:solidFill>
                  <a:schemeClr val="tx1"/>
                </a:solidFill>
              </a:defRPr>
            </a:lvl1pPr>
            <a:extLst/>
          </a:lstStyle>
          <a:p>
            <a:fld id="{5B9A46E0-C90A-42CB-A6D0-85E28D3A3C0C}" type="datetime1">
              <a:rPr lang="es-ES" smtClean="0"/>
              <a:t>12/01/2013</a:t>
            </a:fld>
            <a:endParaRPr lang="es-ES" dirty="0"/>
          </a:p>
        </p:txBody>
      </p:sp>
      <p:sp>
        <p:nvSpPr>
          <p:cNvPr id="6" name="5 Marcador de pie de página"/>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s-ES" dirty="0"/>
          </a:p>
        </p:txBody>
      </p:sp>
      <p:sp>
        <p:nvSpPr>
          <p:cNvPr id="7" name="6 Marcador de número de diapositiva"/>
          <p:cNvSpPr>
            <a:spLocks noGrp="1"/>
          </p:cNvSpPr>
          <p:nvPr>
            <p:ph type="sldNum" sz="quarter" idx="12"/>
          </p:nvPr>
        </p:nvSpPr>
        <p:spPr/>
        <p:txBody>
          <a:bodyPr/>
          <a:lstStyle>
            <a:lvl1pPr>
              <a:defRPr>
                <a:solidFill>
                  <a:schemeClr val="tx1"/>
                </a:solidFill>
              </a:defRPr>
            </a:lvl1pPr>
            <a:extLst/>
          </a:lstStyle>
          <a:p>
            <a:fld id="{132FADFE-3B8F-471C-ABF0-DBC7717ECBBC}" type="slidenum">
              <a:rPr lang="es-ES" smtClean="0"/>
              <a:t>‹Nº›</a:t>
            </a:fld>
            <a:endParaRPr lang="es-ES" dirty="0"/>
          </a:p>
        </p:txBody>
      </p:sp>
      <p:sp>
        <p:nvSpPr>
          <p:cNvPr id="2" name="1 Título"/>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s-ES" smtClean="0"/>
              <a:t>Haga clic para modificar el estilo de título del patrón</a:t>
            </a:r>
            <a:endParaRPr kumimoji="0" lang="en-US"/>
          </a:p>
        </p:txBody>
      </p:sp>
      <p:sp>
        <p:nvSpPr>
          <p:cNvPr id="8" name="7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9" name="8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0" name="9 Triángulo rectángulo"/>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1" name="10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Cheurón"/>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
        <p:nvSpPr>
          <p:cNvPr id="13" name="12 Cheurón"/>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64999">
              <a:srgbClr val="F0EBD5"/>
            </a:gs>
            <a:gs pos="100000">
              <a:srgbClr val="D1C39F"/>
            </a:gs>
          </a:gsLst>
          <a:lin ang="18900000" scaled="0"/>
          <a:tileRect/>
        </a:gradFill>
        <a:effectLst/>
      </p:bgPr>
    </p:bg>
    <p:spTree>
      <p:nvGrpSpPr>
        <p:cNvPr id="1" name=""/>
        <p:cNvGrpSpPr/>
        <p:nvPr/>
      </p:nvGrpSpPr>
      <p:grpSpPr>
        <a:xfrm>
          <a:off x="0" y="0"/>
          <a:ext cx="0" cy="0"/>
          <a:chOff x="0" y="0"/>
          <a:chExt cx="0" cy="0"/>
        </a:xfrm>
      </p:grpSpPr>
      <p:sp>
        <p:nvSpPr>
          <p:cNvPr id="13" name="12 Forma libre"/>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2" name="11 Forma libre"/>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dirty="0"/>
          </a:p>
        </p:txBody>
      </p:sp>
      <p:sp>
        <p:nvSpPr>
          <p:cNvPr id="14" name="13 Triángulo rectángulo"/>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dirty="0"/>
          </a:p>
        </p:txBody>
      </p:sp>
      <p:cxnSp>
        <p:nvCxnSpPr>
          <p:cNvPr id="15" name="14 Conector recto"/>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Marcador de título"/>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s-ES" smtClean="0"/>
              <a:t>Haga clic para modificar el estilo de título del patrón</a:t>
            </a:r>
            <a:endParaRPr kumimoji="0" lang="en-US"/>
          </a:p>
        </p:txBody>
      </p:sp>
      <p:sp>
        <p:nvSpPr>
          <p:cNvPr id="30" name="29 Marcador de texto"/>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0" name="9 Marcador de fecha"/>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4D370BBD-CB18-4952-BB92-5F45E016E062}" type="datetime1">
              <a:rPr lang="es-ES" smtClean="0"/>
              <a:t>12/01/2013</a:t>
            </a:fld>
            <a:endParaRPr lang="es-ES" dirty="0"/>
          </a:p>
        </p:txBody>
      </p:sp>
      <p:sp>
        <p:nvSpPr>
          <p:cNvPr id="22" name="21 Marcador de pie de página"/>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s-ES" dirty="0"/>
          </a:p>
        </p:txBody>
      </p:sp>
      <p:sp>
        <p:nvSpPr>
          <p:cNvPr id="18" name="17 Marcador de número de diapositiva"/>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132FADFE-3B8F-471C-ABF0-DBC7717ECBBC}" type="slidenum">
              <a:rPr lang="es-ES" smtClean="0"/>
              <a:t>‹Nº›</a:t>
            </a:fld>
            <a:endParaRPr lang="es-E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hf hd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5" Type="http://schemas.openxmlformats.org/officeDocument/2006/relationships/image" Target="../media/image21.png"/><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5" Type="http://schemas.openxmlformats.org/officeDocument/2006/relationships/image" Target="../media/image29.png"/><Relationship Id="rId4" Type="http://schemas.microsoft.com/office/2007/relationships/hdphoto" Target="../media/hdphoto3.wdp"/></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 Id="rId4" Type="http://schemas.microsoft.com/office/2007/relationships/hdphoto" Target="../media/hdphoto4.wdp"/></Relationships>
</file>

<file path=ppt/slides/_rels/slide2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4" Type="http://schemas.openxmlformats.org/officeDocument/2006/relationships/image" Target="../media/image37.png"/></Relationships>
</file>

<file path=ppt/slides/_rels/slide2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La%20poes&#237;a%20de%20la%20Generaci&#243;n%20del%2027.pptx"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4 Marcador de pie de página"/>
          <p:cNvSpPr>
            <a:spLocks noGrp="1"/>
          </p:cNvSpPr>
          <p:nvPr>
            <p:ph type="ftr" sz="quarter" idx="11"/>
          </p:nvPr>
        </p:nvSpPr>
        <p:spPr/>
        <p:txBody>
          <a:bodyPr/>
          <a:lstStyle/>
          <a:p>
            <a:r>
              <a:rPr lang="es-ES" dirty="0" smtClean="0"/>
              <a:t>Mª Dolores Vicente  Literatura   Siglo XX</a:t>
            </a:r>
            <a:endParaRPr lang="es-ES" dirty="0"/>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1</a:t>
            </a:fld>
            <a:endParaRPr lang="es-ES" dirty="0"/>
          </a:p>
        </p:txBody>
      </p:sp>
      <p:sp>
        <p:nvSpPr>
          <p:cNvPr id="2" name="1 Título"/>
          <p:cNvSpPr>
            <a:spLocks noGrp="1"/>
          </p:cNvSpPr>
          <p:nvPr>
            <p:ph type="ctrTitle" idx="4294967295"/>
          </p:nvPr>
        </p:nvSpPr>
        <p:spPr>
          <a:xfrm>
            <a:off x="1371600" y="1700213"/>
            <a:ext cx="7772400" cy="1830387"/>
          </a:xfrm>
        </p:spPr>
        <p:txBody>
          <a:bodyPr>
            <a:normAutofit/>
          </a:bodyPr>
          <a:lstStyle/>
          <a:p>
            <a:pPr algn="ctr"/>
            <a:r>
              <a:rPr lang="es-ES" b="1" dirty="0">
                <a:solidFill>
                  <a:schemeClr val="tx1"/>
                </a:solidFill>
                <a:latin typeface="Lucida Handwriting" pitchFamily="66" charset="0"/>
              </a:rPr>
              <a:t>G</a:t>
            </a:r>
            <a:r>
              <a:rPr lang="es-ES" b="1" dirty="0" smtClean="0">
                <a:solidFill>
                  <a:schemeClr val="tx1"/>
                </a:solidFill>
                <a:latin typeface="Lucida Handwriting" pitchFamily="66" charset="0"/>
              </a:rPr>
              <a:t>eneración del 27</a:t>
            </a:r>
            <a:br>
              <a:rPr lang="es-ES" b="1" dirty="0" smtClean="0">
                <a:solidFill>
                  <a:schemeClr val="tx1"/>
                </a:solidFill>
                <a:latin typeface="Lucida Handwriting" pitchFamily="66" charset="0"/>
              </a:rPr>
            </a:br>
            <a:r>
              <a:rPr lang="es-ES" b="1" dirty="0" smtClean="0">
                <a:solidFill>
                  <a:schemeClr val="tx1"/>
                </a:solidFill>
                <a:latin typeface="Lucida Handwriting" pitchFamily="66" charset="0"/>
              </a:rPr>
              <a:t>la  poesía </a:t>
            </a:r>
            <a:endParaRPr lang="es-ES" b="1" dirty="0">
              <a:solidFill>
                <a:schemeClr val="tx1"/>
              </a:solidFill>
              <a:latin typeface="Lucida Handwriting" pitchFamily="66" charset="0"/>
            </a:endParaRPr>
          </a:p>
        </p:txBody>
      </p:sp>
      <p:pic>
        <p:nvPicPr>
          <p:cNvPr id="1026" name="Picture 2"/>
          <p:cNvPicPr>
            <a:picLocks noChangeAspect="1" noChangeArrowheads="1"/>
          </p:cNvPicPr>
          <p:nvPr/>
        </p:nvPicPr>
        <p:blipFill>
          <a:blip r:embed="rId2">
            <a:duotone>
              <a:prstClr val="black"/>
              <a:schemeClr val="accent5">
                <a:tint val="45000"/>
                <a:satMod val="400000"/>
              </a:schemeClr>
            </a:duotone>
            <a:extLst>
              <a:ext uri="{BEBA8EAE-BF5A-486C-A8C5-ECC9F3942E4B}">
                <a14:imgProps xmlns:a14="http://schemas.microsoft.com/office/drawing/2010/main">
                  <a14:imgLayer r:embed="rId3">
                    <a14:imgEffect>
                      <a14:artisticCrisscrossEtching/>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08520" y="0"/>
            <a:ext cx="9252519" cy="6857999"/>
          </a:xfrm>
          <a:prstGeom prst="rect">
            <a:avLst/>
          </a:prstGeom>
          <a:noFill/>
          <a:ln>
            <a:noFill/>
          </a:ln>
          <a:effectLst/>
          <a:scene3d>
            <a:camera prst="orthographicFront"/>
            <a:lightRig rig="sunrise" dir="t"/>
          </a:scene3d>
          <a:sp3d extrusionH="25400" prstMaterial="flat">
            <a:bevelT w="152400" h="50800" prst="softRound"/>
            <a:bevelB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CuadroTexto"/>
          <p:cNvSpPr txBox="1"/>
          <p:nvPr/>
        </p:nvSpPr>
        <p:spPr>
          <a:xfrm>
            <a:off x="0" y="1340768"/>
            <a:ext cx="9036496" cy="2585323"/>
          </a:xfrm>
          <a:prstGeom prst="rect">
            <a:avLst/>
          </a:prstGeom>
          <a:noFill/>
        </p:spPr>
        <p:txBody>
          <a:bodyPr wrap="square" rtlCol="0">
            <a:spAutoFit/>
          </a:bodyPr>
          <a:lstStyle/>
          <a:p>
            <a:pPr algn="ctr"/>
            <a:r>
              <a:rPr lang="es-ES" sz="5400" b="1" i="1" dirty="0" smtClean="0">
                <a:solidFill>
                  <a:srgbClr val="FF0000"/>
                </a:solidFill>
                <a:latin typeface="Lucida Handwriting" pitchFamily="66" charset="0"/>
              </a:rPr>
              <a:t>La poesía </a:t>
            </a:r>
          </a:p>
          <a:p>
            <a:pPr algn="ctr"/>
            <a:r>
              <a:rPr lang="es-ES" sz="5400" b="1" i="1" dirty="0" smtClean="0">
                <a:solidFill>
                  <a:srgbClr val="FF0000"/>
                </a:solidFill>
                <a:latin typeface="Lucida Handwriting" pitchFamily="66" charset="0"/>
              </a:rPr>
              <a:t>no quiere adeptos, </a:t>
            </a:r>
          </a:p>
          <a:p>
            <a:pPr algn="ctr"/>
            <a:r>
              <a:rPr lang="es-ES" sz="5400" b="1" i="1" dirty="0" smtClean="0">
                <a:solidFill>
                  <a:srgbClr val="FF0000"/>
                </a:solidFill>
                <a:latin typeface="Lucida Handwriting" pitchFamily="66" charset="0"/>
              </a:rPr>
              <a:t>quiere amantes</a:t>
            </a:r>
            <a:r>
              <a:rPr lang="es-ES" sz="5400" dirty="0" smtClean="0">
                <a:latin typeface="Lucida Handwriting" pitchFamily="66" charset="0"/>
              </a:rPr>
              <a:t>.</a:t>
            </a:r>
            <a:endParaRPr lang="es-ES" sz="5400" dirty="0">
              <a:latin typeface="Lucida Handwriting" pitchFamily="66" charset="0"/>
            </a:endParaRPr>
          </a:p>
        </p:txBody>
      </p:sp>
    </p:spTree>
    <p:extLst>
      <p:ext uri="{BB962C8B-B14F-4D97-AF65-F5344CB8AC3E}">
        <p14:creationId xmlns:p14="http://schemas.microsoft.com/office/powerpoint/2010/main" val="270248358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par>
                          <p:cTn id="8" fill="hold">
                            <p:stCondLst>
                              <p:cond delay="2000"/>
                            </p:stCondLst>
                            <p:childTnLst>
                              <p:par>
                                <p:cTn id="9" presetID="2" presetClass="entr" presetSubtype="6" fill="hold" nodeType="after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20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12" dur="20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5400"/>
                            </p:stCondLst>
                            <p:childTnLst>
                              <p:par>
                                <p:cTn id="14" presetID="2" presetClass="entr" presetSubtype="6" fill="hold" nodeType="afterEffect">
                                  <p:stCondLst>
                                    <p:cond delay="0"/>
                                  </p:stCondLst>
                                  <p:iterate type="lt">
                                    <p:tmPct val="10000"/>
                                  </p:iterate>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27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7" dur="27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par>
                          <p:cTn id="18" fill="hold">
                            <p:stCondLst>
                              <p:cond delay="12150"/>
                            </p:stCondLst>
                            <p:childTnLst>
                              <p:par>
                                <p:cTn id="19" presetID="2" presetClass="entr" presetSubtype="6" fill="hold" nodeType="afterEffect">
                                  <p:stCondLst>
                                    <p:cond delay="0"/>
                                  </p:stCondLst>
                                  <p:iterate type="lt">
                                    <p:tmPct val="10000"/>
                                  </p:iterate>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20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10</a:t>
            </a:fld>
            <a:endParaRPr lang="es-ES" dirty="0"/>
          </a:p>
        </p:txBody>
      </p:sp>
      <p:sp>
        <p:nvSpPr>
          <p:cNvPr id="4" name="3 Rectángulo redondeado"/>
          <p:cNvSpPr/>
          <p:nvPr/>
        </p:nvSpPr>
        <p:spPr>
          <a:xfrm>
            <a:off x="162950" y="848816"/>
            <a:ext cx="4572000" cy="5252680"/>
          </a:xfrm>
          <a:prstGeom prst="round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l="50000" t="50000" r="50000" b="50000"/>
            </a:path>
            <a:tileRect/>
          </a:gradFill>
          <a:ln w="38100">
            <a:solidFill>
              <a:schemeClr val="accent1"/>
            </a:solidFill>
          </a:ln>
        </p:spPr>
        <p:txBody>
          <a:bodyPr>
            <a:spAutoFit/>
          </a:bodyPr>
          <a:lstStyle/>
          <a:p>
            <a:r>
              <a:rPr lang="es-ES" sz="2800" b="1" dirty="0" smtClean="0">
                <a:solidFill>
                  <a:srgbClr val="FF0000"/>
                </a:solidFill>
                <a:latin typeface="Times New Roman"/>
              </a:rPr>
              <a:t>NEOPOPULARISMO</a:t>
            </a:r>
          </a:p>
          <a:p>
            <a:r>
              <a:rPr lang="es-ES" b="1" dirty="0" smtClean="0">
                <a:solidFill>
                  <a:srgbClr val="000000"/>
                </a:solidFill>
                <a:latin typeface="Times New Roman"/>
              </a:rPr>
              <a:t> </a:t>
            </a:r>
            <a:r>
              <a:rPr lang="es-ES" sz="2000" dirty="0">
                <a:solidFill>
                  <a:srgbClr val="000000"/>
                </a:solidFill>
                <a:latin typeface="Times New Roman"/>
              </a:rPr>
              <a:t>Los autores seguidores de esta tendencia incorporan recursos y formas métricas de la poesía popular española. Las obras principales de esta tendencia son: </a:t>
            </a:r>
          </a:p>
          <a:p>
            <a:r>
              <a:rPr lang="es-ES" sz="2000" dirty="0">
                <a:solidFill>
                  <a:srgbClr val="000000"/>
                </a:solidFill>
                <a:latin typeface="Times New Roman"/>
              </a:rPr>
              <a:t>1. </a:t>
            </a:r>
            <a:r>
              <a:rPr lang="es-ES" sz="2000" b="1" i="1" u="sng" dirty="0">
                <a:solidFill>
                  <a:srgbClr val="000000"/>
                </a:solidFill>
                <a:latin typeface="Times New Roman"/>
              </a:rPr>
              <a:t>Romancero gitano </a:t>
            </a:r>
            <a:r>
              <a:rPr lang="es-ES" sz="2000" dirty="0">
                <a:solidFill>
                  <a:srgbClr val="000000"/>
                </a:solidFill>
                <a:latin typeface="Times New Roman"/>
              </a:rPr>
              <a:t>(García Lorca) A los gitanos (libertad, naturaleza, pasión), se oponen los guardias civiles (civilización, razón, orden burgués) </a:t>
            </a:r>
          </a:p>
          <a:p>
            <a:r>
              <a:rPr lang="es-ES" sz="2000" dirty="0">
                <a:solidFill>
                  <a:srgbClr val="000000"/>
                </a:solidFill>
                <a:latin typeface="Times New Roman"/>
              </a:rPr>
              <a:t>2. </a:t>
            </a:r>
            <a:r>
              <a:rPr lang="es-ES" sz="2000" b="1" i="1" u="sng" dirty="0">
                <a:solidFill>
                  <a:srgbClr val="000000"/>
                </a:solidFill>
                <a:latin typeface="Times New Roman"/>
              </a:rPr>
              <a:t>Marinero en tierra </a:t>
            </a:r>
            <a:r>
              <a:rPr lang="es-ES" sz="2000" dirty="0">
                <a:solidFill>
                  <a:srgbClr val="000000"/>
                </a:solidFill>
                <a:latin typeface="Times New Roman"/>
              </a:rPr>
              <a:t>(Rafael Alberti) oposición entre el mar, símbolo de la infancia, la felicidad, frente a la ciudad asociada al mundo adulto, frío y artificial. </a:t>
            </a:r>
          </a:p>
        </p:txBody>
      </p:sp>
      <p:sp>
        <p:nvSpPr>
          <p:cNvPr id="5" name="4 CuadroTexto"/>
          <p:cNvSpPr txBox="1"/>
          <p:nvPr/>
        </p:nvSpPr>
        <p:spPr>
          <a:xfrm>
            <a:off x="145670" y="168205"/>
            <a:ext cx="7416824" cy="646331"/>
          </a:xfrm>
          <a:prstGeom prst="rect">
            <a:avLst/>
          </a:prstGeom>
          <a:noFill/>
        </p:spPr>
        <p:txBody>
          <a:bodyPr wrap="square" rtlCol="0">
            <a:spAutoFit/>
          </a:bodyPr>
          <a:lstStyle/>
          <a:p>
            <a:r>
              <a:rPr lang="es-ES" sz="3600" b="1" dirty="0" smtClean="0">
                <a:solidFill>
                  <a:srgbClr val="FF0000"/>
                </a:solidFill>
                <a:latin typeface="Lucida Handwriting" pitchFamily="66" charset="0"/>
              </a:rPr>
              <a:t>Líneas de desarrollo</a:t>
            </a:r>
            <a:endParaRPr lang="es-ES" sz="3600" b="1" dirty="0">
              <a:solidFill>
                <a:srgbClr val="FF0000"/>
              </a:solidFill>
              <a:latin typeface="Lucida Handwriting"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814536"/>
            <a:ext cx="3888432" cy="5286960"/>
          </a:xfrm>
          <a:prstGeom prst="rect">
            <a:avLst/>
          </a:prstGeom>
          <a:noFill/>
          <a:ln>
            <a:noFill/>
          </a:ln>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CuadroTexto"/>
          <p:cNvSpPr txBox="1"/>
          <p:nvPr/>
        </p:nvSpPr>
        <p:spPr>
          <a:xfrm>
            <a:off x="5174132" y="6155431"/>
            <a:ext cx="3672408" cy="307777"/>
          </a:xfrm>
          <a:prstGeom prst="rect">
            <a:avLst/>
          </a:prstGeom>
          <a:noFill/>
        </p:spPr>
        <p:txBody>
          <a:bodyPr wrap="square" rtlCol="0">
            <a:spAutoFit/>
          </a:bodyPr>
          <a:lstStyle/>
          <a:p>
            <a:r>
              <a:rPr lang="es-ES" sz="1400" b="1" i="1" dirty="0" smtClean="0"/>
              <a:t>Alberti, Lorca y Teresa León</a:t>
            </a:r>
            <a:endParaRPr lang="es-ES" sz="1400" b="1" i="1" dirty="0"/>
          </a:p>
        </p:txBody>
      </p:sp>
    </p:spTree>
    <p:extLst>
      <p:ext uri="{BB962C8B-B14F-4D97-AF65-F5344CB8AC3E}">
        <p14:creationId xmlns:p14="http://schemas.microsoft.com/office/powerpoint/2010/main" val="72582729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circle(in)">
                                      <p:cBhvr>
                                        <p:cTn id="13" dur="1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ircle(in)">
                                      <p:cBhvr>
                                        <p:cTn id="1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11</a:t>
            </a:fld>
            <a:endParaRPr lang="es-ES" dirty="0"/>
          </a:p>
        </p:txBody>
      </p:sp>
      <p:sp>
        <p:nvSpPr>
          <p:cNvPr id="4" name="3 Rectángulo"/>
          <p:cNvSpPr/>
          <p:nvPr/>
        </p:nvSpPr>
        <p:spPr>
          <a:xfrm>
            <a:off x="-252536" y="828546"/>
            <a:ext cx="4572000" cy="5816977"/>
          </a:xfrm>
          <a:prstGeom prst="rect">
            <a:avLst/>
          </a:prstGeom>
        </p:spPr>
        <p:txBody>
          <a:bodyPr>
            <a:spAutoFit/>
          </a:bodyPr>
          <a:lstStyle/>
          <a:p>
            <a:pPr algn="ctr"/>
            <a:endParaRPr lang="es-ES" sz="1600" b="1" dirty="0" smtClean="0">
              <a:solidFill>
                <a:srgbClr val="FFFF00"/>
              </a:solidFill>
              <a:latin typeface="Lucida Handwriting" pitchFamily="66" charset="0"/>
            </a:endParaRPr>
          </a:p>
          <a:p>
            <a:pPr algn="ctr"/>
            <a:r>
              <a:rPr lang="es-ES" sz="1600" b="1" dirty="0" smtClean="0">
                <a:solidFill>
                  <a:srgbClr val="FFFF00"/>
                </a:solidFill>
                <a:latin typeface="Lucida Handwriting" pitchFamily="66" charset="0"/>
              </a:rPr>
              <a:t>La </a:t>
            </a:r>
            <a:r>
              <a:rPr lang="es-ES" sz="1600" b="1" dirty="0">
                <a:solidFill>
                  <a:srgbClr val="FFFF00"/>
                </a:solidFill>
                <a:latin typeface="Lucida Handwriting" pitchFamily="66" charset="0"/>
              </a:rPr>
              <a:t>luna vino a la fragua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con su polisón de nardos.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El niño la mira </a:t>
            </a:r>
            <a:r>
              <a:rPr lang="es-ES" sz="1600" b="1" dirty="0">
                <a:solidFill>
                  <a:srgbClr val="FFFF00"/>
                </a:solidFill>
                <a:latin typeface="Lucida Handwriting" pitchFamily="66" charset="0"/>
              </a:rPr>
              <a:t>mira</a:t>
            </a:r>
            <a:r>
              <a:rPr lang="es-ES" sz="1600" b="1" dirty="0">
                <a:solidFill>
                  <a:srgbClr val="FFFF00"/>
                </a:solidFill>
                <a:latin typeface="Lucida Handwriting" pitchFamily="66" charset="0"/>
              </a:rPr>
              <a:t>.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El niño la está mirando.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En el aire conmovido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mueve la luna sus brazos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y enseña, lúbrica y pura,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sus senos de duro estaño.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Huye luna, luna, luna.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Si vinieran los gitanos,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harían con tu corazón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collares y anillos blancos.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Niño déjame que baile.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Cuando vengan los gitanos,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te encontrarán sobre el yunque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con los ojillos cerrados. </a:t>
            </a:r>
            <a:r>
              <a:rPr lang="es-ES" sz="1600" b="1" dirty="0">
                <a:solidFill>
                  <a:srgbClr val="FF0000"/>
                </a:solidFill>
              </a:rPr>
              <a:t/>
            </a:r>
            <a:br>
              <a:rPr lang="es-ES" sz="1600" b="1" dirty="0">
                <a:solidFill>
                  <a:srgbClr val="FF0000"/>
                </a:solidFill>
              </a:rPr>
            </a:br>
            <a:endParaRPr lang="es-ES" sz="1600" b="1" dirty="0" smtClean="0">
              <a:solidFill>
                <a:srgbClr val="FF0000"/>
              </a:solidFill>
            </a:endParaRPr>
          </a:p>
          <a:p>
            <a:r>
              <a:rPr lang="es-ES" dirty="0">
                <a:solidFill>
                  <a:srgbClr val="000000"/>
                </a:solidFill>
              </a:rPr>
              <a:t/>
            </a:r>
            <a:br>
              <a:rPr lang="es-ES" dirty="0">
                <a:solidFill>
                  <a:srgbClr val="000000"/>
                </a:solidFill>
              </a:rPr>
            </a:br>
            <a:endParaRPr lang="es-ES" u="none" strike="noStrike" dirty="0">
              <a:solidFill>
                <a:srgbClr val="000000"/>
              </a:solidFill>
              <a:effectLst/>
            </a:endParaRPr>
          </a:p>
        </p:txBody>
      </p:sp>
      <p:sp>
        <p:nvSpPr>
          <p:cNvPr id="5" name="4 Rectángulo"/>
          <p:cNvSpPr/>
          <p:nvPr/>
        </p:nvSpPr>
        <p:spPr>
          <a:xfrm>
            <a:off x="5148064" y="821882"/>
            <a:ext cx="4572000" cy="5601533"/>
          </a:xfrm>
          <a:prstGeom prst="rect">
            <a:avLst/>
          </a:prstGeom>
        </p:spPr>
        <p:txBody>
          <a:bodyPr>
            <a:spAutoFit/>
          </a:bodyPr>
          <a:lstStyle/>
          <a:p>
            <a:pPr algn="ctr"/>
            <a:endParaRPr lang="es-ES" sz="1600" b="1" dirty="0" smtClean="0">
              <a:solidFill>
                <a:srgbClr val="FFFF00"/>
              </a:solidFill>
              <a:latin typeface="Lucida Handwriting" pitchFamily="66" charset="0"/>
            </a:endParaRPr>
          </a:p>
          <a:p>
            <a:pPr algn="ctr"/>
            <a:r>
              <a:rPr lang="es-ES" sz="1600" b="1" dirty="0" smtClean="0">
                <a:solidFill>
                  <a:srgbClr val="FFFF00"/>
                </a:solidFill>
                <a:latin typeface="Lucida Handwriting" pitchFamily="66" charset="0"/>
              </a:rPr>
              <a:t>El </a:t>
            </a:r>
            <a:r>
              <a:rPr lang="es-ES" sz="1600" b="1" dirty="0">
                <a:solidFill>
                  <a:srgbClr val="FFFF00"/>
                </a:solidFill>
                <a:latin typeface="Lucida Handwriting" pitchFamily="66" charset="0"/>
              </a:rPr>
              <a:t>jinete se acercaba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tocando el tambor del llano.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Dentro de la fragua el niño,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tiene los ojos cerrados.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Por el olivar venían,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bronce y sueño, los gitanos.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Las cabezas levantadas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y los ojos entornados.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¡Cómo canta la zumaya,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ay como canta en el árbol!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Por el cielo va la luna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con el niño de la mano.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Dentro de la fragua lloran,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dando gritos, los gitanos. </a:t>
            </a:r>
            <a:br>
              <a:rPr lang="es-ES" sz="1600" b="1" dirty="0">
                <a:solidFill>
                  <a:srgbClr val="FFFF00"/>
                </a:solidFill>
                <a:latin typeface="Lucida Handwriting" pitchFamily="66" charset="0"/>
              </a:rPr>
            </a:br>
            <a:r>
              <a:rPr lang="es-ES" sz="1600" b="1" dirty="0">
                <a:solidFill>
                  <a:srgbClr val="FFFF00"/>
                </a:solidFill>
                <a:latin typeface="Lucida Handwriting" pitchFamily="66" charset="0"/>
              </a:rPr>
              <a:t>El aire la vela, </a:t>
            </a:r>
            <a:r>
              <a:rPr lang="es-ES" sz="1600" b="1" dirty="0" smtClean="0">
                <a:solidFill>
                  <a:srgbClr val="FFFF00"/>
                </a:solidFill>
                <a:latin typeface="Lucida Handwriting" pitchFamily="66" charset="0"/>
              </a:rPr>
              <a:t>v</a:t>
            </a:r>
          </a:p>
          <a:p>
            <a:pPr algn="ctr"/>
            <a:r>
              <a:rPr lang="es-ES" sz="1600" b="1" dirty="0" smtClean="0">
                <a:solidFill>
                  <a:srgbClr val="FFFF00"/>
                </a:solidFill>
                <a:latin typeface="Lucida Handwriting" pitchFamily="66" charset="0"/>
              </a:rPr>
              <a:t>El aire la está velando.</a:t>
            </a:r>
            <a:r>
              <a:rPr lang="es-ES" dirty="0" smtClean="0"/>
              <a:t>. </a:t>
            </a:r>
            <a:r>
              <a:rPr lang="es-ES" dirty="0"/>
              <a:t/>
            </a:r>
            <a:br>
              <a:rPr lang="es-ES" dirty="0"/>
            </a:br>
            <a:r>
              <a:rPr lang="es-ES" dirty="0"/>
              <a:t>el aire la está velando.</a:t>
            </a:r>
            <a:r>
              <a:rPr lang="es-ES" dirty="0">
                <a:solidFill>
                  <a:srgbClr val="000000"/>
                </a:solidFill>
              </a:rPr>
              <a:t/>
            </a:r>
            <a:br>
              <a:rPr lang="es-ES" dirty="0">
                <a:solidFill>
                  <a:srgbClr val="000000"/>
                </a:solidFill>
              </a:rPr>
            </a:br>
            <a:r>
              <a:rPr lang="es-ES" dirty="0">
                <a:solidFill>
                  <a:srgbClr val="000000"/>
                </a:solidFill>
              </a:rPr>
              <a:t>Lee todo en: </a:t>
            </a:r>
            <a:endParaRPr lang="es-ES" dirty="0">
              <a:solidFill>
                <a:srgbClr val="003399"/>
              </a:solidFill>
            </a:endParaRPr>
          </a:p>
        </p:txBody>
      </p:sp>
      <p:sp>
        <p:nvSpPr>
          <p:cNvPr id="6" name="5 CuadroTexto"/>
          <p:cNvSpPr txBox="1"/>
          <p:nvPr/>
        </p:nvSpPr>
        <p:spPr>
          <a:xfrm>
            <a:off x="323528" y="332656"/>
            <a:ext cx="4824536" cy="523220"/>
          </a:xfrm>
          <a:prstGeom prst="rect">
            <a:avLst/>
          </a:prstGeom>
          <a:noFill/>
        </p:spPr>
        <p:txBody>
          <a:bodyPr wrap="square" rtlCol="0">
            <a:spAutoFit/>
          </a:bodyPr>
          <a:lstStyle/>
          <a:p>
            <a:r>
              <a:rPr lang="es-ES" sz="2800" b="1" dirty="0" smtClean="0">
                <a:solidFill>
                  <a:srgbClr val="00B0F0"/>
                </a:solidFill>
              </a:rPr>
              <a:t>Romance de la luna </a:t>
            </a:r>
            <a:r>
              <a:rPr lang="es-ES" sz="2800" b="1" dirty="0" smtClean="0">
                <a:solidFill>
                  <a:srgbClr val="00B0F0"/>
                </a:solidFill>
              </a:rPr>
              <a:t>luna</a:t>
            </a:r>
            <a:endParaRPr lang="es-ES" sz="2800" b="1" dirty="0">
              <a:solidFill>
                <a:srgbClr val="00B0F0"/>
              </a:solidFill>
            </a:endParaRPr>
          </a:p>
        </p:txBody>
      </p:sp>
    </p:spTree>
    <p:extLst>
      <p:ext uri="{BB962C8B-B14F-4D97-AF65-F5344CB8AC3E}">
        <p14:creationId xmlns:p14="http://schemas.microsoft.com/office/powerpoint/2010/main" val="356888911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6"/>
                                        </p:tgtEl>
                                        <p:attrNameLst>
                                          <p:attrName>style.visibility</p:attrName>
                                        </p:attrNameLst>
                                      </p:cBhvr>
                                      <p:to>
                                        <p:strVal val="visible"/>
                                      </p:to>
                                    </p:set>
                                    <p:anim calcmode="lin" valueType="num">
                                      <p:cBhvr additive="base">
                                        <p:cTn id="7" dur="2000" fill="hold"/>
                                        <p:tgtEl>
                                          <p:spTgt spid="6"/>
                                        </p:tgtEl>
                                        <p:attrNameLst>
                                          <p:attrName>ppt_x</p:attrName>
                                        </p:attrNameLst>
                                      </p:cBhvr>
                                      <p:tavLst>
                                        <p:tav tm="0">
                                          <p:val>
                                            <p:strVal val="1+#ppt_w/2"/>
                                          </p:val>
                                        </p:tav>
                                        <p:tav tm="100000">
                                          <p:val>
                                            <p:strVal val="#ppt_x"/>
                                          </p:val>
                                        </p:tav>
                                      </p:tavLst>
                                    </p:anim>
                                    <p:anim calcmode="lin" valueType="num">
                                      <p:cBhvr additive="base">
                                        <p:cTn id="8" dur="20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nodeType="clickEffect">
                                  <p:stCondLst>
                                    <p:cond delay="0"/>
                                  </p:stCondLst>
                                  <p:iterate type="wd">
                                    <p:tmPct val="10000"/>
                                  </p:iterate>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10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14" dur="10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par>
                          <p:cTn id="15" fill="hold">
                            <p:stCondLst>
                              <p:cond delay="9600"/>
                            </p:stCondLst>
                            <p:childTnLst>
                              <p:par>
                                <p:cTn id="16" presetID="2" presetClass="entr" presetSubtype="3" fill="hold" grpId="0" nodeType="afterEffect">
                                  <p:stCondLst>
                                    <p:cond delay="0"/>
                                  </p:stCondLst>
                                  <p:iterate type="wd">
                                    <p:tmPct val="10000"/>
                                  </p:iterate>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1+#ppt_w/2"/>
                                          </p:val>
                                        </p:tav>
                                        <p:tav tm="100000">
                                          <p:val>
                                            <p:strVal val="#ppt_x"/>
                                          </p:val>
                                        </p:tav>
                                      </p:tavLst>
                                    </p:anim>
                                    <p:anim calcmode="lin" valueType="num">
                                      <p:cBhvr additive="base">
                                        <p:cTn id="19"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2 Marcador de pie de página"/>
          <p:cNvSpPr>
            <a:spLocks noGrp="1"/>
          </p:cNvSpPr>
          <p:nvPr>
            <p:ph type="ftr" sz="quarter" idx="11"/>
          </p:nvPr>
        </p:nvSpPr>
        <p:spPr/>
        <p:txBody>
          <a:bodyPr/>
          <a:lstStyle/>
          <a:p>
            <a:endParaRPr lang="es-ES" dirty="0"/>
          </a:p>
        </p:txBody>
      </p:sp>
      <p:sp>
        <p:nvSpPr>
          <p:cNvPr id="4" name="3 Marcador de número de diapositiva"/>
          <p:cNvSpPr>
            <a:spLocks noGrp="1"/>
          </p:cNvSpPr>
          <p:nvPr>
            <p:ph type="sldNum" sz="quarter" idx="12"/>
          </p:nvPr>
        </p:nvSpPr>
        <p:spPr/>
        <p:txBody>
          <a:bodyPr/>
          <a:lstStyle/>
          <a:p>
            <a:fld id="{132FADFE-3B8F-471C-ABF0-DBC7717ECBBC}" type="slidenum">
              <a:rPr lang="es-ES" smtClean="0"/>
              <a:t>12</a:t>
            </a:fld>
            <a:endParaRPr lang="es-ES" dirty="0"/>
          </a:p>
        </p:txBody>
      </p:sp>
      <p:sp>
        <p:nvSpPr>
          <p:cNvPr id="2" name="1 Rectángulo redondeado"/>
          <p:cNvSpPr/>
          <p:nvPr/>
        </p:nvSpPr>
        <p:spPr>
          <a:xfrm>
            <a:off x="13871" y="36871"/>
            <a:ext cx="4054073" cy="6708100"/>
          </a:xfrm>
          <a:prstGeom prst="round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l="50000" t="50000" r="50000" b="50000"/>
            </a:path>
            <a:tileRect/>
          </a:gradFill>
          <a:scene3d>
            <a:camera prst="orthographicFront"/>
            <a:lightRig rig="threePt" dir="t"/>
          </a:scene3d>
          <a:sp3d>
            <a:bevelT w="152400" h="50800" prst="softRound"/>
          </a:sp3d>
        </p:spPr>
        <p:txBody>
          <a:bodyPr wrap="square">
            <a:spAutoFit/>
          </a:bodyPr>
          <a:lstStyle/>
          <a:p>
            <a:r>
              <a:rPr lang="es-ES" sz="2800" b="1" dirty="0" smtClean="0">
                <a:solidFill>
                  <a:srgbClr val="FF0000"/>
                </a:solidFill>
                <a:latin typeface="Times New Roman"/>
              </a:rPr>
              <a:t>POESÍA PURA</a:t>
            </a:r>
          </a:p>
          <a:p>
            <a:endParaRPr lang="es-ES" b="1" dirty="0" smtClean="0">
              <a:solidFill>
                <a:srgbClr val="000000"/>
              </a:solidFill>
              <a:latin typeface="Times New Roman"/>
            </a:endParaRPr>
          </a:p>
          <a:p>
            <a:r>
              <a:rPr lang="es-ES" b="1" dirty="0" smtClean="0">
                <a:solidFill>
                  <a:srgbClr val="000000"/>
                </a:solidFill>
                <a:latin typeface="Times New Roman"/>
              </a:rPr>
              <a:t> </a:t>
            </a:r>
            <a:r>
              <a:rPr lang="es-ES" sz="2400" dirty="0" smtClean="0">
                <a:solidFill>
                  <a:srgbClr val="000000"/>
                </a:solidFill>
                <a:latin typeface="Times New Roman"/>
              </a:rPr>
              <a:t>Intentan </a:t>
            </a:r>
            <a:r>
              <a:rPr lang="es-ES" sz="2400" dirty="0">
                <a:solidFill>
                  <a:srgbClr val="000000"/>
                </a:solidFill>
                <a:latin typeface="Times New Roman"/>
              </a:rPr>
              <a:t>una poesía despojada de artificios retóricos, </a:t>
            </a:r>
          </a:p>
          <a:p>
            <a:pPr marL="342900" indent="-342900">
              <a:buAutoNum type="arabicPeriod"/>
            </a:pPr>
            <a:r>
              <a:rPr lang="es-ES" sz="2400" b="1" i="1" u="sng" dirty="0" smtClean="0">
                <a:solidFill>
                  <a:srgbClr val="000000"/>
                </a:solidFill>
                <a:latin typeface="Times New Roman"/>
              </a:rPr>
              <a:t>La </a:t>
            </a:r>
            <a:r>
              <a:rPr lang="es-ES" sz="2400" b="1" i="1" u="sng" dirty="0">
                <a:solidFill>
                  <a:srgbClr val="000000"/>
                </a:solidFill>
                <a:latin typeface="Times New Roman"/>
              </a:rPr>
              <a:t>voz a ti </a:t>
            </a:r>
            <a:r>
              <a:rPr lang="es-ES" sz="2400" b="1" i="1" u="sng" dirty="0" smtClean="0">
                <a:solidFill>
                  <a:srgbClr val="000000"/>
                </a:solidFill>
                <a:latin typeface="Times New Roman"/>
              </a:rPr>
              <a:t>debida </a:t>
            </a:r>
            <a:r>
              <a:rPr lang="es-ES" sz="2400" i="1" dirty="0" smtClean="0">
                <a:solidFill>
                  <a:srgbClr val="000000"/>
                </a:solidFill>
                <a:latin typeface="Times New Roman"/>
              </a:rPr>
              <a:t>y  </a:t>
            </a:r>
            <a:r>
              <a:rPr lang="es-ES" sz="2400" b="1" i="1" u="sng" dirty="0">
                <a:solidFill>
                  <a:srgbClr val="000000"/>
                </a:solidFill>
                <a:latin typeface="Times New Roman"/>
              </a:rPr>
              <a:t>Razón de amor </a:t>
            </a:r>
            <a:r>
              <a:rPr lang="es-ES" sz="2400" dirty="0">
                <a:solidFill>
                  <a:srgbClr val="000000"/>
                </a:solidFill>
                <a:latin typeface="Times New Roman"/>
              </a:rPr>
              <a:t>de Pedro Salinas. La búsqueda del “tú” esencial de la amada, oculto tras las apariencias. </a:t>
            </a:r>
            <a:endParaRPr lang="es-ES" sz="2400" dirty="0" smtClean="0">
              <a:solidFill>
                <a:srgbClr val="000000"/>
              </a:solidFill>
              <a:latin typeface="Times New Roman"/>
            </a:endParaRPr>
          </a:p>
          <a:p>
            <a:endParaRPr lang="es-ES" sz="2400" dirty="0">
              <a:solidFill>
                <a:srgbClr val="000000"/>
              </a:solidFill>
              <a:latin typeface="Times New Roman"/>
            </a:endParaRPr>
          </a:p>
          <a:p>
            <a:r>
              <a:rPr lang="es-ES" sz="2400" b="1" dirty="0">
                <a:solidFill>
                  <a:srgbClr val="000000"/>
                </a:solidFill>
                <a:latin typeface="Times New Roman"/>
              </a:rPr>
              <a:t>2. </a:t>
            </a:r>
            <a:r>
              <a:rPr lang="es-ES" sz="2400" b="1" i="1" u="sng" dirty="0">
                <a:solidFill>
                  <a:srgbClr val="000000"/>
                </a:solidFill>
                <a:latin typeface="Times New Roman"/>
              </a:rPr>
              <a:t>Cántico</a:t>
            </a:r>
            <a:r>
              <a:rPr lang="es-ES" sz="2400" i="1" dirty="0">
                <a:solidFill>
                  <a:srgbClr val="000000"/>
                </a:solidFill>
                <a:latin typeface="Times New Roman"/>
              </a:rPr>
              <a:t>: </a:t>
            </a:r>
            <a:r>
              <a:rPr lang="es-ES" sz="2400" dirty="0">
                <a:solidFill>
                  <a:srgbClr val="000000"/>
                </a:solidFill>
                <a:latin typeface="Times New Roman"/>
              </a:rPr>
              <a:t>de Jorge Guillén. El poeta celebra con júbilo la realidad, la belleza del mundo, la plenitud del instante</a:t>
            </a:r>
            <a:r>
              <a:rPr lang="es-ES" dirty="0">
                <a:solidFill>
                  <a:srgbClr val="000000"/>
                </a:solidFill>
                <a:latin typeface="Times New Roman"/>
              </a:rPr>
              <a:t>. </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71412" y="49077"/>
            <a:ext cx="5184576" cy="680892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Rectángulo"/>
          <p:cNvSpPr/>
          <p:nvPr/>
        </p:nvSpPr>
        <p:spPr>
          <a:xfrm>
            <a:off x="6300192" y="220822"/>
            <a:ext cx="3203848" cy="6340197"/>
          </a:xfrm>
          <a:prstGeom prst="rect">
            <a:avLst/>
          </a:prstGeom>
        </p:spPr>
        <p:txBody>
          <a:bodyPr wrap="square">
            <a:spAutoFit/>
          </a:bodyPr>
          <a:lstStyle/>
          <a:p>
            <a:r>
              <a:rPr lang="es-ES" sz="1400" b="1" dirty="0">
                <a:solidFill>
                  <a:srgbClr val="002060"/>
                </a:solidFill>
              </a:rPr>
              <a:t>Para vivir no quiero</a:t>
            </a:r>
          </a:p>
          <a:p>
            <a:r>
              <a:rPr lang="es-ES" sz="1400" b="1" dirty="0">
                <a:solidFill>
                  <a:srgbClr val="002060"/>
                </a:solidFill>
              </a:rPr>
              <a:t>islas, palacios, torres.</a:t>
            </a:r>
          </a:p>
          <a:p>
            <a:r>
              <a:rPr lang="es-ES" sz="1400" b="1" dirty="0">
                <a:solidFill>
                  <a:srgbClr val="002060"/>
                </a:solidFill>
              </a:rPr>
              <a:t>¡Qué alegría más alta:</a:t>
            </a:r>
          </a:p>
          <a:p>
            <a:r>
              <a:rPr lang="es-ES" sz="1400" b="1" dirty="0">
                <a:solidFill>
                  <a:srgbClr val="002060"/>
                </a:solidFill>
              </a:rPr>
              <a:t>vivir en los pronombres!</a:t>
            </a:r>
          </a:p>
          <a:p>
            <a:endParaRPr lang="es-ES" sz="1400" b="1" dirty="0">
              <a:solidFill>
                <a:srgbClr val="002060"/>
              </a:solidFill>
            </a:endParaRPr>
          </a:p>
          <a:p>
            <a:r>
              <a:rPr lang="es-ES" sz="1400" b="1" dirty="0">
                <a:solidFill>
                  <a:srgbClr val="002060"/>
                </a:solidFill>
              </a:rPr>
              <a:t>Quítate ya los trajes,</a:t>
            </a:r>
          </a:p>
          <a:p>
            <a:r>
              <a:rPr lang="es-ES" sz="1400" b="1" dirty="0">
                <a:solidFill>
                  <a:srgbClr val="002060"/>
                </a:solidFill>
              </a:rPr>
              <a:t>las señas, los retratos;</a:t>
            </a:r>
          </a:p>
          <a:p>
            <a:r>
              <a:rPr lang="es-ES" sz="1400" b="1" dirty="0">
                <a:solidFill>
                  <a:srgbClr val="002060"/>
                </a:solidFill>
              </a:rPr>
              <a:t>yo no te quiero así,</a:t>
            </a:r>
          </a:p>
          <a:p>
            <a:r>
              <a:rPr lang="es-ES" sz="1400" b="1" dirty="0">
                <a:solidFill>
                  <a:srgbClr val="002060"/>
                </a:solidFill>
              </a:rPr>
              <a:t>disfrazada de otra,</a:t>
            </a:r>
          </a:p>
          <a:p>
            <a:r>
              <a:rPr lang="es-ES" sz="1400" b="1" dirty="0">
                <a:solidFill>
                  <a:srgbClr val="002060"/>
                </a:solidFill>
              </a:rPr>
              <a:t>hija siempre de algo.</a:t>
            </a:r>
          </a:p>
          <a:p>
            <a:r>
              <a:rPr lang="es-ES" sz="1400" b="1" dirty="0">
                <a:solidFill>
                  <a:srgbClr val="002060"/>
                </a:solidFill>
              </a:rPr>
              <a:t>Te quiero pura, libre,</a:t>
            </a:r>
          </a:p>
          <a:p>
            <a:r>
              <a:rPr lang="es-ES" sz="1400" b="1" dirty="0">
                <a:solidFill>
                  <a:srgbClr val="002060"/>
                </a:solidFill>
              </a:rPr>
              <a:t>irreductible: tú.</a:t>
            </a:r>
          </a:p>
          <a:p>
            <a:r>
              <a:rPr lang="es-ES" sz="1400" b="1" dirty="0">
                <a:solidFill>
                  <a:srgbClr val="002060"/>
                </a:solidFill>
              </a:rPr>
              <a:t>Sé que cuando te llame</a:t>
            </a:r>
          </a:p>
          <a:p>
            <a:r>
              <a:rPr lang="es-ES" sz="1400" b="1" dirty="0">
                <a:solidFill>
                  <a:srgbClr val="002060"/>
                </a:solidFill>
              </a:rPr>
              <a:t>entre todas las gentes</a:t>
            </a:r>
          </a:p>
          <a:p>
            <a:r>
              <a:rPr lang="es-ES" sz="1400" b="1" dirty="0">
                <a:solidFill>
                  <a:srgbClr val="002060"/>
                </a:solidFill>
              </a:rPr>
              <a:t>del mundo,</a:t>
            </a:r>
          </a:p>
          <a:p>
            <a:r>
              <a:rPr lang="es-ES" sz="1400" b="1" dirty="0">
                <a:solidFill>
                  <a:srgbClr val="002060"/>
                </a:solidFill>
              </a:rPr>
              <a:t>sólo tú serás tú.</a:t>
            </a:r>
          </a:p>
          <a:p>
            <a:r>
              <a:rPr lang="es-ES" sz="1400" b="1" dirty="0">
                <a:solidFill>
                  <a:srgbClr val="002060"/>
                </a:solidFill>
              </a:rPr>
              <a:t>Y cuando me preguntes</a:t>
            </a:r>
          </a:p>
          <a:p>
            <a:r>
              <a:rPr lang="es-ES" sz="1400" b="1" dirty="0">
                <a:solidFill>
                  <a:srgbClr val="002060"/>
                </a:solidFill>
              </a:rPr>
              <a:t>quién es el que te llama,</a:t>
            </a:r>
          </a:p>
          <a:p>
            <a:r>
              <a:rPr lang="es-ES" sz="1400" b="1" dirty="0">
                <a:solidFill>
                  <a:srgbClr val="002060"/>
                </a:solidFill>
              </a:rPr>
              <a:t>el que te quiere suya,</a:t>
            </a:r>
          </a:p>
          <a:p>
            <a:r>
              <a:rPr lang="es-ES" sz="1400" b="1" dirty="0">
                <a:solidFill>
                  <a:srgbClr val="002060"/>
                </a:solidFill>
              </a:rPr>
              <a:t>enterraré los nombres,</a:t>
            </a:r>
          </a:p>
          <a:p>
            <a:r>
              <a:rPr lang="es-ES" sz="1400" b="1" dirty="0">
                <a:solidFill>
                  <a:srgbClr val="002060"/>
                </a:solidFill>
              </a:rPr>
              <a:t>los rótulos, la historia.</a:t>
            </a:r>
          </a:p>
          <a:p>
            <a:r>
              <a:rPr lang="es-ES" sz="1400" b="1" dirty="0">
                <a:solidFill>
                  <a:srgbClr val="002060"/>
                </a:solidFill>
              </a:rPr>
              <a:t>Iré rompiendo todo</a:t>
            </a:r>
          </a:p>
          <a:p>
            <a:r>
              <a:rPr lang="es-ES" sz="1400" b="1" dirty="0">
                <a:solidFill>
                  <a:srgbClr val="002060"/>
                </a:solidFill>
              </a:rPr>
              <a:t>lo que encima me echaron</a:t>
            </a:r>
          </a:p>
          <a:p>
            <a:r>
              <a:rPr lang="es-ES" sz="1400" b="1" dirty="0">
                <a:solidFill>
                  <a:srgbClr val="002060"/>
                </a:solidFill>
              </a:rPr>
              <a:t>desde antes de nacer.</a:t>
            </a:r>
          </a:p>
          <a:p>
            <a:r>
              <a:rPr lang="es-ES" sz="1400" b="1" dirty="0">
                <a:solidFill>
                  <a:srgbClr val="002060"/>
                </a:solidFill>
              </a:rPr>
              <a:t>Y vuelto ya al anónimo</a:t>
            </a:r>
          </a:p>
          <a:p>
            <a:r>
              <a:rPr lang="es-ES" sz="1400" b="1" dirty="0">
                <a:solidFill>
                  <a:srgbClr val="002060"/>
                </a:solidFill>
              </a:rPr>
              <a:t>eterno del desnudo,</a:t>
            </a:r>
          </a:p>
          <a:p>
            <a:r>
              <a:rPr lang="es-ES" sz="1400" b="1" dirty="0">
                <a:solidFill>
                  <a:srgbClr val="002060"/>
                </a:solidFill>
              </a:rPr>
              <a:t>de la piedra, del mundo,</a:t>
            </a:r>
          </a:p>
          <a:p>
            <a:r>
              <a:rPr lang="es-ES" sz="1400" b="1" dirty="0">
                <a:solidFill>
                  <a:srgbClr val="002060"/>
                </a:solidFill>
              </a:rPr>
              <a:t>te diré:</a:t>
            </a:r>
          </a:p>
          <a:p>
            <a:r>
              <a:rPr lang="es-ES" sz="1400" b="1" dirty="0">
                <a:solidFill>
                  <a:srgbClr val="002060"/>
                </a:solidFill>
              </a:rPr>
              <a:t>«Yo te quiero, soy yo».</a:t>
            </a:r>
          </a:p>
        </p:txBody>
      </p:sp>
    </p:spTree>
    <p:extLst>
      <p:ext uri="{BB962C8B-B14F-4D97-AF65-F5344CB8AC3E}">
        <p14:creationId xmlns:p14="http://schemas.microsoft.com/office/powerpoint/2010/main" val="2393693581"/>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circle(in)">
                                      <p:cBhvr>
                                        <p:cTn id="1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8000" b="-28000"/>
          </a:stretch>
        </a:blipFill>
        <a:effectLst/>
      </p:bgPr>
    </p:bg>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a:xfrm>
            <a:off x="4139952" y="6417590"/>
            <a:ext cx="3456384" cy="365125"/>
          </a:xfrm>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13</a:t>
            </a:fld>
            <a:endParaRPr lang="es-ES" dirty="0"/>
          </a:p>
        </p:txBody>
      </p:sp>
      <p:sp>
        <p:nvSpPr>
          <p:cNvPr id="4" name="3 Rectángulo redondeado"/>
          <p:cNvSpPr/>
          <p:nvPr/>
        </p:nvSpPr>
        <p:spPr>
          <a:xfrm>
            <a:off x="0" y="23896"/>
            <a:ext cx="4896544" cy="6736556"/>
          </a:xfrm>
          <a:prstGeom prst="roundRect">
            <a:avLst/>
          </a:prstGeom>
          <a:solidFill>
            <a:schemeClr val="accent4">
              <a:lumMod val="60000"/>
              <a:lumOff val="40000"/>
            </a:schemeClr>
          </a:solidFill>
          <a:ln w="38100">
            <a:solidFill>
              <a:schemeClr val="accent1"/>
            </a:solidFill>
          </a:ln>
          <a:scene3d>
            <a:camera prst="orthographicFront"/>
            <a:lightRig rig="threePt" dir="t"/>
          </a:scene3d>
          <a:sp3d>
            <a:bevelT w="152400" h="50800" prst="softRound"/>
          </a:sp3d>
        </p:spPr>
        <p:txBody>
          <a:bodyPr wrap="square">
            <a:spAutoFit/>
          </a:bodyPr>
          <a:lstStyle/>
          <a:p>
            <a:r>
              <a:rPr lang="es-ES" sz="2000" b="1" dirty="0" smtClean="0">
                <a:solidFill>
                  <a:srgbClr val="FF0000"/>
                </a:solidFill>
                <a:latin typeface="Times New Roman"/>
              </a:rPr>
              <a:t>INFLUENCIA </a:t>
            </a:r>
            <a:r>
              <a:rPr lang="es-ES" sz="2000" b="1" dirty="0">
                <a:solidFill>
                  <a:srgbClr val="FF0000"/>
                </a:solidFill>
                <a:latin typeface="Times New Roman"/>
              </a:rPr>
              <a:t>DE LAS VANGUARDIAS (DEL SURREALISMO) </a:t>
            </a:r>
            <a:endParaRPr lang="es-ES" sz="2000" b="1" dirty="0" smtClean="0">
              <a:solidFill>
                <a:srgbClr val="FF0000"/>
              </a:solidFill>
              <a:latin typeface="Times New Roman"/>
            </a:endParaRPr>
          </a:p>
          <a:p>
            <a:endParaRPr lang="es-ES" sz="2000" b="1" dirty="0" smtClean="0">
              <a:solidFill>
                <a:srgbClr val="FF0000"/>
              </a:solidFill>
              <a:latin typeface="Times New Roman"/>
            </a:endParaRPr>
          </a:p>
          <a:p>
            <a:r>
              <a:rPr lang="es-ES" dirty="0" smtClean="0">
                <a:solidFill>
                  <a:srgbClr val="000000"/>
                </a:solidFill>
                <a:latin typeface="Times New Roman"/>
              </a:rPr>
              <a:t>El </a:t>
            </a:r>
            <a:r>
              <a:rPr lang="es-ES" dirty="0">
                <a:solidFill>
                  <a:srgbClr val="000000"/>
                </a:solidFill>
                <a:latin typeface="Times New Roman"/>
              </a:rPr>
              <a:t>surrealismo postulaba la exploración del subconsciente y el desafío a la moral establecida. En los poetas del 27 se manifiesta en la rebeldía frente a las convenciones sociales y en la expresión de conflictos íntimos. </a:t>
            </a:r>
          </a:p>
          <a:p>
            <a:r>
              <a:rPr lang="es-ES" dirty="0">
                <a:solidFill>
                  <a:srgbClr val="000000"/>
                </a:solidFill>
                <a:latin typeface="Times New Roman"/>
              </a:rPr>
              <a:t>1. </a:t>
            </a:r>
            <a:r>
              <a:rPr lang="es-ES" b="1" i="1" u="sng" dirty="0">
                <a:solidFill>
                  <a:srgbClr val="FF0000"/>
                </a:solidFill>
                <a:latin typeface="Times New Roman"/>
              </a:rPr>
              <a:t>Poeta en Nueva York </a:t>
            </a:r>
            <a:r>
              <a:rPr lang="es-ES" dirty="0">
                <a:solidFill>
                  <a:srgbClr val="000000"/>
                </a:solidFill>
                <a:latin typeface="Times New Roman"/>
              </a:rPr>
              <a:t>de García Lorca, ciudad que para el poeta representa la deshumanización del mundo moderno. </a:t>
            </a:r>
          </a:p>
          <a:p>
            <a:r>
              <a:rPr lang="es-ES" dirty="0">
                <a:solidFill>
                  <a:srgbClr val="000000"/>
                </a:solidFill>
                <a:latin typeface="Times New Roman"/>
              </a:rPr>
              <a:t>2. </a:t>
            </a:r>
            <a:r>
              <a:rPr lang="es-ES" b="1" i="1" u="sng" dirty="0">
                <a:solidFill>
                  <a:srgbClr val="FF0000"/>
                </a:solidFill>
                <a:latin typeface="Times New Roman"/>
              </a:rPr>
              <a:t>La destrucción o el amor: </a:t>
            </a:r>
            <a:r>
              <a:rPr lang="es-ES" dirty="0">
                <a:solidFill>
                  <a:srgbClr val="000000"/>
                </a:solidFill>
                <a:latin typeface="Times New Roman"/>
              </a:rPr>
              <a:t>de Vicente Aleixandre. El amor total, en unión con el cosmos. </a:t>
            </a:r>
          </a:p>
          <a:p>
            <a:r>
              <a:rPr lang="es-ES" dirty="0">
                <a:solidFill>
                  <a:srgbClr val="000000"/>
                </a:solidFill>
                <a:latin typeface="Times New Roman"/>
              </a:rPr>
              <a:t>3</a:t>
            </a:r>
            <a:r>
              <a:rPr lang="es-ES" b="1" u="sng" dirty="0">
                <a:solidFill>
                  <a:srgbClr val="FF0000"/>
                </a:solidFill>
                <a:latin typeface="Times New Roman"/>
              </a:rPr>
              <a:t>. </a:t>
            </a:r>
            <a:r>
              <a:rPr lang="es-ES" b="1" i="1" u="sng" dirty="0">
                <a:solidFill>
                  <a:srgbClr val="FF0000"/>
                </a:solidFill>
                <a:latin typeface="Times New Roman"/>
              </a:rPr>
              <a:t>La realidad o el deseo </a:t>
            </a:r>
            <a:r>
              <a:rPr lang="es-ES" dirty="0">
                <a:solidFill>
                  <a:srgbClr val="000000"/>
                </a:solidFill>
                <a:latin typeface="Times New Roman"/>
              </a:rPr>
              <a:t>de Luis Cernuda. Para el poeta, sólo el amor da sentido a la existencia. </a:t>
            </a:r>
          </a:p>
          <a:p>
            <a:r>
              <a:rPr lang="es-ES" dirty="0">
                <a:solidFill>
                  <a:srgbClr val="000000"/>
                </a:solidFill>
                <a:latin typeface="Times New Roman"/>
              </a:rPr>
              <a:t>4</a:t>
            </a:r>
            <a:r>
              <a:rPr lang="es-ES" b="1" dirty="0">
                <a:solidFill>
                  <a:srgbClr val="FF0000"/>
                </a:solidFill>
                <a:latin typeface="Times New Roman"/>
              </a:rPr>
              <a:t>. </a:t>
            </a:r>
            <a:r>
              <a:rPr lang="es-ES" b="1" i="1" u="sng" dirty="0">
                <a:solidFill>
                  <a:srgbClr val="FF0000"/>
                </a:solidFill>
                <a:latin typeface="Times New Roman"/>
              </a:rPr>
              <a:t>Sobre los ángeles </a:t>
            </a:r>
            <a:r>
              <a:rPr lang="es-ES" dirty="0">
                <a:solidFill>
                  <a:srgbClr val="000000"/>
                </a:solidFill>
                <a:latin typeface="Times New Roman"/>
              </a:rPr>
              <a:t>de Rafael Alberti. Las incertidumbres y angustias del poeta se simbolizan mediante los ángeles caídos. </a:t>
            </a:r>
          </a:p>
        </p:txBody>
      </p:sp>
      <p:sp>
        <p:nvSpPr>
          <p:cNvPr id="5" name="4 CuadroTexto"/>
          <p:cNvSpPr txBox="1"/>
          <p:nvPr/>
        </p:nvSpPr>
        <p:spPr>
          <a:xfrm>
            <a:off x="4644008" y="6226095"/>
            <a:ext cx="4067944" cy="307777"/>
          </a:xfrm>
          <a:prstGeom prst="rect">
            <a:avLst/>
          </a:prstGeom>
          <a:noFill/>
        </p:spPr>
        <p:txBody>
          <a:bodyPr wrap="square" rtlCol="0">
            <a:spAutoFit/>
          </a:bodyPr>
          <a:lstStyle/>
          <a:p>
            <a:r>
              <a:rPr lang="es-ES" sz="1400" b="1" i="1" dirty="0" smtClean="0"/>
              <a:t>Autorretrato en Nueva York  de García Lorca</a:t>
            </a:r>
            <a:endParaRPr lang="es-ES" sz="1400" b="1" i="1" dirty="0"/>
          </a:p>
        </p:txBody>
      </p:sp>
      <p:sp>
        <p:nvSpPr>
          <p:cNvPr id="8" name="7 Rectángulo"/>
          <p:cNvSpPr/>
          <p:nvPr/>
        </p:nvSpPr>
        <p:spPr>
          <a:xfrm>
            <a:off x="4716016" y="23896"/>
            <a:ext cx="4427984" cy="6832640"/>
          </a:xfrm>
          <a:prstGeom prst="rect">
            <a:avLst/>
          </a:prstGeom>
          <a:blipFill dpi="0" rotWithShape="1">
            <a:blip r:embed="rId3">
              <a:extLst>
                <a:ext uri="{28A0092B-C50C-407E-A947-70E740481C1C}">
                  <a14:useLocalDpi xmlns:a14="http://schemas.microsoft.com/office/drawing/2010/main" val="0"/>
                </a:ext>
              </a:extLst>
            </a:blip>
            <a:srcRect/>
            <a:stretch>
              <a:fillRect/>
            </a:stretch>
          </a:blipFill>
          <a:scene3d>
            <a:camera prst="orthographicFront"/>
            <a:lightRig rig="threePt" dir="t"/>
          </a:scene3d>
          <a:sp3d>
            <a:bevelT prst="relaxedInset"/>
          </a:sp3d>
        </p:spPr>
        <p:txBody>
          <a:bodyPr wrap="square">
            <a:spAutoFit/>
          </a:bodyPr>
          <a:lstStyle/>
          <a:p>
            <a:endParaRPr lang="es-ES" dirty="0"/>
          </a:p>
          <a:p>
            <a:pPr algn="ctr"/>
            <a:r>
              <a:rPr lang="es-ES" b="1" dirty="0" smtClean="0"/>
              <a:t>INTRODUCCIÓN A LA MUERTE</a:t>
            </a:r>
          </a:p>
          <a:p>
            <a:r>
              <a:rPr lang="es-ES" b="1" dirty="0"/>
              <a:t> </a:t>
            </a:r>
            <a:r>
              <a:rPr lang="es-ES" b="1" dirty="0" smtClean="0"/>
              <a:t>               MUERTE</a:t>
            </a:r>
            <a:endParaRPr lang="es-ES" b="1" dirty="0"/>
          </a:p>
          <a:p>
            <a:r>
              <a:rPr lang="es-ES" sz="1600" b="1" dirty="0">
                <a:solidFill>
                  <a:srgbClr val="C00000"/>
                </a:solidFill>
              </a:rPr>
              <a:t>¡Qué esfuerzo!</a:t>
            </a:r>
          </a:p>
          <a:p>
            <a:r>
              <a:rPr lang="es-ES" sz="1600" b="1" dirty="0">
                <a:solidFill>
                  <a:srgbClr val="C00000"/>
                </a:solidFill>
              </a:rPr>
              <a:t>¡Qué esfuerzo del caballo por ser perro!</a:t>
            </a:r>
          </a:p>
          <a:p>
            <a:r>
              <a:rPr lang="es-ES" sz="1600" b="1" dirty="0">
                <a:solidFill>
                  <a:srgbClr val="C00000"/>
                </a:solidFill>
              </a:rPr>
              <a:t>¡Qué esfuerzo del perro por ser golondrina!</a:t>
            </a:r>
          </a:p>
          <a:p>
            <a:r>
              <a:rPr lang="es-ES" sz="1600" b="1" dirty="0">
                <a:solidFill>
                  <a:srgbClr val="C00000"/>
                </a:solidFill>
              </a:rPr>
              <a:t>¡Qué esfuerzo de la golondrina por ser abeja!</a:t>
            </a:r>
          </a:p>
          <a:p>
            <a:r>
              <a:rPr lang="es-ES" sz="1600" b="1" dirty="0">
                <a:solidFill>
                  <a:srgbClr val="C00000"/>
                </a:solidFill>
              </a:rPr>
              <a:t>¡Qué esfuerzo de la abeja por ser caballo!</a:t>
            </a:r>
          </a:p>
          <a:p>
            <a:r>
              <a:rPr lang="es-ES" sz="1600" b="1" dirty="0">
                <a:solidFill>
                  <a:srgbClr val="C00000"/>
                </a:solidFill>
              </a:rPr>
              <a:t>Y el caballo,</a:t>
            </a:r>
          </a:p>
          <a:p>
            <a:r>
              <a:rPr lang="es-ES" sz="1600" b="1" dirty="0">
                <a:solidFill>
                  <a:srgbClr val="C00000"/>
                </a:solidFill>
              </a:rPr>
              <a:t>¡qué flecha aguda exprime de la rosa!,</a:t>
            </a:r>
          </a:p>
          <a:p>
            <a:r>
              <a:rPr lang="es-ES" sz="1600" b="1" dirty="0">
                <a:solidFill>
                  <a:srgbClr val="C00000"/>
                </a:solidFill>
              </a:rPr>
              <a:t>¡qué rosa gris levanta de su belfo!</a:t>
            </a:r>
          </a:p>
          <a:p>
            <a:r>
              <a:rPr lang="es-ES" sz="1600" b="1" dirty="0">
                <a:solidFill>
                  <a:srgbClr val="C00000"/>
                </a:solidFill>
              </a:rPr>
              <a:t>Y la rosa,</a:t>
            </a:r>
          </a:p>
          <a:p>
            <a:r>
              <a:rPr lang="es-ES" sz="1600" b="1" dirty="0">
                <a:solidFill>
                  <a:srgbClr val="C00000"/>
                </a:solidFill>
              </a:rPr>
              <a:t>¡qué rebaño de luces y alaridos</a:t>
            </a:r>
          </a:p>
          <a:p>
            <a:r>
              <a:rPr lang="es-ES" sz="1600" b="1" dirty="0">
                <a:solidFill>
                  <a:srgbClr val="C00000"/>
                </a:solidFill>
              </a:rPr>
              <a:t>ata en el vivo azúcar de su tronco!</a:t>
            </a:r>
          </a:p>
          <a:p>
            <a:r>
              <a:rPr lang="es-ES" sz="1600" b="1" dirty="0">
                <a:solidFill>
                  <a:srgbClr val="C00000"/>
                </a:solidFill>
              </a:rPr>
              <a:t>Y el azúcar,</a:t>
            </a:r>
          </a:p>
          <a:p>
            <a:r>
              <a:rPr lang="es-ES" sz="1600" b="1" dirty="0">
                <a:solidFill>
                  <a:srgbClr val="C00000"/>
                </a:solidFill>
              </a:rPr>
              <a:t>¡qué puñalitos sueña en su vigilia!</a:t>
            </a:r>
          </a:p>
          <a:p>
            <a:r>
              <a:rPr lang="es-ES" sz="1600" b="1" dirty="0">
                <a:solidFill>
                  <a:srgbClr val="C00000"/>
                </a:solidFill>
              </a:rPr>
              <a:t>y los puñales,</a:t>
            </a:r>
          </a:p>
          <a:p>
            <a:r>
              <a:rPr lang="es-ES" sz="1600" b="1" dirty="0">
                <a:solidFill>
                  <a:srgbClr val="C00000"/>
                </a:solidFill>
              </a:rPr>
              <a:t>¡qué luna sin establos, qué desnudos!,</a:t>
            </a:r>
          </a:p>
          <a:p>
            <a:r>
              <a:rPr lang="es-ES" sz="1600" b="1" dirty="0">
                <a:solidFill>
                  <a:srgbClr val="C00000"/>
                </a:solidFill>
              </a:rPr>
              <a:t>piel eterna y rubor, andan buscando</a:t>
            </a:r>
          </a:p>
          <a:p>
            <a:r>
              <a:rPr lang="es-ES" sz="1600" b="1" dirty="0">
                <a:solidFill>
                  <a:srgbClr val="C00000"/>
                </a:solidFill>
              </a:rPr>
              <a:t>Y yo, por los aleros,</a:t>
            </a:r>
          </a:p>
          <a:p>
            <a:r>
              <a:rPr lang="es-ES" sz="1600" b="1" dirty="0">
                <a:solidFill>
                  <a:srgbClr val="C00000"/>
                </a:solidFill>
              </a:rPr>
              <a:t>¡qué serafín de llamas busco y soy!</a:t>
            </a:r>
          </a:p>
          <a:p>
            <a:r>
              <a:rPr lang="es-ES" sz="1600" b="1" dirty="0">
                <a:solidFill>
                  <a:srgbClr val="C00000"/>
                </a:solidFill>
              </a:rPr>
              <a:t>Pero el arco de yeso,</a:t>
            </a:r>
          </a:p>
          <a:p>
            <a:r>
              <a:rPr lang="es-ES" sz="1600" b="1" dirty="0">
                <a:solidFill>
                  <a:srgbClr val="C00000"/>
                </a:solidFill>
              </a:rPr>
              <a:t>¡qué grande, qué invisible, qué diminuto!,</a:t>
            </a:r>
          </a:p>
          <a:p>
            <a:r>
              <a:rPr lang="es-ES" sz="1600" b="1" dirty="0">
                <a:solidFill>
                  <a:srgbClr val="C00000"/>
                </a:solidFill>
              </a:rPr>
              <a:t>sin esfuerzo</a:t>
            </a:r>
            <a:r>
              <a:rPr lang="es-ES" sz="1600" b="1" dirty="0" smtClean="0">
                <a:solidFill>
                  <a:srgbClr val="C00000"/>
                </a:solidFill>
              </a:rPr>
              <a:t>.</a:t>
            </a:r>
          </a:p>
          <a:p>
            <a:endParaRPr lang="es-ES" sz="1600" b="1" dirty="0"/>
          </a:p>
        </p:txBody>
      </p:sp>
      <p:sp>
        <p:nvSpPr>
          <p:cNvPr id="9" name="8 CuadroTexto"/>
          <p:cNvSpPr txBox="1"/>
          <p:nvPr/>
        </p:nvSpPr>
        <p:spPr>
          <a:xfrm>
            <a:off x="6300192" y="6379983"/>
            <a:ext cx="2664296" cy="380469"/>
          </a:xfrm>
          <a:prstGeom prst="rect">
            <a:avLst/>
          </a:prstGeom>
          <a:noFill/>
        </p:spPr>
        <p:txBody>
          <a:bodyPr wrap="square" rtlCol="0">
            <a:spAutoFit/>
          </a:bodyPr>
          <a:lstStyle/>
          <a:p>
            <a:r>
              <a:rPr lang="es-ES" b="1" i="1" dirty="0" smtClean="0"/>
              <a:t>Poeta en Nueva York</a:t>
            </a:r>
            <a:endParaRPr lang="es-ES" b="1" i="1" dirty="0"/>
          </a:p>
        </p:txBody>
      </p:sp>
    </p:spTree>
    <p:extLst>
      <p:ext uri="{BB962C8B-B14F-4D97-AF65-F5344CB8AC3E}">
        <p14:creationId xmlns:p14="http://schemas.microsoft.com/office/powerpoint/2010/main" val="132484778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wd">
                                    <p:tmPct val="10000"/>
                                  </p:iterate>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 grpId="0" animBg="1"/>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pPr/>
              <a:t>14</a:t>
            </a:fld>
            <a:endParaRPr lang="es-ES" dirty="0"/>
          </a:p>
        </p:txBody>
      </p:sp>
      <p:sp>
        <p:nvSpPr>
          <p:cNvPr id="4" name="3 Rectángulo"/>
          <p:cNvSpPr/>
          <p:nvPr/>
        </p:nvSpPr>
        <p:spPr>
          <a:xfrm>
            <a:off x="22966" y="4930"/>
            <a:ext cx="5328592" cy="6817251"/>
          </a:xfrm>
          <a:prstGeom prst="rect">
            <a:avLst/>
          </a:prstGeom>
          <a:gradFill flip="none" rotWithShape="1">
            <a:gsLst>
              <a:gs pos="0">
                <a:schemeClr val="bg2">
                  <a:lumMod val="50000"/>
                  <a:tint val="66000"/>
                  <a:satMod val="160000"/>
                </a:schemeClr>
              </a:gs>
              <a:gs pos="50000">
                <a:schemeClr val="bg2">
                  <a:lumMod val="50000"/>
                  <a:tint val="44500"/>
                  <a:satMod val="160000"/>
                </a:schemeClr>
              </a:gs>
              <a:gs pos="100000">
                <a:schemeClr val="bg2">
                  <a:lumMod val="50000"/>
                  <a:tint val="23500"/>
                  <a:satMod val="160000"/>
                </a:schemeClr>
              </a:gs>
            </a:gsLst>
            <a:path path="circle">
              <a:fillToRect l="50000" t="50000" r="50000" b="50000"/>
            </a:path>
            <a:tileRect/>
          </a:gradFill>
          <a:scene3d>
            <a:camera prst="orthographicFront"/>
            <a:lightRig rig="threePt" dir="t"/>
          </a:scene3d>
          <a:sp3d>
            <a:bevelT prst="relaxedInset"/>
          </a:sp3d>
        </p:spPr>
        <p:txBody>
          <a:bodyPr wrap="square">
            <a:spAutoFit/>
          </a:bodyPr>
          <a:lstStyle/>
          <a:p>
            <a:r>
              <a:rPr lang="es-ES" sz="2300" b="1" dirty="0">
                <a:solidFill>
                  <a:srgbClr val="C00000"/>
                </a:solidFill>
                <a:latin typeface="Calibri"/>
              </a:rPr>
              <a:t>Pedro Salinas (</a:t>
            </a:r>
            <a:r>
              <a:rPr lang="es-ES" sz="2300" b="1" dirty="0" smtClean="0">
                <a:solidFill>
                  <a:srgbClr val="C00000"/>
                </a:solidFill>
                <a:latin typeface="Calibri"/>
              </a:rPr>
              <a:t>1892-Madrid-1951-Boston) </a:t>
            </a:r>
            <a:endParaRPr lang="es-ES" sz="2300" b="1" dirty="0">
              <a:solidFill>
                <a:srgbClr val="C00000"/>
              </a:solidFill>
              <a:latin typeface="Calibri"/>
            </a:endParaRPr>
          </a:p>
          <a:p>
            <a:pPr marL="285750" indent="-285750">
              <a:buFont typeface="Wingdings" pitchFamily="2" charset="2"/>
              <a:buChar char="q"/>
            </a:pPr>
            <a:r>
              <a:rPr lang="es-ES" b="1" dirty="0" smtClean="0">
                <a:solidFill>
                  <a:srgbClr val="000000"/>
                </a:solidFill>
                <a:latin typeface="Calibri"/>
              </a:rPr>
              <a:t> </a:t>
            </a:r>
            <a:r>
              <a:rPr lang="es-ES" b="1" dirty="0">
                <a:solidFill>
                  <a:srgbClr val="000000"/>
                </a:solidFill>
                <a:latin typeface="Calibri"/>
              </a:rPr>
              <a:t>Su poesía tiene un carácter intelectual y está concebida como un diálogo que el poeta entabla con el mundo, con la amada, y con el mar - lo esencial, el absoluto- </a:t>
            </a:r>
            <a:endParaRPr lang="es-ES" b="1" dirty="0" smtClean="0">
              <a:solidFill>
                <a:srgbClr val="000000"/>
              </a:solidFill>
              <a:latin typeface="Calibri"/>
            </a:endParaRPr>
          </a:p>
          <a:p>
            <a:pPr marL="285750" indent="-285750">
              <a:buFont typeface="Wingdings" pitchFamily="2" charset="2"/>
              <a:buChar char="q"/>
            </a:pPr>
            <a:r>
              <a:rPr lang="es-ES" b="1" dirty="0" smtClean="0">
                <a:solidFill>
                  <a:srgbClr val="000000"/>
                </a:solidFill>
                <a:latin typeface="Calibri"/>
              </a:rPr>
              <a:t>Emplea </a:t>
            </a:r>
            <a:r>
              <a:rPr lang="es-ES" b="1" dirty="0">
                <a:solidFill>
                  <a:srgbClr val="000000"/>
                </a:solidFill>
                <a:latin typeface="Calibri"/>
              </a:rPr>
              <a:t>un léxico sencillo, una métrica de versos breves y libres. Su expresión es condensada, casi sin verbos, poblada de paradojas, y juegos de </a:t>
            </a:r>
            <a:r>
              <a:rPr lang="es-ES" b="1" dirty="0" smtClean="0">
                <a:solidFill>
                  <a:srgbClr val="000000"/>
                </a:solidFill>
                <a:latin typeface="Calibri"/>
              </a:rPr>
              <a:t>ideas</a:t>
            </a:r>
            <a:r>
              <a:rPr lang="es-ES" b="1" dirty="0">
                <a:solidFill>
                  <a:srgbClr val="000000"/>
                </a:solidFill>
                <a:latin typeface="Calibri"/>
              </a:rPr>
              <a:t>.</a:t>
            </a:r>
            <a:r>
              <a:rPr lang="es-ES" b="1" dirty="0" smtClean="0">
                <a:solidFill>
                  <a:srgbClr val="000000"/>
                </a:solidFill>
                <a:latin typeface="Calibri"/>
              </a:rPr>
              <a:t> </a:t>
            </a:r>
            <a:r>
              <a:rPr lang="es-ES" b="1" dirty="0">
                <a:solidFill>
                  <a:srgbClr val="000000"/>
                </a:solidFill>
                <a:latin typeface="Calibri"/>
              </a:rPr>
              <a:t>En los temas, Salinas es el gran poeta del amor, de la búsqueda del absoluto, de lo eterno. </a:t>
            </a:r>
            <a:endParaRPr lang="es-ES" b="1" dirty="0" smtClean="0">
              <a:solidFill>
                <a:srgbClr val="000000"/>
              </a:solidFill>
              <a:latin typeface="Calibri"/>
            </a:endParaRPr>
          </a:p>
          <a:p>
            <a:pPr marL="285750" indent="-285750">
              <a:buFont typeface="Wingdings" pitchFamily="2" charset="2"/>
              <a:buChar char="q"/>
            </a:pPr>
            <a:endParaRPr lang="es-ES" b="1" dirty="0" smtClean="0">
              <a:solidFill>
                <a:srgbClr val="000000"/>
              </a:solidFill>
              <a:latin typeface="Calibri"/>
            </a:endParaRPr>
          </a:p>
          <a:p>
            <a:pPr marL="285750" indent="-285750">
              <a:buFont typeface="Wingdings" pitchFamily="2" charset="2"/>
              <a:buChar char="q"/>
            </a:pPr>
            <a:endParaRPr lang="es-ES" dirty="0">
              <a:solidFill>
                <a:srgbClr val="000000"/>
              </a:solidFill>
              <a:latin typeface="Calibri"/>
            </a:endParaRPr>
          </a:p>
          <a:p>
            <a:pPr marL="285750" indent="-285750">
              <a:buFont typeface="Wingdings" pitchFamily="2" charset="2"/>
              <a:buChar char="q"/>
            </a:pPr>
            <a:endParaRPr lang="es-ES" dirty="0" smtClean="0">
              <a:solidFill>
                <a:srgbClr val="000000"/>
              </a:solidFill>
              <a:latin typeface="Calibri"/>
            </a:endParaRPr>
          </a:p>
          <a:p>
            <a:pPr marL="285750" indent="-285750">
              <a:buFont typeface="Wingdings" pitchFamily="2" charset="2"/>
              <a:buChar char="q"/>
            </a:pPr>
            <a:endParaRPr lang="es-ES" dirty="0">
              <a:solidFill>
                <a:srgbClr val="000000"/>
              </a:solidFill>
              <a:latin typeface="Calibri"/>
            </a:endParaRPr>
          </a:p>
          <a:p>
            <a:pPr marL="285750" indent="-285750">
              <a:buFont typeface="Wingdings" pitchFamily="2" charset="2"/>
              <a:buChar char="q"/>
            </a:pPr>
            <a:endParaRPr lang="es-ES" dirty="0" smtClean="0">
              <a:solidFill>
                <a:srgbClr val="000000"/>
              </a:solidFill>
              <a:latin typeface="Calibri"/>
            </a:endParaRPr>
          </a:p>
          <a:p>
            <a:pPr marL="285750" indent="-285750">
              <a:buFont typeface="Wingdings" pitchFamily="2" charset="2"/>
              <a:buChar char="q"/>
            </a:pPr>
            <a:endParaRPr lang="es-ES" dirty="0">
              <a:solidFill>
                <a:srgbClr val="000000"/>
              </a:solidFill>
              <a:latin typeface="Calibri"/>
            </a:endParaRPr>
          </a:p>
          <a:p>
            <a:pPr marL="285750" indent="-285750">
              <a:buFont typeface="Wingdings" pitchFamily="2" charset="2"/>
              <a:buChar char="q"/>
            </a:pPr>
            <a:endParaRPr lang="es-ES" dirty="0" smtClean="0">
              <a:solidFill>
                <a:srgbClr val="000000"/>
              </a:solidFill>
              <a:latin typeface="Calibri"/>
            </a:endParaRPr>
          </a:p>
          <a:p>
            <a:pPr marL="285750" indent="-285750">
              <a:buFont typeface="Wingdings" pitchFamily="2" charset="2"/>
              <a:buChar char="q"/>
            </a:pPr>
            <a:endParaRPr lang="es-ES" dirty="0">
              <a:solidFill>
                <a:srgbClr val="000000"/>
              </a:solidFill>
              <a:latin typeface="Calibri"/>
            </a:endParaRPr>
          </a:p>
          <a:p>
            <a:pPr marL="285750" indent="-285750">
              <a:buFont typeface="Wingdings" pitchFamily="2" charset="2"/>
              <a:buChar char="q"/>
            </a:pPr>
            <a:endParaRPr lang="es-ES" dirty="0" smtClean="0">
              <a:solidFill>
                <a:srgbClr val="000000"/>
              </a:solidFill>
              <a:latin typeface="Calibri"/>
            </a:endParaRPr>
          </a:p>
          <a:p>
            <a:pPr marL="285750" indent="-285750">
              <a:buFont typeface="Wingdings" pitchFamily="2" charset="2"/>
              <a:buChar char="q"/>
            </a:pPr>
            <a:endParaRPr lang="es-ES" dirty="0">
              <a:solidFill>
                <a:srgbClr val="000000"/>
              </a:solidFill>
              <a:latin typeface="Calibri"/>
            </a:endParaRPr>
          </a:p>
          <a:p>
            <a:pPr marL="285750" indent="-285750">
              <a:buFont typeface="Wingdings" pitchFamily="2" charset="2"/>
              <a:buChar char="q"/>
            </a:pPr>
            <a:endParaRPr lang="es-ES" dirty="0" smtClean="0">
              <a:solidFill>
                <a:srgbClr val="000000"/>
              </a:solidFill>
              <a:latin typeface="Calibri"/>
            </a:endParaRPr>
          </a:p>
          <a:p>
            <a:pPr marL="285750" indent="-285750">
              <a:buFont typeface="Wingdings" pitchFamily="2" charset="2"/>
              <a:buChar char="q"/>
            </a:pPr>
            <a:endParaRPr lang="es-ES" dirty="0">
              <a:solidFill>
                <a:srgbClr val="000000"/>
              </a:solidFill>
              <a:latin typeface="Calibri"/>
            </a:endParaRPr>
          </a:p>
          <a:p>
            <a:endParaRPr lang="es-ES" dirty="0">
              <a:solidFill>
                <a:srgbClr val="000000"/>
              </a:solidFill>
              <a:latin typeface="Calibri"/>
            </a:endParaRPr>
          </a:p>
          <a:p>
            <a:endParaRPr lang="es-ES" dirty="0">
              <a:solidFill>
                <a:srgbClr val="000000"/>
              </a:solidFill>
              <a:latin typeface="Calibri"/>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140968"/>
            <a:ext cx="2592288" cy="3312368"/>
          </a:xfrm>
          <a:prstGeom prst="rect">
            <a:avLst/>
          </a:prstGeom>
          <a:noFill/>
          <a:ln>
            <a:noFill/>
          </a:ln>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3131840" y="3284984"/>
            <a:ext cx="2016224" cy="2800767"/>
          </a:xfrm>
          <a:prstGeom prst="rect">
            <a:avLst/>
          </a:prstGeom>
          <a:noFill/>
        </p:spPr>
        <p:txBody>
          <a:bodyPr wrap="square" rtlCol="0">
            <a:spAutoFit/>
          </a:bodyPr>
          <a:lstStyle/>
          <a:p>
            <a:r>
              <a:rPr lang="es-ES" sz="1600" i="1" u="sng" dirty="0" smtClean="0"/>
              <a:t>Presagios </a:t>
            </a:r>
          </a:p>
          <a:p>
            <a:r>
              <a:rPr lang="es-ES" sz="1600" i="1" u="sng" dirty="0" smtClean="0"/>
              <a:t>Seguro azar</a:t>
            </a:r>
          </a:p>
          <a:p>
            <a:endParaRPr lang="es-ES" sz="1600" i="1" u="sng" dirty="0"/>
          </a:p>
          <a:p>
            <a:r>
              <a:rPr lang="es-ES" sz="1600" i="1" u="sng" dirty="0" smtClean="0"/>
              <a:t>La voz a ti debida</a:t>
            </a:r>
          </a:p>
          <a:p>
            <a:r>
              <a:rPr lang="es-ES" sz="1600" i="1" u="sng" dirty="0" smtClean="0"/>
              <a:t>Razón de amor</a:t>
            </a:r>
          </a:p>
          <a:p>
            <a:endParaRPr lang="es-ES" sz="1600" i="1" u="sng" dirty="0"/>
          </a:p>
          <a:p>
            <a:r>
              <a:rPr lang="es-ES" sz="1600" i="1" u="sng" dirty="0" smtClean="0"/>
              <a:t>El contemplado</a:t>
            </a:r>
          </a:p>
          <a:p>
            <a:r>
              <a:rPr lang="es-ES" sz="1600" i="1" u="sng" dirty="0" smtClean="0"/>
              <a:t>Todo más claro</a:t>
            </a:r>
          </a:p>
          <a:p>
            <a:endParaRPr lang="es-ES" sz="1600" i="1" u="sng" dirty="0"/>
          </a:p>
          <a:p>
            <a:r>
              <a:rPr lang="es-ES" sz="1600" i="1" u="sng" dirty="0" smtClean="0"/>
              <a:t>Confianza </a:t>
            </a:r>
          </a:p>
          <a:p>
            <a:endParaRPr lang="es-ES" sz="1600" i="1" u="sng" dirty="0"/>
          </a:p>
        </p:txBody>
      </p:sp>
      <p:sp>
        <p:nvSpPr>
          <p:cNvPr id="6" name="5 Rectángulo redondeado"/>
          <p:cNvSpPr/>
          <p:nvPr/>
        </p:nvSpPr>
        <p:spPr>
          <a:xfrm>
            <a:off x="5326743" y="26656"/>
            <a:ext cx="3817257" cy="6840000"/>
          </a:xfrm>
          <a:prstGeom prst="roundRect">
            <a:avLst/>
          </a:prstGeom>
          <a:blipFill dpi="0" rotWithShape="1">
            <a:blip r:embed="rId3">
              <a:extLst>
                <a:ext uri="{28A0092B-C50C-407E-A947-70E740481C1C}">
                  <a14:useLocalDpi xmlns:a14="http://schemas.microsoft.com/office/drawing/2010/main" val="0"/>
                </a:ext>
              </a:extLst>
            </a:blip>
            <a:srcRect/>
            <a:stretch>
              <a:fillRect/>
            </a:stretch>
          </a:blipFill>
        </p:spPr>
        <p:txBody>
          <a:bodyPr wrap="square">
            <a:spAutoFit/>
          </a:bodyPr>
          <a:lstStyle/>
          <a:p>
            <a:endParaRPr lang="es-ES" sz="1600" b="1" dirty="0"/>
          </a:p>
          <a:p>
            <a:endParaRPr lang="es-ES" sz="1600" b="1" dirty="0" smtClean="0"/>
          </a:p>
          <a:p>
            <a:endParaRPr lang="es-ES" sz="1600" b="1" dirty="0"/>
          </a:p>
          <a:p>
            <a:endParaRPr lang="es-ES" sz="1600" b="1" dirty="0" smtClean="0"/>
          </a:p>
          <a:p>
            <a:endParaRPr lang="es-ES" sz="1600" b="1" dirty="0"/>
          </a:p>
          <a:p>
            <a:pPr>
              <a:lnSpc>
                <a:spcPct val="150000"/>
              </a:lnSpc>
            </a:pPr>
            <a:endParaRPr lang="es-ES" sz="1600" b="1" dirty="0" smtClean="0"/>
          </a:p>
          <a:p>
            <a:pPr>
              <a:lnSpc>
                <a:spcPct val="150000"/>
              </a:lnSpc>
            </a:pPr>
            <a:endParaRPr lang="es-ES" sz="1600" b="1" dirty="0"/>
          </a:p>
          <a:p>
            <a:pPr algn="ctr">
              <a:lnSpc>
                <a:spcPct val="150000"/>
              </a:lnSpc>
            </a:pPr>
            <a:r>
              <a:rPr lang="es-ES" sz="1600" b="1" i="1" dirty="0" smtClean="0"/>
              <a:t>Si </a:t>
            </a:r>
            <a:r>
              <a:rPr lang="es-ES" sz="1600" b="1" i="1" dirty="0"/>
              <a:t>no fuera por la </a:t>
            </a:r>
            <a:r>
              <a:rPr lang="es-ES" sz="1600" b="1" i="1" dirty="0" smtClean="0"/>
              <a:t>rosa </a:t>
            </a:r>
          </a:p>
          <a:p>
            <a:pPr algn="ctr">
              <a:lnSpc>
                <a:spcPct val="150000"/>
              </a:lnSpc>
            </a:pPr>
            <a:r>
              <a:rPr lang="es-ES" sz="1600" b="1" i="1" dirty="0" smtClean="0"/>
              <a:t>frágil</a:t>
            </a:r>
            <a:r>
              <a:rPr lang="es-ES" sz="1600" b="1" i="1" dirty="0"/>
              <a:t>, de espuma, blanquísima,</a:t>
            </a:r>
          </a:p>
          <a:p>
            <a:pPr algn="ctr">
              <a:lnSpc>
                <a:spcPct val="150000"/>
              </a:lnSpc>
            </a:pPr>
            <a:r>
              <a:rPr lang="es-ES" sz="1600" b="1" i="1" dirty="0"/>
              <a:t>que él, a lo lejos se inventa,</a:t>
            </a:r>
          </a:p>
          <a:p>
            <a:pPr algn="ctr">
              <a:lnSpc>
                <a:spcPct val="150000"/>
              </a:lnSpc>
            </a:pPr>
            <a:r>
              <a:rPr lang="es-ES" sz="1600" b="1" i="1" dirty="0"/>
              <a:t>¿quién me iba a decir a mí</a:t>
            </a:r>
          </a:p>
          <a:p>
            <a:pPr algn="ctr">
              <a:lnSpc>
                <a:spcPct val="150000"/>
              </a:lnSpc>
            </a:pPr>
            <a:r>
              <a:rPr lang="es-ES" sz="1600" b="1" i="1" dirty="0"/>
              <a:t>que se le movía el pecho</a:t>
            </a:r>
          </a:p>
          <a:p>
            <a:pPr algn="ctr">
              <a:lnSpc>
                <a:spcPct val="150000"/>
              </a:lnSpc>
            </a:pPr>
            <a:r>
              <a:rPr lang="es-ES" sz="1600" b="1" i="1" dirty="0"/>
              <a:t>de respirar, que está vivo,</a:t>
            </a:r>
          </a:p>
          <a:p>
            <a:pPr algn="ctr">
              <a:lnSpc>
                <a:spcPct val="150000"/>
              </a:lnSpc>
            </a:pPr>
            <a:r>
              <a:rPr lang="es-ES" sz="1600" b="1" i="1" dirty="0"/>
              <a:t>que tiene un ímpetu dentro,</a:t>
            </a:r>
          </a:p>
          <a:p>
            <a:pPr algn="ctr">
              <a:lnSpc>
                <a:spcPct val="150000"/>
              </a:lnSpc>
            </a:pPr>
            <a:r>
              <a:rPr lang="es-ES" sz="1600" b="1" i="1" dirty="0"/>
              <a:t>que quiere la tierra entera,</a:t>
            </a:r>
          </a:p>
          <a:p>
            <a:pPr algn="ctr">
              <a:lnSpc>
                <a:spcPct val="150000"/>
              </a:lnSpc>
            </a:pPr>
            <a:r>
              <a:rPr lang="es-ES" sz="1600" b="1" i="1" dirty="0"/>
              <a:t>azul, quieto, mar de julio</a:t>
            </a:r>
            <a:r>
              <a:rPr lang="es-ES" sz="1600" b="1" i="1" dirty="0" smtClean="0"/>
              <a:t>?</a:t>
            </a:r>
          </a:p>
          <a:p>
            <a:endParaRPr lang="es-ES" b="1" dirty="0"/>
          </a:p>
          <a:p>
            <a:endParaRPr lang="es-ES" b="1" dirty="0" smtClean="0"/>
          </a:p>
          <a:p>
            <a:endParaRPr lang="es-ES" b="1" dirty="0" smtClean="0"/>
          </a:p>
          <a:p>
            <a:endParaRPr lang="es-ES" b="1" dirty="0"/>
          </a:p>
          <a:p>
            <a:endParaRPr lang="es-ES" b="1" dirty="0" smtClean="0"/>
          </a:p>
          <a:p>
            <a:endParaRPr lang="es-ES" b="1" dirty="0"/>
          </a:p>
          <a:p>
            <a:endParaRPr lang="es-ES" b="1" dirty="0" smtClean="0"/>
          </a:p>
          <a:p>
            <a:endParaRPr lang="es-ES" b="1" dirty="0"/>
          </a:p>
          <a:p>
            <a:endParaRPr lang="es-ES" b="1" dirty="0" smtClean="0"/>
          </a:p>
          <a:p>
            <a:endParaRPr lang="es-ES" b="1" dirty="0"/>
          </a:p>
          <a:p>
            <a:endParaRPr lang="es-ES" b="1" dirty="0" smtClean="0"/>
          </a:p>
          <a:p>
            <a:endParaRPr lang="es-ES" b="1" dirty="0"/>
          </a:p>
          <a:p>
            <a:endParaRPr lang="es-ES" b="1" dirty="0" smtClean="0"/>
          </a:p>
          <a:p>
            <a:endParaRPr lang="es-ES" b="1" dirty="0"/>
          </a:p>
        </p:txBody>
      </p:sp>
      <p:sp>
        <p:nvSpPr>
          <p:cNvPr id="9" name="8 CuadroTexto"/>
          <p:cNvSpPr txBox="1"/>
          <p:nvPr/>
        </p:nvSpPr>
        <p:spPr>
          <a:xfrm>
            <a:off x="6228184" y="6085751"/>
            <a:ext cx="2520280" cy="369332"/>
          </a:xfrm>
          <a:prstGeom prst="rect">
            <a:avLst/>
          </a:prstGeom>
          <a:noFill/>
        </p:spPr>
        <p:txBody>
          <a:bodyPr wrap="square" rtlCol="0">
            <a:spAutoFit/>
          </a:bodyPr>
          <a:lstStyle/>
          <a:p>
            <a:r>
              <a:rPr lang="es-ES" i="1" dirty="0" smtClean="0">
                <a:latin typeface="Lucida Handwriting" pitchFamily="66" charset="0"/>
              </a:rPr>
              <a:t>El contemplado</a:t>
            </a:r>
            <a:endParaRPr lang="es-ES" i="1" dirty="0">
              <a:latin typeface="Lucida Handwriting" pitchFamily="66" charset="0"/>
            </a:endParaRPr>
          </a:p>
        </p:txBody>
      </p:sp>
    </p:spTree>
    <p:extLst>
      <p:ext uri="{BB962C8B-B14F-4D97-AF65-F5344CB8AC3E}">
        <p14:creationId xmlns:p14="http://schemas.microsoft.com/office/powerpoint/2010/main" val="2494534217"/>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400"/>
                            </p:stCondLst>
                            <p:childTnLst>
                              <p:par>
                                <p:cTn id="9" presetID="1" presetClass="entr" presetSubtype="0" fill="hold" nodeType="after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par>
                          <p:cTn id="11" fill="hold">
                            <p:stCondLst>
                              <p:cond delay="20400"/>
                            </p:stCondLst>
                            <p:childTnLst>
                              <p:par>
                                <p:cTn id="12" presetID="42"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iterate type="lt">
                                    <p:tmPct val="10000"/>
                                  </p:iterate>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par>
                          <p:cTn id="24" fill="hold">
                            <p:stCondLst>
                              <p:cond delay="21100"/>
                            </p:stCondLst>
                            <p:childTnLst>
                              <p:par>
                                <p:cTn id="25" presetID="6" presetClass="entr" presetSubtype="16"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15</a:t>
            </a:fld>
            <a:endParaRPr lang="es-ES" dirty="0"/>
          </a:p>
        </p:txBody>
      </p:sp>
      <p:sp>
        <p:nvSpPr>
          <p:cNvPr id="4" name="3 Rectángulo"/>
          <p:cNvSpPr/>
          <p:nvPr/>
        </p:nvSpPr>
        <p:spPr>
          <a:xfrm>
            <a:off x="8880" y="0"/>
            <a:ext cx="5184576" cy="6771084"/>
          </a:xfrm>
          <a:prstGeom prst="rect">
            <a:avLst/>
          </a:prstGeom>
          <a:solidFill>
            <a:schemeClr val="accent1">
              <a:lumMod val="40000"/>
              <a:lumOff val="60000"/>
            </a:schemeClr>
          </a:solidFill>
          <a:scene3d>
            <a:camera prst="orthographicFront"/>
            <a:lightRig rig="threePt" dir="t"/>
          </a:scene3d>
          <a:sp3d>
            <a:bevelT w="152400" h="50800" prst="softRound"/>
          </a:sp3d>
        </p:spPr>
        <p:txBody>
          <a:bodyPr wrap="square">
            <a:spAutoFit/>
          </a:bodyPr>
          <a:lstStyle/>
          <a:p>
            <a:r>
              <a:rPr lang="es-ES" sz="2000" b="1" dirty="0">
                <a:solidFill>
                  <a:srgbClr val="FF0000"/>
                </a:solidFill>
                <a:latin typeface="Calibri"/>
              </a:rPr>
              <a:t>Gerardo Diego (Santander 1896-Madrid-1987</a:t>
            </a:r>
            <a:r>
              <a:rPr lang="es-ES" sz="2000" dirty="0">
                <a:solidFill>
                  <a:srgbClr val="000000"/>
                </a:solidFill>
                <a:latin typeface="Calibri"/>
              </a:rPr>
              <a:t>) </a:t>
            </a:r>
          </a:p>
          <a:p>
            <a:r>
              <a:rPr lang="es-ES" dirty="0">
                <a:solidFill>
                  <a:srgbClr val="000000"/>
                </a:solidFill>
                <a:latin typeface="Calibri"/>
              </a:rPr>
              <a:t>Representó el ideal del 27 al alternar en su producción la poesía tradicional y la vanguardia, de la que se convirtió en uno de sus máximos representantes durante la década de los 20: </a:t>
            </a:r>
          </a:p>
          <a:p>
            <a:pPr marL="285750" indent="-285750">
              <a:buFont typeface="Wingdings" pitchFamily="2" charset="2"/>
              <a:buChar char="q"/>
            </a:pPr>
            <a:r>
              <a:rPr lang="es-ES" b="1" dirty="0" smtClean="0">
                <a:solidFill>
                  <a:srgbClr val="FF0000"/>
                </a:solidFill>
                <a:latin typeface="Calibri"/>
              </a:rPr>
              <a:t>Poesía </a:t>
            </a:r>
            <a:r>
              <a:rPr lang="es-ES" b="1" dirty="0">
                <a:solidFill>
                  <a:srgbClr val="FF0000"/>
                </a:solidFill>
                <a:latin typeface="Calibri"/>
              </a:rPr>
              <a:t>tradicional: </a:t>
            </a:r>
            <a:r>
              <a:rPr lang="es-ES" dirty="0">
                <a:solidFill>
                  <a:srgbClr val="000000"/>
                </a:solidFill>
                <a:latin typeface="Calibri"/>
              </a:rPr>
              <a:t>recurre con frecuencia a la décima, el romance, el soneto. Los temas son muy variados: el paisaje, la religión, los toros, el amor... </a:t>
            </a:r>
          </a:p>
          <a:p>
            <a:pPr marL="285750" indent="-285750">
              <a:buFont typeface="Wingdings" pitchFamily="2" charset="2"/>
              <a:buChar char="q"/>
            </a:pPr>
            <a:r>
              <a:rPr lang="es-ES" b="1" dirty="0" smtClean="0">
                <a:solidFill>
                  <a:srgbClr val="FF0000"/>
                </a:solidFill>
                <a:latin typeface="Calibri"/>
              </a:rPr>
              <a:t>Poesía </a:t>
            </a:r>
            <a:r>
              <a:rPr lang="es-ES" b="1" dirty="0">
                <a:solidFill>
                  <a:srgbClr val="FF0000"/>
                </a:solidFill>
                <a:latin typeface="Calibri"/>
              </a:rPr>
              <a:t>vanguardista: </a:t>
            </a:r>
            <a:r>
              <a:rPr lang="es-ES" dirty="0">
                <a:solidFill>
                  <a:srgbClr val="000000"/>
                </a:solidFill>
                <a:latin typeface="Calibri"/>
              </a:rPr>
              <a:t>Se inicia en el ultraísmo, más tarde adscribe su obra al creacionismo. Creacionistas son </a:t>
            </a:r>
            <a:r>
              <a:rPr lang="es-ES" i="1" u="sng" dirty="0">
                <a:solidFill>
                  <a:srgbClr val="000000"/>
                </a:solidFill>
                <a:latin typeface="Calibri"/>
              </a:rPr>
              <a:t>Imagen</a:t>
            </a:r>
            <a:r>
              <a:rPr lang="es-ES" i="1" dirty="0">
                <a:solidFill>
                  <a:srgbClr val="000000"/>
                </a:solidFill>
                <a:latin typeface="Calibri"/>
              </a:rPr>
              <a:t>, </a:t>
            </a:r>
            <a:r>
              <a:rPr lang="es-ES" i="1" u="sng" dirty="0">
                <a:solidFill>
                  <a:srgbClr val="000000"/>
                </a:solidFill>
                <a:latin typeface="Calibri"/>
              </a:rPr>
              <a:t>Limbo, Manual de espumas</a:t>
            </a:r>
            <a:r>
              <a:rPr lang="es-ES" i="1" dirty="0">
                <a:solidFill>
                  <a:srgbClr val="000000"/>
                </a:solidFill>
                <a:latin typeface="Calibri"/>
              </a:rPr>
              <a:t> y </a:t>
            </a:r>
            <a:r>
              <a:rPr lang="es-ES" i="1" u="sng" dirty="0">
                <a:solidFill>
                  <a:srgbClr val="000000"/>
                </a:solidFill>
                <a:latin typeface="Calibri"/>
              </a:rPr>
              <a:t>Fábula de Equis y Zeda</a:t>
            </a:r>
            <a:r>
              <a:rPr lang="es-ES" i="1" dirty="0">
                <a:solidFill>
                  <a:srgbClr val="000000"/>
                </a:solidFill>
                <a:latin typeface="Calibri"/>
              </a:rPr>
              <a:t>. </a:t>
            </a:r>
            <a:r>
              <a:rPr lang="es-ES" dirty="0">
                <a:solidFill>
                  <a:srgbClr val="000000"/>
                </a:solidFill>
                <a:latin typeface="Calibri"/>
              </a:rPr>
              <a:t>Falta de signos de puntuación, sorprendente disposición de los versos, temas intrascendentes e imágenes extraordinarias son sus características básicas en este período. </a:t>
            </a:r>
            <a:endParaRPr lang="es-ES" dirty="0" smtClean="0">
              <a:solidFill>
                <a:srgbClr val="000000"/>
              </a:solidFill>
              <a:latin typeface="Calibri"/>
            </a:endParaRPr>
          </a:p>
          <a:p>
            <a:pPr marL="285750" indent="-285750">
              <a:buFont typeface="Wingdings" pitchFamily="2" charset="2"/>
              <a:buChar char="q"/>
            </a:pPr>
            <a:endParaRPr lang="es-ES" dirty="0">
              <a:solidFill>
                <a:srgbClr val="000000"/>
              </a:solidFill>
              <a:latin typeface="Calibri"/>
            </a:endParaRPr>
          </a:p>
          <a:p>
            <a:endParaRPr lang="es-ES" dirty="0" smtClean="0">
              <a:solidFill>
                <a:srgbClr val="000000"/>
              </a:solidFill>
              <a:latin typeface="Calibri"/>
            </a:endParaRPr>
          </a:p>
          <a:p>
            <a:pPr marL="285750" indent="-285750">
              <a:buFont typeface="Wingdings" pitchFamily="2" charset="2"/>
              <a:buChar char="q"/>
            </a:pPr>
            <a:endParaRPr lang="es-ES" dirty="0">
              <a:solidFill>
                <a:srgbClr val="000000"/>
              </a:solidFill>
              <a:latin typeface="Calibri"/>
            </a:endParaRPr>
          </a:p>
          <a:p>
            <a:pPr marL="285750" indent="-285750">
              <a:buFont typeface="Wingdings" pitchFamily="2" charset="2"/>
              <a:buChar char="q"/>
            </a:pPr>
            <a:endParaRPr lang="es-ES" dirty="0" smtClean="0">
              <a:solidFill>
                <a:srgbClr val="000000"/>
              </a:solidFill>
              <a:latin typeface="Calibri"/>
            </a:endParaRPr>
          </a:p>
          <a:p>
            <a:pPr marL="285750" indent="-285750">
              <a:buFont typeface="Wingdings" pitchFamily="2" charset="2"/>
              <a:buChar char="q"/>
            </a:pPr>
            <a:endParaRPr lang="es-ES" dirty="0">
              <a:solidFill>
                <a:srgbClr val="000000"/>
              </a:solidFill>
              <a:latin typeface="Calibri"/>
            </a:endParaRPr>
          </a:p>
          <a:p>
            <a:endParaRPr lang="es-ES" dirty="0">
              <a:solidFill>
                <a:srgbClr val="000000"/>
              </a:solidFill>
              <a:latin typeface="Calibri"/>
            </a:endParaRPr>
          </a:p>
          <a:p>
            <a:endParaRPr lang="es-ES" dirty="0">
              <a:solidFill>
                <a:srgbClr val="000000"/>
              </a:solidFill>
              <a:latin typeface="Calibri"/>
            </a:endParaRPr>
          </a:p>
          <a:p>
            <a:endParaRPr lang="es-ES" dirty="0">
              <a:solidFill>
                <a:srgbClr val="000000"/>
              </a:solidFill>
              <a:latin typeface="Calibri"/>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4221088"/>
            <a:ext cx="2088232" cy="254999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a:clrChange>
              <a:clrFrom>
                <a:srgbClr val="F1F0EE"/>
              </a:clrFrom>
              <a:clrTo>
                <a:srgbClr val="F1F0EE">
                  <a:alpha val="0"/>
                </a:srgbClr>
              </a:clrTo>
            </a:clrChange>
            <a:duotone>
              <a:prstClr val="black"/>
              <a:schemeClr val="accent1">
                <a:tint val="45000"/>
                <a:satMod val="400000"/>
              </a:schemeClr>
            </a:duotone>
            <a:extLst>
              <a:ext uri="{BEBA8EAE-BF5A-486C-A8C5-ECC9F3942E4B}">
                <a14:imgProps xmlns:a14="http://schemas.microsoft.com/office/drawing/2010/main">
                  <a14:imgLayer r:embed="rId4">
                    <a14:imgEffect>
                      <a14:artisticPhotocopy/>
                    </a14:imgEffect>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323528" y="4869160"/>
            <a:ext cx="2232248"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b="11014"/>
          <a:stretch/>
        </p:blipFill>
        <p:spPr bwMode="auto">
          <a:xfrm>
            <a:off x="5165848" y="0"/>
            <a:ext cx="3950544"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4816918" y="116631"/>
            <a:ext cx="3737202" cy="3662541"/>
          </a:xfrm>
          <a:prstGeom prst="rect">
            <a:avLst/>
          </a:prstGeom>
        </p:spPr>
        <p:txBody>
          <a:bodyPr wrap="square">
            <a:spAutoFit/>
          </a:bodyPr>
          <a:lstStyle/>
          <a:p>
            <a:pPr algn="ctr"/>
            <a:r>
              <a:rPr lang="es-ES" sz="1600" b="1" dirty="0" smtClean="0">
                <a:solidFill>
                  <a:srgbClr val="FF0000"/>
                </a:solidFill>
              </a:rPr>
              <a:t>Insomnio</a:t>
            </a:r>
          </a:p>
          <a:p>
            <a:pPr algn="ctr"/>
            <a:endParaRPr lang="es-ES" sz="1200" b="1" dirty="0">
              <a:solidFill>
                <a:srgbClr val="FF0000"/>
              </a:solidFill>
            </a:endParaRPr>
          </a:p>
          <a:p>
            <a:pPr algn="ctr"/>
            <a:r>
              <a:rPr lang="es-ES" sz="1200" b="1" dirty="0" smtClean="0">
                <a:solidFill>
                  <a:srgbClr val="FF0000"/>
                </a:solidFill>
              </a:rPr>
              <a:t>Tú </a:t>
            </a:r>
            <a:r>
              <a:rPr lang="es-ES" sz="1200" b="1" dirty="0">
                <a:solidFill>
                  <a:srgbClr val="FF0000"/>
                </a:solidFill>
              </a:rPr>
              <a:t>y tu desnudo sueño. No lo sabes.</a:t>
            </a:r>
          </a:p>
          <a:p>
            <a:pPr algn="ctr"/>
            <a:r>
              <a:rPr lang="es-ES" sz="1200" b="1" dirty="0">
                <a:solidFill>
                  <a:srgbClr val="FF0000"/>
                </a:solidFill>
              </a:rPr>
              <a:t>Duermes. No. No lo sabes. Yo en desvelo,</a:t>
            </a:r>
          </a:p>
          <a:p>
            <a:pPr algn="ctr"/>
            <a:r>
              <a:rPr lang="es-ES" sz="1200" b="1" dirty="0">
                <a:solidFill>
                  <a:srgbClr val="FF0000"/>
                </a:solidFill>
              </a:rPr>
              <a:t>y tú, inocente, duermes bajo el cielo.</a:t>
            </a:r>
          </a:p>
          <a:p>
            <a:pPr algn="ctr"/>
            <a:r>
              <a:rPr lang="es-ES" sz="1200" b="1" dirty="0">
                <a:solidFill>
                  <a:srgbClr val="FF0000"/>
                </a:solidFill>
              </a:rPr>
              <a:t>Tú por tu sueño y por el mar las naves.</a:t>
            </a:r>
          </a:p>
          <a:p>
            <a:pPr algn="ctr"/>
            <a:endParaRPr lang="es-ES" sz="1200" b="1" dirty="0">
              <a:solidFill>
                <a:srgbClr val="FF0000"/>
              </a:solidFill>
            </a:endParaRPr>
          </a:p>
          <a:p>
            <a:pPr algn="ctr"/>
            <a:r>
              <a:rPr lang="es-ES" sz="1200" b="1" dirty="0">
                <a:solidFill>
                  <a:srgbClr val="FF0000"/>
                </a:solidFill>
              </a:rPr>
              <a:t>En cárceles de espacio, aéreas llaves</a:t>
            </a:r>
          </a:p>
          <a:p>
            <a:pPr algn="ctr"/>
            <a:r>
              <a:rPr lang="es-ES" sz="1200" b="1" dirty="0">
                <a:solidFill>
                  <a:srgbClr val="FF0000"/>
                </a:solidFill>
              </a:rPr>
              <a:t>te me encierran, recluyen, roban. Hielo,</a:t>
            </a:r>
          </a:p>
          <a:p>
            <a:pPr algn="ctr"/>
            <a:r>
              <a:rPr lang="es-ES" sz="1200" b="1" dirty="0">
                <a:solidFill>
                  <a:srgbClr val="FF0000"/>
                </a:solidFill>
              </a:rPr>
              <a:t>cristal de aire en mil hojas. No. No hay vuelo</a:t>
            </a:r>
          </a:p>
          <a:p>
            <a:pPr algn="ctr"/>
            <a:r>
              <a:rPr lang="es-ES" sz="1200" b="1" dirty="0">
                <a:solidFill>
                  <a:srgbClr val="FF0000"/>
                </a:solidFill>
              </a:rPr>
              <a:t>que alce hasta ti las alas de mis aves.</a:t>
            </a:r>
          </a:p>
          <a:p>
            <a:pPr algn="ctr"/>
            <a:endParaRPr lang="es-ES" sz="1200" b="1" dirty="0">
              <a:solidFill>
                <a:srgbClr val="FF0000"/>
              </a:solidFill>
            </a:endParaRPr>
          </a:p>
          <a:p>
            <a:pPr algn="ctr"/>
            <a:r>
              <a:rPr lang="es-ES" sz="1200" b="1" dirty="0">
                <a:solidFill>
                  <a:srgbClr val="FF0000"/>
                </a:solidFill>
              </a:rPr>
              <a:t>saber que duermes tú, cierta, segura</a:t>
            </a:r>
          </a:p>
          <a:p>
            <a:pPr algn="ctr"/>
            <a:r>
              <a:rPr lang="es-ES" sz="1200" b="1" dirty="0">
                <a:solidFill>
                  <a:srgbClr val="FF0000"/>
                </a:solidFill>
              </a:rPr>
              <a:t>-cauce fiel de abandono, línea pura-,</a:t>
            </a:r>
          </a:p>
          <a:p>
            <a:pPr algn="ctr"/>
            <a:r>
              <a:rPr lang="es-ES" sz="1200" b="1" dirty="0">
                <a:solidFill>
                  <a:srgbClr val="FF0000"/>
                </a:solidFill>
              </a:rPr>
              <a:t>tan cerca de mis brazos maniatados.</a:t>
            </a:r>
          </a:p>
          <a:p>
            <a:pPr algn="ctr"/>
            <a:endParaRPr lang="es-ES" sz="1200" b="1" dirty="0">
              <a:solidFill>
                <a:srgbClr val="FF0000"/>
              </a:solidFill>
            </a:endParaRPr>
          </a:p>
          <a:p>
            <a:pPr algn="ctr"/>
            <a:r>
              <a:rPr lang="es-ES" sz="1200" b="1" dirty="0">
                <a:solidFill>
                  <a:srgbClr val="FF0000"/>
                </a:solidFill>
              </a:rPr>
              <a:t>Qué pavorosa esclavitud de isleño,</a:t>
            </a:r>
          </a:p>
          <a:p>
            <a:pPr algn="ctr"/>
            <a:r>
              <a:rPr lang="es-ES" sz="1200" b="1" dirty="0">
                <a:solidFill>
                  <a:srgbClr val="FF0000"/>
                </a:solidFill>
              </a:rPr>
              <a:t>yo, insomne, loco, en los acantilados,</a:t>
            </a:r>
          </a:p>
          <a:p>
            <a:pPr algn="ctr"/>
            <a:r>
              <a:rPr lang="es-ES" sz="1200" b="1" dirty="0">
                <a:solidFill>
                  <a:srgbClr val="FF0000"/>
                </a:solidFill>
              </a:rPr>
              <a:t>las naves por el mar, tú por tu sueño.</a:t>
            </a:r>
          </a:p>
        </p:txBody>
      </p:sp>
    </p:spTree>
    <p:extLst>
      <p:ext uri="{BB962C8B-B14F-4D97-AF65-F5344CB8AC3E}">
        <p14:creationId xmlns:p14="http://schemas.microsoft.com/office/powerpoint/2010/main" val="2629193543"/>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8400"/>
                            </p:stCondLst>
                            <p:childTnLst>
                              <p:par>
                                <p:cTn id="9" presetID="6" presetClass="entr" presetSubtype="16" fill="hold" nodeType="afterEffect">
                                  <p:stCondLst>
                                    <p:cond delay="0"/>
                                  </p:stCondLst>
                                  <p:childTnLst>
                                    <p:set>
                                      <p:cBhvr>
                                        <p:cTn id="10" dur="1" fill="hold">
                                          <p:stCondLst>
                                            <p:cond delay="0"/>
                                          </p:stCondLst>
                                        </p:cTn>
                                        <p:tgtEl>
                                          <p:spTgt spid="4098"/>
                                        </p:tgtEl>
                                        <p:attrNameLst>
                                          <p:attrName>style.visibility</p:attrName>
                                        </p:attrNameLst>
                                      </p:cBhvr>
                                      <p:to>
                                        <p:strVal val="visible"/>
                                      </p:to>
                                    </p:set>
                                    <p:animEffect transition="in" filter="circle(in)">
                                      <p:cBhvr>
                                        <p:cTn id="11" dur="2000"/>
                                        <p:tgtEl>
                                          <p:spTgt spid="4098"/>
                                        </p:tgtEl>
                                      </p:cBhvr>
                                    </p:animEffect>
                                  </p:childTnLst>
                                </p:cTn>
                              </p:par>
                            </p:childTnLst>
                          </p:cTn>
                        </p:par>
                        <p:par>
                          <p:cTn id="12" fill="hold">
                            <p:stCondLst>
                              <p:cond delay="30400"/>
                            </p:stCondLst>
                            <p:childTnLst>
                              <p:par>
                                <p:cTn id="13" presetID="6" presetClass="entr" presetSubtype="16" fill="hold" nodeType="afterEffect">
                                  <p:stCondLst>
                                    <p:cond delay="0"/>
                                  </p:stCondLst>
                                  <p:childTnLst>
                                    <p:set>
                                      <p:cBhvr>
                                        <p:cTn id="14" dur="1" fill="hold">
                                          <p:stCondLst>
                                            <p:cond delay="0"/>
                                          </p:stCondLst>
                                        </p:cTn>
                                        <p:tgtEl>
                                          <p:spTgt spid="4099"/>
                                        </p:tgtEl>
                                        <p:attrNameLst>
                                          <p:attrName>style.visibility</p:attrName>
                                        </p:attrNameLst>
                                      </p:cBhvr>
                                      <p:to>
                                        <p:strVal val="visible"/>
                                      </p:to>
                                    </p:set>
                                    <p:animEffect transition="in" filter="circle(in)">
                                      <p:cBhvr>
                                        <p:cTn id="15" dur="2000"/>
                                        <p:tgtEl>
                                          <p:spTgt spid="4099"/>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4100"/>
                                        </p:tgtEl>
                                        <p:attrNameLst>
                                          <p:attrName>style.visibility</p:attrName>
                                        </p:attrNameLst>
                                      </p:cBhvr>
                                      <p:to>
                                        <p:strVal val="visible"/>
                                      </p:to>
                                    </p:set>
                                    <p:animEffect transition="in" filter="circle(in)">
                                      <p:cBhvr>
                                        <p:cTn id="20" dur="2000"/>
                                        <p:tgtEl>
                                          <p:spTgt spid="4100"/>
                                        </p:tgtEl>
                                      </p:cBhvr>
                                    </p:animEffect>
                                  </p:childTnLst>
                                </p:cTn>
                              </p:par>
                            </p:childTnLst>
                          </p:cTn>
                        </p:par>
                        <p:par>
                          <p:cTn id="21" fill="hold">
                            <p:stCondLst>
                              <p:cond delay="2000"/>
                            </p:stCondLst>
                            <p:childTnLst>
                              <p:par>
                                <p:cTn id="22" presetID="6" presetClass="entr" presetSubtype="32" fill="hold" grpId="0" nodeType="afterEffect">
                                  <p:stCondLst>
                                    <p:cond delay="0"/>
                                  </p:stCondLst>
                                  <p:iterate type="lt">
                                    <p:tmPct val="10000"/>
                                  </p:iterate>
                                  <p:childTnLst>
                                    <p:set>
                                      <p:cBhvr>
                                        <p:cTn id="23" dur="1" fill="hold">
                                          <p:stCondLst>
                                            <p:cond delay="0"/>
                                          </p:stCondLst>
                                        </p:cTn>
                                        <p:tgtEl>
                                          <p:spTgt spid="6"/>
                                        </p:tgtEl>
                                        <p:attrNameLst>
                                          <p:attrName>style.visibility</p:attrName>
                                        </p:attrNameLst>
                                      </p:cBhvr>
                                      <p:to>
                                        <p:strVal val="visible"/>
                                      </p:to>
                                    </p:set>
                                    <p:animEffect transition="in" filter="circle(out)">
                                      <p:cBhvr>
                                        <p:cTn id="24" dur="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16</a:t>
            </a:fld>
            <a:endParaRPr lang="es-ES" dirty="0"/>
          </a:p>
        </p:txBody>
      </p:sp>
      <p:sp>
        <p:nvSpPr>
          <p:cNvPr id="4" name="3 Rectángulo"/>
          <p:cNvSpPr/>
          <p:nvPr/>
        </p:nvSpPr>
        <p:spPr>
          <a:xfrm>
            <a:off x="148793" y="115753"/>
            <a:ext cx="4752528" cy="6588000"/>
          </a:xfrm>
          <a:prstGeom prst="rect">
            <a:avLst/>
          </a:prstGeom>
          <a:solidFill>
            <a:schemeClr val="accent1">
              <a:lumMod val="40000"/>
              <a:lumOff val="60000"/>
            </a:schemeClr>
          </a:solidFill>
          <a:ln w="19050">
            <a:solidFill>
              <a:schemeClr val="tx1"/>
            </a:solidFill>
          </a:ln>
          <a:scene3d>
            <a:camera prst="orthographicFront"/>
            <a:lightRig rig="threePt" dir="t"/>
          </a:scene3d>
          <a:sp3d>
            <a:bevelT prst="relaxedInset"/>
          </a:sp3d>
        </p:spPr>
        <p:txBody>
          <a:bodyPr wrap="square">
            <a:spAutoFit/>
          </a:bodyPr>
          <a:lstStyle/>
          <a:p>
            <a:r>
              <a:rPr lang="es-ES" sz="2000" b="1" dirty="0" smtClean="0">
                <a:solidFill>
                  <a:srgbClr val="FF0000"/>
                </a:solidFill>
                <a:latin typeface="Calibri"/>
              </a:rPr>
              <a:t>Luis Cernuda </a:t>
            </a:r>
            <a:r>
              <a:rPr lang="es-ES" sz="2000" b="1" dirty="0">
                <a:solidFill>
                  <a:srgbClr val="FF0000"/>
                </a:solidFill>
                <a:latin typeface="Calibri"/>
              </a:rPr>
              <a:t>(Sevilla 1902-México 1963) </a:t>
            </a:r>
          </a:p>
          <a:p>
            <a:pPr marL="285750" indent="-285750">
              <a:buFont typeface="Wingdings" pitchFamily="2" charset="2"/>
              <a:buChar char="q"/>
            </a:pPr>
            <a:r>
              <a:rPr lang="es-ES" dirty="0">
                <a:solidFill>
                  <a:srgbClr val="000000"/>
                </a:solidFill>
                <a:latin typeface="Calibri"/>
              </a:rPr>
              <a:t>Toda su poesía se halla reunida en un volumen titulado: </a:t>
            </a:r>
            <a:r>
              <a:rPr lang="es-ES" b="1" i="1" u="sng" dirty="0">
                <a:solidFill>
                  <a:srgbClr val="FF0000"/>
                </a:solidFill>
                <a:latin typeface="Calibri"/>
              </a:rPr>
              <a:t>La realidad y el deseo </a:t>
            </a:r>
            <a:r>
              <a:rPr lang="es-ES" dirty="0">
                <a:solidFill>
                  <a:srgbClr val="000000"/>
                </a:solidFill>
                <a:latin typeface="Calibri"/>
              </a:rPr>
              <a:t>donde el autor condensa el sentimiento de desencanto de la vida, la tristeza, el pesimismo y la eterna oposición entre la realidad y el deseo. </a:t>
            </a:r>
            <a:r>
              <a:rPr lang="es-ES" dirty="0" smtClean="0">
                <a:solidFill>
                  <a:srgbClr val="000000"/>
                </a:solidFill>
                <a:latin typeface="Calibri"/>
              </a:rPr>
              <a:t>Una auténtica autobiografía espiritual.</a:t>
            </a:r>
          </a:p>
          <a:p>
            <a:pPr marL="285750" indent="-285750">
              <a:buFont typeface="Wingdings" pitchFamily="2" charset="2"/>
              <a:buChar char="q"/>
            </a:pPr>
            <a:r>
              <a:rPr lang="es-ES" dirty="0" smtClean="0">
                <a:solidFill>
                  <a:srgbClr val="000000"/>
                </a:solidFill>
                <a:latin typeface="Calibri"/>
              </a:rPr>
              <a:t>Sus </a:t>
            </a:r>
            <a:r>
              <a:rPr lang="es-ES" dirty="0">
                <a:solidFill>
                  <a:srgbClr val="000000"/>
                </a:solidFill>
                <a:latin typeface="Calibri"/>
              </a:rPr>
              <a:t>dos temas centrales son la soledad y el amor, que se desvela como la unión del placer y el dolor. </a:t>
            </a:r>
            <a:endParaRPr lang="es-ES" dirty="0" smtClean="0">
              <a:solidFill>
                <a:srgbClr val="000000"/>
              </a:solidFill>
              <a:latin typeface="Calibri"/>
            </a:endParaRPr>
          </a:p>
          <a:p>
            <a:pPr marL="285750" indent="-285750">
              <a:buFont typeface="Wingdings" pitchFamily="2" charset="2"/>
              <a:buChar char="q"/>
            </a:pPr>
            <a:r>
              <a:rPr lang="es-ES" dirty="0" smtClean="0">
                <a:solidFill>
                  <a:srgbClr val="000000"/>
                </a:solidFill>
                <a:latin typeface="Calibri"/>
              </a:rPr>
              <a:t>Forman su obra once </a:t>
            </a:r>
            <a:r>
              <a:rPr lang="es-ES" dirty="0">
                <a:solidFill>
                  <a:srgbClr val="000000"/>
                </a:solidFill>
                <a:latin typeface="Calibri"/>
              </a:rPr>
              <a:t>poemarios divididos en cuatro etapas: de aprendizaje, de juventud, madurez y plenitud. </a:t>
            </a:r>
            <a:endParaRPr lang="es-ES" dirty="0" smtClean="0">
              <a:solidFill>
                <a:srgbClr val="000000"/>
              </a:solidFill>
              <a:latin typeface="Calibri"/>
            </a:endParaRPr>
          </a:p>
          <a:p>
            <a:pPr>
              <a:lnSpc>
                <a:spcPct val="150000"/>
              </a:lnSpc>
            </a:pPr>
            <a:r>
              <a:rPr lang="es-ES" dirty="0" smtClean="0">
                <a:solidFill>
                  <a:srgbClr val="000000"/>
                </a:solidFill>
                <a:latin typeface="Calibri"/>
              </a:rPr>
              <a:t>                                         </a:t>
            </a:r>
            <a:r>
              <a:rPr lang="es-ES" sz="1600" b="1" i="1" u="sng" dirty="0" smtClean="0">
                <a:solidFill>
                  <a:srgbClr val="000000"/>
                </a:solidFill>
                <a:latin typeface="Calibri"/>
              </a:rPr>
              <a:t>Perfil del aire</a:t>
            </a:r>
          </a:p>
          <a:p>
            <a:pPr>
              <a:lnSpc>
                <a:spcPct val="150000"/>
              </a:lnSpc>
            </a:pPr>
            <a:r>
              <a:rPr lang="es-ES" sz="1600" b="1" i="1" u="sng" dirty="0">
                <a:solidFill>
                  <a:srgbClr val="000000"/>
                </a:solidFill>
                <a:latin typeface="Calibri"/>
              </a:rPr>
              <a:t> </a:t>
            </a:r>
            <a:r>
              <a:rPr lang="es-ES" sz="1600" b="1" i="1" u="sng" dirty="0" smtClean="0">
                <a:solidFill>
                  <a:srgbClr val="000000"/>
                </a:solidFill>
                <a:latin typeface="Calibri"/>
              </a:rPr>
              <a:t>                                       </a:t>
            </a:r>
            <a:r>
              <a:rPr lang="es-ES" sz="1600" b="1" i="1" dirty="0" smtClean="0">
                <a:solidFill>
                  <a:srgbClr val="000000"/>
                </a:solidFill>
                <a:latin typeface="Calibri"/>
              </a:rPr>
              <a:t>      </a:t>
            </a:r>
            <a:r>
              <a:rPr lang="es-ES" sz="1600" b="1" i="1" u="sng" dirty="0" smtClean="0">
                <a:solidFill>
                  <a:srgbClr val="000000"/>
                </a:solidFill>
                <a:latin typeface="Calibri"/>
              </a:rPr>
              <a:t> Un río, un amor</a:t>
            </a:r>
          </a:p>
          <a:p>
            <a:pPr>
              <a:lnSpc>
                <a:spcPct val="150000"/>
              </a:lnSpc>
            </a:pPr>
            <a:r>
              <a:rPr lang="es-ES" sz="1600" b="1" i="1" u="sng" dirty="0">
                <a:solidFill>
                  <a:srgbClr val="000000"/>
                </a:solidFill>
                <a:latin typeface="Calibri"/>
              </a:rPr>
              <a:t> </a:t>
            </a:r>
            <a:r>
              <a:rPr lang="es-ES" sz="1600" b="1" i="1" u="sng" dirty="0" smtClean="0">
                <a:solidFill>
                  <a:srgbClr val="000000"/>
                </a:solidFill>
                <a:latin typeface="Calibri"/>
              </a:rPr>
              <a:t>                                       </a:t>
            </a:r>
            <a:r>
              <a:rPr lang="es-ES" sz="1600" b="1" i="1" dirty="0" smtClean="0">
                <a:solidFill>
                  <a:srgbClr val="000000"/>
                </a:solidFill>
                <a:latin typeface="Calibri"/>
              </a:rPr>
              <a:t>       </a:t>
            </a:r>
            <a:r>
              <a:rPr lang="es-ES" sz="1600" b="1" i="1" u="sng" dirty="0" smtClean="0">
                <a:solidFill>
                  <a:srgbClr val="000000"/>
                </a:solidFill>
                <a:latin typeface="Calibri"/>
              </a:rPr>
              <a:t>Los placeres prohibidos</a:t>
            </a:r>
          </a:p>
          <a:p>
            <a:pPr>
              <a:lnSpc>
                <a:spcPct val="150000"/>
              </a:lnSpc>
            </a:pPr>
            <a:r>
              <a:rPr lang="es-ES" sz="1600" b="1" i="1" dirty="0">
                <a:solidFill>
                  <a:srgbClr val="000000"/>
                </a:solidFill>
                <a:latin typeface="Calibri"/>
              </a:rPr>
              <a:t> </a:t>
            </a:r>
            <a:r>
              <a:rPr lang="es-ES" sz="1600" b="1" i="1" dirty="0" smtClean="0">
                <a:solidFill>
                  <a:srgbClr val="000000"/>
                </a:solidFill>
                <a:latin typeface="Calibri"/>
              </a:rPr>
              <a:t>                                               </a:t>
            </a:r>
            <a:r>
              <a:rPr lang="es-ES" sz="1600" b="1" i="1" u="sng" dirty="0" smtClean="0">
                <a:solidFill>
                  <a:srgbClr val="000000"/>
                </a:solidFill>
                <a:latin typeface="Calibri"/>
              </a:rPr>
              <a:t>Donde habite el olvido</a:t>
            </a:r>
          </a:p>
          <a:p>
            <a:pPr>
              <a:lnSpc>
                <a:spcPct val="150000"/>
              </a:lnSpc>
            </a:pPr>
            <a:r>
              <a:rPr lang="es-ES" sz="1600" b="1" i="1" dirty="0">
                <a:solidFill>
                  <a:srgbClr val="000000"/>
                </a:solidFill>
                <a:latin typeface="Calibri"/>
              </a:rPr>
              <a:t> </a:t>
            </a:r>
            <a:r>
              <a:rPr lang="es-ES" sz="1600" b="1" i="1" dirty="0" smtClean="0">
                <a:solidFill>
                  <a:srgbClr val="000000"/>
                </a:solidFill>
                <a:latin typeface="Calibri"/>
              </a:rPr>
              <a:t>                                               </a:t>
            </a:r>
            <a:r>
              <a:rPr lang="es-ES" sz="1600" b="1" i="1" u="sng" dirty="0" smtClean="0">
                <a:solidFill>
                  <a:srgbClr val="000000"/>
                </a:solidFill>
                <a:latin typeface="Calibri"/>
              </a:rPr>
              <a:t>Desolación de la quimera</a:t>
            </a:r>
          </a:p>
          <a:p>
            <a:endParaRPr lang="es-ES" dirty="0">
              <a:solidFill>
                <a:srgbClr val="000000"/>
              </a:solidFill>
              <a:latin typeface="Calibri"/>
            </a:endParaRPr>
          </a:p>
          <a:p>
            <a:endParaRPr lang="es-ES" dirty="0" smtClean="0">
              <a:solidFill>
                <a:srgbClr val="000000"/>
              </a:solidFill>
              <a:latin typeface="Calibri"/>
            </a:endParaRPr>
          </a:p>
          <a:p>
            <a:endParaRPr lang="es-ES" dirty="0" smtClean="0">
              <a:solidFill>
                <a:srgbClr val="000000"/>
              </a:solidFill>
              <a:latin typeface="Calibri"/>
            </a:endParaRPr>
          </a:p>
          <a:p>
            <a:endParaRPr lang="es-ES" dirty="0">
              <a:solidFill>
                <a:srgbClr val="000000"/>
              </a:solidFill>
              <a:latin typeface="Calibri"/>
            </a:endParaRPr>
          </a:p>
          <a:p>
            <a:endParaRPr lang="es-ES" dirty="0" smtClean="0">
              <a:solidFill>
                <a:srgbClr val="000000"/>
              </a:solidFill>
              <a:latin typeface="Calibri"/>
            </a:endParaRPr>
          </a:p>
          <a:p>
            <a:endParaRPr lang="es-ES" dirty="0">
              <a:solidFill>
                <a:srgbClr val="000000"/>
              </a:solidFill>
              <a:latin typeface="Calibri"/>
            </a:endParaRPr>
          </a:p>
          <a:p>
            <a:endParaRPr lang="es-ES" dirty="0" smtClean="0">
              <a:solidFill>
                <a:srgbClr val="000000"/>
              </a:solidFill>
              <a:latin typeface="Calibri"/>
            </a:endParaRPr>
          </a:p>
          <a:p>
            <a:endParaRPr lang="es-ES" dirty="0">
              <a:solidFill>
                <a:srgbClr val="000000"/>
              </a:solidFill>
              <a:latin typeface="Calibri"/>
            </a:endParaRPr>
          </a:p>
          <a:p>
            <a:endParaRPr lang="es-ES" dirty="0" smtClean="0">
              <a:solidFill>
                <a:srgbClr val="000000"/>
              </a:solidFill>
              <a:latin typeface="Calibri"/>
            </a:endParaRPr>
          </a:p>
          <a:p>
            <a:endParaRPr lang="es-ES" dirty="0">
              <a:solidFill>
                <a:srgbClr val="000000"/>
              </a:solidFill>
              <a:latin typeface="Calibri"/>
            </a:endParaRPr>
          </a:p>
          <a:p>
            <a:endParaRPr lang="es-ES" dirty="0">
              <a:solidFill>
                <a:srgbClr val="000000"/>
              </a:solidFill>
              <a:latin typeface="Calibri"/>
            </a:endParaRPr>
          </a:p>
          <a:p>
            <a:endParaRPr lang="es-ES" dirty="0">
              <a:solidFill>
                <a:srgbClr val="000000"/>
              </a:solidFill>
              <a:latin typeface="Calibri"/>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153701"/>
            <a:ext cx="1924050" cy="2381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redondeado"/>
          <p:cNvSpPr/>
          <p:nvPr/>
        </p:nvSpPr>
        <p:spPr>
          <a:xfrm>
            <a:off x="4901320" y="0"/>
            <a:ext cx="4176000" cy="6732000"/>
          </a:xfrm>
          <a:prstGeom prst="roundRect">
            <a:avLst/>
          </a:prstGeom>
          <a:blipFill>
            <a:blip r:embed="rId3"/>
            <a:tile tx="0" ty="0" sx="100000" sy="100000" flip="none" algn="tl"/>
          </a:blipFill>
        </p:spPr>
        <p:txBody>
          <a:bodyPr wrap="square">
            <a:spAutoFit/>
          </a:bodyPr>
          <a:lstStyle/>
          <a:p>
            <a:pPr algn="ctr"/>
            <a:endParaRPr lang="es-ES" sz="1400" dirty="0" smtClean="0"/>
          </a:p>
          <a:p>
            <a:pPr algn="ctr"/>
            <a:r>
              <a:rPr lang="es-ES" sz="1400" b="1" dirty="0" smtClean="0"/>
              <a:t>PEREGRINO</a:t>
            </a:r>
            <a:endParaRPr lang="es-ES" sz="1400" b="1" dirty="0"/>
          </a:p>
          <a:p>
            <a:pPr algn="ctr"/>
            <a:endParaRPr lang="es-ES" sz="1400" dirty="0" smtClean="0"/>
          </a:p>
          <a:p>
            <a:pPr algn="ctr"/>
            <a:r>
              <a:rPr lang="es-ES" sz="1400" b="1" dirty="0" smtClean="0"/>
              <a:t>¿</a:t>
            </a:r>
            <a:r>
              <a:rPr lang="es-ES" sz="1400" b="1" dirty="0"/>
              <a:t>Volver? Vuelva el que tenga, </a:t>
            </a:r>
          </a:p>
          <a:p>
            <a:pPr algn="ctr"/>
            <a:r>
              <a:rPr lang="es-ES" sz="1400" b="1" dirty="0"/>
              <a:t>Tras largos años, tras un largo viaje, </a:t>
            </a:r>
          </a:p>
          <a:p>
            <a:pPr algn="ctr"/>
            <a:r>
              <a:rPr lang="es-ES" sz="1400" b="1" dirty="0"/>
              <a:t>Cansancio del camino y la codicia </a:t>
            </a:r>
          </a:p>
          <a:p>
            <a:pPr algn="ctr"/>
            <a:r>
              <a:rPr lang="es-ES" sz="1400" b="1" dirty="0"/>
              <a:t>De su tierra, su casa, sus amigos, </a:t>
            </a:r>
          </a:p>
          <a:p>
            <a:pPr algn="ctr"/>
            <a:r>
              <a:rPr lang="es-ES" sz="1400" b="1" dirty="0"/>
              <a:t>Del amor que al regreso fiel le espere. </a:t>
            </a:r>
          </a:p>
          <a:p>
            <a:pPr algn="ctr"/>
            <a:endParaRPr lang="es-ES" sz="1400" b="1" dirty="0"/>
          </a:p>
          <a:p>
            <a:pPr algn="ctr"/>
            <a:r>
              <a:rPr lang="es-ES" sz="1400" b="1" dirty="0"/>
              <a:t>Mas, ¿tú? ¿Volver? Regresar no piensas, </a:t>
            </a:r>
          </a:p>
          <a:p>
            <a:pPr algn="ctr"/>
            <a:r>
              <a:rPr lang="es-ES" sz="1400" b="1" dirty="0"/>
              <a:t>Sino seguir libre adelante, </a:t>
            </a:r>
          </a:p>
          <a:p>
            <a:pPr algn="ctr"/>
            <a:r>
              <a:rPr lang="es-ES" sz="1400" b="1" dirty="0"/>
              <a:t>Disponible por siempre, mozo o viejo, </a:t>
            </a:r>
          </a:p>
          <a:p>
            <a:pPr algn="ctr"/>
            <a:r>
              <a:rPr lang="es-ES" sz="1400" b="1" dirty="0"/>
              <a:t>Sin hijo que te busque, como a Ulises, </a:t>
            </a:r>
          </a:p>
          <a:p>
            <a:pPr algn="ctr"/>
            <a:r>
              <a:rPr lang="es-ES" sz="1400" b="1" dirty="0"/>
              <a:t>Sin Ítaca que aguarde y sin Penélope. </a:t>
            </a:r>
          </a:p>
          <a:p>
            <a:pPr algn="ctr"/>
            <a:endParaRPr lang="es-ES" sz="1400" b="1" dirty="0"/>
          </a:p>
          <a:p>
            <a:pPr algn="ctr"/>
            <a:r>
              <a:rPr lang="es-ES" sz="1400" b="1" dirty="0"/>
              <a:t>Sigue, sigue adelante y no regreses, </a:t>
            </a:r>
          </a:p>
          <a:p>
            <a:pPr algn="ctr"/>
            <a:r>
              <a:rPr lang="es-ES" sz="1400" b="1" dirty="0"/>
              <a:t>Fiel hasta el fin del camino y tu vida, </a:t>
            </a:r>
          </a:p>
          <a:p>
            <a:pPr algn="ctr"/>
            <a:r>
              <a:rPr lang="es-ES" sz="1400" b="1" dirty="0"/>
              <a:t>No eches de menos un destino más fácil, </a:t>
            </a:r>
          </a:p>
          <a:p>
            <a:pPr algn="ctr"/>
            <a:r>
              <a:rPr lang="es-ES" sz="1400" b="1" dirty="0"/>
              <a:t>Tus pies sobre la tierra antes no hollada, </a:t>
            </a:r>
          </a:p>
          <a:p>
            <a:pPr algn="ctr"/>
            <a:r>
              <a:rPr lang="es-ES" sz="1400" b="1" dirty="0"/>
              <a:t>Tus ojos frente a lo antes nunca </a:t>
            </a:r>
            <a:r>
              <a:rPr lang="es-ES" sz="1400" b="1" dirty="0" smtClean="0"/>
              <a:t>visto</a:t>
            </a:r>
          </a:p>
          <a:p>
            <a:pPr algn="ctr"/>
            <a:endParaRPr lang="es-ES" sz="1500" dirty="0"/>
          </a:p>
          <a:p>
            <a:pPr algn="ctr"/>
            <a:endParaRPr lang="es-ES" sz="1500" dirty="0" smtClean="0"/>
          </a:p>
          <a:p>
            <a:r>
              <a:rPr lang="es-ES" sz="1500" i="1" dirty="0"/>
              <a:t> </a:t>
            </a:r>
            <a:r>
              <a:rPr lang="es-ES" sz="1500" i="1" dirty="0" smtClean="0"/>
              <a:t>      </a:t>
            </a:r>
            <a:r>
              <a:rPr lang="es-ES" sz="1500" i="1" u="sng" dirty="0" smtClean="0"/>
              <a:t>Desolación De La Quimera </a:t>
            </a:r>
          </a:p>
          <a:p>
            <a:endParaRPr lang="es-ES" sz="1500" i="1" u="sng" dirty="0"/>
          </a:p>
          <a:p>
            <a:endParaRPr lang="es-ES" sz="1500" i="1" u="sng" dirty="0" smtClean="0"/>
          </a:p>
          <a:p>
            <a:endParaRPr lang="es-ES" sz="1500" i="1" u="sng" dirty="0"/>
          </a:p>
          <a:p>
            <a:endParaRPr lang="es-ES" sz="1500" i="1" u="sng" dirty="0" smtClean="0"/>
          </a:p>
          <a:p>
            <a:endParaRPr lang="es-ES" sz="1500" i="1" u="sng" dirty="0"/>
          </a:p>
        </p:txBody>
      </p:sp>
    </p:spTree>
    <p:extLst>
      <p:ext uri="{BB962C8B-B14F-4D97-AF65-F5344CB8AC3E}">
        <p14:creationId xmlns:p14="http://schemas.microsoft.com/office/powerpoint/2010/main" val="41650641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circle(in)">
                                      <p:cBhvr>
                                        <p:cTn id="11" dur="2000"/>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iterate type="lt">
                                    <p:tmPct val="10000"/>
                                  </p:iterate>
                                  <p:childTnLst>
                                    <p:set>
                                      <p:cBhvr>
                                        <p:cTn id="15" dur="1" fill="hold">
                                          <p:stCondLst>
                                            <p:cond delay="0"/>
                                          </p:stCondLst>
                                        </p:cTn>
                                        <p:tgtEl>
                                          <p:spTgt spid="7"/>
                                        </p:tgtEl>
                                        <p:attrNameLst>
                                          <p:attrName>style.visibility</p:attrName>
                                        </p:attrNameLst>
                                      </p:cBhvr>
                                      <p:to>
                                        <p:strVal val="visible"/>
                                      </p:to>
                                    </p:set>
                                    <p:animEffect transition="in" filter="circle(in)">
                                      <p:cBhvr>
                                        <p:cTn id="16"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17</a:t>
            </a:fld>
            <a:endParaRPr lang="es-ES" dirty="0"/>
          </a:p>
        </p:txBody>
      </p:sp>
      <p:sp>
        <p:nvSpPr>
          <p:cNvPr id="5" name="4 CuadroTexto"/>
          <p:cNvSpPr txBox="1"/>
          <p:nvPr/>
        </p:nvSpPr>
        <p:spPr>
          <a:xfrm>
            <a:off x="179512" y="33697"/>
            <a:ext cx="8640960" cy="461665"/>
          </a:xfrm>
          <a:prstGeom prst="rect">
            <a:avLst/>
          </a:prstGeom>
          <a:noFill/>
        </p:spPr>
        <p:txBody>
          <a:bodyPr wrap="square" rtlCol="0">
            <a:spAutoFit/>
          </a:bodyPr>
          <a:lstStyle/>
          <a:p>
            <a:r>
              <a:rPr lang="es-ES" sz="2400" b="1" dirty="0" smtClean="0">
                <a:solidFill>
                  <a:srgbClr val="FF0000"/>
                </a:solidFill>
                <a:latin typeface="Lucida Calligraphy" pitchFamily="66" charset="0"/>
              </a:rPr>
              <a:t>Federico García Lorca (Granada 1898- </a:t>
            </a:r>
            <a:r>
              <a:rPr lang="es-ES" sz="2400" b="1" dirty="0" smtClean="0">
                <a:solidFill>
                  <a:srgbClr val="FF0000"/>
                </a:solidFill>
                <a:latin typeface="Lucida Calligraphy" pitchFamily="66" charset="0"/>
              </a:rPr>
              <a:t>Viznar</a:t>
            </a:r>
            <a:r>
              <a:rPr lang="es-ES" sz="2400" b="1" dirty="0" smtClean="0">
                <a:solidFill>
                  <a:srgbClr val="FF0000"/>
                </a:solidFill>
                <a:latin typeface="Lucida Calligraphy" pitchFamily="66" charset="0"/>
              </a:rPr>
              <a:t> 1936)</a:t>
            </a:r>
            <a:endParaRPr lang="es-ES" sz="2400" b="1" dirty="0">
              <a:solidFill>
                <a:srgbClr val="FF0000"/>
              </a:solidFill>
              <a:latin typeface="Lucida Calligraphy" pitchFamily="66"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095" y="643298"/>
            <a:ext cx="4392488" cy="609807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CuadroTexto"/>
          <p:cNvSpPr txBox="1"/>
          <p:nvPr/>
        </p:nvSpPr>
        <p:spPr>
          <a:xfrm>
            <a:off x="118098" y="495362"/>
            <a:ext cx="4453901" cy="6278642"/>
          </a:xfrm>
          <a:prstGeom prst="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l="50000" t="50000" r="50000" b="50000"/>
            </a:path>
            <a:tileRect/>
          </a:gradFill>
          <a:scene3d>
            <a:camera prst="orthographicFront"/>
            <a:lightRig rig="threePt" dir="t"/>
          </a:scene3d>
          <a:sp3d>
            <a:bevelT w="152400" h="50800" prst="softRound"/>
          </a:sp3d>
        </p:spPr>
        <p:txBody>
          <a:bodyPr wrap="square" rtlCol="0">
            <a:spAutoFit/>
          </a:bodyPr>
          <a:lstStyle/>
          <a:p>
            <a:r>
              <a:rPr lang="es-ES" sz="1600" dirty="0" smtClean="0">
                <a:solidFill>
                  <a:srgbClr val="000000"/>
                </a:solidFill>
                <a:latin typeface="Calibri"/>
              </a:rPr>
              <a:t>La </a:t>
            </a:r>
            <a:r>
              <a:rPr lang="es-ES" sz="1600" dirty="0">
                <a:solidFill>
                  <a:srgbClr val="000000"/>
                </a:solidFill>
                <a:latin typeface="Calibri"/>
              </a:rPr>
              <a:t>obra poética de Lorca sigue una clara evolución, que desde la sencillez de sus primeros poemas deriva en la fuerza expresiva del romancero y se consuma en el atrevimiento vanguardista de </a:t>
            </a:r>
            <a:r>
              <a:rPr lang="es-ES" sz="1600" i="1" dirty="0">
                <a:solidFill>
                  <a:srgbClr val="000000"/>
                </a:solidFill>
                <a:latin typeface="Calibri"/>
              </a:rPr>
              <a:t>Poeta en Nueva York </a:t>
            </a:r>
            <a:endParaRPr lang="es-ES" sz="1600" dirty="0">
              <a:solidFill>
                <a:srgbClr val="000000"/>
              </a:solidFill>
              <a:latin typeface="Calibri"/>
            </a:endParaRPr>
          </a:p>
          <a:p>
            <a:pPr marL="285750" indent="-285750">
              <a:buFont typeface="Wingdings" pitchFamily="2" charset="2"/>
              <a:buChar char="q"/>
            </a:pPr>
            <a:r>
              <a:rPr lang="es-ES" sz="1600" b="1" u="sng" dirty="0" smtClean="0">
                <a:solidFill>
                  <a:srgbClr val="FF0000"/>
                </a:solidFill>
                <a:latin typeface="Calibri"/>
              </a:rPr>
              <a:t> </a:t>
            </a:r>
            <a:r>
              <a:rPr lang="es-ES" sz="1600" b="1" i="1" u="sng" dirty="0">
                <a:solidFill>
                  <a:srgbClr val="FF0000"/>
                </a:solidFill>
                <a:latin typeface="Calibri"/>
              </a:rPr>
              <a:t>Canciones </a:t>
            </a:r>
            <a:r>
              <a:rPr lang="es-ES" sz="1600" dirty="0" smtClean="0">
                <a:latin typeface="Calibri"/>
              </a:rPr>
              <a:t> recoge sus primeros poemas, </a:t>
            </a:r>
            <a:r>
              <a:rPr lang="es-ES" sz="1600" dirty="0" smtClean="0">
                <a:solidFill>
                  <a:srgbClr val="000000"/>
                </a:solidFill>
                <a:latin typeface="Calibri"/>
              </a:rPr>
              <a:t>diecisiete </a:t>
            </a:r>
            <a:r>
              <a:rPr lang="es-ES" sz="1600" dirty="0">
                <a:solidFill>
                  <a:srgbClr val="000000"/>
                </a:solidFill>
                <a:latin typeface="Calibri"/>
              </a:rPr>
              <a:t>poemas breves, anecdóticos, coloristas y populares que describen líricamente el ambiente granadino</a:t>
            </a:r>
            <a:r>
              <a:rPr lang="es-ES" sz="1600" dirty="0" smtClean="0">
                <a:solidFill>
                  <a:srgbClr val="000000"/>
                </a:solidFill>
                <a:latin typeface="Calibri"/>
              </a:rPr>
              <a:t>.</a:t>
            </a:r>
          </a:p>
          <a:p>
            <a:pPr marL="285750" indent="-285750">
              <a:buFont typeface="Wingdings" pitchFamily="2" charset="2"/>
              <a:buChar char="q"/>
            </a:pPr>
            <a:r>
              <a:rPr lang="es-ES" sz="1600" b="1" i="1" u="sng" dirty="0" smtClean="0">
                <a:solidFill>
                  <a:srgbClr val="FF0000"/>
                </a:solidFill>
                <a:latin typeface="Calibri"/>
              </a:rPr>
              <a:t>Poema </a:t>
            </a:r>
            <a:r>
              <a:rPr lang="es-ES" sz="1600" b="1" i="1" u="sng" dirty="0">
                <a:solidFill>
                  <a:srgbClr val="FF0000"/>
                </a:solidFill>
                <a:latin typeface="Calibri"/>
              </a:rPr>
              <a:t>del cante jondo </a:t>
            </a:r>
            <a:r>
              <a:rPr lang="es-ES" sz="1600" dirty="0">
                <a:solidFill>
                  <a:srgbClr val="000000"/>
                </a:solidFill>
                <a:latin typeface="Calibri"/>
              </a:rPr>
              <a:t>recrea la poesía popular del cancionero y da entrada al folclore andaluz. </a:t>
            </a:r>
            <a:endParaRPr lang="es-ES" sz="1600" dirty="0" smtClean="0">
              <a:solidFill>
                <a:srgbClr val="000000"/>
              </a:solidFill>
              <a:latin typeface="Calibri"/>
            </a:endParaRPr>
          </a:p>
          <a:p>
            <a:pPr marL="285750" indent="-285750">
              <a:buFont typeface="Wingdings" pitchFamily="2" charset="2"/>
              <a:buChar char="q"/>
            </a:pPr>
            <a:r>
              <a:rPr lang="es-ES" sz="1600" b="1" i="1" u="sng" dirty="0" smtClean="0">
                <a:solidFill>
                  <a:srgbClr val="FF0000"/>
                </a:solidFill>
                <a:latin typeface="Calibri"/>
              </a:rPr>
              <a:t>Romancero </a:t>
            </a:r>
            <a:r>
              <a:rPr lang="es-ES" sz="1600" b="1" i="1" u="sng" dirty="0">
                <a:solidFill>
                  <a:srgbClr val="FF0000"/>
                </a:solidFill>
                <a:latin typeface="Calibri"/>
              </a:rPr>
              <a:t>gitano </a:t>
            </a:r>
            <a:r>
              <a:rPr lang="es-ES" sz="1600" dirty="0">
                <a:solidFill>
                  <a:srgbClr val="000000"/>
                </a:solidFill>
                <a:latin typeface="Calibri"/>
              </a:rPr>
              <a:t>mezcla lo popular y lo culto, lo espontáneo y lo reflexivo. Consta de dieciocho romances que giran en torno al mundo </a:t>
            </a:r>
            <a:r>
              <a:rPr lang="es-ES" sz="1600" dirty="0" smtClean="0">
                <a:solidFill>
                  <a:srgbClr val="000000"/>
                </a:solidFill>
                <a:latin typeface="Calibri"/>
              </a:rPr>
              <a:t>gitano. Es </a:t>
            </a:r>
            <a:r>
              <a:rPr lang="es-ES" sz="1600" dirty="0">
                <a:solidFill>
                  <a:srgbClr val="000000"/>
                </a:solidFill>
                <a:latin typeface="Calibri"/>
              </a:rPr>
              <a:t>la obra del mundo folklórico andaluz mezclado con imágenes sorprendentes propias de la vanguardia</a:t>
            </a:r>
            <a:r>
              <a:rPr lang="es-ES" sz="1600" dirty="0" smtClean="0">
                <a:solidFill>
                  <a:srgbClr val="000000"/>
                </a:solidFill>
                <a:latin typeface="Calibri"/>
              </a:rPr>
              <a:t>.</a:t>
            </a:r>
          </a:p>
          <a:p>
            <a:pPr marL="285750" indent="-285750">
              <a:buFont typeface="Wingdings" pitchFamily="2" charset="2"/>
              <a:buChar char="q"/>
            </a:pPr>
            <a:r>
              <a:rPr lang="es-ES" sz="1600" b="1" i="1" u="sng" dirty="0" smtClean="0">
                <a:solidFill>
                  <a:srgbClr val="FF0000"/>
                </a:solidFill>
                <a:latin typeface="Calibri"/>
              </a:rPr>
              <a:t>Poeta </a:t>
            </a:r>
            <a:r>
              <a:rPr lang="es-ES" sz="1600" b="1" i="1" u="sng" dirty="0">
                <a:solidFill>
                  <a:srgbClr val="FF0000"/>
                </a:solidFill>
                <a:latin typeface="Calibri"/>
              </a:rPr>
              <a:t>en Nueva York </a:t>
            </a:r>
            <a:r>
              <a:rPr lang="es-ES" sz="1600" dirty="0">
                <a:solidFill>
                  <a:srgbClr val="000000"/>
                </a:solidFill>
                <a:latin typeface="Calibri"/>
              </a:rPr>
              <a:t>Obra publicada póstumamente, comprende los poemas surrealistas de denuncia social escritos durante su estancia en la ciudad. Agobiado por la gran ciudad americana protesta y se rebela contra la civilización materialista y mecanizada, la esclavitud y la injusticia. </a:t>
            </a:r>
            <a:endParaRPr lang="es-ES" sz="1600" i="1" dirty="0" smtClean="0">
              <a:solidFill>
                <a:srgbClr val="000000"/>
              </a:solidFill>
              <a:latin typeface="Calibri"/>
            </a:endParaRPr>
          </a:p>
          <a:p>
            <a:endParaRPr lang="es-ES" dirty="0"/>
          </a:p>
        </p:txBody>
      </p:sp>
    </p:spTree>
    <p:extLst>
      <p:ext uri="{BB962C8B-B14F-4D97-AF65-F5344CB8AC3E}">
        <p14:creationId xmlns:p14="http://schemas.microsoft.com/office/powerpoint/2010/main" val="1946071493"/>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iterate type="wd">
                                    <p:tmPct val="10000"/>
                                  </p:iterate>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nodeType="click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circle(out)">
                                      <p:cBhvr>
                                        <p:cTn id="18"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18</a:t>
            </a:fld>
            <a:endParaRPr lang="es-ES" dirty="0"/>
          </a:p>
        </p:txBody>
      </p:sp>
      <p:sp>
        <p:nvSpPr>
          <p:cNvPr id="4" name="3 CuadroTexto"/>
          <p:cNvSpPr txBox="1"/>
          <p:nvPr/>
        </p:nvSpPr>
        <p:spPr>
          <a:xfrm>
            <a:off x="107503" y="274320"/>
            <a:ext cx="4151459" cy="6309360"/>
          </a:xfrm>
          <a:prstGeom prst="round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l="50000" t="50000" r="50000" b="50000"/>
            </a:path>
            <a:tileRect/>
          </a:gradFill>
          <a:ln w="38100">
            <a:solidFill>
              <a:schemeClr val="accent1"/>
            </a:solidFill>
          </a:ln>
        </p:spPr>
        <p:txBody>
          <a:bodyPr wrap="square" rtlCol="0">
            <a:spAutoFit/>
          </a:bodyPr>
          <a:lstStyle/>
          <a:p>
            <a:pPr marL="285750" indent="-285750">
              <a:buFont typeface="Wingdings" pitchFamily="2" charset="2"/>
              <a:buChar char="q"/>
            </a:pPr>
            <a:r>
              <a:rPr lang="es-ES" i="1" u="sng" dirty="0" smtClean="0">
                <a:solidFill>
                  <a:srgbClr val="FF0000"/>
                </a:solidFill>
              </a:rPr>
              <a:t>Llanto por Ignacio Sánchez Mejías</a:t>
            </a:r>
          </a:p>
          <a:p>
            <a:r>
              <a:rPr lang="es-ES" i="1" u="sng" dirty="0">
                <a:solidFill>
                  <a:srgbClr val="FF0000"/>
                </a:solidFill>
              </a:rPr>
              <a:t> </a:t>
            </a:r>
            <a:r>
              <a:rPr lang="es-ES" sz="1600" dirty="0" smtClean="0"/>
              <a:t>Elegía por la muerte del torero, amigo personal, valedor de la Generación del 27</a:t>
            </a:r>
            <a:endParaRPr lang="es-ES" i="1" u="sng" dirty="0" smtClean="0">
              <a:solidFill>
                <a:srgbClr val="FF0000"/>
              </a:solidFill>
            </a:endParaRPr>
          </a:p>
          <a:p>
            <a:pPr marL="285750" indent="-285750">
              <a:buFont typeface="Wingdings" pitchFamily="2" charset="2"/>
              <a:buChar char="q"/>
            </a:pPr>
            <a:r>
              <a:rPr lang="es-ES" i="1" u="sng" dirty="0" smtClean="0">
                <a:solidFill>
                  <a:srgbClr val="FF0000"/>
                </a:solidFill>
              </a:rPr>
              <a:t>Diván de </a:t>
            </a:r>
            <a:r>
              <a:rPr lang="es-ES" i="1" u="sng" dirty="0" smtClean="0">
                <a:solidFill>
                  <a:srgbClr val="FF0000"/>
                </a:solidFill>
              </a:rPr>
              <a:t>Tamarit</a:t>
            </a:r>
            <a:endParaRPr lang="es-ES" i="1" u="sng" dirty="0" smtClean="0">
              <a:solidFill>
                <a:srgbClr val="FF0000"/>
              </a:solidFill>
            </a:endParaRPr>
          </a:p>
          <a:p>
            <a:pPr marL="285750" indent="-285750">
              <a:buFont typeface="Wingdings" pitchFamily="2" charset="2"/>
              <a:buChar char="q"/>
            </a:pPr>
            <a:r>
              <a:rPr lang="es-ES" i="1" u="sng" dirty="0" smtClean="0">
                <a:solidFill>
                  <a:srgbClr val="FF0000"/>
                </a:solidFill>
              </a:rPr>
              <a:t>Sonetos del amor oscuro</a:t>
            </a:r>
            <a:endParaRPr lang="es-ES" i="1" u="sng" dirty="0">
              <a:solidFill>
                <a:srgbClr val="FF0000"/>
              </a:solidFill>
            </a:endParaRPr>
          </a:p>
          <a:p>
            <a:r>
              <a:rPr lang="es-ES" sz="1600" dirty="0" smtClean="0"/>
              <a:t>Las dos obras se publican póstumamente. Los sonetos en </a:t>
            </a:r>
            <a:r>
              <a:rPr lang="es-ES" sz="1600" dirty="0"/>
              <a:t>1983. </a:t>
            </a:r>
            <a:endParaRPr lang="es-ES" sz="1600" dirty="0" smtClean="0"/>
          </a:p>
          <a:p>
            <a:endParaRPr lang="es-ES" sz="1600" dirty="0" smtClean="0"/>
          </a:p>
          <a:p>
            <a:r>
              <a:rPr lang="es-ES" sz="1600" dirty="0" smtClean="0"/>
              <a:t>La </a:t>
            </a:r>
            <a:r>
              <a:rPr lang="es-ES" sz="1600" dirty="0"/>
              <a:t>obra poética de Lorca constituye una de las cimas de la poesía de la Generación del </a:t>
            </a:r>
            <a:r>
              <a:rPr lang="es-ES" sz="1600" dirty="0" smtClean="0"/>
              <a:t>27 y </a:t>
            </a:r>
            <a:r>
              <a:rPr lang="es-ES" sz="1600" dirty="0"/>
              <a:t>de toda la literatura española. La poesía lorquiana es el </a:t>
            </a:r>
            <a:r>
              <a:rPr lang="es-ES" sz="1600" dirty="0" smtClean="0"/>
              <a:t>resultado </a:t>
            </a:r>
            <a:r>
              <a:rPr lang="es-ES" sz="1600" dirty="0"/>
              <a:t>de </a:t>
            </a:r>
            <a:r>
              <a:rPr lang="es-ES" sz="1600" dirty="0" smtClean="0"/>
              <a:t>una visón trágica de </a:t>
            </a:r>
            <a:r>
              <a:rPr lang="es-ES" sz="1600" dirty="0"/>
              <a:t>la vida, y está vinculada a distintos autores, tradiciones y corrientes </a:t>
            </a:r>
            <a:r>
              <a:rPr lang="es-ES" sz="1600" dirty="0" smtClean="0"/>
              <a:t>literarias. En el aspecto formal la convivencia entre la tradición y la vanguardia, lo popular y lo culto en una simbiosis inigualable.</a:t>
            </a:r>
            <a:endParaRPr lang="es-ES" sz="1600"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8578"/>
            <a:ext cx="4629370" cy="6732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5 Rectángulo"/>
          <p:cNvSpPr/>
          <p:nvPr/>
        </p:nvSpPr>
        <p:spPr>
          <a:xfrm>
            <a:off x="4300150" y="274320"/>
            <a:ext cx="4885037" cy="5909310"/>
          </a:xfrm>
          <a:prstGeom prst="rect">
            <a:avLst/>
          </a:prstGeom>
        </p:spPr>
        <p:txBody>
          <a:bodyPr wrap="square">
            <a:spAutoFit/>
          </a:bodyPr>
          <a:lstStyle/>
          <a:p>
            <a:pPr algn="ctr"/>
            <a:endParaRPr lang="es-ES" dirty="0" smtClean="0">
              <a:latin typeface="Lucida Calligraphy" pitchFamily="66" charset="0"/>
            </a:endParaRPr>
          </a:p>
          <a:p>
            <a:pPr algn="ctr"/>
            <a:endParaRPr lang="es-ES" b="1" dirty="0">
              <a:latin typeface="Lucida Calligraphy" pitchFamily="66" charset="0"/>
            </a:endParaRPr>
          </a:p>
          <a:p>
            <a:pPr algn="ctr"/>
            <a:r>
              <a:rPr lang="es-ES" b="1" dirty="0" smtClean="0">
                <a:latin typeface="Lucida Calligraphy" pitchFamily="66" charset="0"/>
              </a:rPr>
              <a:t>¿</a:t>
            </a:r>
            <a:r>
              <a:rPr lang="es-ES" b="1" dirty="0">
                <a:latin typeface="Lucida Calligraphy" pitchFamily="66" charset="0"/>
              </a:rPr>
              <a:t>Te gustó la ciudad que gota a gota</a:t>
            </a:r>
          </a:p>
          <a:p>
            <a:pPr algn="ctr"/>
            <a:r>
              <a:rPr lang="es-ES" b="1" dirty="0">
                <a:latin typeface="Lucida Calligraphy" pitchFamily="66" charset="0"/>
              </a:rPr>
              <a:t>labró el agua en el centro de los pinos?</a:t>
            </a:r>
          </a:p>
          <a:p>
            <a:pPr algn="ctr"/>
            <a:r>
              <a:rPr lang="es-ES" b="1" dirty="0">
                <a:latin typeface="Lucida Calligraphy" pitchFamily="66" charset="0"/>
              </a:rPr>
              <a:t>¿Viste sueños y rostros y caminos</a:t>
            </a:r>
          </a:p>
          <a:p>
            <a:pPr algn="ctr"/>
            <a:r>
              <a:rPr lang="es-ES" b="1" dirty="0">
                <a:latin typeface="Lucida Calligraphy" pitchFamily="66" charset="0"/>
              </a:rPr>
              <a:t>y muros de dolor que el aire azota?</a:t>
            </a:r>
          </a:p>
          <a:p>
            <a:pPr algn="ctr"/>
            <a:endParaRPr lang="es-ES" b="1" dirty="0">
              <a:latin typeface="Lucida Calligraphy" pitchFamily="66" charset="0"/>
            </a:endParaRPr>
          </a:p>
          <a:p>
            <a:pPr algn="ctr"/>
            <a:r>
              <a:rPr lang="es-ES" b="1" dirty="0">
                <a:latin typeface="Lucida Calligraphy" pitchFamily="66" charset="0"/>
              </a:rPr>
              <a:t>¿Viste la grieta azul de luna rota</a:t>
            </a:r>
          </a:p>
          <a:p>
            <a:pPr algn="ctr"/>
            <a:r>
              <a:rPr lang="es-ES" b="1" dirty="0">
                <a:latin typeface="Lucida Calligraphy" pitchFamily="66" charset="0"/>
              </a:rPr>
              <a:t>que el Júcar moja de cristal y trinos?</a:t>
            </a:r>
          </a:p>
          <a:p>
            <a:pPr algn="ctr"/>
            <a:r>
              <a:rPr lang="es-ES" b="1" dirty="0">
                <a:latin typeface="Lucida Calligraphy" pitchFamily="66" charset="0"/>
              </a:rPr>
              <a:t>¿Han besado tus dedos los espinos</a:t>
            </a:r>
          </a:p>
          <a:p>
            <a:pPr algn="ctr"/>
            <a:r>
              <a:rPr lang="es-ES" b="1" dirty="0">
                <a:latin typeface="Lucida Calligraphy" pitchFamily="66" charset="0"/>
              </a:rPr>
              <a:t>que coronan de amor piedra remota?</a:t>
            </a:r>
          </a:p>
          <a:p>
            <a:pPr algn="ctr"/>
            <a:endParaRPr lang="es-ES" b="1" dirty="0">
              <a:latin typeface="Lucida Calligraphy" pitchFamily="66" charset="0"/>
            </a:endParaRPr>
          </a:p>
          <a:p>
            <a:pPr algn="ctr"/>
            <a:r>
              <a:rPr lang="es-ES" b="1" dirty="0">
                <a:latin typeface="Lucida Calligraphy" pitchFamily="66" charset="0"/>
              </a:rPr>
              <a:t>¿Te acordaste de mí cuando subías</a:t>
            </a:r>
          </a:p>
          <a:p>
            <a:pPr algn="ctr"/>
            <a:r>
              <a:rPr lang="es-ES" b="1" dirty="0">
                <a:latin typeface="Lucida Calligraphy" pitchFamily="66" charset="0"/>
              </a:rPr>
              <a:t>al silencio que sufre la serpiente</a:t>
            </a:r>
          </a:p>
          <a:p>
            <a:pPr algn="ctr"/>
            <a:r>
              <a:rPr lang="es-ES" b="1" dirty="0">
                <a:latin typeface="Lucida Calligraphy" pitchFamily="66" charset="0"/>
              </a:rPr>
              <a:t>prisionera de grillos y umbrías?</a:t>
            </a:r>
          </a:p>
          <a:p>
            <a:pPr algn="ctr"/>
            <a:endParaRPr lang="es-ES" b="1" dirty="0">
              <a:latin typeface="Lucida Calligraphy" pitchFamily="66" charset="0"/>
            </a:endParaRPr>
          </a:p>
          <a:p>
            <a:pPr algn="ctr"/>
            <a:r>
              <a:rPr lang="es-ES" b="1" dirty="0">
                <a:latin typeface="Lucida Calligraphy" pitchFamily="66" charset="0"/>
              </a:rPr>
              <a:t>¿No viste por el aire transparente</a:t>
            </a:r>
          </a:p>
          <a:p>
            <a:pPr algn="ctr"/>
            <a:r>
              <a:rPr lang="es-ES" b="1" dirty="0">
                <a:latin typeface="Lucida Calligraphy" pitchFamily="66" charset="0"/>
              </a:rPr>
              <a:t>una dalia de penas y alegrías</a:t>
            </a:r>
          </a:p>
          <a:p>
            <a:pPr algn="ctr"/>
            <a:r>
              <a:rPr lang="es-ES" b="1" dirty="0">
                <a:latin typeface="Lucida Calligraphy" pitchFamily="66" charset="0"/>
              </a:rPr>
              <a:t>que te mandó mi corazón caliente</a:t>
            </a:r>
            <a:r>
              <a:rPr lang="es-ES" b="1" dirty="0" smtClean="0">
                <a:latin typeface="Lucida Calligraphy" pitchFamily="66" charset="0"/>
              </a:rPr>
              <a:t>?</a:t>
            </a:r>
          </a:p>
          <a:p>
            <a:pPr algn="ctr"/>
            <a:endParaRPr lang="es-ES" b="1" u="sng" dirty="0" smtClean="0">
              <a:latin typeface="Lucida Calligraphy" pitchFamily="66" charset="0"/>
            </a:endParaRPr>
          </a:p>
          <a:p>
            <a:r>
              <a:rPr lang="es-ES" b="1" u="sng" dirty="0" smtClean="0">
                <a:latin typeface="Lucida Calligraphy" pitchFamily="66" charset="0"/>
              </a:rPr>
              <a:t>Sonetos del amor oscuro</a:t>
            </a:r>
            <a:endParaRPr lang="es-ES" b="1" u="sng" dirty="0">
              <a:latin typeface="Lucida Calligraphy" pitchFamily="66" charset="0"/>
            </a:endParaRPr>
          </a:p>
        </p:txBody>
      </p:sp>
    </p:spTree>
    <p:extLst>
      <p:ext uri="{BB962C8B-B14F-4D97-AF65-F5344CB8AC3E}">
        <p14:creationId xmlns:p14="http://schemas.microsoft.com/office/powerpoint/2010/main" val="318367972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circle(in)">
                                      <p:cBhvr>
                                        <p:cTn id="12" dur="2000"/>
                                        <p:tgtEl>
                                          <p:spTgt spid="2050"/>
                                        </p:tgtEl>
                                      </p:cBhvr>
                                    </p:animEffect>
                                  </p:childTnLst>
                                </p:cTn>
                              </p:par>
                            </p:childTnLst>
                          </p:cTn>
                        </p:par>
                        <p:par>
                          <p:cTn id="13" fill="hold">
                            <p:stCondLst>
                              <p:cond delay="2000"/>
                            </p:stCondLst>
                            <p:childTnLst>
                              <p:par>
                                <p:cTn id="14" presetID="2" presetClass="entr" presetSubtype="3" fill="hold" grpId="0" nodeType="afterEffect">
                                  <p:stCondLst>
                                    <p:cond delay="0"/>
                                  </p:stCondLst>
                                  <p:iterate type="wd">
                                    <p:tmPct val="10000"/>
                                  </p:iterate>
                                  <p:childTnLst>
                                    <p:set>
                                      <p:cBhvr>
                                        <p:cTn id="15" dur="1" fill="hold">
                                          <p:stCondLst>
                                            <p:cond delay="0"/>
                                          </p:stCondLst>
                                        </p:cTn>
                                        <p:tgtEl>
                                          <p:spTgt spid="6"/>
                                        </p:tgtEl>
                                        <p:attrNameLst>
                                          <p:attrName>style.visibility</p:attrName>
                                        </p:attrNameLst>
                                      </p:cBhvr>
                                      <p:to>
                                        <p:strVal val="visible"/>
                                      </p:to>
                                    </p:set>
                                    <p:anim calcmode="lin" valueType="num">
                                      <p:cBhvr additive="base">
                                        <p:cTn id="16" dur="1250" fill="hold"/>
                                        <p:tgtEl>
                                          <p:spTgt spid="6"/>
                                        </p:tgtEl>
                                        <p:attrNameLst>
                                          <p:attrName>ppt_x</p:attrName>
                                        </p:attrNameLst>
                                      </p:cBhvr>
                                      <p:tavLst>
                                        <p:tav tm="0">
                                          <p:val>
                                            <p:strVal val="1+#ppt_w/2"/>
                                          </p:val>
                                        </p:tav>
                                        <p:tav tm="100000">
                                          <p:val>
                                            <p:strVal val="#ppt_x"/>
                                          </p:val>
                                        </p:tav>
                                      </p:tavLst>
                                    </p:anim>
                                    <p:anim calcmode="lin" valueType="num">
                                      <p:cBhvr additive="base">
                                        <p:cTn id="17" dur="125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19</a:t>
            </a:fld>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81389"/>
            <a:ext cx="9252519" cy="693938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4 Rectángulo"/>
          <p:cNvSpPr/>
          <p:nvPr/>
        </p:nvSpPr>
        <p:spPr>
          <a:xfrm>
            <a:off x="4175449" y="433649"/>
            <a:ext cx="4968551" cy="6186309"/>
          </a:xfrm>
          <a:prstGeom prst="rect">
            <a:avLst/>
          </a:prstGeom>
        </p:spPr>
        <p:txBody>
          <a:bodyPr wrap="square">
            <a:spAutoFit/>
          </a:bodyPr>
          <a:lstStyle/>
          <a:p>
            <a:pPr algn="ctr"/>
            <a:endParaRPr lang="es-ES" b="1" dirty="0" smtClean="0">
              <a:solidFill>
                <a:schemeClr val="bg1"/>
              </a:solidFill>
            </a:endParaRPr>
          </a:p>
          <a:p>
            <a:pPr algn="ctr"/>
            <a:r>
              <a:rPr lang="es-ES" b="1" dirty="0" smtClean="0">
                <a:solidFill>
                  <a:srgbClr val="FFFF00"/>
                </a:solidFill>
              </a:rPr>
              <a:t>NOCHE DEL AMOR INSOMNE.</a:t>
            </a:r>
          </a:p>
          <a:p>
            <a:r>
              <a:rPr lang="es-ES" b="1" dirty="0" smtClean="0">
                <a:solidFill>
                  <a:srgbClr val="FFFF00"/>
                </a:solidFill>
              </a:rPr>
              <a:t>     </a:t>
            </a:r>
            <a:endParaRPr lang="es-ES" b="1" dirty="0">
              <a:solidFill>
                <a:srgbClr val="FFFF00"/>
              </a:solidFill>
            </a:endParaRPr>
          </a:p>
          <a:p>
            <a:pPr algn="ctr"/>
            <a:r>
              <a:rPr lang="es-ES" b="1" dirty="0">
                <a:solidFill>
                  <a:srgbClr val="FFFF00"/>
                </a:solidFill>
                <a:latin typeface="Lucida Calligraphy" pitchFamily="66" charset="0"/>
              </a:rPr>
              <a:t>Noche arriba los dos con luna llena,</a:t>
            </a:r>
          </a:p>
          <a:p>
            <a:pPr algn="ctr"/>
            <a:r>
              <a:rPr lang="es-ES" b="1" dirty="0">
                <a:solidFill>
                  <a:srgbClr val="FFFF00"/>
                </a:solidFill>
                <a:latin typeface="Lucida Calligraphy" pitchFamily="66" charset="0"/>
              </a:rPr>
              <a:t>yo me puse a llorar y tú reías.</a:t>
            </a:r>
          </a:p>
          <a:p>
            <a:pPr algn="ctr"/>
            <a:r>
              <a:rPr lang="es-ES" b="1" dirty="0">
                <a:solidFill>
                  <a:srgbClr val="FFFF00"/>
                </a:solidFill>
                <a:latin typeface="Lucida Calligraphy" pitchFamily="66" charset="0"/>
              </a:rPr>
              <a:t>Tu desdén era un dios, las quejas mías</a:t>
            </a:r>
          </a:p>
          <a:p>
            <a:pPr algn="ctr"/>
            <a:r>
              <a:rPr lang="es-ES" b="1" dirty="0">
                <a:solidFill>
                  <a:srgbClr val="FFFF00"/>
                </a:solidFill>
                <a:latin typeface="Lucida Calligraphy" pitchFamily="66" charset="0"/>
              </a:rPr>
              <a:t>momentos y palomas en cadena.</a:t>
            </a:r>
          </a:p>
          <a:p>
            <a:pPr algn="ctr"/>
            <a:r>
              <a:rPr lang="es-ES" b="1" dirty="0">
                <a:solidFill>
                  <a:srgbClr val="FFFF00"/>
                </a:solidFill>
                <a:latin typeface="Lucida Calligraphy" pitchFamily="66" charset="0"/>
              </a:rPr>
              <a:t> </a:t>
            </a:r>
          </a:p>
          <a:p>
            <a:pPr algn="ctr"/>
            <a:r>
              <a:rPr lang="es-ES" b="1" dirty="0">
                <a:solidFill>
                  <a:srgbClr val="FFFF00"/>
                </a:solidFill>
                <a:latin typeface="Lucida Calligraphy" pitchFamily="66" charset="0"/>
              </a:rPr>
              <a:t>Noche abajo los dos. Cristal de pena, </a:t>
            </a:r>
          </a:p>
          <a:p>
            <a:pPr algn="ctr"/>
            <a:r>
              <a:rPr lang="es-ES" b="1" dirty="0">
                <a:solidFill>
                  <a:srgbClr val="FFFF00"/>
                </a:solidFill>
                <a:latin typeface="Lucida Calligraphy" pitchFamily="66" charset="0"/>
              </a:rPr>
              <a:t>llorabas tú por hondas lejanías.</a:t>
            </a:r>
          </a:p>
          <a:p>
            <a:pPr algn="ctr"/>
            <a:r>
              <a:rPr lang="es-ES" b="1" dirty="0">
                <a:solidFill>
                  <a:srgbClr val="FFFF00"/>
                </a:solidFill>
                <a:latin typeface="Lucida Calligraphy" pitchFamily="66" charset="0"/>
              </a:rPr>
              <a:t>Mi dolor era un grupo de agonías</a:t>
            </a:r>
          </a:p>
          <a:p>
            <a:pPr algn="ctr"/>
            <a:r>
              <a:rPr lang="es-ES" b="1" dirty="0">
                <a:solidFill>
                  <a:srgbClr val="FFFF00"/>
                </a:solidFill>
                <a:latin typeface="Lucida Calligraphy" pitchFamily="66" charset="0"/>
              </a:rPr>
              <a:t>sobre tu débil corazón de arena.</a:t>
            </a:r>
          </a:p>
          <a:p>
            <a:pPr algn="ctr"/>
            <a:r>
              <a:rPr lang="es-ES" b="1" dirty="0">
                <a:solidFill>
                  <a:srgbClr val="FFFF00"/>
                </a:solidFill>
                <a:latin typeface="Lucida Calligraphy" pitchFamily="66" charset="0"/>
              </a:rPr>
              <a:t> </a:t>
            </a:r>
          </a:p>
          <a:p>
            <a:pPr algn="ctr"/>
            <a:r>
              <a:rPr lang="es-ES" b="1" dirty="0">
                <a:solidFill>
                  <a:srgbClr val="FFFF00"/>
                </a:solidFill>
                <a:latin typeface="Lucida Calligraphy" pitchFamily="66" charset="0"/>
              </a:rPr>
              <a:t>La aurora nos unió sobre la cama,</a:t>
            </a:r>
          </a:p>
          <a:p>
            <a:pPr algn="ctr"/>
            <a:r>
              <a:rPr lang="es-ES" b="1" dirty="0">
                <a:solidFill>
                  <a:srgbClr val="FFFF00"/>
                </a:solidFill>
                <a:latin typeface="Lucida Calligraphy" pitchFamily="66" charset="0"/>
              </a:rPr>
              <a:t>las bocas puestas sobre el chorro helado</a:t>
            </a:r>
          </a:p>
          <a:p>
            <a:pPr algn="ctr"/>
            <a:r>
              <a:rPr lang="es-ES" b="1" dirty="0">
                <a:solidFill>
                  <a:srgbClr val="FFFF00"/>
                </a:solidFill>
                <a:latin typeface="Lucida Calligraphy" pitchFamily="66" charset="0"/>
              </a:rPr>
              <a:t>de una sangre sin fin que se derrama.</a:t>
            </a:r>
          </a:p>
          <a:p>
            <a:pPr algn="ctr"/>
            <a:r>
              <a:rPr lang="es-ES" b="1" dirty="0">
                <a:solidFill>
                  <a:srgbClr val="FFFF00"/>
                </a:solidFill>
                <a:latin typeface="Lucida Calligraphy" pitchFamily="66" charset="0"/>
              </a:rPr>
              <a:t> </a:t>
            </a:r>
          </a:p>
          <a:p>
            <a:pPr algn="ctr"/>
            <a:r>
              <a:rPr lang="es-ES" b="1" dirty="0">
                <a:solidFill>
                  <a:srgbClr val="FFFF00"/>
                </a:solidFill>
                <a:latin typeface="Lucida Calligraphy" pitchFamily="66" charset="0"/>
              </a:rPr>
              <a:t>Y el sol entró por el balcón cerrado</a:t>
            </a:r>
          </a:p>
          <a:p>
            <a:pPr algn="ctr"/>
            <a:r>
              <a:rPr lang="es-ES" b="1" dirty="0">
                <a:solidFill>
                  <a:srgbClr val="FFFF00"/>
                </a:solidFill>
                <a:latin typeface="Lucida Calligraphy" pitchFamily="66" charset="0"/>
              </a:rPr>
              <a:t>y el coral de la vida abrió su rama</a:t>
            </a:r>
          </a:p>
          <a:p>
            <a:pPr algn="ctr"/>
            <a:r>
              <a:rPr lang="es-ES" b="1" dirty="0">
                <a:solidFill>
                  <a:srgbClr val="FFFF00"/>
                </a:solidFill>
                <a:latin typeface="Lucida Calligraphy" pitchFamily="66" charset="0"/>
              </a:rPr>
              <a:t>sobre mi corazón amortajado. </a:t>
            </a:r>
            <a:endParaRPr lang="es-ES" b="1" dirty="0" smtClean="0">
              <a:solidFill>
                <a:srgbClr val="FFFF00"/>
              </a:solidFill>
              <a:latin typeface="Lucida Calligraphy" pitchFamily="66" charset="0"/>
            </a:endParaRPr>
          </a:p>
          <a:p>
            <a:pPr algn="ctr"/>
            <a:endParaRPr lang="es-ES" b="1" dirty="0">
              <a:solidFill>
                <a:srgbClr val="FFFF00"/>
              </a:solidFill>
              <a:latin typeface="Lucida Calligraphy" pitchFamily="66" charset="0"/>
            </a:endParaRPr>
          </a:p>
          <a:p>
            <a:pPr algn="r"/>
            <a:r>
              <a:rPr lang="es-ES" b="1" u="sng" dirty="0" smtClean="0">
                <a:solidFill>
                  <a:srgbClr val="FFFF00"/>
                </a:solidFill>
              </a:rPr>
              <a:t>Sonetos del amor oscuro</a:t>
            </a:r>
            <a:endParaRPr lang="es-ES" b="1" u="sng" dirty="0">
              <a:solidFill>
                <a:srgbClr val="FFFF00"/>
              </a:solidFill>
            </a:endParaRPr>
          </a:p>
        </p:txBody>
      </p:sp>
    </p:spTree>
    <p:extLst>
      <p:ext uri="{BB962C8B-B14F-4D97-AF65-F5344CB8AC3E}">
        <p14:creationId xmlns:p14="http://schemas.microsoft.com/office/powerpoint/2010/main" val="58752215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par>
                          <p:cTn id="8" fill="hold">
                            <p:stCondLst>
                              <p:cond delay="2000"/>
                            </p:stCondLst>
                            <p:childTnLst>
                              <p:par>
                                <p:cTn id="9" presetID="2" presetClass="entr" presetSubtype="3" fill="hold" grpId="0" nodeType="afterEffect">
                                  <p:stCondLst>
                                    <p:cond delay="0"/>
                                  </p:stCondLst>
                                  <p:iterate type="wd">
                                    <p:tmPct val="10000"/>
                                  </p:iterate>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1+#ppt_w/2"/>
                                          </p:val>
                                        </p:tav>
                                        <p:tav tm="100000">
                                          <p:val>
                                            <p:strVal val="#ppt_x"/>
                                          </p:val>
                                        </p:tav>
                                      </p:tavLst>
                                    </p:anim>
                                    <p:anim calcmode="lin" valueType="num">
                                      <p:cBhvr additive="base">
                                        <p:cTn id="12" dur="10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2</a:t>
            </a:fld>
            <a:endParaRPr lang="es-ES" dirty="0"/>
          </a:p>
        </p:txBody>
      </p:sp>
      <p:sp>
        <p:nvSpPr>
          <p:cNvPr id="5" name="4 CuadroTexto"/>
          <p:cNvSpPr txBox="1"/>
          <p:nvPr/>
        </p:nvSpPr>
        <p:spPr>
          <a:xfrm>
            <a:off x="107504" y="0"/>
            <a:ext cx="4968552" cy="584775"/>
          </a:xfrm>
          <a:prstGeom prst="rect">
            <a:avLst/>
          </a:prstGeom>
          <a:noFill/>
        </p:spPr>
        <p:txBody>
          <a:bodyPr wrap="square" rtlCol="0">
            <a:spAutoFit/>
          </a:bodyPr>
          <a:lstStyle/>
          <a:p>
            <a:r>
              <a:rPr lang="es-ES" sz="3200" b="1" dirty="0" smtClean="0"/>
              <a:t>ORIGEN DEL NOMBRE</a:t>
            </a:r>
            <a:endParaRPr lang="es-ES" sz="3200" b="1" dirty="0"/>
          </a:p>
        </p:txBody>
      </p:sp>
      <p:sp>
        <p:nvSpPr>
          <p:cNvPr id="6" name="5 CuadroTexto"/>
          <p:cNvSpPr txBox="1"/>
          <p:nvPr/>
        </p:nvSpPr>
        <p:spPr>
          <a:xfrm>
            <a:off x="107504" y="491490"/>
            <a:ext cx="4824536" cy="6048000"/>
          </a:xfrm>
          <a:prstGeom prst="roundRect">
            <a:avLst/>
          </a:prstGeom>
          <a:solidFill>
            <a:schemeClr val="accent4">
              <a:lumMod val="40000"/>
              <a:lumOff val="60000"/>
            </a:schemeClr>
          </a:solidFill>
          <a:ln w="28575">
            <a:solidFill>
              <a:schemeClr val="accent5">
                <a:lumMod val="60000"/>
                <a:lumOff val="40000"/>
              </a:schemeClr>
            </a:solidFill>
          </a:ln>
          <a:scene3d>
            <a:camera prst="orthographicFront"/>
            <a:lightRig rig="threePt" dir="t"/>
          </a:scene3d>
          <a:sp3d>
            <a:bevelT w="152400" h="50800" prst="softRound"/>
          </a:sp3d>
        </p:spPr>
        <p:txBody>
          <a:bodyPr wrap="square" rtlCol="0">
            <a:spAutoFit/>
          </a:bodyPr>
          <a:lstStyle/>
          <a:p>
            <a:pPr marL="285750" indent="-285750">
              <a:buFont typeface="Wingdings" pitchFamily="2" charset="2"/>
              <a:buChar char="q"/>
            </a:pPr>
            <a:r>
              <a:rPr lang="es-ES" dirty="0">
                <a:latin typeface="Calibri" pitchFamily="34" charset="0"/>
              </a:rPr>
              <a:t>La denominación más aceptada de este grupo de autores: </a:t>
            </a:r>
            <a:r>
              <a:rPr lang="es-ES" b="1" dirty="0">
                <a:solidFill>
                  <a:srgbClr val="FF0000"/>
                </a:solidFill>
                <a:latin typeface="Calibri" pitchFamily="34" charset="0"/>
              </a:rPr>
              <a:t>“Generación del 27</a:t>
            </a:r>
            <a:r>
              <a:rPr lang="es-ES" dirty="0">
                <a:latin typeface="Calibri" pitchFamily="34" charset="0"/>
              </a:rPr>
              <a:t>” se debe a la celebración en Sevilla en diciembre de 1927 del 3º centenario de la muerte de Góngora, el poeta barroco se convertirá en un modelo para los integrantes de la “joven poesía”, germen de la generación</a:t>
            </a:r>
            <a:r>
              <a:rPr lang="es-ES" dirty="0" smtClean="0">
                <a:latin typeface="Calibri" pitchFamily="34" charset="0"/>
              </a:rPr>
              <a:t>.</a:t>
            </a:r>
          </a:p>
          <a:p>
            <a:endParaRPr lang="es-ES" dirty="0">
              <a:latin typeface="Calibri" pitchFamily="34" charset="0"/>
            </a:endParaRPr>
          </a:p>
          <a:p>
            <a:pPr marL="285750" lvl="0" indent="-285750">
              <a:buFont typeface="Wingdings" pitchFamily="2" charset="2"/>
              <a:buChar char="q"/>
            </a:pPr>
            <a:r>
              <a:rPr lang="es-ES" dirty="0" smtClean="0">
                <a:solidFill>
                  <a:srgbClr val="000000"/>
                </a:solidFill>
                <a:latin typeface="Calibri" pitchFamily="34" charset="0"/>
              </a:rPr>
              <a:t>Desde </a:t>
            </a:r>
            <a:r>
              <a:rPr lang="es-ES" dirty="0">
                <a:solidFill>
                  <a:srgbClr val="000000"/>
                </a:solidFill>
                <a:latin typeface="Calibri" pitchFamily="34" charset="0"/>
              </a:rPr>
              <a:t>un punto de vista interno, estético y temático, lo que llamamos grupo </a:t>
            </a:r>
            <a:r>
              <a:rPr lang="es-ES" dirty="0" smtClean="0">
                <a:solidFill>
                  <a:srgbClr val="000000"/>
                </a:solidFill>
                <a:latin typeface="Calibri" pitchFamily="34" charset="0"/>
              </a:rPr>
              <a:t>o </a:t>
            </a:r>
            <a:r>
              <a:rPr lang="es-ES" dirty="0">
                <a:solidFill>
                  <a:srgbClr val="000000"/>
                </a:solidFill>
                <a:latin typeface="Calibri" pitchFamily="34" charset="0"/>
              </a:rPr>
              <a:t>generación del 27 coincide con nuestra </a:t>
            </a:r>
            <a:r>
              <a:rPr lang="es-ES" b="1" dirty="0">
                <a:solidFill>
                  <a:schemeClr val="accent2"/>
                </a:solidFill>
                <a:latin typeface="Calibri" pitchFamily="34" charset="0"/>
              </a:rPr>
              <a:t>vanguardia. </a:t>
            </a:r>
            <a:r>
              <a:rPr lang="es-ES" dirty="0">
                <a:solidFill>
                  <a:srgbClr val="000000"/>
                </a:solidFill>
                <a:latin typeface="Calibri" pitchFamily="34" charset="0"/>
              </a:rPr>
              <a:t>Nacidos todos ellos entre 1891 y 1906, adaptan o crean los </a:t>
            </a:r>
            <a:r>
              <a:rPr lang="es-ES" i="1" dirty="0">
                <a:solidFill>
                  <a:srgbClr val="000000"/>
                </a:solidFill>
                <a:latin typeface="Calibri" pitchFamily="34" charset="0"/>
              </a:rPr>
              <a:t>ismos </a:t>
            </a:r>
            <a:r>
              <a:rPr lang="es-ES" dirty="0">
                <a:solidFill>
                  <a:srgbClr val="000000"/>
                </a:solidFill>
                <a:latin typeface="Calibri" pitchFamily="34" charset="0"/>
              </a:rPr>
              <a:t>en España. Con el paso del tiempo, irán equilibrando su estilo en una unión de vanguardismo y tradición que va a ser una de las claves de su perfección. </a:t>
            </a:r>
          </a:p>
          <a:p>
            <a:pPr marL="285750" indent="-285750">
              <a:buFont typeface="Wingdings" pitchFamily="2" charset="2"/>
              <a:buChar char="q"/>
            </a:pPr>
            <a:endParaRPr lang="es-ES" dirty="0"/>
          </a:p>
          <a:p>
            <a:pPr marL="285750" indent="-285750">
              <a:buFont typeface="Wingdings" pitchFamily="2" charset="2"/>
              <a:buChar char="q"/>
            </a:pPr>
            <a:endParaRPr lang="es-ES" dirty="0" smtClean="0"/>
          </a:p>
          <a:p>
            <a:r>
              <a:rPr lang="es-ES" dirty="0" smtClean="0">
                <a:solidFill>
                  <a:srgbClr val="0070C0"/>
                </a:solidFill>
              </a:rPr>
              <a:t> </a:t>
            </a:r>
            <a:endParaRPr lang="es-ES" i="1" dirty="0" smtClean="0">
              <a:solidFill>
                <a:srgbClr val="0070C0"/>
              </a:solidFill>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3" y="584775"/>
            <a:ext cx="3668980" cy="5319118"/>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8 CuadroTexto"/>
          <p:cNvSpPr txBox="1"/>
          <p:nvPr/>
        </p:nvSpPr>
        <p:spPr>
          <a:xfrm>
            <a:off x="5580112" y="5903893"/>
            <a:ext cx="3168352" cy="954107"/>
          </a:xfrm>
          <a:prstGeom prst="rect">
            <a:avLst/>
          </a:prstGeom>
          <a:noFill/>
        </p:spPr>
        <p:txBody>
          <a:bodyPr wrap="square" rtlCol="0">
            <a:spAutoFit/>
          </a:bodyPr>
          <a:lstStyle/>
          <a:p>
            <a:r>
              <a:rPr lang="es-ES" sz="1400" b="1" i="1" dirty="0" smtClean="0"/>
              <a:t>El homenaje supone un reconocimiento de la poesía barroca de estilo gongorino, una alta valoración de la metáfora.</a:t>
            </a:r>
            <a:endParaRPr lang="es-ES" sz="1400" b="1" i="1" dirty="0"/>
          </a:p>
        </p:txBody>
      </p:sp>
    </p:spTree>
    <p:extLst>
      <p:ext uri="{BB962C8B-B14F-4D97-AF65-F5344CB8AC3E}">
        <p14:creationId xmlns:p14="http://schemas.microsoft.com/office/powerpoint/2010/main" val="305797464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circle(in)">
                                      <p:cBhvr>
                                        <p:cTn id="13" dur="2000"/>
                                        <p:tgtEl>
                                          <p:spTgt spid="6">
                                            <p:bg/>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circle(in)">
                                      <p:cBhvr>
                                        <p:cTn id="18" dur="2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circle(in)">
                                      <p:cBhvr>
                                        <p:cTn id="23" dur="2000"/>
                                        <p:tgtEl>
                                          <p:spTgt spid="6">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6">
                                            <p:txEl>
                                              <p:pRg st="5" end="5"/>
                                            </p:txEl>
                                          </p:spTgt>
                                        </p:tgtEl>
                                        <p:attrNameLst>
                                          <p:attrName>style.visibility</p:attrName>
                                        </p:attrNameLst>
                                      </p:cBhvr>
                                      <p:to>
                                        <p:strVal val="visible"/>
                                      </p:to>
                                    </p:set>
                                    <p:animEffect transition="in" filter="circle(in)">
                                      <p:cBhvr>
                                        <p:cTn id="28" dur="2000"/>
                                        <p:tgtEl>
                                          <p:spTgt spid="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2000" fill="hold"/>
                                        <p:tgtEl>
                                          <p:spTgt spid="7"/>
                                        </p:tgtEl>
                                        <p:attrNameLst>
                                          <p:attrName>ppt_w</p:attrName>
                                        </p:attrNameLst>
                                      </p:cBhvr>
                                      <p:tavLst>
                                        <p:tav tm="0">
                                          <p:val>
                                            <p:fltVal val="0"/>
                                          </p:val>
                                        </p:tav>
                                        <p:tav tm="100000">
                                          <p:val>
                                            <p:strVal val="#ppt_w"/>
                                          </p:val>
                                        </p:tav>
                                      </p:tavLst>
                                    </p:anim>
                                    <p:anim calcmode="lin" valueType="num">
                                      <p:cBhvr>
                                        <p:cTn id="34" dur="2000" fill="hold"/>
                                        <p:tgtEl>
                                          <p:spTgt spid="7"/>
                                        </p:tgtEl>
                                        <p:attrNameLst>
                                          <p:attrName>ppt_h</p:attrName>
                                        </p:attrNameLst>
                                      </p:cBhvr>
                                      <p:tavLst>
                                        <p:tav tm="0">
                                          <p:val>
                                            <p:fltVal val="0"/>
                                          </p:val>
                                        </p:tav>
                                        <p:tav tm="100000">
                                          <p:val>
                                            <p:strVal val="#ppt_h"/>
                                          </p:val>
                                        </p:tav>
                                      </p:tavLst>
                                    </p:anim>
                                    <p:animEffect transition="in" filter="fade">
                                      <p:cBhvr>
                                        <p:cTn id="35" dur="2000"/>
                                        <p:tgtEl>
                                          <p:spTgt spid="7"/>
                                        </p:tgtEl>
                                      </p:cBhvr>
                                    </p:animEffect>
                                  </p:childTnLst>
                                </p:cTn>
                              </p:par>
                            </p:childTnLst>
                          </p:cTn>
                        </p:par>
                        <p:par>
                          <p:cTn id="36" fill="hold">
                            <p:stCondLst>
                              <p:cond delay="2000"/>
                            </p:stCondLst>
                            <p:childTnLst>
                              <p:par>
                                <p:cTn id="37" presetID="6" presetClass="entr" presetSubtype="16"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circle(in)">
                                      <p:cBhvr>
                                        <p:cTn id="3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animBg="1"/>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20</a:t>
            </a:fld>
            <a:endParaRPr lang="es-ES" dirty="0"/>
          </a:p>
        </p:txBody>
      </p:sp>
      <p:sp>
        <p:nvSpPr>
          <p:cNvPr id="4" name="3 Rectángulo"/>
          <p:cNvSpPr/>
          <p:nvPr/>
        </p:nvSpPr>
        <p:spPr>
          <a:xfrm>
            <a:off x="179512" y="116632"/>
            <a:ext cx="4752528" cy="6647974"/>
          </a:xfrm>
          <a:prstGeom prst="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l="50000" t="50000" r="50000" b="50000"/>
            </a:path>
            <a:tileRect/>
          </a:gradFill>
          <a:ln w="38100">
            <a:solidFill>
              <a:schemeClr val="accent1"/>
            </a:solidFill>
          </a:ln>
          <a:scene3d>
            <a:camera prst="orthographicFront"/>
            <a:lightRig rig="threePt" dir="t"/>
          </a:scene3d>
          <a:sp3d>
            <a:bevelT w="152400" h="50800" prst="softRound"/>
          </a:sp3d>
        </p:spPr>
        <p:txBody>
          <a:bodyPr wrap="square">
            <a:spAutoFit/>
          </a:bodyPr>
          <a:lstStyle/>
          <a:p>
            <a:r>
              <a:rPr lang="it-IT" sz="2400" b="1" dirty="0">
                <a:solidFill>
                  <a:srgbClr val="FF0000"/>
                </a:solidFill>
              </a:rPr>
              <a:t>Rafael Alberti </a:t>
            </a:r>
            <a:r>
              <a:rPr lang="it-IT" sz="2400" b="1" dirty="0" smtClean="0">
                <a:solidFill>
                  <a:srgbClr val="FF0000"/>
                </a:solidFill>
              </a:rPr>
              <a:t>(Puerto de Santa María Cádiz </a:t>
            </a:r>
            <a:r>
              <a:rPr lang="it-IT" sz="2400" b="1" dirty="0">
                <a:solidFill>
                  <a:srgbClr val="FF0000"/>
                </a:solidFill>
              </a:rPr>
              <a:t>1902- </a:t>
            </a:r>
            <a:r>
              <a:rPr lang="it-IT" sz="2400" b="1" dirty="0" smtClean="0">
                <a:solidFill>
                  <a:srgbClr val="FF0000"/>
                </a:solidFill>
              </a:rPr>
              <a:t>1999)</a:t>
            </a:r>
          </a:p>
          <a:p>
            <a:pPr marL="342900" indent="-342900">
              <a:buFont typeface="Wingdings" pitchFamily="2" charset="2"/>
              <a:buChar char="q"/>
            </a:pPr>
            <a:r>
              <a:rPr lang="it-IT" dirty="0" smtClean="0"/>
              <a:t>En </a:t>
            </a:r>
            <a:r>
              <a:rPr lang="it-IT" dirty="0" smtClean="0"/>
              <a:t>su poesía se combinan el</a:t>
            </a:r>
            <a:r>
              <a:rPr lang="es-ES" dirty="0" smtClean="0">
                <a:solidFill>
                  <a:srgbClr val="000000"/>
                </a:solidFill>
              </a:rPr>
              <a:t>  </a:t>
            </a:r>
            <a:r>
              <a:rPr lang="es-ES" dirty="0">
                <a:solidFill>
                  <a:srgbClr val="000000"/>
                </a:solidFill>
              </a:rPr>
              <a:t>gusto por el clasicismo, la novedad vanguardista y su compromiso político </a:t>
            </a:r>
            <a:r>
              <a:rPr lang="es-ES" dirty="0" smtClean="0">
                <a:solidFill>
                  <a:srgbClr val="000000"/>
                </a:solidFill>
              </a:rPr>
              <a:t> que marcarán su línea de  </a:t>
            </a:r>
            <a:r>
              <a:rPr lang="es-ES" dirty="0">
                <a:solidFill>
                  <a:srgbClr val="000000"/>
                </a:solidFill>
              </a:rPr>
              <a:t>pensamiento y </a:t>
            </a:r>
            <a:r>
              <a:rPr lang="es-ES" dirty="0" smtClean="0">
                <a:solidFill>
                  <a:srgbClr val="000000"/>
                </a:solidFill>
              </a:rPr>
              <a:t>su estética.</a:t>
            </a:r>
          </a:p>
          <a:p>
            <a:pPr marL="285750" indent="-285750">
              <a:buFont typeface="Wingdings" pitchFamily="2" charset="2"/>
              <a:buChar char="q"/>
            </a:pPr>
            <a:endParaRPr lang="es-ES" dirty="0">
              <a:solidFill>
                <a:srgbClr val="000000"/>
              </a:solidFill>
            </a:endParaRPr>
          </a:p>
          <a:p>
            <a:pPr marL="285750" indent="-285750">
              <a:buFont typeface="Wingdings" pitchFamily="2" charset="2"/>
              <a:buChar char="q"/>
            </a:pPr>
            <a:r>
              <a:rPr lang="es-ES" dirty="0" smtClean="0">
                <a:solidFill>
                  <a:srgbClr val="000000"/>
                </a:solidFill>
              </a:rPr>
              <a:t>De la poesía neopopularista de sus inicios: </a:t>
            </a:r>
            <a:r>
              <a:rPr lang="es-ES" i="1" u="sng" dirty="0" smtClean="0">
                <a:solidFill>
                  <a:srgbClr val="FF0000"/>
                </a:solidFill>
              </a:rPr>
              <a:t>Marinero en tierra  </a:t>
            </a:r>
            <a:r>
              <a:rPr lang="es-ES" dirty="0" smtClean="0"/>
              <a:t>a la vanguardia surrealista de </a:t>
            </a:r>
            <a:r>
              <a:rPr lang="es-ES" i="1" u="sng" dirty="0" smtClean="0">
                <a:solidFill>
                  <a:srgbClr val="FF0000"/>
                </a:solidFill>
              </a:rPr>
              <a:t>Sobre los </a:t>
            </a:r>
            <a:r>
              <a:rPr lang="es-ES" i="1" u="sng" dirty="0" smtClean="0">
                <a:solidFill>
                  <a:srgbClr val="FF0000"/>
                </a:solidFill>
              </a:rPr>
              <a:t>ángeles </a:t>
            </a:r>
            <a:r>
              <a:rPr lang="es-ES" dirty="0" smtClean="0"/>
              <a:t>o </a:t>
            </a:r>
            <a:r>
              <a:rPr lang="es-ES" i="1" u="sng" dirty="0" smtClean="0">
                <a:solidFill>
                  <a:srgbClr val="FF0000"/>
                </a:solidFill>
              </a:rPr>
              <a:t>Yo soy un tonto y lo que he visto me ha hecho dos tontos.</a:t>
            </a:r>
          </a:p>
          <a:p>
            <a:endParaRPr lang="es-ES" i="1" u="sng" dirty="0" smtClean="0">
              <a:solidFill>
                <a:srgbClr val="FF0000"/>
              </a:solidFill>
            </a:endParaRPr>
          </a:p>
          <a:p>
            <a:pPr marL="285750" indent="-285750">
              <a:buFont typeface="Wingdings" pitchFamily="2" charset="2"/>
              <a:buChar char="q"/>
            </a:pPr>
            <a:r>
              <a:rPr lang="es-ES" dirty="0" smtClean="0"/>
              <a:t>A partir de 1931incorpora a su poesía temas sociales y políticos recogidos en  </a:t>
            </a:r>
            <a:r>
              <a:rPr lang="es-ES" i="1" u="sng" dirty="0" smtClean="0">
                <a:solidFill>
                  <a:srgbClr val="FF0000"/>
                </a:solidFill>
              </a:rPr>
              <a:t>El poeta en la calle</a:t>
            </a:r>
          </a:p>
          <a:p>
            <a:pPr marL="285750" indent="-285750">
              <a:buFont typeface="Wingdings" pitchFamily="2" charset="2"/>
              <a:buChar char="q"/>
            </a:pPr>
            <a:endParaRPr lang="es-ES" i="1" u="sng" dirty="0" smtClean="0">
              <a:solidFill>
                <a:srgbClr val="FF0000"/>
              </a:solidFill>
            </a:endParaRPr>
          </a:p>
          <a:p>
            <a:pPr marL="285750" indent="-285750">
              <a:buFont typeface="Wingdings" pitchFamily="2" charset="2"/>
              <a:buChar char="q"/>
            </a:pPr>
            <a:r>
              <a:rPr lang="es-ES" dirty="0" smtClean="0"/>
              <a:t>En el exilio  continúa la poesía cívica y política: </a:t>
            </a:r>
            <a:r>
              <a:rPr lang="es-ES" i="1" u="sng" dirty="0" smtClean="0">
                <a:solidFill>
                  <a:srgbClr val="FF0000"/>
                </a:solidFill>
              </a:rPr>
              <a:t>Coplas de Juan Panadero</a:t>
            </a:r>
            <a:r>
              <a:rPr lang="es-ES" dirty="0" smtClean="0">
                <a:solidFill>
                  <a:srgbClr val="FF0000"/>
                </a:solidFill>
              </a:rPr>
              <a:t>, </a:t>
            </a:r>
            <a:r>
              <a:rPr lang="es-ES" i="1" u="sng" dirty="0" smtClean="0">
                <a:solidFill>
                  <a:srgbClr val="FF0000"/>
                </a:solidFill>
              </a:rPr>
              <a:t>Roma, peligro para caminantes</a:t>
            </a:r>
            <a:r>
              <a:rPr lang="es-ES" i="1" u="sng" dirty="0" smtClean="0"/>
              <a:t>.</a:t>
            </a:r>
          </a:p>
          <a:p>
            <a:endParaRPr lang="es-ES" dirty="0" smtClean="0"/>
          </a:p>
          <a:p>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031" y="105188"/>
            <a:ext cx="2552824" cy="33124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clrChange>
              <a:clrFrom>
                <a:srgbClr val="FFFFFF"/>
              </a:clrFrom>
              <a:clrTo>
                <a:srgbClr val="FFFFFF">
                  <a:alpha val="0"/>
                </a:srgbClr>
              </a:clrTo>
            </a:clrChange>
            <a:duotone>
              <a:prstClr val="black"/>
              <a:srgbClr val="D9C3A5">
                <a:tint val="50000"/>
                <a:satMod val="180000"/>
              </a:srgbClr>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rot="679409">
            <a:off x="6818171" y="2630114"/>
            <a:ext cx="2210771" cy="1519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4086" y="3740270"/>
            <a:ext cx="2552824" cy="30243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317563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par>
                          <p:cTn id="8" fill="hold">
                            <p:stCondLst>
                              <p:cond delay="24400"/>
                            </p:stCondLst>
                            <p:childTnLst>
                              <p:par>
                                <p:cTn id="9" presetID="53" presetClass="entr" presetSubtype="16" fill="hold" nodeType="afterEffect">
                                  <p:stCondLst>
                                    <p:cond delay="0"/>
                                  </p:stCondLst>
                                  <p:childTnLst>
                                    <p:set>
                                      <p:cBhvr>
                                        <p:cTn id="10" dur="1" fill="hold">
                                          <p:stCondLst>
                                            <p:cond delay="0"/>
                                          </p:stCondLst>
                                        </p:cTn>
                                        <p:tgtEl>
                                          <p:spTgt spid="1026"/>
                                        </p:tgtEl>
                                        <p:attrNameLst>
                                          <p:attrName>style.visibility</p:attrName>
                                        </p:attrNameLst>
                                      </p:cBhvr>
                                      <p:to>
                                        <p:strVal val="visible"/>
                                      </p:to>
                                    </p:set>
                                    <p:anim calcmode="lin" valueType="num">
                                      <p:cBhvr>
                                        <p:cTn id="11" dur="1750" fill="hold"/>
                                        <p:tgtEl>
                                          <p:spTgt spid="1026"/>
                                        </p:tgtEl>
                                        <p:attrNameLst>
                                          <p:attrName>ppt_w</p:attrName>
                                        </p:attrNameLst>
                                      </p:cBhvr>
                                      <p:tavLst>
                                        <p:tav tm="0">
                                          <p:val>
                                            <p:fltVal val="0"/>
                                          </p:val>
                                        </p:tav>
                                        <p:tav tm="100000">
                                          <p:val>
                                            <p:strVal val="#ppt_w"/>
                                          </p:val>
                                        </p:tav>
                                      </p:tavLst>
                                    </p:anim>
                                    <p:anim calcmode="lin" valueType="num">
                                      <p:cBhvr>
                                        <p:cTn id="12" dur="1750" fill="hold"/>
                                        <p:tgtEl>
                                          <p:spTgt spid="1026"/>
                                        </p:tgtEl>
                                        <p:attrNameLst>
                                          <p:attrName>ppt_h</p:attrName>
                                        </p:attrNameLst>
                                      </p:cBhvr>
                                      <p:tavLst>
                                        <p:tav tm="0">
                                          <p:val>
                                            <p:fltVal val="0"/>
                                          </p:val>
                                        </p:tav>
                                        <p:tav tm="100000">
                                          <p:val>
                                            <p:strVal val="#ppt_h"/>
                                          </p:val>
                                        </p:tav>
                                      </p:tavLst>
                                    </p:anim>
                                    <p:animEffect transition="in" filter="fade">
                                      <p:cBhvr>
                                        <p:cTn id="13" dur="1750"/>
                                        <p:tgtEl>
                                          <p:spTgt spid="1026"/>
                                        </p:tgtEl>
                                      </p:cBhvr>
                                    </p:animEffect>
                                  </p:childTnLst>
                                </p:cTn>
                              </p:par>
                            </p:childTnLst>
                          </p:cTn>
                        </p:par>
                        <p:par>
                          <p:cTn id="14" fill="hold">
                            <p:stCondLst>
                              <p:cond delay="26150"/>
                            </p:stCondLst>
                            <p:childTnLst>
                              <p:par>
                                <p:cTn id="15" presetID="53" presetClass="entr" presetSubtype="16" fill="hold" nodeType="afterEffect">
                                  <p:stCondLst>
                                    <p:cond delay="0"/>
                                  </p:stCondLst>
                                  <p:childTnLst>
                                    <p:set>
                                      <p:cBhvr>
                                        <p:cTn id="16" dur="1" fill="hold">
                                          <p:stCondLst>
                                            <p:cond delay="0"/>
                                          </p:stCondLst>
                                        </p:cTn>
                                        <p:tgtEl>
                                          <p:spTgt spid="1029"/>
                                        </p:tgtEl>
                                        <p:attrNameLst>
                                          <p:attrName>style.visibility</p:attrName>
                                        </p:attrNameLst>
                                      </p:cBhvr>
                                      <p:to>
                                        <p:strVal val="visible"/>
                                      </p:to>
                                    </p:set>
                                    <p:anim calcmode="lin" valueType="num">
                                      <p:cBhvr>
                                        <p:cTn id="17" dur="2000" fill="hold"/>
                                        <p:tgtEl>
                                          <p:spTgt spid="1029"/>
                                        </p:tgtEl>
                                        <p:attrNameLst>
                                          <p:attrName>ppt_w</p:attrName>
                                        </p:attrNameLst>
                                      </p:cBhvr>
                                      <p:tavLst>
                                        <p:tav tm="0">
                                          <p:val>
                                            <p:fltVal val="0"/>
                                          </p:val>
                                        </p:tav>
                                        <p:tav tm="100000">
                                          <p:val>
                                            <p:strVal val="#ppt_w"/>
                                          </p:val>
                                        </p:tav>
                                      </p:tavLst>
                                    </p:anim>
                                    <p:anim calcmode="lin" valueType="num">
                                      <p:cBhvr>
                                        <p:cTn id="18" dur="2000" fill="hold"/>
                                        <p:tgtEl>
                                          <p:spTgt spid="1029"/>
                                        </p:tgtEl>
                                        <p:attrNameLst>
                                          <p:attrName>ppt_h</p:attrName>
                                        </p:attrNameLst>
                                      </p:cBhvr>
                                      <p:tavLst>
                                        <p:tav tm="0">
                                          <p:val>
                                            <p:fltVal val="0"/>
                                          </p:val>
                                        </p:tav>
                                        <p:tav tm="100000">
                                          <p:val>
                                            <p:strVal val="#ppt_h"/>
                                          </p:val>
                                        </p:tav>
                                      </p:tavLst>
                                    </p:anim>
                                    <p:animEffect transition="in" filter="fade">
                                      <p:cBhvr>
                                        <p:cTn id="19" dur="2000"/>
                                        <p:tgtEl>
                                          <p:spTgt spid="1029"/>
                                        </p:tgtEl>
                                      </p:cBhvr>
                                    </p:animEffect>
                                  </p:childTnLst>
                                </p:cTn>
                              </p:par>
                            </p:childTnLst>
                          </p:cTn>
                        </p:par>
                        <p:par>
                          <p:cTn id="20" fill="hold">
                            <p:stCondLst>
                              <p:cond delay="28150"/>
                            </p:stCondLst>
                            <p:childTnLst>
                              <p:par>
                                <p:cTn id="21" presetID="6" presetClass="entr" presetSubtype="16" fill="hold" nodeType="afterEffect">
                                  <p:stCondLst>
                                    <p:cond delay="0"/>
                                  </p:stCondLst>
                                  <p:childTnLst>
                                    <p:set>
                                      <p:cBhvr>
                                        <p:cTn id="22" dur="1" fill="hold">
                                          <p:stCondLst>
                                            <p:cond delay="0"/>
                                          </p:stCondLst>
                                        </p:cTn>
                                        <p:tgtEl>
                                          <p:spTgt spid="1028"/>
                                        </p:tgtEl>
                                        <p:attrNameLst>
                                          <p:attrName>style.visibility</p:attrName>
                                        </p:attrNameLst>
                                      </p:cBhvr>
                                      <p:to>
                                        <p:strVal val="visible"/>
                                      </p:to>
                                    </p:set>
                                    <p:animEffect transition="in" filter="circle(in)">
                                      <p:cBhvr>
                                        <p:cTn id="23"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21</a:t>
            </a:fld>
            <a:endParaRPr lang="es-ES" dirty="0"/>
          </a:p>
        </p:txBody>
      </p:sp>
      <p:sp>
        <p:nvSpPr>
          <p:cNvPr id="4" name="3 Rectángulo"/>
          <p:cNvSpPr/>
          <p:nvPr/>
        </p:nvSpPr>
        <p:spPr>
          <a:xfrm>
            <a:off x="0" y="24886"/>
            <a:ext cx="5148064" cy="6840000"/>
          </a:xfrm>
          <a:prstGeom prst="rect">
            <a:avLst/>
          </a:prstGeom>
          <a:solidFill>
            <a:schemeClr val="accent3">
              <a:lumMod val="40000"/>
              <a:lumOff val="60000"/>
              <a:alpha val="76000"/>
            </a:schemeClr>
          </a:solidFill>
        </p:spPr>
        <p:txBody>
          <a:bodyPr wrap="square">
            <a:spAutoFit/>
          </a:bodyPr>
          <a:lstStyle/>
          <a:p>
            <a:endParaRPr lang="es-ES" sz="1200" b="1" i="1" dirty="0" smtClean="0">
              <a:latin typeface="Lucida Calligraphy" pitchFamily="66" charset="0"/>
            </a:endParaRPr>
          </a:p>
          <a:p>
            <a:endParaRPr lang="es-ES" sz="1200" b="1" i="1" dirty="0">
              <a:latin typeface="Lucida Calligraphy" pitchFamily="66" charset="0"/>
            </a:endParaRPr>
          </a:p>
          <a:p>
            <a:r>
              <a:rPr lang="es-ES" sz="1200" b="1" i="1" dirty="0" smtClean="0">
                <a:latin typeface="Lucida Calligraphy" pitchFamily="66" charset="0"/>
              </a:rPr>
              <a:t>Qué </a:t>
            </a:r>
            <a:r>
              <a:rPr lang="es-ES" sz="1200" b="1" i="1" dirty="0">
                <a:latin typeface="Lucida Calligraphy" pitchFamily="66" charset="0"/>
              </a:rPr>
              <a:t>lejos por mares, campos y montañas! </a:t>
            </a:r>
            <a:br>
              <a:rPr lang="es-ES" sz="1200" b="1" i="1" dirty="0">
                <a:latin typeface="Lucida Calligraphy" pitchFamily="66" charset="0"/>
              </a:rPr>
            </a:br>
            <a:r>
              <a:rPr lang="es-ES" sz="1200" b="1" i="1" dirty="0">
                <a:latin typeface="Lucida Calligraphy" pitchFamily="66" charset="0"/>
              </a:rPr>
              <a:t>Ya otros soles miran mi cabeza cana. Nunca fui a Granada. </a:t>
            </a:r>
            <a:br>
              <a:rPr lang="es-ES" sz="1200" b="1" i="1" dirty="0">
                <a:latin typeface="Lucida Calligraphy" pitchFamily="66" charset="0"/>
              </a:rPr>
            </a:br>
            <a:r>
              <a:rPr lang="es-ES" sz="1200" b="1" i="1" dirty="0">
                <a:latin typeface="Lucida Calligraphy" pitchFamily="66" charset="0"/>
              </a:rPr>
              <a:t>Mi cabeza cana, los años perdidos. </a:t>
            </a:r>
            <a:br>
              <a:rPr lang="es-ES" sz="1200" b="1" i="1" dirty="0">
                <a:latin typeface="Lucida Calligraphy" pitchFamily="66" charset="0"/>
              </a:rPr>
            </a:br>
            <a:r>
              <a:rPr lang="es-ES" sz="1200" b="1" i="1" dirty="0">
                <a:latin typeface="Lucida Calligraphy" pitchFamily="66" charset="0"/>
              </a:rPr>
              <a:t>Quiero hallar los viejos, borrados caminos. </a:t>
            </a:r>
            <a:br>
              <a:rPr lang="es-ES" sz="1200" b="1" i="1" dirty="0">
                <a:latin typeface="Lucida Calligraphy" pitchFamily="66" charset="0"/>
              </a:rPr>
            </a:br>
            <a:r>
              <a:rPr lang="es-ES" sz="1200" b="1" i="1" dirty="0">
                <a:latin typeface="Lucida Calligraphy" pitchFamily="66" charset="0"/>
              </a:rPr>
              <a:t>Nunca vi Granada. </a:t>
            </a:r>
            <a:r>
              <a:rPr lang="es-ES" sz="1200" b="1" i="1" dirty="0" smtClean="0">
                <a:latin typeface="Lucida Calligraphy" pitchFamily="66" charset="0"/>
              </a:rPr>
              <a:t/>
            </a:r>
            <a:br>
              <a:rPr lang="es-ES" sz="1200" b="1" i="1" dirty="0" smtClean="0">
                <a:latin typeface="Lucida Calligraphy" pitchFamily="66" charset="0"/>
              </a:rPr>
            </a:br>
            <a:r>
              <a:rPr lang="es-ES" sz="1200" b="1" i="1" dirty="0">
                <a:latin typeface="Lucida Calligraphy" pitchFamily="66" charset="0"/>
              </a:rPr>
              <a:t/>
            </a:r>
            <a:br>
              <a:rPr lang="es-ES" sz="1200" b="1" i="1" dirty="0">
                <a:latin typeface="Lucida Calligraphy" pitchFamily="66" charset="0"/>
              </a:rPr>
            </a:br>
            <a:r>
              <a:rPr lang="es-ES" sz="1200" b="1" i="1" dirty="0">
                <a:latin typeface="Lucida Calligraphy" pitchFamily="66" charset="0"/>
              </a:rPr>
              <a:t>Dadle un ramo verde de luz a mi mano. </a:t>
            </a:r>
            <a:br>
              <a:rPr lang="es-ES" sz="1200" b="1" i="1" dirty="0">
                <a:latin typeface="Lucida Calligraphy" pitchFamily="66" charset="0"/>
              </a:rPr>
            </a:br>
            <a:r>
              <a:rPr lang="es-ES" sz="1200" b="1" i="1" dirty="0">
                <a:latin typeface="Lucida Calligraphy" pitchFamily="66" charset="0"/>
              </a:rPr>
              <a:t>Una rienda corta y un galope largo. </a:t>
            </a:r>
            <a:br>
              <a:rPr lang="es-ES" sz="1200" b="1" i="1" dirty="0">
                <a:latin typeface="Lucida Calligraphy" pitchFamily="66" charset="0"/>
              </a:rPr>
            </a:br>
            <a:r>
              <a:rPr lang="es-ES" sz="1200" b="1" i="1" dirty="0">
                <a:latin typeface="Lucida Calligraphy" pitchFamily="66" charset="0"/>
              </a:rPr>
              <a:t>Nunca entré en Granada. </a:t>
            </a:r>
            <a:br>
              <a:rPr lang="es-ES" sz="1200" b="1" i="1" dirty="0">
                <a:latin typeface="Lucida Calligraphy" pitchFamily="66" charset="0"/>
              </a:rPr>
            </a:br>
            <a:r>
              <a:rPr lang="es-ES" sz="1200" b="1" i="1" dirty="0">
                <a:latin typeface="Lucida Calligraphy" pitchFamily="66" charset="0"/>
              </a:rPr>
              <a:t>¿Qué gente enemiga puebla sus adarves? </a:t>
            </a:r>
            <a:br>
              <a:rPr lang="es-ES" sz="1200" b="1" i="1" dirty="0">
                <a:latin typeface="Lucida Calligraphy" pitchFamily="66" charset="0"/>
              </a:rPr>
            </a:br>
            <a:r>
              <a:rPr lang="es-ES" sz="1200" b="1" i="1" dirty="0">
                <a:latin typeface="Lucida Calligraphy" pitchFamily="66" charset="0"/>
              </a:rPr>
              <a:t>¿Quién los claros ecos libres de sus aires? </a:t>
            </a:r>
            <a:br>
              <a:rPr lang="es-ES" sz="1200" b="1" i="1" dirty="0">
                <a:latin typeface="Lucida Calligraphy" pitchFamily="66" charset="0"/>
              </a:rPr>
            </a:br>
            <a:r>
              <a:rPr lang="es-ES" sz="1200" b="1" i="1" dirty="0">
                <a:latin typeface="Lucida Calligraphy" pitchFamily="66" charset="0"/>
              </a:rPr>
              <a:t>Nunca fui a Granada. </a:t>
            </a:r>
            <a:r>
              <a:rPr lang="es-ES" sz="1200" b="1" i="1" dirty="0" smtClean="0">
                <a:latin typeface="Lucida Calligraphy" pitchFamily="66" charset="0"/>
              </a:rPr>
              <a:t/>
            </a:r>
            <a:br>
              <a:rPr lang="es-ES" sz="1200" b="1" i="1" dirty="0" smtClean="0">
                <a:latin typeface="Lucida Calligraphy" pitchFamily="66" charset="0"/>
              </a:rPr>
            </a:br>
            <a:r>
              <a:rPr lang="es-ES" sz="1200" b="1" i="1" dirty="0">
                <a:latin typeface="Lucida Calligraphy" pitchFamily="66" charset="0"/>
              </a:rPr>
              <a:t/>
            </a:r>
            <a:br>
              <a:rPr lang="es-ES" sz="1200" b="1" i="1" dirty="0">
                <a:latin typeface="Lucida Calligraphy" pitchFamily="66" charset="0"/>
              </a:rPr>
            </a:br>
            <a:r>
              <a:rPr lang="es-ES" sz="1200" b="1" i="1" dirty="0">
                <a:latin typeface="Lucida Calligraphy" pitchFamily="66" charset="0"/>
              </a:rPr>
              <a:t>¿Quién hoy sus jardines aprisiona y pone </a:t>
            </a:r>
            <a:br>
              <a:rPr lang="es-ES" sz="1200" b="1" i="1" dirty="0">
                <a:latin typeface="Lucida Calligraphy" pitchFamily="66" charset="0"/>
              </a:rPr>
            </a:br>
            <a:r>
              <a:rPr lang="es-ES" sz="1200" b="1" i="1" dirty="0">
                <a:latin typeface="Lucida Calligraphy" pitchFamily="66" charset="0"/>
              </a:rPr>
              <a:t>cadenas al habla de sus surtidores? </a:t>
            </a:r>
            <a:br>
              <a:rPr lang="es-ES" sz="1200" b="1" i="1" dirty="0">
                <a:latin typeface="Lucida Calligraphy" pitchFamily="66" charset="0"/>
              </a:rPr>
            </a:br>
            <a:r>
              <a:rPr lang="es-ES" sz="1200" b="1" i="1" dirty="0">
                <a:latin typeface="Lucida Calligraphy" pitchFamily="66" charset="0"/>
              </a:rPr>
              <a:t>Nunca vi Granada. </a:t>
            </a:r>
            <a:r>
              <a:rPr lang="es-ES" sz="1200" b="1" i="1" dirty="0" smtClean="0">
                <a:latin typeface="Lucida Calligraphy" pitchFamily="66" charset="0"/>
              </a:rPr>
              <a:t/>
            </a:r>
            <a:br>
              <a:rPr lang="es-ES" sz="1200" b="1" i="1" dirty="0" smtClean="0">
                <a:latin typeface="Lucida Calligraphy" pitchFamily="66" charset="0"/>
              </a:rPr>
            </a:br>
            <a:r>
              <a:rPr lang="es-ES" sz="1200" b="1" i="1" dirty="0">
                <a:latin typeface="Lucida Calligraphy" pitchFamily="66" charset="0"/>
              </a:rPr>
              <a:t/>
            </a:r>
            <a:br>
              <a:rPr lang="es-ES" sz="1200" b="1" i="1" dirty="0">
                <a:latin typeface="Lucida Calligraphy" pitchFamily="66" charset="0"/>
              </a:rPr>
            </a:br>
            <a:r>
              <a:rPr lang="es-ES" sz="1200" b="1" i="1" dirty="0" smtClean="0">
                <a:latin typeface="Lucida Calligraphy" pitchFamily="66" charset="0"/>
              </a:rPr>
              <a:t>Venid los que nunca fuisteis a Granada. </a:t>
            </a:r>
            <a:br>
              <a:rPr lang="es-ES" sz="1200" b="1" i="1" dirty="0" smtClean="0">
                <a:latin typeface="Lucida Calligraphy" pitchFamily="66" charset="0"/>
              </a:rPr>
            </a:br>
            <a:r>
              <a:rPr lang="es-ES" sz="1200" b="1" i="1" dirty="0" smtClean="0">
                <a:latin typeface="Lucida Calligraphy" pitchFamily="66" charset="0"/>
              </a:rPr>
              <a:t>Hay sangre caída, sangre que me llama. </a:t>
            </a:r>
            <a:br>
              <a:rPr lang="es-ES" sz="1200" b="1" i="1" dirty="0" smtClean="0">
                <a:latin typeface="Lucida Calligraphy" pitchFamily="66" charset="0"/>
              </a:rPr>
            </a:br>
            <a:r>
              <a:rPr lang="es-ES" sz="1200" b="1" i="1" dirty="0" smtClean="0">
                <a:latin typeface="Lucida Calligraphy" pitchFamily="66" charset="0"/>
              </a:rPr>
              <a:t>Nunca entré en Granada. </a:t>
            </a:r>
            <a:br>
              <a:rPr lang="es-ES" sz="1200" b="1" i="1" dirty="0" smtClean="0">
                <a:latin typeface="Lucida Calligraphy" pitchFamily="66" charset="0"/>
              </a:rPr>
            </a:br>
            <a:r>
              <a:rPr lang="es-ES" sz="1200" b="1" i="1" dirty="0" smtClean="0">
                <a:latin typeface="Lucida Calligraphy" pitchFamily="66" charset="0"/>
              </a:rPr>
              <a:t/>
            </a:r>
            <a:br>
              <a:rPr lang="es-ES" sz="1200" b="1" i="1" dirty="0" smtClean="0">
                <a:latin typeface="Lucida Calligraphy" pitchFamily="66" charset="0"/>
              </a:rPr>
            </a:br>
            <a:r>
              <a:rPr lang="es-ES" sz="1200" b="1" i="1" dirty="0" smtClean="0">
                <a:latin typeface="Lucida Calligraphy" pitchFamily="66" charset="0"/>
              </a:rPr>
              <a:t>Hay sangre caída del mejor hermano. </a:t>
            </a:r>
            <a:br>
              <a:rPr lang="es-ES" sz="1200" b="1" i="1" dirty="0" smtClean="0">
                <a:latin typeface="Lucida Calligraphy" pitchFamily="66" charset="0"/>
              </a:rPr>
            </a:br>
            <a:r>
              <a:rPr lang="es-ES" sz="1200" b="1" i="1" dirty="0" smtClean="0">
                <a:latin typeface="Lucida Calligraphy" pitchFamily="66" charset="0"/>
              </a:rPr>
              <a:t>Sangre por los mirtos y aguas de los patios. </a:t>
            </a:r>
            <a:br>
              <a:rPr lang="es-ES" sz="1200" b="1" i="1" dirty="0" smtClean="0">
                <a:latin typeface="Lucida Calligraphy" pitchFamily="66" charset="0"/>
              </a:rPr>
            </a:br>
            <a:r>
              <a:rPr lang="es-ES" sz="1200" b="1" i="1" dirty="0" smtClean="0">
                <a:latin typeface="Lucida Calligraphy" pitchFamily="66" charset="0"/>
              </a:rPr>
              <a:t>Nunca fui a Granada. </a:t>
            </a:r>
            <a:br>
              <a:rPr lang="es-ES" sz="1200" b="1" i="1" dirty="0" smtClean="0">
                <a:latin typeface="Lucida Calligraphy" pitchFamily="66" charset="0"/>
              </a:rPr>
            </a:br>
            <a:r>
              <a:rPr lang="es-ES" sz="1200" b="1" i="1" dirty="0" smtClean="0">
                <a:latin typeface="Lucida Calligraphy" pitchFamily="66" charset="0"/>
              </a:rPr>
              <a:t/>
            </a:r>
            <a:br>
              <a:rPr lang="es-ES" sz="1200" b="1" i="1" dirty="0" smtClean="0">
                <a:latin typeface="Lucida Calligraphy" pitchFamily="66" charset="0"/>
              </a:rPr>
            </a:br>
            <a:r>
              <a:rPr lang="es-ES" sz="1200" b="1" i="1" dirty="0" smtClean="0">
                <a:latin typeface="Lucida Calligraphy" pitchFamily="66" charset="0"/>
              </a:rPr>
              <a:t>Del mejor amigo, por los arrayanes. </a:t>
            </a:r>
            <a:br>
              <a:rPr lang="es-ES" sz="1200" b="1" i="1" dirty="0" smtClean="0">
                <a:latin typeface="Lucida Calligraphy" pitchFamily="66" charset="0"/>
              </a:rPr>
            </a:br>
            <a:r>
              <a:rPr lang="es-ES" sz="1200" b="1" i="1" dirty="0" smtClean="0">
                <a:latin typeface="Lucida Calligraphy" pitchFamily="66" charset="0"/>
              </a:rPr>
              <a:t>Sangre por el </a:t>
            </a:r>
            <a:r>
              <a:rPr lang="es-ES" sz="1200" b="1" i="1" dirty="0" err="1" smtClean="0">
                <a:latin typeface="Lucida Calligraphy" pitchFamily="66" charset="0"/>
              </a:rPr>
              <a:t>Darro</a:t>
            </a:r>
            <a:r>
              <a:rPr lang="es-ES" sz="1200" b="1" i="1" dirty="0" smtClean="0">
                <a:latin typeface="Lucida Calligraphy" pitchFamily="66" charset="0"/>
              </a:rPr>
              <a:t>, por el Genil sangre. </a:t>
            </a:r>
            <a:br>
              <a:rPr lang="es-ES" sz="1200" b="1" i="1" dirty="0" smtClean="0">
                <a:latin typeface="Lucida Calligraphy" pitchFamily="66" charset="0"/>
              </a:rPr>
            </a:br>
            <a:r>
              <a:rPr lang="es-ES" sz="1200" b="1" i="1" dirty="0" smtClean="0">
                <a:latin typeface="Lucida Calligraphy" pitchFamily="66" charset="0"/>
              </a:rPr>
              <a:t>Nunca vi Granada. </a:t>
            </a:r>
            <a:br>
              <a:rPr lang="es-ES" sz="1200" b="1" i="1" dirty="0" smtClean="0">
                <a:latin typeface="Lucida Calligraphy" pitchFamily="66" charset="0"/>
              </a:rPr>
            </a:br>
            <a:r>
              <a:rPr lang="es-ES" sz="1200" b="1" i="1" dirty="0" smtClean="0">
                <a:latin typeface="Lucida Calligraphy" pitchFamily="66" charset="0"/>
              </a:rPr>
              <a:t/>
            </a:r>
            <a:br>
              <a:rPr lang="es-ES" sz="1200" b="1" i="1" dirty="0" smtClean="0">
                <a:latin typeface="Lucida Calligraphy" pitchFamily="66" charset="0"/>
              </a:rPr>
            </a:br>
            <a:r>
              <a:rPr lang="es-ES" sz="1200" b="1" i="1" dirty="0" smtClean="0">
                <a:latin typeface="Lucida Calligraphy" pitchFamily="66" charset="0"/>
              </a:rPr>
              <a:t>Si altas son las torres, el valor es alto. </a:t>
            </a:r>
            <a:br>
              <a:rPr lang="es-ES" sz="1200" b="1" i="1" dirty="0" smtClean="0">
                <a:latin typeface="Lucida Calligraphy" pitchFamily="66" charset="0"/>
              </a:rPr>
            </a:br>
            <a:r>
              <a:rPr lang="es-ES" sz="1200" b="1" i="1" dirty="0" smtClean="0">
                <a:latin typeface="Lucida Calligraphy" pitchFamily="66" charset="0"/>
              </a:rPr>
              <a:t>Venid por montañas, por mares y campos. </a:t>
            </a:r>
            <a:br>
              <a:rPr lang="es-ES" sz="1200" b="1" i="1" dirty="0" smtClean="0">
                <a:latin typeface="Lucida Calligraphy" pitchFamily="66" charset="0"/>
              </a:rPr>
            </a:br>
            <a:r>
              <a:rPr lang="es-ES" sz="1200" b="1" i="1" dirty="0" smtClean="0">
                <a:latin typeface="Lucida Calligraphy" pitchFamily="66" charset="0"/>
              </a:rPr>
              <a:t>Entraré en Granada. </a:t>
            </a:r>
          </a:p>
          <a:p>
            <a:endParaRPr lang="es-ES" sz="1200" dirty="0"/>
          </a:p>
          <a:p>
            <a:endParaRPr lang="es-ES" sz="1200" dirty="0" smtClean="0"/>
          </a:p>
          <a:p>
            <a:r>
              <a:rPr lang="es-ES" sz="1600" dirty="0"/>
              <a:t/>
            </a:r>
            <a:br>
              <a:rPr lang="es-ES" sz="1600" dirty="0"/>
            </a:br>
            <a:endParaRPr lang="es-ES" sz="1600" dirty="0"/>
          </a:p>
        </p:txBody>
      </p:sp>
      <p:pic>
        <p:nvPicPr>
          <p:cNvPr id="2050" name="Picture 2"/>
          <p:cNvPicPr>
            <a:picLocks noChangeAspect="1" noChangeArrowheads="1"/>
          </p:cNvPicPr>
          <p:nvPr/>
        </p:nvPicPr>
        <p:blipFill>
          <a:blip r:embed="rId2">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5148064" y="24886"/>
            <a:ext cx="4274322" cy="683311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6266289" y="6165302"/>
            <a:ext cx="2877711" cy="507831"/>
          </a:xfrm>
          <a:prstGeom prst="rect">
            <a:avLst/>
          </a:prstGeom>
        </p:spPr>
        <p:txBody>
          <a:bodyPr wrap="none">
            <a:spAutoFit/>
          </a:bodyPr>
          <a:lstStyle/>
          <a:p>
            <a:r>
              <a:rPr lang="es-ES" sz="1300" dirty="0"/>
              <a:t>Vista desde la ventana</a:t>
            </a:r>
            <a:r>
              <a:rPr lang="es-ES" sz="1300" dirty="0" smtClean="0"/>
              <a:t>, (Granada)</a:t>
            </a:r>
          </a:p>
          <a:p>
            <a:pPr algn="ctr"/>
            <a:r>
              <a:rPr lang="es-ES" sz="1400" dirty="0" smtClean="0"/>
              <a:t> </a:t>
            </a:r>
            <a:r>
              <a:rPr lang="es-ES" sz="1400" b="1" i="1" dirty="0"/>
              <a:t>Henri </a:t>
            </a:r>
            <a:r>
              <a:rPr lang="es-ES" sz="1400" b="1" i="1" dirty="0" err="1"/>
              <a:t>Matisse</a:t>
            </a:r>
            <a:endParaRPr lang="es-ES" sz="1400" b="1" i="1" dirty="0"/>
          </a:p>
        </p:txBody>
      </p:sp>
      <p:pic>
        <p:nvPicPr>
          <p:cNvPr id="2051" name="Picture 3"/>
          <p:cNvPicPr>
            <a:picLocks noChangeAspect="1" noChangeArrowheads="1"/>
          </p:cNvPicPr>
          <p:nvPr/>
        </p:nvPicPr>
        <p:blipFill>
          <a:blip r:embed="rId3">
            <a:clrChange>
              <a:clrFrom>
                <a:srgbClr val="FFFCCF"/>
              </a:clrFrom>
              <a:clrTo>
                <a:srgbClr val="FFFCCF">
                  <a:alpha val="0"/>
                </a:srgbClr>
              </a:clrTo>
            </a:clrChange>
            <a:duotone>
              <a:prstClr val="black"/>
              <a:srgbClr val="D9C3A5">
                <a:tint val="50000"/>
                <a:satMod val="180000"/>
              </a:srgbClr>
            </a:duotone>
            <a:extLst>
              <a:ext uri="{BEBA8EAE-BF5A-486C-A8C5-ECC9F3942E4B}">
                <a14:imgProps xmlns:a14="http://schemas.microsoft.com/office/drawing/2010/main">
                  <a14:imgLayer r:embed="rId4">
                    <a14:imgEffect>
                      <a14:colorTemperature colorTemp="11200"/>
                    </a14:imgEffect>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rot="20739101">
            <a:off x="3066629" y="5947731"/>
            <a:ext cx="2438815"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3529963"/>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41200"/>
                            </p:stCondLst>
                            <p:childTnLst>
                              <p:par>
                                <p:cTn id="9" presetID="6" presetClass="entr" presetSubtype="16" fill="hold" nodeType="afterEffect">
                                  <p:stCondLst>
                                    <p:cond delay="0"/>
                                  </p:stCondLst>
                                  <p:childTnLst>
                                    <p:set>
                                      <p:cBhvr>
                                        <p:cTn id="10" dur="1" fill="hold">
                                          <p:stCondLst>
                                            <p:cond delay="0"/>
                                          </p:stCondLst>
                                        </p:cTn>
                                        <p:tgtEl>
                                          <p:spTgt spid="2051"/>
                                        </p:tgtEl>
                                        <p:attrNameLst>
                                          <p:attrName>style.visibility</p:attrName>
                                        </p:attrNameLst>
                                      </p:cBhvr>
                                      <p:to>
                                        <p:strVal val="visible"/>
                                      </p:to>
                                    </p:set>
                                    <p:animEffect transition="in" filter="circle(in)">
                                      <p:cBhvr>
                                        <p:cTn id="11" dur="2000"/>
                                        <p:tgtEl>
                                          <p:spTgt spid="2051"/>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2050"/>
                                        </p:tgtEl>
                                        <p:attrNameLst>
                                          <p:attrName>style.visibility</p:attrName>
                                        </p:attrNameLst>
                                      </p:cBhvr>
                                      <p:to>
                                        <p:strVal val="visible"/>
                                      </p:to>
                                    </p:set>
                                    <p:animEffect transition="in" filter="circle(in)">
                                      <p:cBhvr>
                                        <p:cTn id="16" dur="2000"/>
                                        <p:tgtEl>
                                          <p:spTgt spid="205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22</a:t>
            </a:fld>
            <a:endParaRPr lang="es-ES" dirty="0"/>
          </a:p>
        </p:txBody>
      </p:sp>
      <p:pic>
        <p:nvPicPr>
          <p:cNvPr id="3075" name="Picture 3"/>
          <p:cNvPicPr>
            <a:picLocks noChangeAspect="1" noChangeArrowheads="1"/>
          </p:cNvPicPr>
          <p:nvPr/>
        </p:nvPicPr>
        <p:blipFill>
          <a:blip r:embed="rId2">
            <a:extLst>
              <a:ext uri="{BEBA8EAE-BF5A-486C-A8C5-ECC9F3942E4B}">
                <a14:imgProps xmlns:a14="http://schemas.microsoft.com/office/drawing/2010/main">
                  <a14:imgLayer r:embed="rId3">
                    <a14:imgEffect>
                      <a14:colorTemperature colorTemp="5900"/>
                    </a14:imgEffect>
                  </a14:imgLayer>
                </a14:imgProps>
              </a:ext>
              <a:ext uri="{28A0092B-C50C-407E-A947-70E740481C1C}">
                <a14:useLocalDpi xmlns:a14="http://schemas.microsoft.com/office/drawing/2010/main" val="0"/>
              </a:ext>
            </a:extLst>
          </a:blip>
          <a:srcRect/>
          <a:stretch>
            <a:fillRect/>
          </a:stretch>
        </p:blipFill>
        <p:spPr bwMode="auto">
          <a:xfrm>
            <a:off x="0" y="0"/>
            <a:ext cx="4860032"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3 Rectángulo"/>
          <p:cNvSpPr/>
          <p:nvPr/>
        </p:nvSpPr>
        <p:spPr>
          <a:xfrm>
            <a:off x="4860032" y="0"/>
            <a:ext cx="4283968" cy="6912000"/>
          </a:xfrm>
          <a:prstGeom prst="rect">
            <a:avLst/>
          </a:prstGeom>
          <a:gradFill flip="none" rotWithShape="1">
            <a:gsLst>
              <a:gs pos="0">
                <a:schemeClr val="bg2"/>
              </a:gs>
              <a:gs pos="64999">
                <a:srgbClr val="F0EBD5"/>
              </a:gs>
              <a:gs pos="100000">
                <a:srgbClr val="D1C39F"/>
              </a:gs>
            </a:gsLst>
            <a:path path="circle">
              <a:fillToRect t="100000" r="100000"/>
            </a:path>
            <a:tileRect l="-100000" b="-100000"/>
          </a:gradFill>
        </p:spPr>
        <p:txBody>
          <a:bodyPr wrap="square">
            <a:spAutoFit/>
          </a:bodyPr>
          <a:lstStyle/>
          <a:p>
            <a:pPr algn="ctr"/>
            <a:endParaRPr lang="es-ES" b="1" dirty="0" smtClean="0">
              <a:latin typeface="Bookman Old Style, serif"/>
            </a:endParaRPr>
          </a:p>
          <a:p>
            <a:pPr algn="ctr"/>
            <a:endParaRPr lang="es-ES" b="1" dirty="0">
              <a:latin typeface="Bookman Old Style, serif"/>
            </a:endParaRPr>
          </a:p>
          <a:p>
            <a:pPr algn="ctr"/>
            <a:endParaRPr lang="es-ES" b="1" dirty="0" smtClean="0">
              <a:latin typeface="Bookman Old Style, serif"/>
            </a:endParaRPr>
          </a:p>
          <a:p>
            <a:pPr algn="ctr"/>
            <a:endParaRPr lang="es-ES" b="1" dirty="0">
              <a:latin typeface="Bookman Old Style, serif"/>
            </a:endParaRPr>
          </a:p>
          <a:p>
            <a:pPr algn="ctr"/>
            <a:endParaRPr lang="es-ES" b="1" dirty="0" smtClean="0">
              <a:latin typeface="Lucida Calligraphy" pitchFamily="66" charset="0"/>
            </a:endParaRPr>
          </a:p>
          <a:p>
            <a:pPr algn="ctr"/>
            <a:r>
              <a:rPr lang="es-ES" b="1" dirty="0" smtClean="0">
                <a:latin typeface="Lucida Calligraphy" pitchFamily="66" charset="0"/>
              </a:rPr>
              <a:t>Se </a:t>
            </a:r>
            <a:r>
              <a:rPr lang="es-ES" b="1" dirty="0">
                <a:latin typeface="Lucida Calligraphy" pitchFamily="66" charset="0"/>
              </a:rPr>
              <a:t>equivocó la paloma,</a:t>
            </a:r>
            <a:br>
              <a:rPr lang="es-ES" b="1" dirty="0">
                <a:latin typeface="Lucida Calligraphy" pitchFamily="66" charset="0"/>
              </a:rPr>
            </a:br>
            <a:r>
              <a:rPr lang="es-ES" b="1" dirty="0">
                <a:latin typeface="Lucida Calligraphy" pitchFamily="66" charset="0"/>
              </a:rPr>
              <a:t>se equivocaba.</a:t>
            </a:r>
            <a:br>
              <a:rPr lang="es-ES" b="1" dirty="0">
                <a:latin typeface="Lucida Calligraphy" pitchFamily="66" charset="0"/>
              </a:rPr>
            </a:br>
            <a:r>
              <a:rPr lang="es-ES" b="1" dirty="0">
                <a:latin typeface="Lucida Calligraphy" pitchFamily="66" charset="0"/>
              </a:rPr>
              <a:t>Por ir al norte fue al sur,</a:t>
            </a:r>
            <a:br>
              <a:rPr lang="es-ES" b="1" dirty="0">
                <a:latin typeface="Lucida Calligraphy" pitchFamily="66" charset="0"/>
              </a:rPr>
            </a:br>
            <a:r>
              <a:rPr lang="es-ES" b="1" dirty="0" smtClean="0">
                <a:latin typeface="Lucida Calligraphy" pitchFamily="66" charset="0"/>
              </a:rPr>
              <a:t>creyó </a:t>
            </a:r>
            <a:r>
              <a:rPr lang="es-ES" b="1" dirty="0">
                <a:latin typeface="Lucida Calligraphy" pitchFamily="66" charset="0"/>
              </a:rPr>
              <a:t>que el trigo era agua.</a:t>
            </a:r>
            <a:br>
              <a:rPr lang="es-ES" b="1" dirty="0">
                <a:latin typeface="Lucida Calligraphy" pitchFamily="66" charset="0"/>
              </a:rPr>
            </a:br>
            <a:r>
              <a:rPr lang="es-ES" b="1" dirty="0" smtClean="0">
                <a:latin typeface="Lucida Calligraphy" pitchFamily="66" charset="0"/>
              </a:rPr>
              <a:t>Creyó </a:t>
            </a:r>
            <a:r>
              <a:rPr lang="es-ES" b="1" dirty="0">
                <a:latin typeface="Lucida Calligraphy" pitchFamily="66" charset="0"/>
              </a:rPr>
              <a:t>que el mar era el cielo</a:t>
            </a:r>
            <a:br>
              <a:rPr lang="es-ES" b="1" dirty="0">
                <a:latin typeface="Lucida Calligraphy" pitchFamily="66" charset="0"/>
              </a:rPr>
            </a:br>
            <a:r>
              <a:rPr lang="es-ES" b="1" dirty="0">
                <a:latin typeface="Lucida Calligraphy" pitchFamily="66" charset="0"/>
              </a:rPr>
              <a:t>que la noche la mañana.</a:t>
            </a:r>
            <a:br>
              <a:rPr lang="es-ES" b="1" dirty="0">
                <a:latin typeface="Lucida Calligraphy" pitchFamily="66" charset="0"/>
              </a:rPr>
            </a:br>
            <a:r>
              <a:rPr lang="es-ES" b="1" dirty="0">
                <a:latin typeface="Lucida Calligraphy" pitchFamily="66" charset="0"/>
              </a:rPr>
              <a:t>Que las estrellas </a:t>
            </a:r>
            <a:r>
              <a:rPr lang="es-ES" b="1" dirty="0" smtClean="0">
                <a:latin typeface="Lucida Calligraphy" pitchFamily="66" charset="0"/>
              </a:rPr>
              <a:t>rocío,</a:t>
            </a:r>
            <a:r>
              <a:rPr lang="es-ES" b="1" dirty="0">
                <a:latin typeface="Lucida Calligraphy" pitchFamily="66" charset="0"/>
              </a:rPr>
              <a:t/>
            </a:r>
            <a:br>
              <a:rPr lang="es-ES" b="1" dirty="0">
                <a:latin typeface="Lucida Calligraphy" pitchFamily="66" charset="0"/>
              </a:rPr>
            </a:br>
            <a:r>
              <a:rPr lang="es-ES" b="1" dirty="0">
                <a:latin typeface="Lucida Calligraphy" pitchFamily="66" charset="0"/>
              </a:rPr>
              <a:t>que la calor la nevada.</a:t>
            </a:r>
            <a:br>
              <a:rPr lang="es-ES" b="1" dirty="0">
                <a:latin typeface="Lucida Calligraphy" pitchFamily="66" charset="0"/>
              </a:rPr>
            </a:br>
            <a:r>
              <a:rPr lang="es-ES" b="1" dirty="0">
                <a:latin typeface="Lucida Calligraphy" pitchFamily="66" charset="0"/>
              </a:rPr>
              <a:t>Que tu falda era tu blusa,</a:t>
            </a:r>
            <a:br>
              <a:rPr lang="es-ES" b="1" dirty="0">
                <a:latin typeface="Lucida Calligraphy" pitchFamily="66" charset="0"/>
              </a:rPr>
            </a:br>
            <a:r>
              <a:rPr lang="es-ES" b="1" dirty="0">
                <a:latin typeface="Lucida Calligraphy" pitchFamily="66" charset="0"/>
              </a:rPr>
              <a:t>que tu corazón tu casa.</a:t>
            </a:r>
            <a:br>
              <a:rPr lang="es-ES" b="1" dirty="0">
                <a:latin typeface="Lucida Calligraphy" pitchFamily="66" charset="0"/>
              </a:rPr>
            </a:br>
            <a:r>
              <a:rPr lang="es-ES" b="1" dirty="0">
                <a:latin typeface="Lucida Calligraphy" pitchFamily="66" charset="0"/>
              </a:rPr>
              <a:t>(Ella se durmió en la orilla,</a:t>
            </a:r>
            <a:br>
              <a:rPr lang="es-ES" b="1" dirty="0">
                <a:latin typeface="Lucida Calligraphy" pitchFamily="66" charset="0"/>
              </a:rPr>
            </a:br>
            <a:r>
              <a:rPr lang="es-ES" b="1" dirty="0">
                <a:latin typeface="Lucida Calligraphy" pitchFamily="66" charset="0"/>
              </a:rPr>
              <a:t>tú en la cumbre de una rama</a:t>
            </a:r>
            <a:r>
              <a:rPr lang="es-ES" b="1" dirty="0" smtClean="0">
                <a:latin typeface="Lucida Calligraphy" pitchFamily="66" charset="0"/>
              </a:rPr>
              <a:t>.)</a:t>
            </a:r>
          </a:p>
          <a:p>
            <a:pPr algn="ctr"/>
            <a:endParaRPr lang="es-ES" b="1" dirty="0" smtClean="0">
              <a:latin typeface="Lucida Calligraphy" pitchFamily="66" charset="0"/>
            </a:endParaRPr>
          </a:p>
          <a:p>
            <a:pPr algn="ctr"/>
            <a:r>
              <a:rPr lang="es-ES" b="1" dirty="0" smtClean="0">
                <a:latin typeface="Bookman Old Style, serif"/>
              </a:rPr>
              <a:t>´</a:t>
            </a:r>
          </a:p>
          <a:p>
            <a:pPr algn="ctr"/>
            <a:endParaRPr lang="es-ES" b="1" dirty="0">
              <a:latin typeface="Bookman Old Style, serif"/>
            </a:endParaRPr>
          </a:p>
          <a:p>
            <a:pPr algn="ctr"/>
            <a:endParaRPr lang="es-ES" b="1" dirty="0" smtClean="0">
              <a:latin typeface="Bookman Old Style, serif"/>
            </a:endParaRPr>
          </a:p>
          <a:p>
            <a:pPr algn="ctr"/>
            <a:endParaRPr lang="es-ES" b="1" dirty="0">
              <a:latin typeface="Bookman Old Style, serif"/>
            </a:endParaRPr>
          </a:p>
          <a:p>
            <a:pPr algn="ctr"/>
            <a:endParaRPr lang="es-ES" b="1" dirty="0" smtClean="0">
              <a:latin typeface="Bookman Old Style, serif"/>
            </a:endParaRPr>
          </a:p>
          <a:p>
            <a:pPr algn="ctr"/>
            <a:endParaRPr lang="es-ES" b="1" dirty="0">
              <a:latin typeface="Bookman Old Style, serif"/>
            </a:endParaRPr>
          </a:p>
          <a:p>
            <a:pPr algn="ctr"/>
            <a:endParaRPr lang="es-ES" b="1" dirty="0" smtClean="0">
              <a:latin typeface="Bookman Old Style, serif"/>
            </a:endParaRPr>
          </a:p>
          <a:p>
            <a:pPr algn="ctr"/>
            <a:endParaRPr lang="es-ES" b="1" dirty="0">
              <a:latin typeface="Bookman Old Style, serif"/>
            </a:endParaRPr>
          </a:p>
          <a:p>
            <a:pPr algn="ctr"/>
            <a:endParaRPr lang="es-ES" b="1" dirty="0" smtClean="0">
              <a:latin typeface="Bookman Old Style, serif"/>
            </a:endParaRPr>
          </a:p>
          <a:p>
            <a:pPr algn="ctr"/>
            <a:endParaRPr lang="es-ES" b="1" dirty="0">
              <a:latin typeface="Bookman Old Style, serif"/>
            </a:endParaRPr>
          </a:p>
          <a:p>
            <a:pPr algn="ctr"/>
            <a:endParaRPr lang="es-ES" b="1" dirty="0" smtClean="0">
              <a:latin typeface="Bookman Old Style, serif"/>
            </a:endParaRPr>
          </a:p>
          <a:p>
            <a:pPr algn="ctr"/>
            <a:endParaRPr lang="es-ES" dirty="0"/>
          </a:p>
        </p:txBody>
      </p:sp>
      <p:sp>
        <p:nvSpPr>
          <p:cNvPr id="5" name="4 CuadroTexto"/>
          <p:cNvSpPr txBox="1"/>
          <p:nvPr/>
        </p:nvSpPr>
        <p:spPr>
          <a:xfrm>
            <a:off x="6372200" y="5661248"/>
            <a:ext cx="2232248" cy="369332"/>
          </a:xfrm>
          <a:prstGeom prst="rect">
            <a:avLst/>
          </a:prstGeom>
          <a:noFill/>
        </p:spPr>
        <p:txBody>
          <a:bodyPr wrap="square" rtlCol="0">
            <a:spAutoFit/>
          </a:bodyPr>
          <a:lstStyle/>
          <a:p>
            <a:r>
              <a:rPr lang="es-ES" dirty="0" smtClean="0"/>
              <a:t>Rafael Alberti</a:t>
            </a:r>
            <a:endParaRPr lang="es-ES" dirty="0"/>
          </a:p>
        </p:txBody>
      </p:sp>
    </p:spTree>
    <p:extLst>
      <p:ext uri="{BB962C8B-B14F-4D97-AF65-F5344CB8AC3E}">
        <p14:creationId xmlns:p14="http://schemas.microsoft.com/office/powerpoint/2010/main" val="3983397098"/>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circle(in)">
                                      <p:cBhvr>
                                        <p:cTn id="7" dur="20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3" fill="hold" grpId="0" nodeType="clickEffect">
                                  <p:stCondLst>
                                    <p:cond delay="0"/>
                                  </p:stCondLst>
                                  <p:iterate type="wd">
                                    <p:tmPct val="10000"/>
                                  </p:iterate>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23</a:t>
            </a:fld>
            <a:endParaRPr lang="es-ES" dirty="0"/>
          </a:p>
        </p:txBody>
      </p:sp>
      <p:sp>
        <p:nvSpPr>
          <p:cNvPr id="4" name="3 CuadroTexto"/>
          <p:cNvSpPr txBox="1"/>
          <p:nvPr/>
        </p:nvSpPr>
        <p:spPr>
          <a:xfrm>
            <a:off x="16339" y="63697"/>
            <a:ext cx="8784976" cy="492443"/>
          </a:xfrm>
          <a:prstGeom prst="rect">
            <a:avLst/>
          </a:prstGeom>
          <a:noFill/>
        </p:spPr>
        <p:txBody>
          <a:bodyPr wrap="square" rtlCol="0">
            <a:spAutoFit/>
          </a:bodyPr>
          <a:lstStyle/>
          <a:p>
            <a:r>
              <a:rPr lang="es-ES" sz="2600" b="1" dirty="0" smtClean="0">
                <a:solidFill>
                  <a:srgbClr val="FF0000"/>
                </a:solidFill>
                <a:latin typeface="Lucida Calligraphy" pitchFamily="66" charset="0"/>
              </a:rPr>
              <a:t>Vicente Aleixandre (Sevilla 1898-Madrid -1984)</a:t>
            </a:r>
            <a:endParaRPr lang="es-ES" sz="2600" b="1" dirty="0">
              <a:solidFill>
                <a:srgbClr val="FF0000"/>
              </a:solidFill>
              <a:latin typeface="Lucida Calligraphy" pitchFamily="66" charset="0"/>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0152" y="503990"/>
            <a:ext cx="2448272" cy="3139142"/>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179510" y="521435"/>
            <a:ext cx="5616219" cy="6278285"/>
          </a:xfrm>
          <a:prstGeom prst="round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l="50000" t="50000" r="50000" b="50000"/>
            </a:path>
            <a:tileRect/>
          </a:gradFill>
          <a:ln w="38100">
            <a:solidFill>
              <a:schemeClr val="accent1"/>
            </a:solidFill>
          </a:ln>
        </p:spPr>
        <p:txBody>
          <a:bodyPr wrap="square" rtlCol="0">
            <a:spAutoFit/>
          </a:bodyPr>
          <a:lstStyle/>
          <a:p>
            <a:pPr marL="285750" indent="-285750">
              <a:buFont typeface="Wingdings" pitchFamily="2" charset="2"/>
              <a:buChar char="q"/>
            </a:pPr>
            <a:r>
              <a:rPr lang="es-ES" sz="2000" b="1" dirty="0">
                <a:solidFill>
                  <a:srgbClr val="FF0000"/>
                </a:solidFill>
                <a:latin typeface="Calibri"/>
              </a:rPr>
              <a:t>Poesía Pura</a:t>
            </a:r>
            <a:r>
              <a:rPr lang="es-ES" sz="2000" dirty="0">
                <a:solidFill>
                  <a:srgbClr val="000000"/>
                </a:solidFill>
                <a:latin typeface="Calibri"/>
              </a:rPr>
              <a:t>: </a:t>
            </a:r>
            <a:r>
              <a:rPr lang="es-ES" dirty="0">
                <a:solidFill>
                  <a:srgbClr val="000000"/>
                </a:solidFill>
                <a:latin typeface="Calibri"/>
              </a:rPr>
              <a:t>Se inicia en la estética de la poesía pura con </a:t>
            </a:r>
            <a:r>
              <a:rPr lang="es-ES" i="1" u="sng" dirty="0">
                <a:solidFill>
                  <a:srgbClr val="FF0000"/>
                </a:solidFill>
                <a:latin typeface="Calibri"/>
              </a:rPr>
              <a:t>Ámbito</a:t>
            </a:r>
            <a:r>
              <a:rPr lang="es-ES" i="1" dirty="0">
                <a:solidFill>
                  <a:srgbClr val="000000"/>
                </a:solidFill>
                <a:latin typeface="Calibri"/>
              </a:rPr>
              <a:t> </a:t>
            </a:r>
            <a:r>
              <a:rPr lang="es-ES" dirty="0">
                <a:solidFill>
                  <a:srgbClr val="000000"/>
                </a:solidFill>
                <a:latin typeface="Calibri"/>
              </a:rPr>
              <a:t>en el poemario es visible la influencia de Juan Ramón, Salinas y Guillén. El hermetismo, la depuración léxica y estilística, el metro corto, la asonancia y la naturaleza como marco poético caracterizan esta primera obra. </a:t>
            </a:r>
          </a:p>
          <a:p>
            <a:pPr marL="285750" indent="-285750">
              <a:buFont typeface="Wingdings" pitchFamily="2" charset="2"/>
              <a:buChar char="q"/>
            </a:pPr>
            <a:r>
              <a:rPr lang="es-ES" sz="2000" b="1" dirty="0">
                <a:solidFill>
                  <a:srgbClr val="FF0000"/>
                </a:solidFill>
                <a:latin typeface="Calibri"/>
              </a:rPr>
              <a:t>Poesía surrealista: </a:t>
            </a:r>
            <a:r>
              <a:rPr lang="es-ES" dirty="0">
                <a:solidFill>
                  <a:srgbClr val="000000"/>
                </a:solidFill>
                <a:latin typeface="Calibri"/>
              </a:rPr>
              <a:t>Su adhesión al surrealismo aporta a su poesía una mayor libertad en la expresión y en la selección de los materiales poéticos. Aleixandre solamente tomó de esta forma de vanguardia alguna técnica. Pertenecen a esta etapa </a:t>
            </a:r>
            <a:r>
              <a:rPr lang="es-ES" b="1" i="1" u="sng" dirty="0">
                <a:solidFill>
                  <a:srgbClr val="FF0000"/>
                </a:solidFill>
                <a:latin typeface="Calibri"/>
              </a:rPr>
              <a:t>Espadas como labios</a:t>
            </a:r>
            <a:r>
              <a:rPr lang="es-ES" i="1" dirty="0">
                <a:solidFill>
                  <a:srgbClr val="000000"/>
                </a:solidFill>
                <a:latin typeface="Calibri"/>
              </a:rPr>
              <a:t>, </a:t>
            </a:r>
            <a:r>
              <a:rPr lang="es-ES" b="1" i="1" u="sng" dirty="0">
                <a:solidFill>
                  <a:srgbClr val="FF0000"/>
                </a:solidFill>
                <a:latin typeface="Calibri"/>
              </a:rPr>
              <a:t>Pasión de la tierra</a:t>
            </a:r>
            <a:r>
              <a:rPr lang="es-ES" i="1" dirty="0">
                <a:solidFill>
                  <a:srgbClr val="000000"/>
                </a:solidFill>
                <a:latin typeface="Calibri"/>
              </a:rPr>
              <a:t> y </a:t>
            </a:r>
            <a:r>
              <a:rPr lang="es-ES" b="1" i="1" u="sng" dirty="0">
                <a:solidFill>
                  <a:srgbClr val="FF0000"/>
                </a:solidFill>
                <a:latin typeface="Calibri"/>
              </a:rPr>
              <a:t>La destrucción o el </a:t>
            </a:r>
            <a:r>
              <a:rPr lang="es-ES" b="1" i="1" u="sng" dirty="0" smtClean="0">
                <a:solidFill>
                  <a:srgbClr val="FF0000"/>
                </a:solidFill>
                <a:latin typeface="Calibri"/>
              </a:rPr>
              <a:t>amor</a:t>
            </a:r>
            <a:r>
              <a:rPr lang="es-ES" i="1" dirty="0" smtClean="0">
                <a:solidFill>
                  <a:srgbClr val="000000"/>
                </a:solidFill>
                <a:latin typeface="Calibri"/>
              </a:rPr>
              <a:t>, </a:t>
            </a:r>
            <a:r>
              <a:rPr lang="es-ES" b="1" i="1" dirty="0" smtClean="0">
                <a:solidFill>
                  <a:srgbClr val="FF0000"/>
                </a:solidFill>
                <a:latin typeface="Calibri"/>
              </a:rPr>
              <a:t>Sombra </a:t>
            </a:r>
            <a:r>
              <a:rPr lang="es-ES" b="1" i="1" dirty="0">
                <a:solidFill>
                  <a:srgbClr val="FF0000"/>
                </a:solidFill>
                <a:latin typeface="Calibri"/>
              </a:rPr>
              <a:t>del </a:t>
            </a:r>
            <a:r>
              <a:rPr lang="es-ES" b="1" i="1" u="sng" dirty="0">
                <a:solidFill>
                  <a:srgbClr val="FF0000"/>
                </a:solidFill>
                <a:latin typeface="Calibri"/>
              </a:rPr>
              <a:t>Paraíso. </a:t>
            </a:r>
            <a:endParaRPr lang="es-ES" b="1" u="sng" dirty="0">
              <a:solidFill>
                <a:srgbClr val="FF0000"/>
              </a:solidFill>
              <a:latin typeface="Calibri"/>
            </a:endParaRPr>
          </a:p>
          <a:p>
            <a:pPr marL="285750" indent="-285750">
              <a:buFont typeface="Wingdings" pitchFamily="2" charset="2"/>
              <a:buChar char="q"/>
            </a:pPr>
            <a:r>
              <a:rPr lang="es-ES" sz="2000" b="1" dirty="0">
                <a:solidFill>
                  <a:srgbClr val="FF0000"/>
                </a:solidFill>
                <a:latin typeface="Calibri"/>
              </a:rPr>
              <a:t>Poesía antropocéntrica: </a:t>
            </a:r>
            <a:r>
              <a:rPr lang="es-ES" dirty="0">
                <a:solidFill>
                  <a:srgbClr val="000000"/>
                </a:solidFill>
                <a:latin typeface="Calibri"/>
              </a:rPr>
              <a:t>La naturaleza y el cosmos que hasta ahora habían ocupado sus poemas dejan paso al hombre, que se convierte en el centro de atención de su universo poético. Ese nuevo cambio se observa en </a:t>
            </a:r>
            <a:r>
              <a:rPr lang="es-ES" b="1" i="1" u="sng" dirty="0">
                <a:solidFill>
                  <a:srgbClr val="FF0000"/>
                </a:solidFill>
                <a:latin typeface="Calibri"/>
              </a:rPr>
              <a:t>Historia del </a:t>
            </a:r>
            <a:r>
              <a:rPr lang="es-ES" b="1" i="1" u="sng" dirty="0" smtClean="0">
                <a:solidFill>
                  <a:srgbClr val="FF0000"/>
                </a:solidFill>
                <a:latin typeface="Calibri"/>
              </a:rPr>
              <a:t>corazón</a:t>
            </a:r>
            <a:r>
              <a:rPr lang="es-ES" i="1" u="sng" dirty="0" smtClean="0">
                <a:latin typeface="Calibri"/>
              </a:rPr>
              <a:t>, </a:t>
            </a:r>
            <a:r>
              <a:rPr lang="es-ES" i="1" dirty="0" smtClean="0">
                <a:latin typeface="Calibri"/>
              </a:rPr>
              <a:t> </a:t>
            </a:r>
            <a:r>
              <a:rPr lang="es-ES" b="1" i="1" u="sng" dirty="0">
                <a:solidFill>
                  <a:srgbClr val="FF0000"/>
                </a:solidFill>
                <a:latin typeface="Calibri"/>
              </a:rPr>
              <a:t>E</a:t>
            </a:r>
            <a:r>
              <a:rPr lang="es-ES" b="1" i="1" u="sng" dirty="0" smtClean="0">
                <a:solidFill>
                  <a:srgbClr val="FF0000"/>
                </a:solidFill>
                <a:latin typeface="Calibri"/>
              </a:rPr>
              <a:t>n un vasto dominio</a:t>
            </a:r>
            <a:endParaRPr lang="es-ES" b="1" u="sng" dirty="0" smtClean="0">
              <a:solidFill>
                <a:srgbClr val="FF0000"/>
              </a:solidFill>
            </a:endParaRPr>
          </a:p>
        </p:txBody>
      </p:sp>
      <p:sp>
        <p:nvSpPr>
          <p:cNvPr id="6" name="5 CuadroTexto"/>
          <p:cNvSpPr txBox="1"/>
          <p:nvPr/>
        </p:nvSpPr>
        <p:spPr>
          <a:xfrm>
            <a:off x="5940152" y="4005064"/>
            <a:ext cx="2861163" cy="209288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scene3d>
            <a:camera prst="orthographicFront"/>
            <a:lightRig rig="threePt" dir="t"/>
          </a:scene3d>
          <a:sp3d>
            <a:bevelT w="152400" h="50800" prst="softRound"/>
          </a:sp3d>
        </p:spPr>
        <p:txBody>
          <a:bodyPr wrap="square" rtlCol="0">
            <a:spAutoFit/>
          </a:bodyPr>
          <a:lstStyle/>
          <a:p>
            <a:r>
              <a:rPr lang="es-ES" dirty="0" smtClean="0"/>
              <a:t>Premio Nobel en 1977</a:t>
            </a:r>
          </a:p>
          <a:p>
            <a:r>
              <a:rPr lang="es-ES" sz="1400" b="1" i="1" dirty="0" smtClean="0"/>
              <a:t>“</a:t>
            </a:r>
            <a:r>
              <a:rPr lang="es-ES_tradnl" sz="1400" b="1" i="1" dirty="0"/>
              <a:t>P</a:t>
            </a:r>
            <a:r>
              <a:rPr lang="es-ES_tradnl" sz="1400" b="1" i="1" dirty="0" smtClean="0"/>
              <a:t>or </a:t>
            </a:r>
            <a:r>
              <a:rPr lang="es-ES_tradnl" sz="1400" b="1" i="1" dirty="0"/>
              <a:t>su gran obra creadora, enraizada en la tradición de la lírica española y en las modernas corrientes poéticas iluminadoras de la condición del hombre en el cosmos, y de las necesidades de la hora presente”</a:t>
            </a:r>
            <a:endParaRPr lang="es-ES" sz="1400" b="1" i="1" dirty="0"/>
          </a:p>
        </p:txBody>
      </p:sp>
    </p:spTree>
    <p:extLst>
      <p:ext uri="{BB962C8B-B14F-4D97-AF65-F5344CB8AC3E}">
        <p14:creationId xmlns:p14="http://schemas.microsoft.com/office/powerpoint/2010/main" val="1766121843"/>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iterate type="wd">
                                    <p:tmPct val="10000"/>
                                  </p:iterate>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4098"/>
                                        </p:tgtEl>
                                        <p:attrNameLst>
                                          <p:attrName>style.visibility</p:attrName>
                                        </p:attrNameLst>
                                      </p:cBhvr>
                                      <p:to>
                                        <p:strVal val="visible"/>
                                      </p:to>
                                    </p:set>
                                    <p:animEffect transition="in" filter="circle(in)">
                                      <p:cBhvr>
                                        <p:cTn id="18" dur="2000"/>
                                        <p:tgtEl>
                                          <p:spTgt spid="409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circle(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24</a:t>
            </a:fld>
            <a:endParaRPr lang="es-ES" dirty="0"/>
          </a:p>
        </p:txBody>
      </p:sp>
      <p:sp>
        <p:nvSpPr>
          <p:cNvPr id="4" name="3 Rectángulo"/>
          <p:cNvSpPr/>
          <p:nvPr/>
        </p:nvSpPr>
        <p:spPr>
          <a:xfrm>
            <a:off x="323528" y="188640"/>
            <a:ext cx="8280920" cy="5909310"/>
          </a:xfrm>
          <a:prstGeom prst="rect">
            <a:avLst/>
          </a:prstGeom>
        </p:spPr>
        <p:txBody>
          <a:bodyPr wrap="square">
            <a:spAutoFit/>
          </a:bodyPr>
          <a:lstStyle/>
          <a:p>
            <a:pPr>
              <a:lnSpc>
                <a:spcPct val="150000"/>
              </a:lnSpc>
            </a:pPr>
            <a:r>
              <a:rPr lang="es-ES" dirty="0">
                <a:latin typeface="TimesNewRoman"/>
              </a:rPr>
              <a:t>MI VOZ</a:t>
            </a:r>
            <a:br>
              <a:rPr lang="es-ES" dirty="0">
                <a:latin typeface="TimesNewRoman"/>
              </a:rPr>
            </a:br>
            <a:r>
              <a:rPr lang="es-ES" b="1" dirty="0">
                <a:solidFill>
                  <a:srgbClr val="002060"/>
                </a:solidFill>
                <a:latin typeface="Lucida Calligraphy" pitchFamily="66" charset="0"/>
              </a:rPr>
              <a:t>He nacido una noche de verano</a:t>
            </a:r>
            <a:br>
              <a:rPr lang="es-ES" b="1" dirty="0">
                <a:solidFill>
                  <a:srgbClr val="002060"/>
                </a:solidFill>
                <a:latin typeface="Lucida Calligraphy" pitchFamily="66" charset="0"/>
              </a:rPr>
            </a:br>
            <a:r>
              <a:rPr lang="es-ES" b="1" dirty="0">
                <a:solidFill>
                  <a:srgbClr val="002060"/>
                </a:solidFill>
                <a:latin typeface="Lucida Calligraphy" pitchFamily="66" charset="0"/>
              </a:rPr>
              <a:t>entre dos pausas Háblame te escucho</a:t>
            </a:r>
            <a:br>
              <a:rPr lang="es-ES" b="1" dirty="0">
                <a:solidFill>
                  <a:srgbClr val="002060"/>
                </a:solidFill>
                <a:latin typeface="Lucida Calligraphy" pitchFamily="66" charset="0"/>
              </a:rPr>
            </a:br>
            <a:r>
              <a:rPr lang="es-ES" b="1" dirty="0">
                <a:solidFill>
                  <a:srgbClr val="002060"/>
                </a:solidFill>
                <a:latin typeface="Lucida Calligraphy" pitchFamily="66" charset="0"/>
              </a:rPr>
              <a:t>He nacido Si vieras qué agonía</a:t>
            </a:r>
            <a:br>
              <a:rPr lang="es-ES" b="1" dirty="0">
                <a:solidFill>
                  <a:srgbClr val="002060"/>
                </a:solidFill>
                <a:latin typeface="Lucida Calligraphy" pitchFamily="66" charset="0"/>
              </a:rPr>
            </a:br>
            <a:r>
              <a:rPr lang="es-ES" b="1" dirty="0">
                <a:solidFill>
                  <a:srgbClr val="002060"/>
                </a:solidFill>
                <a:latin typeface="Lucida Calligraphy" pitchFamily="66" charset="0"/>
              </a:rPr>
              <a:t>representa la luna sin esfuerzo</a:t>
            </a:r>
            <a:br>
              <a:rPr lang="es-ES" b="1" dirty="0">
                <a:solidFill>
                  <a:srgbClr val="002060"/>
                </a:solidFill>
                <a:latin typeface="Lucida Calligraphy" pitchFamily="66" charset="0"/>
              </a:rPr>
            </a:br>
            <a:r>
              <a:rPr lang="es-ES" b="1" dirty="0">
                <a:solidFill>
                  <a:srgbClr val="002060"/>
                </a:solidFill>
                <a:latin typeface="Lucida Calligraphy" pitchFamily="66" charset="0"/>
              </a:rPr>
              <a:t>He nacido Tu nombre era la dicha</a:t>
            </a:r>
            <a:br>
              <a:rPr lang="es-ES" b="1" dirty="0">
                <a:solidFill>
                  <a:srgbClr val="002060"/>
                </a:solidFill>
                <a:latin typeface="Lucida Calligraphy" pitchFamily="66" charset="0"/>
              </a:rPr>
            </a:br>
            <a:r>
              <a:rPr lang="es-ES" b="1" dirty="0">
                <a:solidFill>
                  <a:srgbClr val="002060"/>
                </a:solidFill>
                <a:latin typeface="Lucida Calligraphy" pitchFamily="66" charset="0"/>
              </a:rPr>
              <a:t>Bajo un fulgor una esperanza un ave</a:t>
            </a:r>
            <a:br>
              <a:rPr lang="es-ES" b="1" dirty="0">
                <a:solidFill>
                  <a:srgbClr val="002060"/>
                </a:solidFill>
                <a:latin typeface="Lucida Calligraphy" pitchFamily="66" charset="0"/>
              </a:rPr>
            </a:br>
            <a:r>
              <a:rPr lang="es-ES" b="1" dirty="0" smtClean="0">
                <a:solidFill>
                  <a:srgbClr val="002060"/>
                </a:solidFill>
                <a:latin typeface="Lucida Calligraphy" pitchFamily="66" charset="0"/>
              </a:rPr>
              <a:t>Llegar, </a:t>
            </a:r>
            <a:r>
              <a:rPr lang="es-ES" b="1" dirty="0">
                <a:solidFill>
                  <a:srgbClr val="002060"/>
                </a:solidFill>
                <a:latin typeface="Lucida Calligraphy" pitchFamily="66" charset="0"/>
              </a:rPr>
              <a:t>llegar El mar era un latido</a:t>
            </a:r>
            <a:br>
              <a:rPr lang="es-ES" b="1" dirty="0">
                <a:solidFill>
                  <a:srgbClr val="002060"/>
                </a:solidFill>
                <a:latin typeface="Lucida Calligraphy" pitchFamily="66" charset="0"/>
              </a:rPr>
            </a:br>
            <a:r>
              <a:rPr lang="es-ES" b="1" dirty="0">
                <a:solidFill>
                  <a:srgbClr val="002060"/>
                </a:solidFill>
                <a:latin typeface="Lucida Calligraphy" pitchFamily="66" charset="0"/>
              </a:rPr>
              <a:t>el hueco de una mano una medalla tibia</a:t>
            </a:r>
            <a:br>
              <a:rPr lang="es-ES" b="1" dirty="0">
                <a:solidFill>
                  <a:srgbClr val="002060"/>
                </a:solidFill>
                <a:latin typeface="Lucida Calligraphy" pitchFamily="66" charset="0"/>
              </a:rPr>
            </a:br>
            <a:r>
              <a:rPr lang="es-ES" b="1" dirty="0">
                <a:solidFill>
                  <a:srgbClr val="002060"/>
                </a:solidFill>
                <a:latin typeface="Lucida Calligraphy" pitchFamily="66" charset="0"/>
              </a:rPr>
              <a:t>Entonces son posibles ya las luces las caricias la piel el horizonte</a:t>
            </a:r>
            <a:br>
              <a:rPr lang="es-ES" b="1" dirty="0">
                <a:solidFill>
                  <a:srgbClr val="002060"/>
                </a:solidFill>
                <a:latin typeface="Lucida Calligraphy" pitchFamily="66" charset="0"/>
              </a:rPr>
            </a:br>
            <a:r>
              <a:rPr lang="es-ES" b="1" dirty="0">
                <a:solidFill>
                  <a:srgbClr val="002060"/>
                </a:solidFill>
                <a:latin typeface="Lucida Calligraphy" pitchFamily="66" charset="0"/>
              </a:rPr>
              <a:t>ese decir palabras sin sentido</a:t>
            </a:r>
            <a:br>
              <a:rPr lang="es-ES" b="1" dirty="0">
                <a:solidFill>
                  <a:srgbClr val="002060"/>
                </a:solidFill>
                <a:latin typeface="Lucida Calligraphy" pitchFamily="66" charset="0"/>
              </a:rPr>
            </a:br>
            <a:r>
              <a:rPr lang="es-ES" b="1" dirty="0">
                <a:solidFill>
                  <a:srgbClr val="002060"/>
                </a:solidFill>
                <a:latin typeface="Lucida Calligraphy" pitchFamily="66" charset="0"/>
              </a:rPr>
              <a:t>que ruedan como oídos caracoles</a:t>
            </a:r>
            <a:br>
              <a:rPr lang="es-ES" b="1" dirty="0">
                <a:solidFill>
                  <a:srgbClr val="002060"/>
                </a:solidFill>
                <a:latin typeface="Lucida Calligraphy" pitchFamily="66" charset="0"/>
              </a:rPr>
            </a:br>
            <a:r>
              <a:rPr lang="es-ES" b="1" dirty="0">
                <a:solidFill>
                  <a:srgbClr val="002060"/>
                </a:solidFill>
                <a:latin typeface="Lucida Calligraphy" pitchFamily="66" charset="0"/>
              </a:rPr>
              <a:t>como un lóbulo abierto que amanece</a:t>
            </a:r>
            <a:br>
              <a:rPr lang="es-ES" b="1" dirty="0">
                <a:solidFill>
                  <a:srgbClr val="002060"/>
                </a:solidFill>
                <a:latin typeface="Lucida Calligraphy" pitchFamily="66" charset="0"/>
              </a:rPr>
            </a:br>
            <a:r>
              <a:rPr lang="es-ES" b="1" dirty="0">
                <a:solidFill>
                  <a:srgbClr val="002060"/>
                </a:solidFill>
                <a:latin typeface="Lucida Calligraphy" pitchFamily="66" charset="0"/>
              </a:rPr>
              <a:t>(escucha escucha) entre la luz pisada</a:t>
            </a:r>
          </a:p>
        </p:txBody>
      </p:sp>
      <p:sp>
        <p:nvSpPr>
          <p:cNvPr id="5" name="4 CuadroTexto"/>
          <p:cNvSpPr txBox="1"/>
          <p:nvPr/>
        </p:nvSpPr>
        <p:spPr>
          <a:xfrm>
            <a:off x="6044863" y="6097950"/>
            <a:ext cx="2592288" cy="408623"/>
          </a:xfrm>
          <a:prstGeom prst="roundRect">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lin ang="10800000" scaled="1"/>
            <a:tileRect/>
          </a:gradFill>
          <a:scene3d>
            <a:camera prst="orthographicFront"/>
            <a:lightRig rig="threePt" dir="t"/>
          </a:scene3d>
          <a:sp3d>
            <a:bevelT prst="convex"/>
          </a:sp3d>
        </p:spPr>
        <p:txBody>
          <a:bodyPr wrap="square" rtlCol="0">
            <a:spAutoFit/>
          </a:bodyPr>
          <a:lstStyle/>
          <a:p>
            <a:r>
              <a:rPr lang="es-ES" b="1" dirty="0" smtClean="0"/>
              <a:t>Espadas como labios</a:t>
            </a:r>
            <a:endParaRPr lang="es-ES" b="1" dirty="0"/>
          </a:p>
        </p:txBody>
      </p:sp>
    </p:spTree>
    <p:extLst>
      <p:ext uri="{BB962C8B-B14F-4D97-AF65-F5344CB8AC3E}">
        <p14:creationId xmlns:p14="http://schemas.microsoft.com/office/powerpoint/2010/main" val="3527139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25</a:t>
            </a:fld>
            <a:endParaRPr lang="es-ES" dirty="0"/>
          </a:p>
        </p:txBody>
      </p:sp>
      <p:sp>
        <p:nvSpPr>
          <p:cNvPr id="4" name="3 Rectángulo"/>
          <p:cNvSpPr/>
          <p:nvPr/>
        </p:nvSpPr>
        <p:spPr>
          <a:xfrm>
            <a:off x="14514" y="188640"/>
            <a:ext cx="4536504" cy="6494085"/>
          </a:xfrm>
          <a:prstGeom prst="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lin ang="16200000" scaled="1"/>
            <a:tileRect/>
          </a:gradFill>
          <a:ln w="38100">
            <a:solidFill>
              <a:schemeClr val="accent1"/>
            </a:solidFill>
          </a:ln>
          <a:scene3d>
            <a:camera prst="orthographicFront"/>
            <a:lightRig rig="threePt" dir="t"/>
          </a:scene3d>
          <a:sp3d>
            <a:bevelT w="152400" h="50800" prst="softRound"/>
          </a:sp3d>
        </p:spPr>
        <p:txBody>
          <a:bodyPr wrap="square">
            <a:spAutoFit/>
          </a:bodyPr>
          <a:lstStyle/>
          <a:p>
            <a:r>
              <a:rPr lang="es-ES" sz="2000" b="1" dirty="0">
                <a:solidFill>
                  <a:srgbClr val="FF0000"/>
                </a:solidFill>
                <a:latin typeface="Calibri"/>
              </a:rPr>
              <a:t>Dámaso Alonso (1898-Madrid-1990) </a:t>
            </a:r>
          </a:p>
          <a:p>
            <a:r>
              <a:rPr lang="es-ES" dirty="0">
                <a:solidFill>
                  <a:srgbClr val="000000"/>
                </a:solidFill>
                <a:latin typeface="Calibri"/>
              </a:rPr>
              <a:t>Como autor su primera producción se inscribe en la estética del 27. Sus obras </a:t>
            </a:r>
            <a:r>
              <a:rPr lang="es-ES" i="1" u="sng" dirty="0">
                <a:solidFill>
                  <a:srgbClr val="FF0000"/>
                </a:solidFill>
                <a:latin typeface="Calibri"/>
              </a:rPr>
              <a:t>Poemillas de la ciudad</a:t>
            </a:r>
            <a:r>
              <a:rPr lang="es-ES" i="1" dirty="0">
                <a:solidFill>
                  <a:srgbClr val="000000"/>
                </a:solidFill>
                <a:latin typeface="Calibri"/>
              </a:rPr>
              <a:t> y </a:t>
            </a:r>
            <a:r>
              <a:rPr lang="es-ES" i="1" u="sng" dirty="0">
                <a:solidFill>
                  <a:srgbClr val="FF0000"/>
                </a:solidFill>
                <a:latin typeface="Calibri"/>
              </a:rPr>
              <a:t>El viento y el verso </a:t>
            </a:r>
            <a:r>
              <a:rPr lang="es-ES" dirty="0">
                <a:solidFill>
                  <a:srgbClr val="000000"/>
                </a:solidFill>
                <a:latin typeface="Calibri"/>
              </a:rPr>
              <a:t>reciben la influencia popular de Antonio Machado y Juan Ramón Jiménez. En esta etapa la búsqueda de la perfección del poema, la cuidada estructura métrica, la presencia de elementos musicales, son las claves de sus poemas. </a:t>
            </a:r>
          </a:p>
          <a:p>
            <a:r>
              <a:rPr lang="es-ES" dirty="0">
                <a:solidFill>
                  <a:srgbClr val="000000"/>
                </a:solidFill>
                <a:latin typeface="Calibri"/>
              </a:rPr>
              <a:t>Su obra cumbre </a:t>
            </a:r>
            <a:r>
              <a:rPr lang="es-ES" i="1" u="sng" dirty="0">
                <a:solidFill>
                  <a:srgbClr val="FF0000"/>
                </a:solidFill>
                <a:latin typeface="Calibri"/>
              </a:rPr>
              <a:t>Hijos de la ira </a:t>
            </a:r>
            <a:r>
              <a:rPr lang="es-ES" dirty="0">
                <a:solidFill>
                  <a:srgbClr val="000000"/>
                </a:solidFill>
                <a:latin typeface="Calibri"/>
              </a:rPr>
              <a:t>(1944) pertenece a la poesía desarraigada de los años cuarenta y recoge una poesía existencialista en los temas y con recursos surrealistas. </a:t>
            </a:r>
            <a:r>
              <a:rPr lang="es-ES" i="1" u="sng" dirty="0">
                <a:solidFill>
                  <a:srgbClr val="FF0000"/>
                </a:solidFill>
                <a:latin typeface="Calibri"/>
              </a:rPr>
              <a:t>Hombre y Dios </a:t>
            </a:r>
            <a:r>
              <a:rPr lang="es-ES" dirty="0">
                <a:solidFill>
                  <a:srgbClr val="000000"/>
                </a:solidFill>
                <a:latin typeface="Calibri"/>
              </a:rPr>
              <a:t>expresa la angustia existencial del poeta ante la muerte, la miseria y la soledad. </a:t>
            </a:r>
            <a:endParaRPr lang="es-ES" dirty="0" smtClean="0">
              <a:solidFill>
                <a:srgbClr val="000000"/>
              </a:solidFill>
              <a:latin typeface="Calibri"/>
            </a:endParaRPr>
          </a:p>
          <a:p>
            <a:endParaRPr lang="es-ES" dirty="0">
              <a:solidFill>
                <a:srgbClr val="000000"/>
              </a:solidFill>
              <a:latin typeface="Calibri"/>
            </a:endParaRPr>
          </a:p>
          <a:p>
            <a:endParaRPr lang="es-ES" dirty="0" smtClean="0">
              <a:solidFill>
                <a:srgbClr val="000000"/>
              </a:solidFill>
              <a:latin typeface="Calibri"/>
            </a:endParaRPr>
          </a:p>
          <a:p>
            <a:endParaRPr lang="es-ES" dirty="0">
              <a:solidFill>
                <a:srgbClr val="000000"/>
              </a:solidFill>
              <a:latin typeface="Calibri"/>
            </a:endParaRPr>
          </a:p>
          <a:p>
            <a:endParaRPr lang="es-ES" dirty="0" smtClean="0">
              <a:solidFill>
                <a:srgbClr val="000000"/>
              </a:solidFill>
              <a:latin typeface="Calibri"/>
            </a:endParaRPr>
          </a:p>
          <a:p>
            <a:endParaRPr lang="es-ES" dirty="0">
              <a:solidFill>
                <a:srgbClr val="000000"/>
              </a:solidFill>
              <a:latin typeface="Calibri"/>
            </a:endParaRPr>
          </a:p>
          <a:p>
            <a:endParaRPr lang="es-ES" dirty="0" smtClean="0">
              <a:solidFill>
                <a:srgbClr val="000000"/>
              </a:solidFill>
              <a:latin typeface="Calibri"/>
            </a:endParaRPr>
          </a:p>
          <a:p>
            <a:endParaRPr lang="es-ES" dirty="0">
              <a:solidFill>
                <a:srgbClr val="000000"/>
              </a:solidFill>
              <a:latin typeface="Calibri"/>
            </a:endParaRPr>
          </a:p>
          <a:p>
            <a:endParaRPr lang="es-E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365104"/>
            <a:ext cx="1764197" cy="21602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790646">
            <a:off x="2328836" y="5189808"/>
            <a:ext cx="2139258" cy="963983"/>
          </a:xfrm>
          <a:prstGeom prst="rect">
            <a:avLst/>
          </a:prstGeom>
          <a:noFill/>
          <a:ln w="9525">
            <a:solidFill>
              <a:schemeClr val="bg2">
                <a:alpha val="82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4008" y="220222"/>
            <a:ext cx="4392488" cy="558504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294958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par>
                          <p:cTn id="8" fill="hold">
                            <p:stCondLst>
                              <p:cond delay="26200"/>
                            </p:stCondLst>
                            <p:childTnLst>
                              <p:par>
                                <p:cTn id="9" presetID="6" presetClass="entr" presetSubtype="16"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circle(in)">
                                      <p:cBhvr>
                                        <p:cTn id="11" dur="2000"/>
                                        <p:tgtEl>
                                          <p:spTgt spid="6146"/>
                                        </p:tgtEl>
                                      </p:cBhvr>
                                    </p:animEffect>
                                  </p:childTnLst>
                                </p:cTn>
                              </p:par>
                            </p:childTnLst>
                          </p:cTn>
                        </p:par>
                        <p:par>
                          <p:cTn id="12" fill="hold">
                            <p:stCondLst>
                              <p:cond delay="28200"/>
                            </p:stCondLst>
                            <p:childTnLst>
                              <p:par>
                                <p:cTn id="13" presetID="6" presetClass="entr" presetSubtype="16" fill="hold" nodeType="afterEffect">
                                  <p:stCondLst>
                                    <p:cond delay="0"/>
                                  </p:stCondLst>
                                  <p:childTnLst>
                                    <p:set>
                                      <p:cBhvr>
                                        <p:cTn id="14" dur="1" fill="hold">
                                          <p:stCondLst>
                                            <p:cond delay="0"/>
                                          </p:stCondLst>
                                        </p:cTn>
                                        <p:tgtEl>
                                          <p:spTgt spid="6147"/>
                                        </p:tgtEl>
                                        <p:attrNameLst>
                                          <p:attrName>style.visibility</p:attrName>
                                        </p:attrNameLst>
                                      </p:cBhvr>
                                      <p:to>
                                        <p:strVal val="visible"/>
                                      </p:to>
                                    </p:set>
                                    <p:animEffect transition="in" filter="circle(in)">
                                      <p:cBhvr>
                                        <p:cTn id="15" dur="2000"/>
                                        <p:tgtEl>
                                          <p:spTgt spid="614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148"/>
                                        </p:tgtEl>
                                        <p:attrNameLst>
                                          <p:attrName>style.visibility</p:attrName>
                                        </p:attrNameLst>
                                      </p:cBhvr>
                                      <p:to>
                                        <p:strVal val="visible"/>
                                      </p:to>
                                    </p:set>
                                    <p:animEffect transition="in" filter="circle(in)">
                                      <p:cBhvr>
                                        <p:cTn id="20"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26</a:t>
            </a:fld>
            <a:endParaRPr lang="es-ES" dirty="0"/>
          </a:p>
        </p:txBody>
      </p:sp>
      <p:pic>
        <p:nvPicPr>
          <p:cNvPr id="7171" name="Picture 3"/>
          <p:cNvPicPr>
            <a:picLocks noChangeAspect="1" noChangeArrowheads="1"/>
          </p:cNvPicPr>
          <p:nvPr/>
        </p:nvPicPr>
        <p:blipFill>
          <a:blip r:embed="rId2">
            <a:duotone>
              <a:schemeClr val="bg2">
                <a:shade val="45000"/>
                <a:satMod val="135000"/>
              </a:schemeClr>
              <a:prstClr val="white"/>
            </a:duotone>
            <a:extLst>
              <a:ext uri="{BEBA8EAE-BF5A-486C-A8C5-ECC9F3942E4B}">
                <a14:imgProps xmlns:a14="http://schemas.microsoft.com/office/drawing/2010/main">
                  <a14:imgLayer r:embed="rId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0" y="-378000"/>
            <a:ext cx="9144000" cy="723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338138" y="116632"/>
            <a:ext cx="8467725"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9257470"/>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172"/>
                                        </p:tgtEl>
                                        <p:attrNameLst>
                                          <p:attrName>style.visibility</p:attrName>
                                        </p:attrNameLst>
                                      </p:cBhvr>
                                      <p:to>
                                        <p:strVal val="visible"/>
                                      </p:to>
                                    </p:set>
                                    <p:animEffect transition="in" filter="circle(in)">
                                      <p:cBhvr>
                                        <p:cTn id="7" dur="2000"/>
                                        <p:tgtEl>
                                          <p:spTgt spid="71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27</a:t>
            </a:fld>
            <a:endParaRPr lang="es-ES" dirty="0"/>
          </a:p>
        </p:txBody>
      </p:sp>
      <p:sp>
        <p:nvSpPr>
          <p:cNvPr id="4" name="3 Rectángulo redondeado"/>
          <p:cNvSpPr/>
          <p:nvPr/>
        </p:nvSpPr>
        <p:spPr>
          <a:xfrm>
            <a:off x="179512" y="64315"/>
            <a:ext cx="4968552" cy="6802279"/>
          </a:xfrm>
          <a:prstGeom prst="roundRect">
            <a:avLst/>
          </a:prstGeom>
          <a:gradFill flip="none" rotWithShape="1">
            <a:gsLst>
              <a:gs pos="0">
                <a:schemeClr val="bg2">
                  <a:lumMod val="75000"/>
                  <a:tint val="66000"/>
                  <a:satMod val="160000"/>
                </a:schemeClr>
              </a:gs>
              <a:gs pos="50000">
                <a:schemeClr val="bg2">
                  <a:lumMod val="75000"/>
                  <a:tint val="44500"/>
                  <a:satMod val="160000"/>
                </a:schemeClr>
              </a:gs>
              <a:gs pos="100000">
                <a:schemeClr val="bg2">
                  <a:lumMod val="75000"/>
                  <a:tint val="23500"/>
                  <a:satMod val="160000"/>
                </a:schemeClr>
              </a:gs>
            </a:gsLst>
            <a:path path="circle">
              <a:fillToRect l="50000" t="50000" r="50000" b="50000"/>
            </a:path>
            <a:tileRect/>
          </a:gradFill>
        </p:spPr>
        <p:txBody>
          <a:bodyPr wrap="square">
            <a:spAutoFit/>
          </a:bodyPr>
          <a:lstStyle/>
          <a:p>
            <a:r>
              <a:rPr lang="es-ES" sz="2000" b="1" dirty="0">
                <a:solidFill>
                  <a:srgbClr val="FF0000"/>
                </a:solidFill>
                <a:latin typeface="Calibri"/>
              </a:rPr>
              <a:t>Jorge Guillén (Valladolid-1893- Málaga-1984</a:t>
            </a:r>
            <a:r>
              <a:rPr lang="es-ES" sz="2000" b="1" dirty="0" smtClean="0">
                <a:solidFill>
                  <a:srgbClr val="FF0000"/>
                </a:solidFill>
                <a:latin typeface="Calibri"/>
              </a:rPr>
              <a:t>)</a:t>
            </a:r>
            <a:endParaRPr lang="es-ES" sz="2000" b="1" dirty="0">
              <a:solidFill>
                <a:srgbClr val="FF0000"/>
              </a:solidFill>
              <a:latin typeface="Calibri"/>
            </a:endParaRPr>
          </a:p>
          <a:p>
            <a:pPr marL="285750" lvl="0" indent="-285750">
              <a:buFont typeface="Wingdings" pitchFamily="2" charset="2"/>
              <a:buChar char="q"/>
            </a:pPr>
            <a:r>
              <a:rPr lang="es-ES" dirty="0">
                <a:solidFill>
                  <a:srgbClr val="000000"/>
                </a:solidFill>
                <a:latin typeface="Calibri"/>
              </a:rPr>
              <a:t>P</a:t>
            </a:r>
            <a:r>
              <a:rPr lang="es-ES" sz="1600" dirty="0">
                <a:solidFill>
                  <a:srgbClr val="000000"/>
                </a:solidFill>
                <a:latin typeface="Calibri"/>
              </a:rPr>
              <a:t>or su inclinación a la poesía pura, algunos críticos lo consideran el discípulo más directo de Juan Ramón. Se inicia tarde en la poesía su primer libro </a:t>
            </a:r>
            <a:r>
              <a:rPr lang="es-ES" sz="1600" b="1" i="1" u="sng" dirty="0">
                <a:solidFill>
                  <a:srgbClr val="FF0000"/>
                </a:solidFill>
                <a:latin typeface="Calibri"/>
              </a:rPr>
              <a:t>Cántico</a:t>
            </a:r>
            <a:r>
              <a:rPr lang="es-ES" sz="1600" i="1" dirty="0">
                <a:solidFill>
                  <a:srgbClr val="000000"/>
                </a:solidFill>
                <a:latin typeface="Calibri"/>
              </a:rPr>
              <a:t> </a:t>
            </a:r>
            <a:r>
              <a:rPr lang="es-ES" sz="1600" dirty="0">
                <a:solidFill>
                  <a:srgbClr val="000000"/>
                </a:solidFill>
                <a:latin typeface="Calibri"/>
              </a:rPr>
              <a:t>será ampliado en posteriores ediciones. A éste sucederán</a:t>
            </a:r>
            <a:r>
              <a:rPr lang="es-ES" sz="1600" u="sng" dirty="0">
                <a:solidFill>
                  <a:srgbClr val="FF0000"/>
                </a:solidFill>
                <a:latin typeface="Calibri"/>
              </a:rPr>
              <a:t> </a:t>
            </a:r>
            <a:r>
              <a:rPr lang="es-ES" sz="1600" i="1" u="sng" dirty="0">
                <a:solidFill>
                  <a:srgbClr val="FF0000"/>
                </a:solidFill>
                <a:latin typeface="Calibri"/>
              </a:rPr>
              <a:t>Clamor </a:t>
            </a:r>
            <a:r>
              <a:rPr lang="es-ES" sz="1600" i="1" dirty="0">
                <a:solidFill>
                  <a:srgbClr val="000000"/>
                </a:solidFill>
                <a:latin typeface="Calibri"/>
              </a:rPr>
              <a:t>y </a:t>
            </a:r>
            <a:r>
              <a:rPr lang="es-ES" sz="1600" b="1" i="1" u="sng" dirty="0">
                <a:solidFill>
                  <a:srgbClr val="FF0000"/>
                </a:solidFill>
                <a:latin typeface="Calibri"/>
              </a:rPr>
              <a:t>Homenaje</a:t>
            </a:r>
            <a:r>
              <a:rPr lang="es-ES" sz="1600" b="1" i="1" dirty="0">
                <a:solidFill>
                  <a:srgbClr val="000000"/>
                </a:solidFill>
                <a:latin typeface="Calibri"/>
              </a:rPr>
              <a:t>. </a:t>
            </a:r>
            <a:endParaRPr lang="es-ES" sz="1600" b="1" i="1" dirty="0" smtClean="0">
              <a:solidFill>
                <a:srgbClr val="000000"/>
              </a:solidFill>
              <a:latin typeface="Calibri"/>
            </a:endParaRPr>
          </a:p>
          <a:p>
            <a:pPr marL="285750" lvl="0" indent="-285750">
              <a:buFont typeface="Wingdings" pitchFamily="2" charset="2"/>
              <a:buChar char="q"/>
            </a:pPr>
            <a:r>
              <a:rPr lang="es-ES" sz="1600" dirty="0" smtClean="0">
                <a:solidFill>
                  <a:srgbClr val="000000"/>
                </a:solidFill>
                <a:latin typeface="Calibri"/>
              </a:rPr>
              <a:t>La </a:t>
            </a:r>
            <a:r>
              <a:rPr lang="es-ES" sz="1600" dirty="0">
                <a:solidFill>
                  <a:srgbClr val="000000"/>
                </a:solidFill>
                <a:latin typeface="Calibri"/>
              </a:rPr>
              <a:t>complejidad y dificultad de su </a:t>
            </a:r>
            <a:r>
              <a:rPr lang="es-ES" sz="1600" dirty="0" smtClean="0">
                <a:solidFill>
                  <a:srgbClr val="000000"/>
                </a:solidFill>
                <a:latin typeface="Calibri"/>
              </a:rPr>
              <a:t>obra reside </a:t>
            </a:r>
            <a:r>
              <a:rPr lang="es-ES" sz="1600" dirty="0">
                <a:solidFill>
                  <a:srgbClr val="000000"/>
                </a:solidFill>
                <a:latin typeface="Calibri"/>
              </a:rPr>
              <a:t>en su ideal de poesía pura. La supresión de lo anecdótico, la substantivación de los adjetivos, la escasez de verbos, la precisión lingüística y la concentración temática son claves de su estilo. </a:t>
            </a:r>
          </a:p>
          <a:p>
            <a:pPr marL="285750" lvl="0" indent="-285750">
              <a:buFont typeface="Wingdings" pitchFamily="2" charset="2"/>
              <a:buChar char="q"/>
            </a:pPr>
            <a:r>
              <a:rPr lang="es-ES" sz="1600" dirty="0">
                <a:solidFill>
                  <a:srgbClr val="000000"/>
                </a:solidFill>
                <a:latin typeface="Calibri"/>
              </a:rPr>
              <a:t>Inicia siempre sus versos en mayúsculas y sin sangrar (homenaje a los clásicos) y las estrofas más utilizadas son la décima, el soneto y el romance. </a:t>
            </a:r>
            <a:endParaRPr lang="es-ES" sz="1600" dirty="0">
              <a:solidFill>
                <a:prstClr val="black"/>
              </a:solidFill>
            </a:endParaRPr>
          </a:p>
          <a:p>
            <a:endParaRPr lang="es-ES" i="1" dirty="0" smtClean="0">
              <a:solidFill>
                <a:srgbClr val="000000"/>
              </a:solidFill>
              <a:latin typeface="Calibri"/>
            </a:endParaRPr>
          </a:p>
          <a:p>
            <a:endParaRPr lang="es-ES" i="1" dirty="0" smtClean="0">
              <a:solidFill>
                <a:srgbClr val="000000"/>
              </a:solidFill>
              <a:latin typeface="Calibri"/>
            </a:endParaRPr>
          </a:p>
          <a:p>
            <a:endParaRPr lang="es-ES" i="1" dirty="0">
              <a:solidFill>
                <a:srgbClr val="000000"/>
              </a:solidFill>
              <a:latin typeface="Calibri"/>
            </a:endParaRPr>
          </a:p>
          <a:p>
            <a:endParaRPr lang="es-ES" i="1" dirty="0" smtClean="0">
              <a:solidFill>
                <a:srgbClr val="000000"/>
              </a:solidFill>
              <a:latin typeface="Calibri"/>
            </a:endParaRPr>
          </a:p>
          <a:p>
            <a:endParaRPr lang="es-ES" i="1" dirty="0" smtClean="0">
              <a:solidFill>
                <a:srgbClr val="000000"/>
              </a:solidFill>
              <a:latin typeface="Calibri"/>
            </a:endParaRPr>
          </a:p>
          <a:p>
            <a:endParaRPr lang="es-ES" i="1" dirty="0">
              <a:solidFill>
                <a:srgbClr val="000000"/>
              </a:solidFill>
              <a:latin typeface="Calibri"/>
            </a:endParaRPr>
          </a:p>
          <a:p>
            <a:endParaRPr lang="es-E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4509120"/>
            <a:ext cx="2016224" cy="2232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3">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292080" y="332656"/>
            <a:ext cx="3744416" cy="61206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5436096" y="623007"/>
            <a:ext cx="3456384" cy="5539978"/>
          </a:xfrm>
          <a:prstGeom prst="rect">
            <a:avLst/>
          </a:prstGeom>
        </p:spPr>
        <p:txBody>
          <a:bodyPr wrap="square">
            <a:spAutoFit/>
          </a:bodyPr>
          <a:lstStyle/>
          <a:p>
            <a:r>
              <a:rPr lang="es-ES" b="1" dirty="0">
                <a:solidFill>
                  <a:srgbClr val="FF0000"/>
                </a:solidFill>
              </a:rPr>
              <a:t>Las doce en el reloj</a:t>
            </a:r>
          </a:p>
          <a:p>
            <a:endParaRPr lang="es-ES" sz="1600" dirty="0"/>
          </a:p>
          <a:p>
            <a:pPr algn="ctr"/>
            <a:r>
              <a:rPr lang="es-ES" sz="1600" b="1" dirty="0"/>
              <a:t>Dije: ¡Todo ya pleno!</a:t>
            </a:r>
          </a:p>
          <a:p>
            <a:pPr algn="ctr"/>
            <a:r>
              <a:rPr lang="es-ES" sz="1600" b="1" dirty="0"/>
              <a:t>Un álamo vibró.</a:t>
            </a:r>
          </a:p>
          <a:p>
            <a:pPr algn="ctr"/>
            <a:r>
              <a:rPr lang="es-ES" sz="1600" b="1" dirty="0"/>
              <a:t>Las hojas plateadas</a:t>
            </a:r>
          </a:p>
          <a:p>
            <a:pPr algn="ctr"/>
            <a:r>
              <a:rPr lang="es-ES" sz="1600" b="1" dirty="0"/>
              <a:t>sonaron con amor.</a:t>
            </a:r>
          </a:p>
          <a:p>
            <a:pPr algn="ctr"/>
            <a:r>
              <a:rPr lang="es-ES" sz="1600" b="1" dirty="0"/>
              <a:t>Los verdes eran grises,</a:t>
            </a:r>
          </a:p>
          <a:p>
            <a:pPr algn="ctr"/>
            <a:r>
              <a:rPr lang="es-ES" sz="1600" b="1" dirty="0"/>
              <a:t>el amor era sol.</a:t>
            </a:r>
          </a:p>
          <a:p>
            <a:pPr algn="ctr"/>
            <a:r>
              <a:rPr lang="es-ES" sz="1600" b="1" dirty="0"/>
              <a:t>Entonces, mediodía,</a:t>
            </a:r>
          </a:p>
          <a:p>
            <a:pPr algn="ctr"/>
            <a:r>
              <a:rPr lang="es-ES" sz="1600" b="1" dirty="0"/>
              <a:t>un pájaro sumió</a:t>
            </a:r>
          </a:p>
          <a:p>
            <a:pPr algn="ctr"/>
            <a:r>
              <a:rPr lang="es-ES" sz="1600" b="1" dirty="0"/>
              <a:t>su cantar en el viento</a:t>
            </a:r>
          </a:p>
          <a:p>
            <a:pPr algn="ctr"/>
            <a:r>
              <a:rPr lang="es-ES" sz="1600" b="1" dirty="0"/>
              <a:t>con tal adoración</a:t>
            </a:r>
          </a:p>
          <a:p>
            <a:pPr algn="ctr"/>
            <a:r>
              <a:rPr lang="es-ES" sz="1600" b="1" dirty="0"/>
              <a:t>que se sintió cantada</a:t>
            </a:r>
          </a:p>
          <a:p>
            <a:pPr algn="ctr"/>
            <a:r>
              <a:rPr lang="es-ES" sz="1600" b="1" dirty="0"/>
              <a:t>bajo el viento la flor</a:t>
            </a:r>
          </a:p>
          <a:p>
            <a:pPr algn="ctr"/>
            <a:r>
              <a:rPr lang="es-ES" sz="1600" b="1" dirty="0"/>
              <a:t>crecida entre las mieses,</a:t>
            </a:r>
          </a:p>
          <a:p>
            <a:pPr algn="ctr"/>
            <a:r>
              <a:rPr lang="es-ES" sz="1600" b="1" dirty="0"/>
              <a:t>más altas. Era yo,</a:t>
            </a:r>
          </a:p>
          <a:p>
            <a:pPr algn="ctr"/>
            <a:r>
              <a:rPr lang="es-ES" sz="1600" b="1" dirty="0"/>
              <a:t>centro en aquel instante</a:t>
            </a:r>
          </a:p>
          <a:p>
            <a:pPr algn="ctr"/>
            <a:r>
              <a:rPr lang="es-ES" sz="1600" b="1" dirty="0"/>
              <a:t>de tanto alrededor,</a:t>
            </a:r>
          </a:p>
          <a:p>
            <a:pPr algn="ctr"/>
            <a:r>
              <a:rPr lang="es-ES" sz="1600" b="1" dirty="0"/>
              <a:t>quien lo veía todo</a:t>
            </a:r>
          </a:p>
          <a:p>
            <a:pPr algn="ctr"/>
            <a:r>
              <a:rPr lang="es-ES" sz="1600" b="1" dirty="0"/>
              <a:t>completo para un dios.</a:t>
            </a:r>
          </a:p>
          <a:p>
            <a:pPr algn="ctr"/>
            <a:r>
              <a:rPr lang="es-ES" sz="1600" b="1" dirty="0"/>
              <a:t>Dije: Todo, completo.</a:t>
            </a:r>
          </a:p>
          <a:p>
            <a:pPr algn="ctr"/>
            <a:r>
              <a:rPr lang="es-ES" sz="1600" b="1" dirty="0"/>
              <a:t>¡Las doce en el reloj</a:t>
            </a:r>
            <a:r>
              <a:rPr lang="es-ES" sz="1600" dirty="0"/>
              <a:t>!</a:t>
            </a:r>
          </a:p>
        </p:txBody>
      </p:sp>
    </p:spTree>
    <p:extLst>
      <p:ext uri="{BB962C8B-B14F-4D97-AF65-F5344CB8AC3E}">
        <p14:creationId xmlns:p14="http://schemas.microsoft.com/office/powerpoint/2010/main" val="295597200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circle(in)">
                                      <p:cBhvr>
                                        <p:cTn id="12" dur="2000"/>
                                        <p:tgtEl>
                                          <p:spTgt spid="819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196"/>
                                        </p:tgtEl>
                                        <p:attrNameLst>
                                          <p:attrName>style.visibility</p:attrName>
                                        </p:attrNameLst>
                                      </p:cBhvr>
                                      <p:to>
                                        <p:strVal val="visible"/>
                                      </p:to>
                                    </p:set>
                                    <p:animEffect transition="in" filter="circle(in)">
                                      <p:cBhvr>
                                        <p:cTn id="17" dur="2000"/>
                                        <p:tgtEl>
                                          <p:spTgt spid="819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3" fill="hold" grpId="0" nodeType="clickEffect">
                                  <p:stCondLst>
                                    <p:cond delay="0"/>
                                  </p:stCondLst>
                                  <p:iterate type="wd">
                                    <p:tmPct val="10000"/>
                                  </p:iterate>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500" fill="hold"/>
                                        <p:tgtEl>
                                          <p:spTgt spid="10"/>
                                        </p:tgtEl>
                                        <p:attrNameLst>
                                          <p:attrName>ppt_x</p:attrName>
                                        </p:attrNameLst>
                                      </p:cBhvr>
                                      <p:tavLst>
                                        <p:tav tm="0">
                                          <p:val>
                                            <p:strVal val="1+#ppt_w/2"/>
                                          </p:val>
                                        </p:tav>
                                        <p:tav tm="100000">
                                          <p:val>
                                            <p:strVal val="#ppt_x"/>
                                          </p:val>
                                        </p:tav>
                                      </p:tavLst>
                                    </p:anim>
                                    <p:anim calcmode="lin" valueType="num">
                                      <p:cBhvr additive="base">
                                        <p:cTn id="23" dur="1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28</a:t>
            </a:fld>
            <a:endParaRPr lang="es-ES" dirty="0"/>
          </a:p>
        </p:txBody>
      </p:sp>
      <p:sp>
        <p:nvSpPr>
          <p:cNvPr id="5" name="4 Rectángulo redondeado"/>
          <p:cNvSpPr/>
          <p:nvPr/>
        </p:nvSpPr>
        <p:spPr>
          <a:xfrm>
            <a:off x="26346" y="96866"/>
            <a:ext cx="4392488" cy="653938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8100">
            <a:solidFill>
              <a:schemeClr val="accent1"/>
            </a:solidFill>
          </a:ln>
        </p:spPr>
        <p:txBody>
          <a:bodyPr wrap="square">
            <a:spAutoFit/>
          </a:bodyPr>
          <a:lstStyle/>
          <a:p>
            <a:r>
              <a:rPr lang="es-ES" sz="2400" b="1" dirty="0">
                <a:solidFill>
                  <a:srgbClr val="FF0000"/>
                </a:solidFill>
              </a:rPr>
              <a:t>Manuel </a:t>
            </a:r>
            <a:r>
              <a:rPr lang="es-ES" sz="2400" b="1" dirty="0" err="1">
                <a:solidFill>
                  <a:srgbClr val="FF0000"/>
                </a:solidFill>
              </a:rPr>
              <a:t>Altolaguirre</a:t>
            </a:r>
            <a:r>
              <a:rPr lang="es-ES" sz="2400" b="1" dirty="0">
                <a:solidFill>
                  <a:srgbClr val="FF0000"/>
                </a:solidFill>
              </a:rPr>
              <a:t> </a:t>
            </a:r>
            <a:r>
              <a:rPr lang="es-ES" sz="2400" b="1" dirty="0" smtClean="0">
                <a:solidFill>
                  <a:srgbClr val="FF0000"/>
                </a:solidFill>
              </a:rPr>
              <a:t>. </a:t>
            </a:r>
          </a:p>
          <a:p>
            <a:r>
              <a:rPr lang="es-ES" b="1" dirty="0" smtClean="0">
                <a:solidFill>
                  <a:srgbClr val="FF0000"/>
                </a:solidFill>
              </a:rPr>
              <a:t>(Málaga1905-Burgos-1959</a:t>
            </a:r>
            <a:r>
              <a:rPr lang="es-ES" b="1" dirty="0">
                <a:solidFill>
                  <a:srgbClr val="FF0000"/>
                </a:solidFill>
              </a:rPr>
              <a:t>). </a:t>
            </a:r>
            <a:endParaRPr lang="es-ES" b="1" dirty="0" smtClean="0">
              <a:solidFill>
                <a:srgbClr val="FF0000"/>
              </a:solidFill>
            </a:endParaRPr>
          </a:p>
          <a:p>
            <a:r>
              <a:rPr lang="es-ES" sz="1600" dirty="0" smtClean="0"/>
              <a:t>Poeta</a:t>
            </a:r>
            <a:r>
              <a:rPr lang="es-ES" sz="1600" dirty="0"/>
              <a:t>, impresor y productor cinematográfico español, por su edad y sus afinidades estéticas está considerado como el poeta más joven entre los de la Generación del </a:t>
            </a:r>
            <a:r>
              <a:rPr lang="es-ES" sz="1600" dirty="0" smtClean="0"/>
              <a:t>27</a:t>
            </a:r>
          </a:p>
          <a:p>
            <a:r>
              <a:rPr lang="es-ES" i="1" u="sng" dirty="0" smtClean="0">
                <a:solidFill>
                  <a:srgbClr val="FF0000"/>
                </a:solidFill>
              </a:rPr>
              <a:t>Poemas de las islas invitadas</a:t>
            </a:r>
          </a:p>
          <a:p>
            <a:r>
              <a:rPr lang="es-ES" i="1" u="sng" dirty="0" smtClean="0">
                <a:solidFill>
                  <a:srgbClr val="FF0000"/>
                </a:solidFill>
              </a:rPr>
              <a:t>La </a:t>
            </a:r>
            <a:r>
              <a:rPr lang="es-ES" i="1" u="sng" dirty="0">
                <a:solidFill>
                  <a:srgbClr val="FF0000"/>
                </a:solidFill>
              </a:rPr>
              <a:t>lenta </a:t>
            </a:r>
            <a:r>
              <a:rPr lang="es-ES" i="1" u="sng" dirty="0" smtClean="0">
                <a:solidFill>
                  <a:srgbClr val="FF0000"/>
                </a:solidFill>
              </a:rPr>
              <a:t>libertad</a:t>
            </a:r>
          </a:p>
          <a:p>
            <a:endParaRPr lang="es-ES" i="1" u="sng" dirty="0">
              <a:solidFill>
                <a:srgbClr val="FF0000"/>
              </a:solidFill>
            </a:endParaRPr>
          </a:p>
          <a:p>
            <a:endParaRPr lang="es-ES" i="1" u="sng" dirty="0" smtClean="0">
              <a:solidFill>
                <a:srgbClr val="FF0000"/>
              </a:solidFill>
            </a:endParaRPr>
          </a:p>
          <a:p>
            <a:endParaRPr lang="es-ES" i="1" u="sng" dirty="0">
              <a:solidFill>
                <a:srgbClr val="FF0000"/>
              </a:solidFill>
            </a:endParaRPr>
          </a:p>
          <a:p>
            <a:endParaRPr lang="es-ES" i="1" u="sng" dirty="0" smtClean="0">
              <a:solidFill>
                <a:srgbClr val="FF0000"/>
              </a:solidFill>
            </a:endParaRPr>
          </a:p>
          <a:p>
            <a:endParaRPr lang="es-ES" i="1" u="sng" dirty="0">
              <a:solidFill>
                <a:srgbClr val="FF0000"/>
              </a:solidFill>
            </a:endParaRPr>
          </a:p>
          <a:p>
            <a:endParaRPr lang="es-ES" i="1" u="sng" dirty="0" smtClean="0">
              <a:solidFill>
                <a:srgbClr val="FF0000"/>
              </a:solidFill>
            </a:endParaRPr>
          </a:p>
          <a:p>
            <a:endParaRPr lang="es-ES" i="1" u="sng" dirty="0">
              <a:solidFill>
                <a:srgbClr val="FF0000"/>
              </a:solidFill>
            </a:endParaRPr>
          </a:p>
          <a:p>
            <a:endParaRPr lang="es-ES" i="1" u="sng" dirty="0" smtClean="0">
              <a:solidFill>
                <a:srgbClr val="FF0000"/>
              </a:solidFill>
            </a:endParaRPr>
          </a:p>
          <a:p>
            <a:endParaRPr lang="es-ES" i="1" u="sng" dirty="0">
              <a:solidFill>
                <a:srgbClr val="FF0000"/>
              </a:solidFill>
            </a:endParaRPr>
          </a:p>
          <a:p>
            <a:endParaRPr lang="es-ES" i="1" u="sng" dirty="0" smtClean="0">
              <a:solidFill>
                <a:srgbClr val="FF0000"/>
              </a:solidFill>
            </a:endParaRPr>
          </a:p>
          <a:p>
            <a:endParaRPr lang="es-ES" i="1" u="sng" dirty="0">
              <a:solidFill>
                <a:srgbClr val="FF0000"/>
              </a:solidFill>
            </a:endParaRPr>
          </a:p>
          <a:p>
            <a:endParaRPr lang="es-ES" i="1" u="sng" dirty="0" smtClean="0">
              <a:solidFill>
                <a:srgbClr val="FF0000"/>
              </a:solidFill>
            </a:endParaRPr>
          </a:p>
          <a:p>
            <a:endParaRPr lang="es-ES" i="1" u="sng" dirty="0">
              <a:solidFill>
                <a:srgbClr val="FF0000"/>
              </a:solidFill>
            </a:endParaRPr>
          </a:p>
        </p:txBody>
      </p:sp>
      <p:sp>
        <p:nvSpPr>
          <p:cNvPr id="6" name="5 Rectángulo redondeado"/>
          <p:cNvSpPr/>
          <p:nvPr/>
        </p:nvSpPr>
        <p:spPr>
          <a:xfrm>
            <a:off x="4860032" y="1052736"/>
            <a:ext cx="4032448" cy="4874359"/>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28575">
            <a:solidFill>
              <a:schemeClr val="accent1"/>
            </a:solidFill>
          </a:ln>
          <a:scene3d>
            <a:camera prst="orthographicFront"/>
            <a:lightRig rig="threePt" dir="t"/>
          </a:scene3d>
          <a:sp3d>
            <a:bevelT prst="relaxedInset"/>
          </a:sp3d>
        </p:spPr>
        <p:txBody>
          <a:bodyPr wrap="square">
            <a:spAutoFit/>
          </a:bodyPr>
          <a:lstStyle/>
          <a:p>
            <a:pPr algn="ctr"/>
            <a:r>
              <a:rPr lang="es-ES" sz="1600" dirty="0"/>
              <a:t>Era mi dolor tan alto,</a:t>
            </a:r>
          </a:p>
          <a:p>
            <a:pPr algn="ctr"/>
            <a:r>
              <a:rPr lang="es-ES" sz="1600" dirty="0"/>
              <a:t>que la puerta de la casa</a:t>
            </a:r>
          </a:p>
          <a:p>
            <a:pPr algn="ctr"/>
            <a:r>
              <a:rPr lang="es-ES" sz="1600" dirty="0"/>
              <a:t>de donde salí llorando</a:t>
            </a:r>
          </a:p>
          <a:p>
            <a:pPr algn="ctr"/>
            <a:r>
              <a:rPr lang="es-ES" sz="1600" dirty="0"/>
              <a:t>me llegaba a la cintura.</a:t>
            </a:r>
          </a:p>
          <a:p>
            <a:pPr algn="ctr"/>
            <a:endParaRPr lang="es-ES" sz="1600" dirty="0"/>
          </a:p>
          <a:p>
            <a:pPr algn="ctr"/>
            <a:r>
              <a:rPr lang="es-ES" sz="1600" dirty="0"/>
              <a:t>¡Qué pequeños resultaban</a:t>
            </a:r>
          </a:p>
          <a:p>
            <a:pPr algn="ctr"/>
            <a:r>
              <a:rPr lang="es-ES" sz="1600" dirty="0"/>
              <a:t>los hombres que iban conmigo!</a:t>
            </a:r>
          </a:p>
          <a:p>
            <a:pPr algn="ctr"/>
            <a:r>
              <a:rPr lang="es-ES" sz="1600" dirty="0"/>
              <a:t>Crecí como una alta llama</a:t>
            </a:r>
          </a:p>
          <a:p>
            <a:pPr algn="ctr"/>
            <a:r>
              <a:rPr lang="es-ES" sz="1600" dirty="0"/>
              <a:t>de tela blanca y cabellos.</a:t>
            </a:r>
          </a:p>
          <a:p>
            <a:pPr algn="ctr"/>
            <a:endParaRPr lang="es-ES" sz="1600" dirty="0"/>
          </a:p>
          <a:p>
            <a:pPr algn="ctr"/>
            <a:r>
              <a:rPr lang="es-ES" sz="1600" dirty="0"/>
              <a:t>Si derribaran mi frente</a:t>
            </a:r>
          </a:p>
          <a:p>
            <a:pPr algn="ctr"/>
            <a:r>
              <a:rPr lang="es-ES" sz="1600" dirty="0"/>
              <a:t>los toros bravos saldrían,</a:t>
            </a:r>
          </a:p>
          <a:p>
            <a:pPr algn="ctr"/>
            <a:r>
              <a:rPr lang="es-ES" sz="1600" dirty="0"/>
              <a:t>luto en desorden, dementes,</a:t>
            </a:r>
          </a:p>
          <a:p>
            <a:pPr algn="ctr"/>
            <a:r>
              <a:rPr lang="es-ES" sz="1600" dirty="0"/>
              <a:t>contra los cuerpos humanos.</a:t>
            </a:r>
          </a:p>
          <a:p>
            <a:pPr algn="ctr"/>
            <a:endParaRPr lang="es-ES" sz="1600" dirty="0"/>
          </a:p>
          <a:p>
            <a:pPr algn="ctr"/>
            <a:r>
              <a:rPr lang="es-ES" sz="1600" dirty="0"/>
              <a:t>Era mi dolor tan alto,</a:t>
            </a:r>
          </a:p>
          <a:p>
            <a:pPr algn="ctr"/>
            <a:r>
              <a:rPr lang="es-ES" sz="1600" dirty="0"/>
              <a:t>que miraba al otro mundo</a:t>
            </a:r>
          </a:p>
          <a:p>
            <a:pPr algn="ctr"/>
            <a:r>
              <a:rPr lang="es-ES" sz="1600" dirty="0"/>
              <a:t>por encima del ocaso.</a:t>
            </a:r>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840" y="3140968"/>
            <a:ext cx="1926912" cy="304224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87571774"/>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iterate type="wd">
                                    <p:tmPct val="10000"/>
                                  </p:iterate>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par>
                          <p:cTn id="8" fill="hold">
                            <p:stCondLst>
                              <p:cond delay="10400"/>
                            </p:stCondLst>
                            <p:childTnLst>
                              <p:par>
                                <p:cTn id="9" presetID="6" presetClass="entr" presetSubtype="16" fill="hold" nodeType="afterEffect">
                                  <p:stCondLst>
                                    <p:cond delay="0"/>
                                  </p:stCondLst>
                                  <p:childTnLst>
                                    <p:set>
                                      <p:cBhvr>
                                        <p:cTn id="10" dur="1" fill="hold">
                                          <p:stCondLst>
                                            <p:cond delay="0"/>
                                          </p:stCondLst>
                                        </p:cTn>
                                        <p:tgtEl>
                                          <p:spTgt spid="9219"/>
                                        </p:tgtEl>
                                        <p:attrNameLst>
                                          <p:attrName>style.visibility</p:attrName>
                                        </p:attrNameLst>
                                      </p:cBhvr>
                                      <p:to>
                                        <p:strVal val="visible"/>
                                      </p:to>
                                    </p:set>
                                    <p:animEffect transition="in" filter="circle(in)">
                                      <p:cBhvr>
                                        <p:cTn id="11" dur="2000"/>
                                        <p:tgtEl>
                                          <p:spTgt spid="9219"/>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grpId="0" nodeType="clickEffect">
                                  <p:stCondLst>
                                    <p:cond delay="0"/>
                                  </p:stCondLst>
                                  <p:iterate type="wd">
                                    <p:tmPct val="10000"/>
                                  </p:iterate>
                                  <p:childTnLst>
                                    <p:set>
                                      <p:cBhvr>
                                        <p:cTn id="15" dur="1" fill="hold">
                                          <p:stCondLst>
                                            <p:cond delay="0"/>
                                          </p:stCondLst>
                                        </p:cTn>
                                        <p:tgtEl>
                                          <p:spTgt spid="6"/>
                                        </p:tgtEl>
                                        <p:attrNameLst>
                                          <p:attrName>style.visibility</p:attrName>
                                        </p:attrNameLst>
                                      </p:cBhvr>
                                      <p:to>
                                        <p:strVal val="visible"/>
                                      </p:to>
                                    </p:set>
                                    <p:animEffect transition="in" filter="circle(in)">
                                      <p:cBhvr>
                                        <p:cTn id="16"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29</a:t>
            </a:fld>
            <a:endParaRPr lang="es-ES" dirty="0"/>
          </a:p>
        </p:txBody>
      </p:sp>
      <p:sp>
        <p:nvSpPr>
          <p:cNvPr id="4" name="3 CuadroTexto"/>
          <p:cNvSpPr txBox="1"/>
          <p:nvPr/>
        </p:nvSpPr>
        <p:spPr>
          <a:xfrm>
            <a:off x="42979" y="33343"/>
            <a:ext cx="5781622" cy="400110"/>
          </a:xfrm>
          <a:prstGeom prst="rect">
            <a:avLst/>
          </a:prstGeom>
          <a:noFill/>
        </p:spPr>
        <p:txBody>
          <a:bodyPr wrap="square" rtlCol="0">
            <a:spAutoFit/>
          </a:bodyPr>
          <a:lstStyle/>
          <a:p>
            <a:r>
              <a:rPr lang="es-ES" sz="2000" b="1" dirty="0" smtClean="0">
                <a:solidFill>
                  <a:srgbClr val="FF0000"/>
                </a:solidFill>
              </a:rPr>
              <a:t>Emilio Prados (Málaga 1899- México 1962</a:t>
            </a:r>
            <a:endParaRPr lang="es-ES" sz="2000" b="1" dirty="0">
              <a:solidFill>
                <a:srgbClr val="FF0000"/>
              </a:solidFill>
            </a:endParaRPr>
          </a:p>
        </p:txBody>
      </p:sp>
      <p:sp>
        <p:nvSpPr>
          <p:cNvPr id="6" name="5 CuadroTexto"/>
          <p:cNvSpPr txBox="1"/>
          <p:nvPr/>
        </p:nvSpPr>
        <p:spPr>
          <a:xfrm>
            <a:off x="0" y="424686"/>
            <a:ext cx="5256584" cy="6372000"/>
          </a:xfrm>
          <a:prstGeom prst="roundRect">
            <a:avLst/>
          </a:prstGeom>
          <a:solidFill>
            <a:schemeClr val="bg2">
              <a:lumMod val="90000"/>
            </a:schemeClr>
          </a:solidFill>
          <a:ln w="28575">
            <a:solidFill>
              <a:schemeClr val="accent1"/>
            </a:solidFill>
          </a:ln>
        </p:spPr>
        <p:txBody>
          <a:bodyPr wrap="square" rtlCol="0">
            <a:spAutoFit/>
          </a:bodyPr>
          <a:lstStyle/>
          <a:p>
            <a:r>
              <a:rPr lang="es-ES" sz="1600" dirty="0" smtClean="0"/>
              <a:t>Vanguardista en su primera etapa a la que pertenecen: </a:t>
            </a:r>
          </a:p>
          <a:p>
            <a:r>
              <a:rPr lang="es-ES" sz="1600" i="1" u="sng" dirty="0" smtClean="0">
                <a:solidFill>
                  <a:srgbClr val="FF0000"/>
                </a:solidFill>
              </a:rPr>
              <a:t>Canciones del farero,</a:t>
            </a:r>
            <a:r>
              <a:rPr lang="es-ES" sz="1600" i="1" dirty="0" smtClean="0">
                <a:solidFill>
                  <a:srgbClr val="FF0000"/>
                </a:solidFill>
              </a:rPr>
              <a:t>  </a:t>
            </a:r>
            <a:r>
              <a:rPr lang="es-ES" sz="1600" i="1" u="sng" dirty="0" smtClean="0">
                <a:solidFill>
                  <a:srgbClr val="FF0000"/>
                </a:solidFill>
              </a:rPr>
              <a:t>El misterio del agua,</a:t>
            </a:r>
            <a:r>
              <a:rPr lang="es-ES" sz="1600" i="1" dirty="0" smtClean="0">
                <a:solidFill>
                  <a:srgbClr val="FF0000"/>
                </a:solidFill>
              </a:rPr>
              <a:t>…</a:t>
            </a:r>
            <a:r>
              <a:rPr lang="es-ES" sz="1600" i="1" u="sng" dirty="0" smtClean="0">
                <a:solidFill>
                  <a:srgbClr val="FF0000"/>
                </a:solidFill>
              </a:rPr>
              <a:t> </a:t>
            </a:r>
          </a:p>
          <a:p>
            <a:endParaRPr lang="es-ES" sz="1600" i="1" u="sng" dirty="0">
              <a:solidFill>
                <a:srgbClr val="FF0000"/>
              </a:solidFill>
            </a:endParaRPr>
          </a:p>
          <a:p>
            <a:r>
              <a:rPr lang="es-ES" sz="1600" dirty="0" smtClean="0"/>
              <a:t>A partir de 1932 hasta su exilio, su poesía, sin abandonar el lenguaje surrealista, deriva hacia el compromiso social y político:</a:t>
            </a:r>
          </a:p>
          <a:p>
            <a:r>
              <a:rPr lang="es-ES" sz="1600" i="1" u="sng" dirty="0" smtClean="0">
                <a:solidFill>
                  <a:srgbClr val="FF0000"/>
                </a:solidFill>
              </a:rPr>
              <a:t>La voz cautiva</a:t>
            </a:r>
            <a:r>
              <a:rPr lang="es-ES" sz="1600" dirty="0" smtClean="0"/>
              <a:t>, </a:t>
            </a:r>
            <a:r>
              <a:rPr lang="es-ES" sz="1600" i="1" u="sng" dirty="0" smtClean="0">
                <a:solidFill>
                  <a:srgbClr val="FF0000"/>
                </a:solidFill>
              </a:rPr>
              <a:t>Romancero  general de la guerra de España…</a:t>
            </a:r>
          </a:p>
          <a:p>
            <a:endParaRPr lang="es-ES" sz="1600" i="1" u="sng" dirty="0">
              <a:solidFill>
                <a:srgbClr val="FF0000"/>
              </a:solidFill>
            </a:endParaRPr>
          </a:p>
          <a:p>
            <a:r>
              <a:rPr lang="es-ES" sz="1600" dirty="0" smtClean="0"/>
              <a:t>Su poesía del exilio muestra </a:t>
            </a:r>
            <a:r>
              <a:rPr lang="es-ES" sz="1600" dirty="0"/>
              <a:t> </a:t>
            </a:r>
            <a:r>
              <a:rPr lang="es-ES" sz="1600" dirty="0" smtClean="0"/>
              <a:t>desarraigo y soledad, mayor profundidad filosófica y siempre el lenguaje vanguardista propio del 27</a:t>
            </a:r>
          </a:p>
          <a:p>
            <a:endParaRPr lang="es-ES" dirty="0"/>
          </a:p>
          <a:p>
            <a:r>
              <a:rPr lang="es-ES" dirty="0" smtClean="0"/>
              <a:t>                               </a:t>
            </a:r>
            <a:r>
              <a:rPr lang="es-ES" sz="1600" i="1" u="sng" dirty="0">
                <a:solidFill>
                  <a:srgbClr val="FF0000"/>
                </a:solidFill>
              </a:rPr>
              <a:t>M</a:t>
            </a:r>
            <a:r>
              <a:rPr lang="es-ES" sz="1600" i="1" u="sng" dirty="0" smtClean="0">
                <a:solidFill>
                  <a:srgbClr val="FF0000"/>
                </a:solidFill>
              </a:rPr>
              <a:t>emoria del olvido</a:t>
            </a:r>
          </a:p>
          <a:p>
            <a:r>
              <a:rPr lang="es-ES" dirty="0" smtClean="0"/>
              <a:t>                               </a:t>
            </a:r>
            <a:r>
              <a:rPr lang="es-ES" i="1" u="sng" dirty="0">
                <a:solidFill>
                  <a:srgbClr val="FF0000"/>
                </a:solidFill>
              </a:rPr>
              <a:t>J</a:t>
            </a:r>
            <a:r>
              <a:rPr lang="es-ES" i="1" u="sng" dirty="0" smtClean="0">
                <a:solidFill>
                  <a:srgbClr val="FF0000"/>
                </a:solidFill>
              </a:rPr>
              <a:t>ardín cerrado</a:t>
            </a:r>
          </a:p>
          <a:p>
            <a:endParaRPr lang="es-ES" dirty="0"/>
          </a:p>
          <a:p>
            <a:endParaRPr lang="es-ES" dirty="0" smtClean="0"/>
          </a:p>
          <a:p>
            <a:endParaRPr lang="es-ES" dirty="0" smtClean="0"/>
          </a:p>
          <a:p>
            <a:endParaRPr lang="es-ES" dirty="0"/>
          </a:p>
          <a:p>
            <a:endParaRPr lang="es-ES" dirty="0"/>
          </a:p>
          <a:p>
            <a:endParaRPr lang="es-ES" dirty="0" smtClean="0"/>
          </a:p>
          <a:p>
            <a:endParaRPr lang="es-ES" dirty="0" smtClean="0"/>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221088"/>
            <a:ext cx="2018724" cy="237083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Rectángulo redondeado"/>
          <p:cNvSpPr/>
          <p:nvPr/>
        </p:nvSpPr>
        <p:spPr>
          <a:xfrm>
            <a:off x="5436096" y="1070725"/>
            <a:ext cx="3312368" cy="5079921"/>
          </a:xfrm>
          <a:prstGeom prst="roundRect">
            <a:avLst/>
          </a:prstGeom>
          <a:gradFill flip="none" rotWithShape="1">
            <a:gsLst>
              <a:gs pos="0">
                <a:schemeClr val="accent1">
                  <a:lumMod val="40000"/>
                  <a:lumOff val="60000"/>
                  <a:tint val="66000"/>
                  <a:satMod val="160000"/>
                </a:schemeClr>
              </a:gs>
              <a:gs pos="50000">
                <a:schemeClr val="accent1">
                  <a:lumMod val="40000"/>
                  <a:lumOff val="60000"/>
                  <a:tint val="44500"/>
                  <a:satMod val="160000"/>
                </a:schemeClr>
              </a:gs>
              <a:gs pos="100000">
                <a:schemeClr val="accent1">
                  <a:lumMod val="40000"/>
                  <a:lumOff val="60000"/>
                  <a:tint val="23500"/>
                  <a:satMod val="160000"/>
                </a:schemeClr>
              </a:gs>
            </a:gsLst>
            <a:path path="circle">
              <a:fillToRect l="50000" t="50000" r="50000" b="50000"/>
            </a:path>
            <a:tileRect/>
          </a:gradFill>
        </p:spPr>
        <p:txBody>
          <a:bodyPr wrap="square">
            <a:spAutoFit/>
          </a:bodyPr>
          <a:lstStyle/>
          <a:p>
            <a:pPr algn="ctr"/>
            <a:r>
              <a:rPr lang="es-ES" dirty="0"/>
              <a:t>SUEÑO</a:t>
            </a:r>
          </a:p>
          <a:p>
            <a:pPr algn="ctr"/>
            <a:endParaRPr lang="es-ES" dirty="0"/>
          </a:p>
          <a:p>
            <a:pPr algn="ctr"/>
            <a:r>
              <a:rPr lang="es-ES" dirty="0"/>
              <a:t>Te llamé. Me llamaste.</a:t>
            </a:r>
          </a:p>
          <a:p>
            <a:pPr algn="ctr"/>
            <a:r>
              <a:rPr lang="es-ES" dirty="0"/>
              <a:t>Brotamos como ríos.</a:t>
            </a:r>
          </a:p>
          <a:p>
            <a:pPr algn="ctr"/>
            <a:r>
              <a:rPr lang="es-ES" dirty="0" err="1"/>
              <a:t>Alzáronse</a:t>
            </a:r>
            <a:r>
              <a:rPr lang="es-ES" dirty="0"/>
              <a:t> en el cielo</a:t>
            </a:r>
          </a:p>
          <a:p>
            <a:pPr algn="ctr"/>
            <a:r>
              <a:rPr lang="es-ES" dirty="0"/>
              <a:t>los nombres confundidos.</a:t>
            </a:r>
          </a:p>
          <a:p>
            <a:pPr algn="ctr"/>
            <a:r>
              <a:rPr lang="es-ES" dirty="0"/>
              <a:t>Te llamé. Me llamaste.</a:t>
            </a:r>
          </a:p>
          <a:p>
            <a:pPr algn="ctr"/>
            <a:r>
              <a:rPr lang="es-ES" dirty="0"/>
              <a:t>Brotamos como ríos.</a:t>
            </a:r>
          </a:p>
          <a:p>
            <a:pPr algn="ctr"/>
            <a:r>
              <a:rPr lang="es-ES" dirty="0"/>
              <a:t>Nuestros cuerpos quedaron</a:t>
            </a:r>
          </a:p>
          <a:p>
            <a:pPr algn="ctr"/>
            <a:r>
              <a:rPr lang="es-ES" dirty="0"/>
              <a:t>frente a frente, vacíos.</a:t>
            </a:r>
          </a:p>
          <a:p>
            <a:pPr algn="ctr"/>
            <a:r>
              <a:rPr lang="es-ES" dirty="0"/>
              <a:t>Te llamé. Me llamaste.</a:t>
            </a:r>
          </a:p>
          <a:p>
            <a:pPr algn="ctr"/>
            <a:r>
              <a:rPr lang="es-ES" dirty="0"/>
              <a:t>Brotamos como ríos.</a:t>
            </a:r>
          </a:p>
          <a:p>
            <a:pPr algn="ctr"/>
            <a:r>
              <a:rPr lang="es-ES" dirty="0"/>
              <a:t>Entre nuestros dos cuerpos,</a:t>
            </a:r>
          </a:p>
          <a:p>
            <a:pPr algn="ctr"/>
            <a:r>
              <a:rPr lang="es-ES" dirty="0"/>
              <a:t>¡qué inolvidable </a:t>
            </a:r>
            <a:r>
              <a:rPr lang="es-ES" dirty="0" smtClean="0"/>
              <a:t>abismo!</a:t>
            </a:r>
            <a:endParaRPr lang="es-ES" dirty="0"/>
          </a:p>
        </p:txBody>
      </p:sp>
    </p:spTree>
    <p:extLst>
      <p:ext uri="{BB962C8B-B14F-4D97-AF65-F5344CB8AC3E}">
        <p14:creationId xmlns:p14="http://schemas.microsoft.com/office/powerpoint/2010/main" val="3520659117"/>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wd">
                                    <p:tmPct val="10000"/>
                                  </p:iterate>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1+#ppt_w/2"/>
                                          </p:val>
                                        </p:tav>
                                        <p:tav tm="100000">
                                          <p:val>
                                            <p:strVal val="#ppt_x"/>
                                          </p:val>
                                        </p:tav>
                                      </p:tavLst>
                                    </p:anim>
                                    <p:anim calcmode="lin" valueType="num">
                                      <p:cBhvr additive="base">
                                        <p:cTn id="8"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iterate type="wd">
                                    <p:tmPct val="10000"/>
                                  </p:iterate>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par>
                          <p:cTn id="14" fill="hold">
                            <p:stCondLst>
                              <p:cond delay="18400"/>
                            </p:stCondLst>
                            <p:childTnLst>
                              <p:par>
                                <p:cTn id="15" presetID="6" presetClass="entr" presetSubtype="16" fill="hold" nodeType="afterEffect">
                                  <p:stCondLst>
                                    <p:cond delay="0"/>
                                  </p:stCondLst>
                                  <p:childTnLst>
                                    <p:set>
                                      <p:cBhvr>
                                        <p:cTn id="16" dur="1" fill="hold">
                                          <p:stCondLst>
                                            <p:cond delay="0"/>
                                          </p:stCondLst>
                                        </p:cTn>
                                        <p:tgtEl>
                                          <p:spTgt spid="10243"/>
                                        </p:tgtEl>
                                        <p:attrNameLst>
                                          <p:attrName>style.visibility</p:attrName>
                                        </p:attrNameLst>
                                      </p:cBhvr>
                                      <p:to>
                                        <p:strVal val="visible"/>
                                      </p:to>
                                    </p:set>
                                    <p:animEffect transition="in" filter="circle(in)">
                                      <p:cBhvr>
                                        <p:cTn id="17" dur="2000"/>
                                        <p:tgtEl>
                                          <p:spTgt spid="1024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iterate type="wd">
                                    <p:tmPct val="10000"/>
                                  </p:iterate>
                                  <p:childTnLst>
                                    <p:set>
                                      <p:cBhvr>
                                        <p:cTn id="21" dur="1" fill="hold">
                                          <p:stCondLst>
                                            <p:cond delay="0"/>
                                          </p:stCondLst>
                                        </p:cTn>
                                        <p:tgtEl>
                                          <p:spTgt spid="7"/>
                                        </p:tgtEl>
                                        <p:attrNameLst>
                                          <p:attrName>style.visibility</p:attrName>
                                        </p:attrNameLst>
                                      </p:cBhvr>
                                      <p:to>
                                        <p:strVal val="visible"/>
                                      </p:to>
                                    </p:set>
                                    <p:animEffect transition="in" filter="circle(in)">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3</a:t>
            </a:fld>
            <a:endParaRPr lang="es-ES" dirty="0"/>
          </a:p>
        </p:txBody>
      </p:sp>
      <p:sp>
        <p:nvSpPr>
          <p:cNvPr id="5" name="4 Rectángulo redondeado"/>
          <p:cNvSpPr/>
          <p:nvPr/>
        </p:nvSpPr>
        <p:spPr>
          <a:xfrm>
            <a:off x="0" y="193060"/>
            <a:ext cx="5114322" cy="6664940"/>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8100">
            <a:solidFill>
              <a:schemeClr val="accent1"/>
            </a:solidFill>
          </a:ln>
        </p:spPr>
        <p:txBody>
          <a:bodyPr wrap="square">
            <a:spAutoFit/>
          </a:bodyPr>
          <a:lstStyle/>
          <a:p>
            <a:pPr marL="285750" lvl="0" indent="-285750">
              <a:buFont typeface="Wingdings" pitchFamily="2" charset="2"/>
              <a:buChar char="q"/>
            </a:pPr>
            <a:r>
              <a:rPr lang="es-ES" dirty="0">
                <a:solidFill>
                  <a:srgbClr val="000000"/>
                </a:solidFill>
                <a:latin typeface="Calibri"/>
              </a:rPr>
              <a:t>En esta fecha funcionan con plena vitalidad una serie de revistas que desde la crítica o desde una labor de creación consagran esta nueva estética: </a:t>
            </a:r>
            <a:r>
              <a:rPr lang="es-ES" i="1" dirty="0">
                <a:solidFill>
                  <a:srgbClr val="000000"/>
                </a:solidFill>
                <a:latin typeface="Calibri"/>
              </a:rPr>
              <a:t>Mediodía, Litoral, Verso y Prosa...</a:t>
            </a:r>
            <a:r>
              <a:rPr lang="es-ES" dirty="0">
                <a:solidFill>
                  <a:srgbClr val="000000"/>
                </a:solidFill>
                <a:latin typeface="Calibri"/>
              </a:rPr>
              <a:t>En esta </a:t>
            </a:r>
            <a:r>
              <a:rPr lang="es-ES" dirty="0" smtClean="0">
                <a:solidFill>
                  <a:srgbClr val="000000"/>
                </a:solidFill>
                <a:latin typeface="Calibri"/>
              </a:rPr>
              <a:t>fecha</a:t>
            </a:r>
            <a:r>
              <a:rPr lang="es-ES" dirty="0">
                <a:solidFill>
                  <a:srgbClr val="000000"/>
                </a:solidFill>
                <a:latin typeface="Calibri"/>
              </a:rPr>
              <a:t> </a:t>
            </a:r>
            <a:r>
              <a:rPr lang="es-ES" i="1" dirty="0" smtClean="0">
                <a:solidFill>
                  <a:srgbClr val="000000"/>
                </a:solidFill>
                <a:latin typeface="Calibri"/>
              </a:rPr>
              <a:t> </a:t>
            </a:r>
            <a:r>
              <a:rPr lang="es-ES" dirty="0">
                <a:solidFill>
                  <a:srgbClr val="000000"/>
                </a:solidFill>
                <a:latin typeface="Calibri"/>
              </a:rPr>
              <a:t>todos los autores importantes han publicado ya obras capitales de la nueva literatura: </a:t>
            </a:r>
            <a:r>
              <a:rPr lang="es-ES" i="1" u="sng" dirty="0">
                <a:solidFill>
                  <a:srgbClr val="000000"/>
                </a:solidFill>
                <a:latin typeface="Calibri"/>
              </a:rPr>
              <a:t>Perfil del aire</a:t>
            </a:r>
            <a:r>
              <a:rPr lang="es-ES" dirty="0">
                <a:solidFill>
                  <a:srgbClr val="000000"/>
                </a:solidFill>
                <a:latin typeface="Calibri"/>
              </a:rPr>
              <a:t>, </a:t>
            </a:r>
            <a:r>
              <a:rPr lang="es-ES" i="1" u="sng" dirty="0">
                <a:solidFill>
                  <a:srgbClr val="000000"/>
                </a:solidFill>
                <a:latin typeface="Calibri"/>
              </a:rPr>
              <a:t>El alba del alhelí</a:t>
            </a:r>
            <a:r>
              <a:rPr lang="es-ES" i="1" dirty="0">
                <a:solidFill>
                  <a:srgbClr val="000000"/>
                </a:solidFill>
                <a:latin typeface="Calibri"/>
              </a:rPr>
              <a:t>, </a:t>
            </a:r>
            <a:r>
              <a:rPr lang="es-ES" i="1" u="sng" dirty="0">
                <a:solidFill>
                  <a:srgbClr val="000000"/>
                </a:solidFill>
                <a:latin typeface="Calibri"/>
              </a:rPr>
              <a:t>Canciones</a:t>
            </a:r>
            <a:r>
              <a:rPr lang="es-ES" i="1" dirty="0">
                <a:solidFill>
                  <a:srgbClr val="000000"/>
                </a:solidFill>
                <a:latin typeface="Calibri"/>
              </a:rPr>
              <a:t> y </a:t>
            </a:r>
            <a:r>
              <a:rPr lang="es-ES" i="1" u="sng" dirty="0">
                <a:solidFill>
                  <a:srgbClr val="000000"/>
                </a:solidFill>
                <a:latin typeface="Calibri"/>
              </a:rPr>
              <a:t>Romancero gitano</a:t>
            </a:r>
            <a:r>
              <a:rPr lang="es-ES" dirty="0">
                <a:solidFill>
                  <a:srgbClr val="000000"/>
                </a:solidFill>
                <a:latin typeface="Calibri"/>
              </a:rPr>
              <a:t>, </a:t>
            </a:r>
            <a:r>
              <a:rPr lang="es-ES" i="1" u="sng" dirty="0">
                <a:solidFill>
                  <a:srgbClr val="000000"/>
                </a:solidFill>
                <a:latin typeface="Calibri"/>
              </a:rPr>
              <a:t>Cántico... </a:t>
            </a:r>
            <a:endParaRPr lang="es-ES" i="1" u="sng" dirty="0" smtClean="0">
              <a:solidFill>
                <a:srgbClr val="000000"/>
              </a:solidFill>
              <a:latin typeface="Calibri"/>
            </a:endParaRPr>
          </a:p>
          <a:p>
            <a:pPr marL="285750" lvl="0" indent="-285750">
              <a:buFont typeface="Wingdings" pitchFamily="2" charset="2"/>
              <a:buChar char="q"/>
            </a:pPr>
            <a:endParaRPr lang="es-ES" i="1" dirty="0" smtClean="0">
              <a:solidFill>
                <a:srgbClr val="000000"/>
              </a:solidFill>
              <a:latin typeface="Calibri"/>
            </a:endParaRPr>
          </a:p>
          <a:p>
            <a:pPr marL="285750" lvl="0" indent="-285750">
              <a:buFont typeface="Wingdings" pitchFamily="2" charset="2"/>
              <a:buChar char="q"/>
            </a:pPr>
            <a:r>
              <a:rPr lang="es-ES" dirty="0" smtClean="0">
                <a:solidFill>
                  <a:srgbClr val="000000"/>
                </a:solidFill>
                <a:latin typeface="Calibri"/>
              </a:rPr>
              <a:t>No </a:t>
            </a:r>
            <a:r>
              <a:rPr lang="es-ES" dirty="0">
                <a:solidFill>
                  <a:srgbClr val="000000"/>
                </a:solidFill>
                <a:latin typeface="Calibri"/>
              </a:rPr>
              <a:t>hay que olvidar que no es una generación sólo de poetas, junto a ellos hay que mencionar a prosistas como Rosa </a:t>
            </a:r>
            <a:r>
              <a:rPr lang="es-ES" dirty="0">
                <a:solidFill>
                  <a:srgbClr val="000000"/>
                </a:solidFill>
                <a:latin typeface="Calibri"/>
              </a:rPr>
              <a:t>Chacel</a:t>
            </a:r>
            <a:r>
              <a:rPr lang="es-ES" dirty="0">
                <a:solidFill>
                  <a:srgbClr val="000000"/>
                </a:solidFill>
                <a:latin typeface="Calibri"/>
              </a:rPr>
              <a:t> o Francisco Ayala y Max </a:t>
            </a:r>
            <a:r>
              <a:rPr lang="es-ES" dirty="0">
                <a:solidFill>
                  <a:srgbClr val="000000"/>
                </a:solidFill>
                <a:latin typeface="Calibri"/>
              </a:rPr>
              <a:t>Aub</a:t>
            </a:r>
            <a:r>
              <a:rPr lang="es-ES" dirty="0">
                <a:solidFill>
                  <a:srgbClr val="000000"/>
                </a:solidFill>
                <a:latin typeface="Calibri"/>
              </a:rPr>
              <a:t>, autores dramáticos como Alejandro Casona. O cultivadores de otras ramas de las artes: pintores como Salvador Dalí, cineastas como Buñuel, músicos como Falla… La Generación supone un revulsivo, una verdadera “edad de plata” de nuestras artes. </a:t>
            </a:r>
            <a:endParaRPr lang="es-ES" dirty="0">
              <a:solidFill>
                <a:prstClr val="black"/>
              </a:solidFill>
            </a:endParaRPr>
          </a:p>
          <a:p>
            <a:pPr marL="285750" lvl="0" indent="-285750">
              <a:buFont typeface="Wingdings" pitchFamily="2" charset="2"/>
              <a:buChar char="q"/>
              <a:tabLst>
                <a:tab pos="2330450" algn="l"/>
              </a:tabLst>
            </a:pPr>
            <a:endParaRPr lang="es-ES" i="1" dirty="0" smtClean="0">
              <a:solidFill>
                <a:srgbClr val="000000"/>
              </a:solidFill>
              <a:latin typeface="Calibri"/>
            </a:endParaRPr>
          </a:p>
          <a:p>
            <a:pPr marL="285750" lvl="0" indent="-285750">
              <a:buFont typeface="Wingdings" pitchFamily="2" charset="2"/>
              <a:buChar char="q"/>
            </a:pPr>
            <a:endParaRPr lang="es-ES" dirty="0">
              <a:solidFill>
                <a:srgbClr val="000000"/>
              </a:solidFill>
              <a:latin typeface="Calibri"/>
            </a:endParaRPr>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93806">
            <a:off x="5097342" y="149432"/>
            <a:ext cx="2069528" cy="2888519"/>
          </a:xfrm>
          <a:prstGeom prst="rect">
            <a:avLst/>
          </a:prstGeom>
          <a:noFill/>
          <a:ln>
            <a:noFill/>
          </a:ln>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5314499" y="3189722"/>
            <a:ext cx="3829501" cy="276999"/>
          </a:xfrm>
          <a:prstGeom prst="rect">
            <a:avLst/>
          </a:prstGeom>
          <a:noFill/>
        </p:spPr>
        <p:txBody>
          <a:bodyPr wrap="square" rtlCol="0">
            <a:spAutoFit/>
          </a:bodyPr>
          <a:lstStyle/>
          <a:p>
            <a:r>
              <a:rPr lang="es-ES" sz="1200" dirty="0" smtClean="0"/>
              <a:t>Cubiertas del 1º número de las revistas- 1926</a:t>
            </a:r>
            <a:endParaRPr lang="es-ES" sz="1200" dirty="0"/>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325827">
            <a:off x="6242584" y="3641890"/>
            <a:ext cx="2323191" cy="3035285"/>
          </a:xfrm>
          <a:prstGeom prst="rect">
            <a:avLst/>
          </a:prstGeom>
          <a:noFill/>
          <a:ln>
            <a:noFill/>
          </a:ln>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486566">
            <a:off x="7169658" y="180626"/>
            <a:ext cx="1785326" cy="2806422"/>
          </a:xfrm>
          <a:prstGeom prst="rect">
            <a:avLst/>
          </a:prstGeom>
          <a:noFill/>
          <a:ln>
            <a:noFill/>
          </a:ln>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036542"/>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circle(out)">
                                      <p:cBhvr>
                                        <p:cTn id="7" dur="2000"/>
                                        <p:tgtEl>
                                          <p:spTgt spid="5">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circle(out)">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out)">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2053"/>
                                        </p:tgtEl>
                                        <p:attrNameLst>
                                          <p:attrName>style.visibility</p:attrName>
                                        </p:attrNameLst>
                                      </p:cBhvr>
                                      <p:to>
                                        <p:strVal val="visible"/>
                                      </p:to>
                                    </p:set>
                                    <p:animEffect transition="in" filter="circle(in)">
                                      <p:cBhvr>
                                        <p:cTn id="27" dur="2000"/>
                                        <p:tgtEl>
                                          <p:spTgt spid="2053"/>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circle(in)">
                                      <p:cBhvr>
                                        <p:cTn id="32" dur="2000"/>
                                        <p:tgtEl>
                                          <p:spTgt spid="7"/>
                                        </p:tgtEl>
                                      </p:cBhvr>
                                    </p:animEffect>
                                  </p:childTnLst>
                                </p:cTn>
                              </p:par>
                            </p:childTnLst>
                          </p:cTn>
                        </p:par>
                        <p:par>
                          <p:cTn id="33" fill="hold">
                            <p:stCondLst>
                              <p:cond delay="2000"/>
                            </p:stCondLst>
                            <p:childTnLst>
                              <p:par>
                                <p:cTn id="34" presetID="6" presetClass="entr" presetSubtype="16" fill="hold" nodeType="afterEffect">
                                  <p:stCondLst>
                                    <p:cond delay="0"/>
                                  </p:stCondLst>
                                  <p:childTnLst>
                                    <p:set>
                                      <p:cBhvr>
                                        <p:cTn id="35" dur="1" fill="hold">
                                          <p:stCondLst>
                                            <p:cond delay="0"/>
                                          </p:stCondLst>
                                        </p:cTn>
                                        <p:tgtEl>
                                          <p:spTgt spid="2052"/>
                                        </p:tgtEl>
                                        <p:attrNameLst>
                                          <p:attrName>style.visibility</p:attrName>
                                        </p:attrNameLst>
                                      </p:cBhvr>
                                      <p:to>
                                        <p:strVal val="visible"/>
                                      </p:to>
                                    </p:set>
                                    <p:animEffect transition="in" filter="circle(in)">
                                      <p:cBhvr>
                                        <p:cTn id="36"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nimBg="1" advAuto="150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30</a:t>
            </a:fld>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748"/>
            <a:ext cx="3600400" cy="27731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4566" y="3412689"/>
            <a:ext cx="4305300" cy="331565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88" y="2996952"/>
            <a:ext cx="4590887" cy="387680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60232" y="79749"/>
            <a:ext cx="2483768" cy="333294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34709"/>
            <a:ext cx="3415336" cy="332367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4401647"/>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124"/>
                                        </p:tgtEl>
                                        <p:attrNameLst>
                                          <p:attrName>style.visibility</p:attrName>
                                        </p:attrNameLst>
                                      </p:cBhvr>
                                      <p:to>
                                        <p:strVal val="visible"/>
                                      </p:to>
                                    </p:set>
                                    <p:animEffect transition="in" filter="circle(in)">
                                      <p:cBhvr>
                                        <p:cTn id="12" dur="2000"/>
                                        <p:tgtEl>
                                          <p:spTgt spid="512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125"/>
                                        </p:tgtEl>
                                        <p:attrNameLst>
                                          <p:attrName>style.visibility</p:attrName>
                                        </p:attrNameLst>
                                      </p:cBhvr>
                                      <p:to>
                                        <p:strVal val="visible"/>
                                      </p:to>
                                    </p:set>
                                    <p:animEffect transition="in" filter="circle(in)">
                                      <p:cBhvr>
                                        <p:cTn id="17" dur="2000"/>
                                        <p:tgtEl>
                                          <p:spTgt spid="5125"/>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126"/>
                                        </p:tgtEl>
                                        <p:attrNameLst>
                                          <p:attrName>style.visibility</p:attrName>
                                        </p:attrNameLst>
                                      </p:cBhvr>
                                      <p:to>
                                        <p:strVal val="visible"/>
                                      </p:to>
                                    </p:set>
                                    <p:animEffect transition="in" filter="circle(in)">
                                      <p:cBhvr>
                                        <p:cTn id="22" dur="2000"/>
                                        <p:tgtEl>
                                          <p:spTgt spid="5126"/>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5123"/>
                                        </p:tgtEl>
                                        <p:attrNameLst>
                                          <p:attrName>style.visibility</p:attrName>
                                        </p:attrNameLst>
                                      </p:cBhvr>
                                      <p:to>
                                        <p:strVal val="visible"/>
                                      </p:to>
                                    </p:set>
                                    <p:animEffect transition="in" filter="circle(in)">
                                      <p:cBhvr>
                                        <p:cTn id="27" dur="2000"/>
                                        <p:tgtEl>
                                          <p:spTgt spid="51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4</a:t>
            </a:fld>
            <a:endParaRPr lang="es-ES" dirty="0"/>
          </a:p>
        </p:txBody>
      </p:sp>
      <p:sp>
        <p:nvSpPr>
          <p:cNvPr id="4" name="3 Rectángulo redondeado"/>
          <p:cNvSpPr/>
          <p:nvPr/>
        </p:nvSpPr>
        <p:spPr>
          <a:xfrm>
            <a:off x="179512" y="188640"/>
            <a:ext cx="4248472" cy="6480000"/>
          </a:xfrm>
          <a:prstGeom prst="roundRect">
            <a:avLst/>
          </a:prstGeom>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path path="circle">
              <a:fillToRect l="50000" t="50000" r="50000" b="50000"/>
            </a:path>
            <a:tileRect/>
          </a:gradFill>
          <a:ln w="28575">
            <a:solidFill>
              <a:schemeClr val="accent4">
                <a:lumMod val="60000"/>
                <a:lumOff val="40000"/>
              </a:schemeClr>
            </a:solidFill>
          </a:ln>
        </p:spPr>
        <p:txBody>
          <a:bodyPr wrap="square">
            <a:spAutoFit/>
          </a:bodyPr>
          <a:lstStyle/>
          <a:p>
            <a:r>
              <a:rPr lang="es-ES" sz="2800" b="1" dirty="0" smtClean="0">
                <a:solidFill>
                  <a:schemeClr val="accent2"/>
                </a:solidFill>
                <a:latin typeface="Calibri"/>
              </a:rPr>
              <a:t>AUTORES Y OBRAS FUNDAMENTALES </a:t>
            </a:r>
          </a:p>
          <a:p>
            <a:pPr marL="457200" indent="-457200">
              <a:buFont typeface="Wingdings" pitchFamily="2" charset="2"/>
              <a:buChar char="q"/>
            </a:pPr>
            <a:endParaRPr lang="es-ES" sz="2800" dirty="0" smtClean="0">
              <a:solidFill>
                <a:schemeClr val="accent2"/>
              </a:solidFill>
              <a:latin typeface="Calibri"/>
            </a:endParaRPr>
          </a:p>
          <a:p>
            <a:pPr marL="285750" indent="-285750">
              <a:buFont typeface="Wingdings" pitchFamily="2" charset="2"/>
              <a:buChar char="q"/>
            </a:pPr>
            <a:r>
              <a:rPr lang="es-ES" dirty="0" smtClean="0">
                <a:solidFill>
                  <a:srgbClr val="000000"/>
                </a:solidFill>
                <a:latin typeface="Calibri"/>
              </a:rPr>
              <a:t>Pedro </a:t>
            </a:r>
            <a:r>
              <a:rPr lang="es-ES" dirty="0">
                <a:solidFill>
                  <a:srgbClr val="000000"/>
                </a:solidFill>
                <a:latin typeface="Calibri"/>
              </a:rPr>
              <a:t>Salinas, Jorge Guillén, Gerardo Diego, Dámaso Alonso, Vicente Aleixandre, Rafael Alberti, Federico García Lorca, Luis Cernuda, Manuel </a:t>
            </a:r>
            <a:r>
              <a:rPr lang="es-ES" dirty="0">
                <a:solidFill>
                  <a:srgbClr val="000000"/>
                </a:solidFill>
                <a:latin typeface="Calibri"/>
              </a:rPr>
              <a:t>Altolaguirre</a:t>
            </a:r>
            <a:r>
              <a:rPr lang="es-ES" dirty="0">
                <a:solidFill>
                  <a:srgbClr val="000000"/>
                </a:solidFill>
                <a:latin typeface="Calibri"/>
              </a:rPr>
              <a:t>, Emilio Prados. </a:t>
            </a:r>
            <a:endParaRPr lang="es-ES" dirty="0" smtClean="0">
              <a:solidFill>
                <a:srgbClr val="000000"/>
              </a:solidFill>
              <a:latin typeface="Calibri"/>
            </a:endParaRPr>
          </a:p>
          <a:p>
            <a:pPr marL="285750" indent="-285750">
              <a:buFont typeface="Wingdings" pitchFamily="2" charset="2"/>
              <a:buChar char="q"/>
            </a:pPr>
            <a:r>
              <a:rPr lang="es-ES" i="1" u="sng" dirty="0" smtClean="0">
                <a:solidFill>
                  <a:srgbClr val="000000"/>
                </a:solidFill>
                <a:latin typeface="Calibri"/>
              </a:rPr>
              <a:t>La </a:t>
            </a:r>
            <a:r>
              <a:rPr lang="es-ES" i="1" u="sng" dirty="0">
                <a:solidFill>
                  <a:srgbClr val="000000"/>
                </a:solidFill>
                <a:latin typeface="Calibri"/>
              </a:rPr>
              <a:t>voz a ti debida </a:t>
            </a:r>
            <a:r>
              <a:rPr lang="es-ES" dirty="0">
                <a:solidFill>
                  <a:srgbClr val="000000"/>
                </a:solidFill>
                <a:latin typeface="Calibri"/>
              </a:rPr>
              <a:t>(de Salinas, poesía amorosa, el poeta recoge la antorcha de Garcilaso: la poesía como salvación del olvido), </a:t>
            </a:r>
            <a:r>
              <a:rPr lang="es-ES" i="1" u="sng" dirty="0">
                <a:solidFill>
                  <a:srgbClr val="000000"/>
                </a:solidFill>
                <a:latin typeface="Calibri"/>
              </a:rPr>
              <a:t>La realidad y el deseo </a:t>
            </a:r>
            <a:r>
              <a:rPr lang="es-ES" dirty="0">
                <a:solidFill>
                  <a:srgbClr val="000000"/>
                </a:solidFill>
                <a:latin typeface="Calibri"/>
              </a:rPr>
              <a:t>(de Cernuda, la eterna dicotomía entre lo que es y lo que quisiéramos que fuera). La voz popular, llena de verdad de la obra de Alberti, la belleza vanguardista de </a:t>
            </a:r>
            <a:r>
              <a:rPr lang="es-ES" i="1" u="sng" dirty="0">
                <a:solidFill>
                  <a:srgbClr val="000000"/>
                </a:solidFill>
                <a:latin typeface="Calibri"/>
              </a:rPr>
              <a:t>Poeta en Nueva York </a:t>
            </a:r>
            <a:r>
              <a:rPr lang="es-ES" dirty="0">
                <a:solidFill>
                  <a:srgbClr val="000000"/>
                </a:solidFill>
                <a:latin typeface="Calibri"/>
              </a:rPr>
              <a:t>(García Lorca) y la pasión de </a:t>
            </a:r>
            <a:r>
              <a:rPr lang="es-ES" i="1" dirty="0">
                <a:solidFill>
                  <a:srgbClr val="000000"/>
                </a:solidFill>
                <a:latin typeface="Calibri"/>
              </a:rPr>
              <a:t>su </a:t>
            </a:r>
            <a:r>
              <a:rPr lang="es-ES" i="1" u="sng" dirty="0">
                <a:solidFill>
                  <a:srgbClr val="000000"/>
                </a:solidFill>
                <a:latin typeface="Calibri"/>
              </a:rPr>
              <a:t>Romancero gitano</a:t>
            </a:r>
            <a:r>
              <a:rPr lang="es-ES" i="1" dirty="0">
                <a:solidFill>
                  <a:srgbClr val="000000"/>
                </a:solidFill>
                <a:latin typeface="Calibri"/>
              </a:rPr>
              <a:t>... </a:t>
            </a:r>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332656"/>
            <a:ext cx="4608512" cy="6335984"/>
          </a:xfrm>
          <a:prstGeom prst="rect">
            <a:avLst/>
          </a:prstGeom>
          <a:ln>
            <a:noFill/>
          </a:ln>
          <a:effectLst>
            <a:outerShdw blurRad="292100" dist="139700" dir="2700000" algn="tl" rotWithShape="0">
              <a:srgbClr val="333333">
                <a:alpha val="65000"/>
              </a:srgbClr>
            </a:outerShdw>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26821631"/>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200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par>
                          <p:cTn id="8" fill="hold">
                            <p:stCondLst>
                              <p:cond delay="4000"/>
                            </p:stCondLst>
                            <p:childTnLst>
                              <p:par>
                                <p:cTn id="9" presetID="6" presetClass="entr" presetSubtype="16" fill="hold" grpId="0" nodeType="afterEffect">
                                  <p:stCondLst>
                                    <p:cond delay="2000"/>
                                  </p:stCondLst>
                                  <p:childTnLst>
                                    <p:set>
                                      <p:cBhvr>
                                        <p:cTn id="10" dur="1" fill="hold">
                                          <p:stCondLst>
                                            <p:cond delay="0"/>
                                          </p:stCondLst>
                                        </p:cTn>
                                        <p:tgtEl>
                                          <p:spTgt spid="4">
                                            <p:txEl>
                                              <p:pRg st="0" end="0"/>
                                            </p:txEl>
                                          </p:spTgt>
                                        </p:tgtEl>
                                        <p:attrNameLst>
                                          <p:attrName>style.visibility</p:attrName>
                                        </p:attrNameLst>
                                      </p:cBhvr>
                                      <p:to>
                                        <p:strVal val="visible"/>
                                      </p:to>
                                    </p:set>
                                    <p:animEffect transition="in" filter="circle(in)">
                                      <p:cBhvr>
                                        <p:cTn id="11" dur="2000"/>
                                        <p:tgtEl>
                                          <p:spTgt spid="4">
                                            <p:txEl>
                                              <p:pRg st="0" end="0"/>
                                            </p:txEl>
                                          </p:spTgt>
                                        </p:tgtEl>
                                      </p:cBhvr>
                                    </p:animEffect>
                                  </p:childTnLst>
                                </p:cTn>
                              </p:par>
                            </p:childTnLst>
                          </p:cTn>
                        </p:par>
                        <p:par>
                          <p:cTn id="12" fill="hold">
                            <p:stCondLst>
                              <p:cond delay="8000"/>
                            </p:stCondLst>
                            <p:childTnLst>
                              <p:par>
                                <p:cTn id="13" presetID="6" presetClass="entr" presetSubtype="16" fill="hold" grpId="0" nodeType="afterEffect">
                                  <p:stCondLst>
                                    <p:cond delay="20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circle(in)">
                                      <p:cBhvr>
                                        <p:cTn id="15" dur="2000"/>
                                        <p:tgtEl>
                                          <p:spTgt spid="4">
                                            <p:txEl>
                                              <p:pRg st="2" end="2"/>
                                            </p:txEl>
                                          </p:spTgt>
                                        </p:tgtEl>
                                      </p:cBhvr>
                                    </p:animEffect>
                                  </p:childTnLst>
                                </p:cTn>
                              </p:par>
                            </p:childTnLst>
                          </p:cTn>
                        </p:par>
                        <p:par>
                          <p:cTn id="16" fill="hold">
                            <p:stCondLst>
                              <p:cond delay="12000"/>
                            </p:stCondLst>
                            <p:childTnLst>
                              <p:par>
                                <p:cTn id="17" presetID="6" presetClass="entr" presetSubtype="16" fill="hold" grpId="0" nodeType="afterEffect">
                                  <p:stCondLst>
                                    <p:cond delay="20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circle(in)">
                                      <p:cBhvr>
                                        <p:cTn id="19" dur="20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5122"/>
                                        </p:tgtEl>
                                        <p:attrNameLst>
                                          <p:attrName>style.visibility</p:attrName>
                                        </p:attrNameLst>
                                      </p:cBhvr>
                                      <p:to>
                                        <p:strVal val="visible"/>
                                      </p:to>
                                    </p:set>
                                    <p:animEffect transition="in" filter="circle(in)">
                                      <p:cBhvr>
                                        <p:cTn id="24"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advAuto="200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5</a:t>
            </a:fld>
            <a:endParaRPr lang="es-E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646137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circle(in)">
                                      <p:cBhvr>
                                        <p:cTn id="7" dur="2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6</a:t>
            </a:fld>
            <a:endParaRPr lang="es-ES" dirty="0"/>
          </a:p>
        </p:txBody>
      </p:sp>
      <p:sp>
        <p:nvSpPr>
          <p:cNvPr id="4" name="3 Rectángulo redondeado"/>
          <p:cNvSpPr/>
          <p:nvPr/>
        </p:nvSpPr>
        <p:spPr>
          <a:xfrm>
            <a:off x="395536" y="116631"/>
            <a:ext cx="8628005" cy="6588000"/>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w="38100">
            <a:solidFill>
              <a:schemeClr val="accent4">
                <a:lumMod val="60000"/>
                <a:lumOff val="40000"/>
              </a:schemeClr>
            </a:solidFill>
          </a:ln>
        </p:spPr>
        <p:txBody>
          <a:bodyPr wrap="square">
            <a:spAutoFit/>
          </a:bodyPr>
          <a:lstStyle/>
          <a:p>
            <a:r>
              <a:rPr lang="es-ES" sz="3600" b="1" dirty="0" smtClean="0">
                <a:solidFill>
                  <a:srgbClr val="FF0000"/>
                </a:solidFill>
                <a:latin typeface="Calibri"/>
              </a:rPr>
              <a:t>Características de su poesía</a:t>
            </a:r>
            <a:endParaRPr lang="es-ES" sz="2800" dirty="0">
              <a:solidFill>
                <a:srgbClr val="000000"/>
              </a:solidFill>
              <a:latin typeface="Calibri"/>
            </a:endParaRPr>
          </a:p>
          <a:p>
            <a:pPr marL="285750" indent="-285750">
              <a:buFont typeface="Wingdings" pitchFamily="2" charset="2"/>
              <a:buChar char="q"/>
            </a:pPr>
            <a:r>
              <a:rPr lang="es-ES" sz="2000" dirty="0">
                <a:solidFill>
                  <a:srgbClr val="000000"/>
                </a:solidFill>
                <a:latin typeface="Calibri"/>
              </a:rPr>
              <a:t>No adoptan una actitud de rechazo hacia la generación anterior: consideran como maestros a </a:t>
            </a:r>
            <a:r>
              <a:rPr lang="es-ES" sz="2000" b="1" dirty="0">
                <a:solidFill>
                  <a:srgbClr val="FF0000"/>
                </a:solidFill>
                <a:latin typeface="Calibri"/>
              </a:rPr>
              <a:t>Juan Ramón Jiménez y a Ortega. </a:t>
            </a:r>
            <a:r>
              <a:rPr lang="es-ES" sz="2000" b="1" dirty="0" smtClean="0">
                <a:solidFill>
                  <a:srgbClr val="FF0000"/>
                </a:solidFill>
                <a:latin typeface="Calibri"/>
              </a:rPr>
              <a:t> </a:t>
            </a:r>
            <a:r>
              <a:rPr lang="es-ES" sz="2000" dirty="0">
                <a:solidFill>
                  <a:srgbClr val="000000"/>
                </a:solidFill>
                <a:latin typeface="Calibri"/>
              </a:rPr>
              <a:t>Continúan la tradición que arranca en la primitiva lírica popular de la Edad Media, pasa por los Siglos de Oro (Gil Vicente, Garcilaso, San Juan de la Cruz, Góngora) y alcanza a Bécquer, y Juan Ramón Jiménez. </a:t>
            </a:r>
          </a:p>
          <a:p>
            <a:pPr marL="285750" indent="-285750">
              <a:buFont typeface="Wingdings" pitchFamily="2" charset="2"/>
              <a:buChar char="q"/>
            </a:pPr>
            <a:r>
              <a:rPr lang="es-ES" sz="2000" dirty="0" smtClean="0">
                <a:solidFill>
                  <a:srgbClr val="000000"/>
                </a:solidFill>
                <a:latin typeface="Calibri"/>
              </a:rPr>
              <a:t>Aúnan </a:t>
            </a:r>
            <a:r>
              <a:rPr lang="es-ES" sz="2000" dirty="0">
                <a:solidFill>
                  <a:srgbClr val="000000"/>
                </a:solidFill>
                <a:latin typeface="Calibri"/>
              </a:rPr>
              <a:t>los valores que encuentran en nuestra </a:t>
            </a:r>
            <a:r>
              <a:rPr lang="es-ES" sz="2000" b="1" dirty="0">
                <a:solidFill>
                  <a:srgbClr val="FF0000"/>
                </a:solidFill>
                <a:latin typeface="Calibri"/>
              </a:rPr>
              <a:t>literatura tradicional </a:t>
            </a:r>
            <a:r>
              <a:rPr lang="es-ES" sz="2000" dirty="0">
                <a:solidFill>
                  <a:srgbClr val="000000"/>
                </a:solidFill>
                <a:latin typeface="Calibri"/>
              </a:rPr>
              <a:t>(en sus variantes culta y popular) y </a:t>
            </a:r>
            <a:r>
              <a:rPr lang="es-ES" sz="2000" b="1" dirty="0">
                <a:solidFill>
                  <a:srgbClr val="FF0000"/>
                </a:solidFill>
                <a:latin typeface="Calibri"/>
              </a:rPr>
              <a:t>el interés por las vanguardias</a:t>
            </a:r>
            <a:r>
              <a:rPr lang="es-ES" sz="2000" dirty="0">
                <a:solidFill>
                  <a:srgbClr val="000000"/>
                </a:solidFill>
                <a:latin typeface="Calibri"/>
              </a:rPr>
              <a:t>: lo novedoso, el juego de ingenio y, sobre todo, </a:t>
            </a:r>
            <a:r>
              <a:rPr lang="es-ES" sz="2000" b="1" dirty="0">
                <a:solidFill>
                  <a:srgbClr val="FF0000"/>
                </a:solidFill>
                <a:latin typeface="Calibri"/>
              </a:rPr>
              <a:t>la libertad de creación</a:t>
            </a:r>
            <a:r>
              <a:rPr lang="es-ES" sz="2000" dirty="0">
                <a:solidFill>
                  <a:srgbClr val="000000"/>
                </a:solidFill>
                <a:latin typeface="Calibri"/>
              </a:rPr>
              <a:t>: en la métrica, en la puntuación, en el uso de imágenes sorprendentes e ilógicas... </a:t>
            </a:r>
          </a:p>
          <a:p>
            <a:pPr marL="285750" indent="-285750">
              <a:buFont typeface="Wingdings" pitchFamily="2" charset="2"/>
              <a:buChar char="q"/>
            </a:pPr>
            <a:r>
              <a:rPr lang="es-ES" sz="2000" dirty="0" smtClean="0">
                <a:solidFill>
                  <a:srgbClr val="000000"/>
                </a:solidFill>
                <a:latin typeface="Calibri"/>
              </a:rPr>
              <a:t> </a:t>
            </a:r>
            <a:r>
              <a:rPr lang="es-ES" sz="2000" dirty="0">
                <a:solidFill>
                  <a:srgbClr val="000000"/>
                </a:solidFill>
                <a:latin typeface="Calibri"/>
              </a:rPr>
              <a:t>Valoración de la imagen, base expresiva de esta poesía. Imagen sin relación lógica entre el término real y el poético, la imagen irracional resultado de la confluencia de la forma de hacer de Góngora, Ramón Gómez de la Serna y el ultraísmo, creacionismo y surrealismo. </a:t>
            </a:r>
          </a:p>
          <a:p>
            <a:pPr marL="285750" indent="-285750">
              <a:buFont typeface="Wingdings" pitchFamily="2" charset="2"/>
              <a:buChar char="q"/>
            </a:pPr>
            <a:r>
              <a:rPr lang="es-ES" sz="2000" dirty="0" smtClean="0">
                <a:solidFill>
                  <a:srgbClr val="000000"/>
                </a:solidFill>
                <a:latin typeface="Calibri"/>
              </a:rPr>
              <a:t>Una </a:t>
            </a:r>
            <a:r>
              <a:rPr lang="es-ES" sz="2000" dirty="0">
                <a:solidFill>
                  <a:srgbClr val="000000"/>
                </a:solidFill>
                <a:latin typeface="Calibri"/>
              </a:rPr>
              <a:t>métrica renovadora que incorpora plenamente </a:t>
            </a:r>
            <a:r>
              <a:rPr lang="es-ES" sz="2000" b="1" dirty="0">
                <a:solidFill>
                  <a:srgbClr val="FF0000"/>
                </a:solidFill>
                <a:latin typeface="Calibri"/>
              </a:rPr>
              <a:t>el verso libre y el versículo</a:t>
            </a:r>
            <a:r>
              <a:rPr lang="es-ES" sz="2000" dirty="0">
                <a:solidFill>
                  <a:srgbClr val="000000"/>
                </a:solidFill>
                <a:latin typeface="Calibri"/>
              </a:rPr>
              <a:t>. Combinan estructuras métricas tradicionales, cultas –el soneto, la décima- y populares -romance- con un lenguaje moderno, desnudo de retórica. </a:t>
            </a:r>
          </a:p>
        </p:txBody>
      </p:sp>
    </p:spTree>
    <p:extLst>
      <p:ext uri="{BB962C8B-B14F-4D97-AF65-F5344CB8AC3E}">
        <p14:creationId xmlns:p14="http://schemas.microsoft.com/office/powerpoint/2010/main" val="4282908996"/>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ircle(in)">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ircle(in)">
                                      <p:cBhvr>
                                        <p:cTn id="32" dur="20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7</a:t>
            </a:fld>
            <a:endParaRPr lang="es-ES" dirty="0"/>
          </a:p>
        </p:txBody>
      </p:sp>
      <p:sp>
        <p:nvSpPr>
          <p:cNvPr id="4" name="3 Rectángulo redondeado"/>
          <p:cNvSpPr/>
          <p:nvPr/>
        </p:nvSpPr>
        <p:spPr>
          <a:xfrm>
            <a:off x="182082" y="710999"/>
            <a:ext cx="4300162" cy="5816441"/>
          </a:xfrm>
          <a:prstGeom prst="roundRect">
            <a:avLst/>
          </a:prstGeom>
          <a:gradFill flip="none" rotWithShape="1">
            <a:gsLst>
              <a:gs pos="0">
                <a:schemeClr val="accent1">
                  <a:lumMod val="60000"/>
                  <a:lumOff val="40000"/>
                  <a:tint val="66000"/>
                  <a:satMod val="160000"/>
                </a:schemeClr>
              </a:gs>
              <a:gs pos="50000">
                <a:schemeClr val="accent1">
                  <a:lumMod val="60000"/>
                  <a:lumOff val="40000"/>
                  <a:tint val="44500"/>
                  <a:satMod val="160000"/>
                </a:schemeClr>
              </a:gs>
              <a:gs pos="100000">
                <a:schemeClr val="accent1">
                  <a:lumMod val="60000"/>
                  <a:lumOff val="40000"/>
                  <a:tint val="23500"/>
                  <a:satMod val="160000"/>
                </a:schemeClr>
              </a:gs>
            </a:gsLst>
            <a:path path="circle">
              <a:fillToRect l="50000" t="50000" r="50000" b="50000"/>
            </a:path>
            <a:tileRect/>
          </a:gradFill>
          <a:ln w="38100">
            <a:solidFill>
              <a:srgbClr val="0070C0"/>
            </a:solidFill>
          </a:ln>
        </p:spPr>
        <p:txBody>
          <a:bodyPr wrap="square">
            <a:spAutoFit/>
          </a:bodyPr>
          <a:lstStyle/>
          <a:p>
            <a:r>
              <a:rPr lang="es-ES" sz="2400" b="1" i="1" dirty="0" smtClean="0">
                <a:solidFill>
                  <a:srgbClr val="FF0000"/>
                </a:solidFill>
                <a:latin typeface="Calibri"/>
              </a:rPr>
              <a:t>Primera </a:t>
            </a:r>
            <a:r>
              <a:rPr lang="es-ES" sz="2400" b="1" i="1" dirty="0">
                <a:solidFill>
                  <a:srgbClr val="FF0000"/>
                </a:solidFill>
                <a:latin typeface="Calibri"/>
              </a:rPr>
              <a:t>etapa (hasta </a:t>
            </a:r>
            <a:r>
              <a:rPr lang="es-ES" sz="2400" b="1" i="1" dirty="0" smtClean="0">
                <a:solidFill>
                  <a:srgbClr val="FF0000"/>
                </a:solidFill>
                <a:latin typeface="Calibri"/>
              </a:rPr>
              <a:t>1927)</a:t>
            </a:r>
          </a:p>
          <a:p>
            <a:endParaRPr lang="es-ES" dirty="0" smtClean="0">
              <a:solidFill>
                <a:srgbClr val="000000"/>
              </a:solidFill>
              <a:latin typeface="Calibri"/>
            </a:endParaRPr>
          </a:p>
          <a:p>
            <a:pPr marL="285750" indent="-285750">
              <a:buFont typeface="Wingdings" pitchFamily="2" charset="2"/>
              <a:buChar char="v"/>
            </a:pPr>
            <a:r>
              <a:rPr lang="es-ES" dirty="0" smtClean="0">
                <a:solidFill>
                  <a:srgbClr val="000000"/>
                </a:solidFill>
                <a:latin typeface="Calibri"/>
              </a:rPr>
              <a:t> Poesía que integra modelos anteriores (Bécquer </a:t>
            </a:r>
            <a:r>
              <a:rPr lang="es-ES" dirty="0">
                <a:solidFill>
                  <a:srgbClr val="000000"/>
                </a:solidFill>
                <a:latin typeface="Calibri"/>
              </a:rPr>
              <a:t>y los </a:t>
            </a:r>
            <a:r>
              <a:rPr lang="es-ES" dirty="0" smtClean="0">
                <a:solidFill>
                  <a:srgbClr val="000000"/>
                </a:solidFill>
                <a:latin typeface="Calibri"/>
              </a:rPr>
              <a:t>modernistas), con </a:t>
            </a:r>
            <a:r>
              <a:rPr lang="es-ES" b="1" dirty="0" smtClean="0">
                <a:solidFill>
                  <a:srgbClr val="FF0000"/>
                </a:solidFill>
                <a:latin typeface="Calibri"/>
              </a:rPr>
              <a:t>La </a:t>
            </a:r>
            <a:r>
              <a:rPr lang="es-ES" b="1" dirty="0">
                <a:solidFill>
                  <a:srgbClr val="FF0000"/>
                </a:solidFill>
                <a:latin typeface="Calibri"/>
              </a:rPr>
              <a:t>poesía pura</a:t>
            </a:r>
            <a:r>
              <a:rPr lang="es-ES" b="1" dirty="0">
                <a:solidFill>
                  <a:srgbClr val="000000"/>
                </a:solidFill>
                <a:latin typeface="Calibri"/>
              </a:rPr>
              <a:t> </a:t>
            </a:r>
            <a:r>
              <a:rPr lang="es-ES" dirty="0">
                <a:solidFill>
                  <a:srgbClr val="000000"/>
                </a:solidFill>
                <a:latin typeface="Calibri"/>
              </a:rPr>
              <a:t>de Juan Ramón,  </a:t>
            </a:r>
            <a:r>
              <a:rPr lang="es-ES" dirty="0" smtClean="0">
                <a:solidFill>
                  <a:srgbClr val="000000"/>
                </a:solidFill>
                <a:latin typeface="Calibri"/>
              </a:rPr>
              <a:t>y la </a:t>
            </a:r>
            <a:r>
              <a:rPr lang="es-ES" dirty="0">
                <a:solidFill>
                  <a:srgbClr val="000000"/>
                </a:solidFill>
                <a:latin typeface="Calibri"/>
              </a:rPr>
              <a:t>influencia del </a:t>
            </a:r>
            <a:r>
              <a:rPr lang="es-ES" b="1" dirty="0">
                <a:solidFill>
                  <a:srgbClr val="FF0000"/>
                </a:solidFill>
                <a:latin typeface="Calibri"/>
              </a:rPr>
              <a:t>creacionismo y el ultraísmo </a:t>
            </a:r>
            <a:r>
              <a:rPr lang="es-ES" dirty="0" smtClean="0">
                <a:solidFill>
                  <a:srgbClr val="000000"/>
                </a:solidFill>
                <a:latin typeface="Calibri"/>
              </a:rPr>
              <a:t>. Una poesía en </a:t>
            </a:r>
            <a:r>
              <a:rPr lang="es-ES" dirty="0">
                <a:solidFill>
                  <a:srgbClr val="000000"/>
                </a:solidFill>
                <a:latin typeface="Calibri"/>
              </a:rPr>
              <a:t>la línea de las ideas que recoge Ortega en </a:t>
            </a:r>
            <a:r>
              <a:rPr lang="es-ES" i="1" dirty="0">
                <a:solidFill>
                  <a:srgbClr val="000000"/>
                </a:solidFill>
                <a:latin typeface="Calibri"/>
              </a:rPr>
              <a:t>La </a:t>
            </a:r>
            <a:r>
              <a:rPr lang="es-ES" i="1" u="sng" dirty="0">
                <a:solidFill>
                  <a:srgbClr val="000000"/>
                </a:solidFill>
                <a:latin typeface="Calibri"/>
              </a:rPr>
              <a:t>deshumanización del arte. </a:t>
            </a:r>
            <a:endParaRPr lang="es-ES" i="1" u="sng" dirty="0" smtClean="0">
              <a:solidFill>
                <a:srgbClr val="000000"/>
              </a:solidFill>
              <a:latin typeface="Calibri"/>
            </a:endParaRPr>
          </a:p>
          <a:p>
            <a:endParaRPr lang="es-ES" dirty="0">
              <a:solidFill>
                <a:srgbClr val="000000"/>
              </a:solidFill>
              <a:latin typeface="Calibri"/>
            </a:endParaRPr>
          </a:p>
          <a:p>
            <a:pPr marL="285750" indent="-285750">
              <a:buFont typeface="Wingdings" pitchFamily="2" charset="2"/>
              <a:buChar char="v"/>
            </a:pPr>
            <a:r>
              <a:rPr lang="es-ES" dirty="0" smtClean="0">
                <a:solidFill>
                  <a:srgbClr val="000000"/>
                </a:solidFill>
                <a:latin typeface="Calibri"/>
              </a:rPr>
              <a:t> Neopopularismo </a:t>
            </a:r>
            <a:r>
              <a:rPr lang="es-ES" dirty="0">
                <a:solidFill>
                  <a:srgbClr val="000000"/>
                </a:solidFill>
                <a:latin typeface="Calibri"/>
              </a:rPr>
              <a:t>que adapta los temas y formas tradicionales mediante una elaboración culta, en esta línea las obras primeras de Alberti: </a:t>
            </a:r>
            <a:r>
              <a:rPr lang="es-ES" i="1" u="sng" dirty="0">
                <a:solidFill>
                  <a:srgbClr val="000000"/>
                </a:solidFill>
                <a:latin typeface="Calibri"/>
              </a:rPr>
              <a:t>Marinero </a:t>
            </a:r>
            <a:r>
              <a:rPr lang="es-ES" i="1" u="sng" dirty="0" smtClean="0">
                <a:solidFill>
                  <a:srgbClr val="000000"/>
                </a:solidFill>
                <a:latin typeface="Calibri"/>
              </a:rPr>
              <a:t>en </a:t>
            </a:r>
            <a:r>
              <a:rPr lang="es-ES" i="1" u="sng" dirty="0">
                <a:solidFill>
                  <a:srgbClr val="000000"/>
                </a:solidFill>
                <a:latin typeface="Calibri"/>
              </a:rPr>
              <a:t>tierra </a:t>
            </a:r>
            <a:r>
              <a:rPr lang="es-ES" dirty="0">
                <a:solidFill>
                  <a:srgbClr val="000000"/>
                </a:solidFill>
                <a:latin typeface="Calibri"/>
              </a:rPr>
              <a:t>o de Lorca: </a:t>
            </a:r>
            <a:r>
              <a:rPr lang="es-ES" i="1" u="sng" dirty="0">
                <a:solidFill>
                  <a:srgbClr val="000000"/>
                </a:solidFill>
                <a:latin typeface="Calibri"/>
              </a:rPr>
              <a:t>El Romancero Gitano</a:t>
            </a:r>
            <a:r>
              <a:rPr lang="es-ES" i="1" u="sng" dirty="0" smtClean="0">
                <a:solidFill>
                  <a:srgbClr val="000000"/>
                </a:solidFill>
                <a:latin typeface="Calibri"/>
              </a:rPr>
              <a:t>.</a:t>
            </a:r>
          </a:p>
          <a:p>
            <a:endParaRPr lang="es-ES" i="1" u="sng" dirty="0">
              <a:solidFill>
                <a:srgbClr val="000000"/>
              </a:solidFill>
              <a:latin typeface="Calibri"/>
            </a:endParaRPr>
          </a:p>
          <a:p>
            <a:r>
              <a:rPr lang="es-ES" i="1" u="sng" dirty="0" smtClean="0">
                <a:solidFill>
                  <a:srgbClr val="000000"/>
                </a:solidFill>
                <a:latin typeface="Calibri"/>
              </a:rPr>
              <a:t> </a:t>
            </a:r>
            <a:endParaRPr lang="es-ES" u="sng" dirty="0">
              <a:solidFill>
                <a:srgbClr val="000000"/>
              </a:solidFill>
              <a:latin typeface="Calibri"/>
            </a:endParaRPr>
          </a:p>
        </p:txBody>
      </p:sp>
      <p:sp>
        <p:nvSpPr>
          <p:cNvPr id="5" name="4 CuadroTexto"/>
          <p:cNvSpPr txBox="1"/>
          <p:nvPr/>
        </p:nvSpPr>
        <p:spPr>
          <a:xfrm>
            <a:off x="171699" y="29815"/>
            <a:ext cx="6048672" cy="523220"/>
          </a:xfrm>
          <a:prstGeom prst="rect">
            <a:avLst/>
          </a:prstGeom>
          <a:noFill/>
        </p:spPr>
        <p:txBody>
          <a:bodyPr wrap="square" rtlCol="0">
            <a:spAutoFit/>
          </a:bodyPr>
          <a:lstStyle/>
          <a:p>
            <a:r>
              <a:rPr lang="es-ES" sz="2800" b="1" dirty="0" smtClean="0">
                <a:solidFill>
                  <a:srgbClr val="FF0000"/>
                </a:solidFill>
                <a:latin typeface="Lucida Handwriting" pitchFamily="66" charset="0"/>
              </a:rPr>
              <a:t>Etapas de producción </a:t>
            </a:r>
            <a:endParaRPr lang="es-ES" sz="2800" b="1" dirty="0">
              <a:solidFill>
                <a:srgbClr val="FF0000"/>
              </a:solidFill>
              <a:latin typeface="Lucida Handwriting" pitchFamily="66" charset="0"/>
            </a:endParaRPr>
          </a:p>
        </p:txBody>
      </p:sp>
      <p:sp>
        <p:nvSpPr>
          <p:cNvPr id="10" name="9 CuadroTexto">
            <a:hlinkClick r:id="rId2" action="ppaction://hlinkpres?slideindex=1&amp;slidetitle="/>
          </p:cNvPr>
          <p:cNvSpPr txBox="1"/>
          <p:nvPr/>
        </p:nvSpPr>
        <p:spPr>
          <a:xfrm>
            <a:off x="5012923" y="6519446"/>
            <a:ext cx="3672408" cy="338554"/>
          </a:xfrm>
          <a:prstGeom prst="rect">
            <a:avLst/>
          </a:prstGeom>
          <a:noFill/>
        </p:spPr>
        <p:txBody>
          <a:bodyPr wrap="square" rtlCol="0">
            <a:spAutoFit/>
          </a:bodyPr>
          <a:lstStyle/>
          <a:p>
            <a:r>
              <a:rPr lang="es-ES" sz="1600" i="1" u="sng" dirty="0" smtClean="0"/>
              <a:t>Marinero en tierra  </a:t>
            </a:r>
            <a:r>
              <a:rPr lang="es-ES" sz="1600" dirty="0" smtClean="0"/>
              <a:t>Rafael Alberti</a:t>
            </a:r>
            <a:endParaRPr lang="es-ES" sz="1600" dirty="0"/>
          </a:p>
        </p:txBody>
      </p:sp>
      <p:pic>
        <p:nvPicPr>
          <p:cNvPr id="4098" name="Picture 2"/>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72000" y="553035"/>
            <a:ext cx="4392489" cy="5828293"/>
          </a:xfrm>
          <a:prstGeom prst="rect">
            <a:avLst/>
          </a:prstGeom>
          <a:noFill/>
          <a:ln>
            <a:noFill/>
          </a:ln>
          <a:effectLst/>
          <a:scene3d>
            <a:camera prst="orthographicFront"/>
            <a:lightRig rig="threePt" dir="t"/>
          </a:scene3d>
          <a:sp3d>
            <a:bevelT w="152400" h="50800" prst="softRound"/>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2 Rectángulo"/>
          <p:cNvSpPr/>
          <p:nvPr/>
        </p:nvSpPr>
        <p:spPr>
          <a:xfrm>
            <a:off x="4482244" y="751420"/>
            <a:ext cx="4572000" cy="4478149"/>
          </a:xfrm>
          <a:prstGeom prst="rect">
            <a:avLst/>
          </a:prstGeom>
        </p:spPr>
        <p:txBody>
          <a:bodyPr>
            <a:spAutoFit/>
          </a:bodyPr>
          <a:lstStyle/>
          <a:p>
            <a:pPr algn="ctr"/>
            <a:r>
              <a:rPr lang="es-ES" sz="1900" b="1" i="1" dirty="0" smtClean="0">
                <a:solidFill>
                  <a:schemeClr val="accent2"/>
                </a:solidFill>
              </a:rPr>
              <a:t>Branquias </a:t>
            </a:r>
            <a:r>
              <a:rPr lang="es-ES" sz="1900" b="1" i="1" dirty="0">
                <a:solidFill>
                  <a:schemeClr val="accent2"/>
                </a:solidFill>
              </a:rPr>
              <a:t>quisiera tener...</a:t>
            </a:r>
          </a:p>
          <a:p>
            <a:pPr algn="ctr"/>
            <a:endParaRPr lang="es-ES" sz="1900" b="1" i="1" dirty="0">
              <a:solidFill>
                <a:schemeClr val="accent2"/>
              </a:solidFill>
            </a:endParaRPr>
          </a:p>
          <a:p>
            <a:pPr algn="ctr"/>
            <a:r>
              <a:rPr lang="es-ES" sz="1900" b="1" i="1" dirty="0">
                <a:solidFill>
                  <a:schemeClr val="accent2"/>
                </a:solidFill>
              </a:rPr>
              <a:t> Branquias  quisiera tener</a:t>
            </a:r>
            <a:br>
              <a:rPr lang="es-ES" sz="1900" b="1" i="1" dirty="0">
                <a:solidFill>
                  <a:schemeClr val="accent2"/>
                </a:solidFill>
              </a:rPr>
            </a:br>
            <a:r>
              <a:rPr lang="es-ES" sz="1900" b="1" i="1" dirty="0">
                <a:solidFill>
                  <a:schemeClr val="accent2"/>
                </a:solidFill>
              </a:rPr>
              <a:t>porque  me quiero casar.</a:t>
            </a:r>
            <a:br>
              <a:rPr lang="es-ES" sz="1900" b="1" i="1" dirty="0">
                <a:solidFill>
                  <a:schemeClr val="accent2"/>
                </a:solidFill>
              </a:rPr>
            </a:br>
            <a:r>
              <a:rPr lang="es-ES" sz="1900" b="1" i="1" dirty="0">
                <a:solidFill>
                  <a:schemeClr val="accent2"/>
                </a:solidFill>
              </a:rPr>
              <a:t>Mi novia vive en el mar</a:t>
            </a:r>
            <a:br>
              <a:rPr lang="es-ES" sz="1900" b="1" i="1" dirty="0">
                <a:solidFill>
                  <a:schemeClr val="accent2"/>
                </a:solidFill>
              </a:rPr>
            </a:br>
            <a:r>
              <a:rPr lang="es-ES" sz="1900" b="1" i="1" dirty="0">
                <a:solidFill>
                  <a:schemeClr val="accent2"/>
                </a:solidFill>
              </a:rPr>
              <a:t>y nunca la puedo ver.</a:t>
            </a:r>
            <a:br>
              <a:rPr lang="es-ES" sz="1900" b="1" i="1" dirty="0">
                <a:solidFill>
                  <a:schemeClr val="accent2"/>
                </a:solidFill>
              </a:rPr>
            </a:br>
            <a:r>
              <a:rPr lang="es-ES" sz="1900" b="1" i="1" dirty="0">
                <a:solidFill>
                  <a:schemeClr val="accent2"/>
                </a:solidFill>
              </a:rPr>
              <a:t/>
            </a:r>
            <a:br>
              <a:rPr lang="es-ES" sz="1900" b="1" i="1" dirty="0">
                <a:solidFill>
                  <a:schemeClr val="accent2"/>
                </a:solidFill>
              </a:rPr>
            </a:br>
            <a:r>
              <a:rPr lang="es-ES" sz="1900" b="1" i="1" dirty="0">
                <a:solidFill>
                  <a:schemeClr val="accent2"/>
                </a:solidFill>
              </a:rPr>
              <a:t>Madruguera, plantadora,</a:t>
            </a:r>
            <a:br>
              <a:rPr lang="es-ES" sz="1900" b="1" i="1" dirty="0">
                <a:solidFill>
                  <a:schemeClr val="accent2"/>
                </a:solidFill>
              </a:rPr>
            </a:br>
            <a:r>
              <a:rPr lang="es-ES" sz="1900" b="1" i="1" dirty="0">
                <a:solidFill>
                  <a:schemeClr val="accent2"/>
                </a:solidFill>
              </a:rPr>
              <a:t>allá en los valles salinos.</a:t>
            </a:r>
            <a:br>
              <a:rPr lang="es-ES" sz="1900" b="1" i="1" dirty="0">
                <a:solidFill>
                  <a:schemeClr val="accent2"/>
                </a:solidFill>
              </a:rPr>
            </a:br>
            <a:r>
              <a:rPr lang="es-ES" sz="1900" b="1" i="1" dirty="0">
                <a:solidFill>
                  <a:schemeClr val="accent2"/>
                </a:solidFill>
              </a:rPr>
              <a:t>¡Novia mía, labradora</a:t>
            </a:r>
            <a:br>
              <a:rPr lang="es-ES" sz="1900" b="1" i="1" dirty="0">
                <a:solidFill>
                  <a:schemeClr val="accent2"/>
                </a:solidFill>
              </a:rPr>
            </a:br>
            <a:r>
              <a:rPr lang="es-ES" sz="1900" b="1" i="1" dirty="0">
                <a:solidFill>
                  <a:schemeClr val="accent2"/>
                </a:solidFill>
              </a:rPr>
              <a:t>de los huertos submarinos!</a:t>
            </a:r>
            <a:br>
              <a:rPr lang="es-ES" sz="1900" b="1" i="1" dirty="0">
                <a:solidFill>
                  <a:schemeClr val="accent2"/>
                </a:solidFill>
              </a:rPr>
            </a:br>
            <a:r>
              <a:rPr lang="es-ES" sz="1900" b="1" i="1" dirty="0">
                <a:solidFill>
                  <a:schemeClr val="accent2"/>
                </a:solidFill>
              </a:rPr>
              <a:t/>
            </a:r>
            <a:br>
              <a:rPr lang="es-ES" sz="1900" b="1" i="1" dirty="0">
                <a:solidFill>
                  <a:schemeClr val="accent2"/>
                </a:solidFill>
              </a:rPr>
            </a:br>
            <a:r>
              <a:rPr lang="es-ES" sz="1900" b="1" i="1" dirty="0">
                <a:solidFill>
                  <a:schemeClr val="accent2"/>
                </a:solidFill>
              </a:rPr>
              <a:t>¡Yo nunca te podré ver</a:t>
            </a:r>
            <a:br>
              <a:rPr lang="es-ES" sz="1900" b="1" i="1" dirty="0">
                <a:solidFill>
                  <a:schemeClr val="accent2"/>
                </a:solidFill>
              </a:rPr>
            </a:br>
            <a:r>
              <a:rPr lang="es-ES" sz="1900" b="1" i="1" dirty="0">
                <a:solidFill>
                  <a:schemeClr val="accent2"/>
                </a:solidFill>
              </a:rPr>
              <a:t>jardinera en tus jardines</a:t>
            </a:r>
            <a:br>
              <a:rPr lang="es-ES" sz="1900" b="1" i="1" dirty="0">
                <a:solidFill>
                  <a:schemeClr val="accent2"/>
                </a:solidFill>
              </a:rPr>
            </a:br>
            <a:r>
              <a:rPr lang="es-ES" sz="1900" b="1" i="1" dirty="0">
                <a:solidFill>
                  <a:schemeClr val="accent2"/>
                </a:solidFill>
              </a:rPr>
              <a:t>albos del amanecer!</a:t>
            </a:r>
          </a:p>
        </p:txBody>
      </p:sp>
    </p:spTree>
    <p:extLst>
      <p:ext uri="{BB962C8B-B14F-4D97-AF65-F5344CB8AC3E}">
        <p14:creationId xmlns:p14="http://schemas.microsoft.com/office/powerpoint/2010/main" val="312785599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2000" fill="hold"/>
                                        <p:tgtEl>
                                          <p:spTgt spid="5"/>
                                        </p:tgtEl>
                                        <p:attrNameLst>
                                          <p:attrName>ppt_x</p:attrName>
                                        </p:attrNameLst>
                                      </p:cBhvr>
                                      <p:tavLst>
                                        <p:tav tm="0">
                                          <p:val>
                                            <p:strVal val="1+#ppt_w/2"/>
                                          </p:val>
                                        </p:tav>
                                        <p:tav tm="100000">
                                          <p:val>
                                            <p:strVal val="#ppt_x"/>
                                          </p:val>
                                        </p:tav>
                                      </p:tavLst>
                                    </p:anim>
                                    <p:anim calcmode="lin" valueType="num">
                                      <p:cBhvr additive="base">
                                        <p:cTn id="8" dur="2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Effect transition="in" filter="circle(out)">
                                      <p:cBhvr>
                                        <p:cTn id="13" dur="2000"/>
                                        <p:tgtEl>
                                          <p:spTgt spid="4">
                                            <p:bg/>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32" fill="hold" grpId="0" nodeType="click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circle(out)">
                                      <p:cBhvr>
                                        <p:cTn id="18" dur="2000"/>
                                        <p:tgtEl>
                                          <p:spTgt spid="4">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32" fill="hold" grpId="0" nodeType="clickEffect">
                                  <p:stCondLst>
                                    <p:cond delay="0"/>
                                  </p:stCondLst>
                                  <p:childTnLst>
                                    <p:set>
                                      <p:cBhvr>
                                        <p:cTn id="22" dur="1" fill="hold">
                                          <p:stCondLst>
                                            <p:cond delay="0"/>
                                          </p:stCondLst>
                                        </p:cTn>
                                        <p:tgtEl>
                                          <p:spTgt spid="4">
                                            <p:txEl>
                                              <p:pRg st="2" end="2"/>
                                            </p:txEl>
                                          </p:spTgt>
                                        </p:tgtEl>
                                        <p:attrNameLst>
                                          <p:attrName>style.visibility</p:attrName>
                                        </p:attrNameLst>
                                      </p:cBhvr>
                                      <p:to>
                                        <p:strVal val="visible"/>
                                      </p:to>
                                    </p:set>
                                    <p:animEffect transition="in" filter="circle(out)">
                                      <p:cBhvr>
                                        <p:cTn id="23" dur="20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32" fill="hold" grpId="0"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Effect transition="in" filter="circle(out)">
                                      <p:cBhvr>
                                        <p:cTn id="28" dur="2000"/>
                                        <p:tgtEl>
                                          <p:spTgt spid="4">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32" fill="hold" grpId="0" nodeType="click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circle(out)">
                                      <p:cBhvr>
                                        <p:cTn id="33" dur="2000"/>
                                        <p:tgtEl>
                                          <p:spTgt spid="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4098"/>
                                        </p:tgtEl>
                                        <p:attrNameLst>
                                          <p:attrName>style.visibility</p:attrName>
                                        </p:attrNameLst>
                                      </p:cBhvr>
                                      <p:to>
                                        <p:strVal val="visible"/>
                                      </p:to>
                                    </p:set>
                                    <p:animEffect transition="in" filter="circle(in)">
                                      <p:cBhvr>
                                        <p:cTn id="38" dur="2000"/>
                                        <p:tgtEl>
                                          <p:spTgt spid="4098"/>
                                        </p:tgtEl>
                                      </p:cBhvr>
                                    </p:animEffect>
                                  </p:childTnLst>
                                </p:cTn>
                              </p:par>
                            </p:childTnLst>
                          </p:cTn>
                        </p:par>
                      </p:childTnLst>
                    </p:cTn>
                  </p:par>
                  <p:par>
                    <p:cTn id="39" fill="hold">
                      <p:stCondLst>
                        <p:cond delay="indefinite"/>
                      </p:stCondLst>
                      <p:childTnLst>
                        <p:par>
                          <p:cTn id="40" fill="hold">
                            <p:stCondLst>
                              <p:cond delay="0"/>
                            </p:stCondLst>
                            <p:childTnLst>
                              <p:par>
                                <p:cTn id="41" presetID="47" presetClass="entr" presetSubtype="0" fill="hold" grpId="0" nodeType="clickEffect">
                                  <p:stCondLst>
                                    <p:cond delay="0"/>
                                  </p:stCondLst>
                                  <p:iterate type="wd">
                                    <p:tmPct val="10000"/>
                                  </p:iterate>
                                  <p:childTnLst>
                                    <p:set>
                                      <p:cBhvr>
                                        <p:cTn id="42" dur="1" fill="hold">
                                          <p:stCondLst>
                                            <p:cond delay="0"/>
                                          </p:stCondLst>
                                        </p:cTn>
                                        <p:tgtEl>
                                          <p:spTgt spid="13"/>
                                        </p:tgtEl>
                                        <p:attrNameLst>
                                          <p:attrName>style.visibility</p:attrName>
                                        </p:attrNameLst>
                                      </p:cBhvr>
                                      <p:to>
                                        <p:strVal val="visible"/>
                                      </p:to>
                                    </p:set>
                                    <p:animEffect transition="in" filter="fade">
                                      <p:cBhvr>
                                        <p:cTn id="43" dur="1000"/>
                                        <p:tgtEl>
                                          <p:spTgt spid="13"/>
                                        </p:tgtEl>
                                      </p:cBhvr>
                                    </p:animEffect>
                                    <p:anim calcmode="lin" valueType="num">
                                      <p:cBhvr>
                                        <p:cTn id="44" dur="1000" fill="hold"/>
                                        <p:tgtEl>
                                          <p:spTgt spid="13"/>
                                        </p:tgtEl>
                                        <p:attrNameLst>
                                          <p:attrName>ppt_x</p:attrName>
                                        </p:attrNameLst>
                                      </p:cBhvr>
                                      <p:tavLst>
                                        <p:tav tm="0">
                                          <p:val>
                                            <p:strVal val="#ppt_x"/>
                                          </p:val>
                                        </p:tav>
                                        <p:tav tm="100000">
                                          <p:val>
                                            <p:strVal val="#ppt_x"/>
                                          </p:val>
                                        </p:tav>
                                      </p:tavLst>
                                    </p:anim>
                                    <p:anim calcmode="lin" valueType="num">
                                      <p:cBhvr>
                                        <p:cTn id="45"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circle(in)">
                                      <p:cBhvr>
                                        <p:cTn id="50"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advAuto="1500"/>
      <p:bldP spid="5" grpId="0"/>
      <p:bldP spid="10"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a:solidFill>
            <a:schemeClr val="bg1"/>
          </a:solidFill>
        </p:spPr>
        <p:txBody>
          <a:bodyPr/>
          <a:lstStyle/>
          <a:p>
            <a:fld id="{132FADFE-3B8F-471C-ABF0-DBC7717ECBBC}" type="slidenum">
              <a:rPr lang="es-ES" smtClean="0"/>
              <a:t>8</a:t>
            </a:fld>
            <a:endParaRPr lang="es-ES" dirty="0"/>
          </a:p>
        </p:txBody>
      </p:sp>
      <p:sp>
        <p:nvSpPr>
          <p:cNvPr id="4" name="3 Rectángulo redondeado"/>
          <p:cNvSpPr/>
          <p:nvPr/>
        </p:nvSpPr>
        <p:spPr>
          <a:xfrm>
            <a:off x="107504" y="207009"/>
            <a:ext cx="4915558" cy="6289834"/>
          </a:xfrm>
          <a:prstGeom prst="round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w="38100">
            <a:solidFill>
              <a:schemeClr val="accent1"/>
            </a:solidFill>
          </a:ln>
        </p:spPr>
        <p:txBody>
          <a:bodyPr wrap="square">
            <a:spAutoFit/>
          </a:bodyPr>
          <a:lstStyle/>
          <a:p>
            <a:r>
              <a:rPr lang="es-ES" sz="2800" b="1" i="1" dirty="0" smtClean="0">
                <a:solidFill>
                  <a:srgbClr val="FF0000"/>
                </a:solidFill>
                <a:latin typeface="Calibri"/>
              </a:rPr>
              <a:t>Segunda </a:t>
            </a:r>
            <a:r>
              <a:rPr lang="es-ES" sz="2800" b="1" i="1" dirty="0">
                <a:solidFill>
                  <a:srgbClr val="FF0000"/>
                </a:solidFill>
                <a:latin typeface="Calibri"/>
              </a:rPr>
              <a:t>etapa (1928</a:t>
            </a:r>
            <a:r>
              <a:rPr lang="es-ES" sz="2800" b="1" dirty="0">
                <a:solidFill>
                  <a:srgbClr val="FF0000"/>
                </a:solidFill>
                <a:latin typeface="Calibri"/>
              </a:rPr>
              <a:t>-</a:t>
            </a:r>
            <a:r>
              <a:rPr lang="es-ES" sz="2800" b="1" i="1" dirty="0">
                <a:solidFill>
                  <a:srgbClr val="FF0000"/>
                </a:solidFill>
                <a:latin typeface="Calibri"/>
              </a:rPr>
              <a:t>1936</a:t>
            </a:r>
            <a:r>
              <a:rPr lang="es-ES" sz="2800" b="1" i="1" dirty="0" smtClean="0">
                <a:solidFill>
                  <a:srgbClr val="FF0000"/>
                </a:solidFill>
                <a:latin typeface="Calibri"/>
              </a:rPr>
              <a:t>)</a:t>
            </a:r>
          </a:p>
          <a:p>
            <a:pPr marL="285750" indent="-285750">
              <a:buFont typeface="Wingdings" pitchFamily="2" charset="2"/>
              <a:buChar char="q"/>
            </a:pPr>
            <a:r>
              <a:rPr lang="es-ES" dirty="0" smtClean="0">
                <a:latin typeface="Calibri"/>
              </a:rPr>
              <a:t>Progresiva rehumanización </a:t>
            </a:r>
            <a:r>
              <a:rPr lang="es-ES" dirty="0" smtClean="0">
                <a:solidFill>
                  <a:srgbClr val="000000"/>
                </a:solidFill>
                <a:latin typeface="Calibri"/>
              </a:rPr>
              <a:t>de </a:t>
            </a:r>
            <a:r>
              <a:rPr lang="es-ES" dirty="0">
                <a:solidFill>
                  <a:srgbClr val="000000"/>
                </a:solidFill>
                <a:latin typeface="Calibri"/>
              </a:rPr>
              <a:t>la poesía que busca ante todo </a:t>
            </a:r>
            <a:r>
              <a:rPr lang="es-ES" dirty="0" smtClean="0">
                <a:solidFill>
                  <a:srgbClr val="000000"/>
                </a:solidFill>
                <a:latin typeface="Calibri"/>
              </a:rPr>
              <a:t> </a:t>
            </a:r>
            <a:r>
              <a:rPr lang="es-ES" dirty="0">
                <a:solidFill>
                  <a:srgbClr val="000000"/>
                </a:solidFill>
                <a:latin typeface="Calibri"/>
              </a:rPr>
              <a:t>autenticidad. </a:t>
            </a:r>
            <a:endParaRPr lang="es-ES" dirty="0" smtClean="0">
              <a:solidFill>
                <a:srgbClr val="000000"/>
              </a:solidFill>
              <a:latin typeface="Calibri"/>
            </a:endParaRPr>
          </a:p>
          <a:p>
            <a:pPr marL="285750" indent="-285750">
              <a:buFont typeface="Wingdings" pitchFamily="2" charset="2"/>
              <a:buChar char="q"/>
            </a:pPr>
            <a:r>
              <a:rPr lang="es-ES" dirty="0" smtClean="0">
                <a:solidFill>
                  <a:srgbClr val="000000"/>
                </a:solidFill>
                <a:latin typeface="Calibri"/>
              </a:rPr>
              <a:t>El </a:t>
            </a:r>
            <a:r>
              <a:rPr lang="es-ES" dirty="0">
                <a:solidFill>
                  <a:srgbClr val="000000"/>
                </a:solidFill>
                <a:latin typeface="Calibri"/>
              </a:rPr>
              <a:t>Surrealismo influye en esta nueva tendencia junto a la revista </a:t>
            </a:r>
            <a:r>
              <a:rPr lang="es-ES" i="1" dirty="0">
                <a:solidFill>
                  <a:srgbClr val="000000"/>
                </a:solidFill>
                <a:latin typeface="Calibri"/>
              </a:rPr>
              <a:t>Caballo verde para la poesía </a:t>
            </a:r>
            <a:r>
              <a:rPr lang="es-ES" dirty="0">
                <a:solidFill>
                  <a:srgbClr val="000000"/>
                </a:solidFill>
                <a:latin typeface="Calibri"/>
              </a:rPr>
              <a:t>de Pablo Neruda</a:t>
            </a:r>
            <a:r>
              <a:rPr lang="es-ES" dirty="0" smtClean="0">
                <a:solidFill>
                  <a:srgbClr val="000000"/>
                </a:solidFill>
                <a:latin typeface="Calibri"/>
              </a:rPr>
              <a:t>.</a:t>
            </a:r>
          </a:p>
          <a:p>
            <a:pPr marL="285750" indent="-285750">
              <a:buFont typeface="Wingdings" pitchFamily="2" charset="2"/>
              <a:buChar char="q"/>
            </a:pPr>
            <a:r>
              <a:rPr lang="es-ES" dirty="0" smtClean="0">
                <a:solidFill>
                  <a:srgbClr val="000000"/>
                </a:solidFill>
                <a:latin typeface="Calibri"/>
              </a:rPr>
              <a:t> </a:t>
            </a:r>
            <a:r>
              <a:rPr lang="es-ES" dirty="0">
                <a:solidFill>
                  <a:srgbClr val="000000"/>
                </a:solidFill>
                <a:latin typeface="Calibri"/>
              </a:rPr>
              <a:t>La poesía humanizada intenta expresar la angustia del ser humano, la rebeldía del poeta ante </a:t>
            </a:r>
            <a:r>
              <a:rPr lang="es-ES" dirty="0" smtClean="0">
                <a:solidFill>
                  <a:srgbClr val="000000"/>
                </a:solidFill>
                <a:latin typeface="Calibri"/>
              </a:rPr>
              <a:t>un </a:t>
            </a:r>
            <a:r>
              <a:rPr lang="es-ES" dirty="0">
                <a:solidFill>
                  <a:srgbClr val="000000"/>
                </a:solidFill>
                <a:latin typeface="Calibri"/>
              </a:rPr>
              <a:t>entorno hostil... </a:t>
            </a:r>
            <a:endParaRPr lang="es-ES" dirty="0" smtClean="0">
              <a:solidFill>
                <a:srgbClr val="000000"/>
              </a:solidFill>
              <a:latin typeface="Calibri"/>
            </a:endParaRPr>
          </a:p>
          <a:p>
            <a:pPr marL="285750" indent="-285750">
              <a:buFont typeface="Wingdings" pitchFamily="2" charset="2"/>
              <a:buChar char="q"/>
            </a:pPr>
            <a:r>
              <a:rPr lang="es-ES" dirty="0" smtClean="0">
                <a:solidFill>
                  <a:srgbClr val="000000"/>
                </a:solidFill>
                <a:latin typeface="Calibri"/>
              </a:rPr>
              <a:t>Las </a:t>
            </a:r>
            <a:r>
              <a:rPr lang="es-ES" dirty="0">
                <a:solidFill>
                  <a:srgbClr val="000000"/>
                </a:solidFill>
                <a:latin typeface="Calibri"/>
              </a:rPr>
              <a:t>condiciones sociales propiciadas por el cambio de una monarquía gobernada por una dictadura militar a una república democrática , las tensiones del momento , propiciaron una vertiente poética nueva: la preocupación social y política presente en los versos de algunos autores como Alberti o Cernuda. A esta etapa pertenecen las obras: </a:t>
            </a:r>
            <a:r>
              <a:rPr lang="es-ES" i="1" u="sng" dirty="0">
                <a:solidFill>
                  <a:srgbClr val="000000"/>
                </a:solidFill>
                <a:latin typeface="Calibri"/>
              </a:rPr>
              <a:t>Sobre los ángeles </a:t>
            </a:r>
            <a:r>
              <a:rPr lang="es-ES" dirty="0">
                <a:solidFill>
                  <a:srgbClr val="000000"/>
                </a:solidFill>
                <a:latin typeface="Calibri"/>
              </a:rPr>
              <a:t>de Alberti, </a:t>
            </a:r>
            <a:r>
              <a:rPr lang="es-ES" i="1" u="sng" dirty="0">
                <a:solidFill>
                  <a:srgbClr val="000000"/>
                </a:solidFill>
                <a:latin typeface="Calibri"/>
              </a:rPr>
              <a:t>Poeta en Nueva York </a:t>
            </a:r>
            <a:r>
              <a:rPr lang="es-ES" dirty="0">
                <a:solidFill>
                  <a:srgbClr val="000000"/>
                </a:solidFill>
                <a:latin typeface="Calibri"/>
              </a:rPr>
              <a:t>de Lorca</a:t>
            </a:r>
            <a:r>
              <a:rPr lang="es-ES" u="sng" dirty="0">
                <a:solidFill>
                  <a:srgbClr val="000000"/>
                </a:solidFill>
                <a:latin typeface="Calibri"/>
              </a:rPr>
              <a:t>, </a:t>
            </a:r>
            <a:r>
              <a:rPr lang="es-ES" i="1" u="sng" dirty="0">
                <a:solidFill>
                  <a:srgbClr val="000000"/>
                </a:solidFill>
                <a:latin typeface="Calibri"/>
              </a:rPr>
              <a:t>La destrucción y el amor </a:t>
            </a:r>
            <a:r>
              <a:rPr lang="es-ES" dirty="0">
                <a:solidFill>
                  <a:srgbClr val="000000"/>
                </a:solidFill>
                <a:latin typeface="Calibri"/>
              </a:rPr>
              <a:t>de Aleixandre. </a:t>
            </a:r>
          </a:p>
        </p:txBody>
      </p:sp>
      <p:pic>
        <p:nvPicPr>
          <p:cNvPr id="3074" name="Picture 2"/>
          <p:cNvPicPr>
            <a:picLocks noChangeAspect="1" noChangeArrowheads="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5167078" y="15167"/>
            <a:ext cx="3976922" cy="1975303"/>
          </a:xfrm>
          <a:prstGeom prst="rect">
            <a:avLst/>
          </a:prstGeom>
          <a:ln w="9525">
            <a:solidFill>
              <a:schemeClr val="tx1"/>
            </a:solidFill>
            <a:miter lim="800000"/>
            <a:headEnd/>
            <a:tailEnd/>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Lst>
        </p:spPr>
      </p:pic>
      <p:sp>
        <p:nvSpPr>
          <p:cNvPr id="7" name="6 Rectángulo"/>
          <p:cNvSpPr/>
          <p:nvPr/>
        </p:nvSpPr>
        <p:spPr>
          <a:xfrm>
            <a:off x="5167078" y="1772816"/>
            <a:ext cx="3976922" cy="5040000"/>
          </a:xfrm>
          <a:prstGeom prst="rect">
            <a:avLst/>
          </a:prstGeom>
          <a:solidFill>
            <a:schemeClr val="accent4">
              <a:lumMod val="40000"/>
              <a:lumOff val="60000"/>
            </a:schemeClr>
          </a:solidFill>
        </p:spPr>
        <p:txBody>
          <a:bodyPr wrap="square">
            <a:spAutoFit/>
          </a:bodyPr>
          <a:lstStyle/>
          <a:p>
            <a:pPr algn="ctr"/>
            <a:r>
              <a:rPr lang="es-ES" sz="1400" dirty="0"/>
              <a:t>  </a:t>
            </a:r>
          </a:p>
          <a:p>
            <a:pPr algn="ctr"/>
            <a:r>
              <a:rPr lang="es-ES" sz="1350" b="1" i="1" spc="300" dirty="0">
                <a:latin typeface="Lucida Calligraphy" pitchFamily="66" charset="0"/>
              </a:rPr>
              <a:t>Son puertas de sangre</a:t>
            </a:r>
            <a:r>
              <a:rPr lang="es-ES" sz="1350" b="1" i="1" spc="300" dirty="0" smtClean="0">
                <a:latin typeface="Lucida Calligraphy" pitchFamily="66" charset="0"/>
              </a:rPr>
              <a:t>,</a:t>
            </a:r>
          </a:p>
          <a:p>
            <a:pPr algn="ctr"/>
            <a:r>
              <a:rPr lang="es-ES" sz="1350" b="1" i="1" spc="300" dirty="0" smtClean="0">
                <a:latin typeface="Lucida Calligraphy" pitchFamily="66" charset="0"/>
              </a:rPr>
              <a:t>milenios </a:t>
            </a:r>
            <a:r>
              <a:rPr lang="es-ES" sz="1350" b="1" i="1" spc="300" dirty="0">
                <a:latin typeface="Lucida Calligraphy" pitchFamily="66" charset="0"/>
              </a:rPr>
              <a:t>de odios</a:t>
            </a:r>
            <a:r>
              <a:rPr lang="es-ES" sz="1350" b="1" i="1" spc="300" dirty="0" smtClean="0">
                <a:latin typeface="Lucida Calligraphy" pitchFamily="66" charset="0"/>
              </a:rPr>
              <a:t>,</a:t>
            </a:r>
          </a:p>
          <a:p>
            <a:pPr algn="ctr"/>
            <a:r>
              <a:rPr lang="es-ES" sz="1350" b="1" i="1" spc="300" dirty="0" smtClean="0">
                <a:latin typeface="Lucida Calligraphy" pitchFamily="66" charset="0"/>
              </a:rPr>
              <a:t>lluvias </a:t>
            </a:r>
            <a:r>
              <a:rPr lang="es-ES" sz="1350" b="1" i="1" spc="300" dirty="0">
                <a:latin typeface="Lucida Calligraphy" pitchFamily="66" charset="0"/>
              </a:rPr>
              <a:t>de rencores, </a:t>
            </a:r>
            <a:r>
              <a:rPr lang="es-ES" sz="1350" b="1" i="1" spc="300" dirty="0" smtClean="0">
                <a:latin typeface="Lucida Calligraphy" pitchFamily="66" charset="0"/>
              </a:rPr>
              <a:t>mares</a:t>
            </a:r>
          </a:p>
          <a:p>
            <a:pPr algn="ctr"/>
            <a:endParaRPr lang="es-ES" sz="1350" b="1" i="1" spc="300" dirty="0" smtClean="0">
              <a:latin typeface="Lucida Calligraphy" pitchFamily="66" charset="0"/>
            </a:endParaRPr>
          </a:p>
          <a:p>
            <a:pPr algn="ctr"/>
            <a:r>
              <a:rPr lang="es-ES" sz="1350" b="1" i="1" spc="300" dirty="0" smtClean="0">
                <a:latin typeface="Lucida Calligraphy" pitchFamily="66" charset="0"/>
              </a:rPr>
              <a:t>.¿</a:t>
            </a:r>
            <a:r>
              <a:rPr lang="es-ES" sz="1350" b="1" i="1" spc="300" dirty="0">
                <a:latin typeface="Lucida Calligraphy" pitchFamily="66" charset="0"/>
              </a:rPr>
              <a:t>Qué te hice, dime</a:t>
            </a:r>
            <a:r>
              <a:rPr lang="es-ES" sz="1350" b="1" i="1" spc="300" dirty="0" smtClean="0">
                <a:latin typeface="Lucida Calligraphy" pitchFamily="66" charset="0"/>
              </a:rPr>
              <a:t>,</a:t>
            </a:r>
          </a:p>
          <a:p>
            <a:pPr algn="ctr"/>
            <a:r>
              <a:rPr lang="es-ES" sz="1350" b="1" i="1" spc="300" dirty="0" smtClean="0">
                <a:latin typeface="Lucida Calligraphy" pitchFamily="66" charset="0"/>
              </a:rPr>
              <a:t>para </a:t>
            </a:r>
            <a:r>
              <a:rPr lang="es-ES" sz="1350" b="1" i="1" spc="300" dirty="0">
                <a:latin typeface="Lucida Calligraphy" pitchFamily="66" charset="0"/>
              </a:rPr>
              <a:t>que los saltes</a:t>
            </a:r>
            <a:r>
              <a:rPr lang="es-ES" sz="1350" b="1" i="1" spc="300" dirty="0" smtClean="0">
                <a:latin typeface="Lucida Calligraphy" pitchFamily="66" charset="0"/>
              </a:rPr>
              <a:t>?</a:t>
            </a:r>
          </a:p>
          <a:p>
            <a:pPr algn="ctr"/>
            <a:r>
              <a:rPr lang="es-ES" sz="1350" b="1" i="1" spc="300" dirty="0" smtClean="0">
                <a:latin typeface="Lucida Calligraphy" pitchFamily="66" charset="0"/>
              </a:rPr>
              <a:t>¿</a:t>
            </a:r>
            <a:r>
              <a:rPr lang="es-ES" sz="1350" b="1" i="1" spc="300" dirty="0">
                <a:latin typeface="Lucida Calligraphy" pitchFamily="66" charset="0"/>
              </a:rPr>
              <a:t>Para que con tu agrio </a:t>
            </a:r>
            <a:r>
              <a:rPr lang="es-ES" sz="1350" b="1" i="1" spc="300" dirty="0" smtClean="0">
                <a:latin typeface="Lucida Calligraphy" pitchFamily="66" charset="0"/>
              </a:rPr>
              <a:t>aliento</a:t>
            </a:r>
          </a:p>
          <a:p>
            <a:pPr algn="ctr"/>
            <a:r>
              <a:rPr lang="es-ES" sz="1350" b="1" i="1" spc="300" dirty="0" smtClean="0">
                <a:latin typeface="Lucida Calligraphy" pitchFamily="66" charset="0"/>
              </a:rPr>
              <a:t>me </a:t>
            </a:r>
            <a:r>
              <a:rPr lang="es-ES" sz="1350" b="1" i="1" spc="300" dirty="0">
                <a:latin typeface="Lucida Calligraphy" pitchFamily="66" charset="0"/>
              </a:rPr>
              <a:t>incendies todos mis ángeles</a:t>
            </a:r>
            <a:r>
              <a:rPr lang="es-ES" sz="1350" b="1" i="1" spc="300" dirty="0" smtClean="0">
                <a:latin typeface="Lucida Calligraphy" pitchFamily="66" charset="0"/>
              </a:rPr>
              <a:t>?</a:t>
            </a:r>
          </a:p>
          <a:p>
            <a:pPr algn="ctr"/>
            <a:endParaRPr lang="es-ES" sz="1350" b="1" i="1" spc="300" dirty="0" smtClean="0">
              <a:latin typeface="Lucida Calligraphy" pitchFamily="66" charset="0"/>
            </a:endParaRPr>
          </a:p>
          <a:p>
            <a:pPr algn="ctr"/>
            <a:r>
              <a:rPr lang="es-ES" sz="1350" b="1" i="1" spc="300" dirty="0" smtClean="0">
                <a:latin typeface="Lucida Calligraphy" pitchFamily="66" charset="0"/>
              </a:rPr>
              <a:t>Hachas </a:t>
            </a:r>
            <a:r>
              <a:rPr lang="es-ES" sz="1350" b="1" i="1" spc="300" dirty="0">
                <a:latin typeface="Lucida Calligraphy" pitchFamily="66" charset="0"/>
              </a:rPr>
              <a:t>y </a:t>
            </a:r>
            <a:r>
              <a:rPr lang="es-ES" sz="1350" b="1" i="1" spc="300" dirty="0" smtClean="0">
                <a:latin typeface="Lucida Calligraphy" pitchFamily="66" charset="0"/>
              </a:rPr>
              <a:t>relámpagos</a:t>
            </a:r>
          </a:p>
          <a:p>
            <a:pPr algn="ctr"/>
            <a:r>
              <a:rPr lang="es-ES" sz="1350" b="1" i="1" spc="300" dirty="0" smtClean="0">
                <a:latin typeface="Lucida Calligraphy" pitchFamily="66" charset="0"/>
              </a:rPr>
              <a:t>de </a:t>
            </a:r>
            <a:r>
              <a:rPr lang="es-ES" sz="1350" b="1" i="1" spc="300" dirty="0">
                <a:latin typeface="Lucida Calligraphy" pitchFamily="66" charset="0"/>
              </a:rPr>
              <a:t>poco me valen</a:t>
            </a:r>
            <a:r>
              <a:rPr lang="es-ES" sz="1350" b="1" i="1" spc="300" dirty="0" smtClean="0">
                <a:latin typeface="Lucida Calligraphy" pitchFamily="66" charset="0"/>
              </a:rPr>
              <a:t>.</a:t>
            </a:r>
          </a:p>
          <a:p>
            <a:pPr algn="ctr"/>
            <a:r>
              <a:rPr lang="es-ES" sz="1350" b="1" i="1" spc="300" dirty="0" smtClean="0">
                <a:latin typeface="Lucida Calligraphy" pitchFamily="66" charset="0"/>
              </a:rPr>
              <a:t>Noches </a:t>
            </a:r>
            <a:r>
              <a:rPr lang="es-ES" sz="1350" b="1" i="1" spc="300" dirty="0">
                <a:latin typeface="Lucida Calligraphy" pitchFamily="66" charset="0"/>
              </a:rPr>
              <a:t>armadas, ni </a:t>
            </a:r>
            <a:r>
              <a:rPr lang="es-ES" sz="1350" b="1" i="1" spc="300" dirty="0" smtClean="0">
                <a:latin typeface="Lucida Calligraphy" pitchFamily="66" charset="0"/>
              </a:rPr>
              <a:t>vientos</a:t>
            </a:r>
          </a:p>
          <a:p>
            <a:pPr algn="ctr"/>
            <a:r>
              <a:rPr lang="es-ES" sz="1350" b="1" i="1" spc="300" dirty="0" smtClean="0">
                <a:latin typeface="Lucida Calligraphy" pitchFamily="66" charset="0"/>
              </a:rPr>
              <a:t>leales.</a:t>
            </a:r>
          </a:p>
          <a:p>
            <a:pPr algn="ctr"/>
            <a:r>
              <a:rPr lang="es-ES" sz="1350" b="1" i="1" spc="300" dirty="0" smtClean="0">
                <a:latin typeface="Lucida Calligraphy" pitchFamily="66" charset="0"/>
              </a:rPr>
              <a:t>Rompes </a:t>
            </a:r>
            <a:r>
              <a:rPr lang="es-ES" sz="1350" b="1" i="1" spc="300" dirty="0">
                <a:latin typeface="Lucida Calligraphy" pitchFamily="66" charset="0"/>
              </a:rPr>
              <a:t>y me asaltas</a:t>
            </a:r>
            <a:r>
              <a:rPr lang="es-ES" sz="1350" b="1" i="1" spc="300" dirty="0" smtClean="0">
                <a:latin typeface="Lucida Calligraphy" pitchFamily="66" charset="0"/>
              </a:rPr>
              <a:t>.</a:t>
            </a:r>
          </a:p>
          <a:p>
            <a:pPr algn="ctr"/>
            <a:endParaRPr lang="es-ES" sz="1350" b="1" i="1" spc="300" dirty="0" smtClean="0">
              <a:latin typeface="Lucida Calligraphy" pitchFamily="66" charset="0"/>
            </a:endParaRPr>
          </a:p>
          <a:p>
            <a:pPr algn="ctr"/>
            <a:r>
              <a:rPr lang="es-ES" sz="1350" b="1" i="1" spc="300" dirty="0" smtClean="0">
                <a:latin typeface="Lucida Calligraphy" pitchFamily="66" charset="0"/>
              </a:rPr>
              <a:t>Cautivo </a:t>
            </a:r>
            <a:r>
              <a:rPr lang="es-ES" sz="1350" b="1" i="1" spc="300" dirty="0">
                <a:latin typeface="Lucida Calligraphy" pitchFamily="66" charset="0"/>
              </a:rPr>
              <a:t>me </a:t>
            </a:r>
            <a:r>
              <a:rPr lang="es-ES" sz="1350" b="1" i="1" spc="300" dirty="0" smtClean="0">
                <a:latin typeface="Lucida Calligraphy" pitchFamily="66" charset="0"/>
              </a:rPr>
              <a:t>traes</a:t>
            </a:r>
          </a:p>
          <a:p>
            <a:pPr algn="ctr"/>
            <a:r>
              <a:rPr lang="es-ES" sz="1350" b="1" i="1" spc="300" dirty="0" smtClean="0">
                <a:latin typeface="Lucida Calligraphy" pitchFamily="66" charset="0"/>
              </a:rPr>
              <a:t>a </a:t>
            </a:r>
            <a:r>
              <a:rPr lang="es-ES" sz="1350" b="1" i="1" spc="300" dirty="0">
                <a:latin typeface="Lucida Calligraphy" pitchFamily="66" charset="0"/>
              </a:rPr>
              <a:t>tu luz, que no es la </a:t>
            </a:r>
            <a:r>
              <a:rPr lang="es-ES" sz="1350" b="1" i="1" spc="300" dirty="0" smtClean="0">
                <a:latin typeface="Lucida Calligraphy" pitchFamily="66" charset="0"/>
              </a:rPr>
              <a:t>mía,</a:t>
            </a:r>
          </a:p>
          <a:p>
            <a:pPr algn="ctr"/>
            <a:r>
              <a:rPr lang="es-ES" sz="1350" b="1" i="1" spc="300" dirty="0" smtClean="0">
                <a:latin typeface="Lucida Calligraphy" pitchFamily="66" charset="0"/>
              </a:rPr>
              <a:t>para </a:t>
            </a:r>
            <a:r>
              <a:rPr lang="es-ES" sz="1350" b="1" i="1" spc="300" dirty="0">
                <a:latin typeface="Lucida Calligraphy" pitchFamily="66" charset="0"/>
              </a:rPr>
              <a:t>tornearme. </a:t>
            </a:r>
            <a:endParaRPr lang="es-ES" sz="1350" b="1" i="1" spc="300" dirty="0" smtClean="0">
              <a:latin typeface="Lucida Calligraphy" pitchFamily="66" charset="0"/>
            </a:endParaRPr>
          </a:p>
          <a:p>
            <a:pPr algn="ctr"/>
            <a:endParaRPr lang="es-ES" sz="1350" b="1" i="1" spc="300" dirty="0" smtClean="0">
              <a:latin typeface="Lucida Calligraphy" pitchFamily="66" charset="0"/>
            </a:endParaRPr>
          </a:p>
          <a:p>
            <a:pPr algn="ctr"/>
            <a:r>
              <a:rPr lang="es-ES" sz="1350" b="1" i="1" spc="300" dirty="0" smtClean="0">
                <a:latin typeface="Lucida Calligraphy" pitchFamily="66" charset="0"/>
              </a:rPr>
              <a:t>A </a:t>
            </a:r>
            <a:r>
              <a:rPr lang="es-ES" sz="1350" b="1" i="1" spc="300" dirty="0">
                <a:latin typeface="Lucida Calligraphy" pitchFamily="66" charset="0"/>
              </a:rPr>
              <a:t>tu luz agria, tan agria</a:t>
            </a:r>
            <a:r>
              <a:rPr lang="es-ES" sz="1350" b="1" i="1" spc="300" dirty="0" smtClean="0">
                <a:latin typeface="Lucida Calligraphy" pitchFamily="66" charset="0"/>
              </a:rPr>
              <a:t>,</a:t>
            </a:r>
          </a:p>
          <a:p>
            <a:pPr algn="ctr"/>
            <a:r>
              <a:rPr lang="es-ES" sz="1350" b="1" i="1" spc="300" dirty="0" smtClean="0">
                <a:latin typeface="Lucida Calligraphy" pitchFamily="66" charset="0"/>
              </a:rPr>
              <a:t>que </a:t>
            </a:r>
            <a:r>
              <a:rPr lang="es-ES" sz="1350" b="1" i="1" spc="300" dirty="0">
                <a:latin typeface="Lucida Calligraphy" pitchFamily="66" charset="0"/>
              </a:rPr>
              <a:t>no muerde nadie</a:t>
            </a:r>
            <a:r>
              <a:rPr lang="es-ES" sz="1350" b="1" i="1" spc="300" dirty="0" smtClean="0">
                <a:latin typeface="Lucida Calligraphy" pitchFamily="66" charset="0"/>
              </a:rPr>
              <a:t>.</a:t>
            </a:r>
          </a:p>
          <a:p>
            <a:pPr algn="ctr"/>
            <a:endParaRPr lang="es-ES" sz="1350" b="1" i="1" spc="300" dirty="0">
              <a:effectLst/>
              <a:latin typeface="Lucida Calligraphy" pitchFamily="66" charset="0"/>
            </a:endParaRPr>
          </a:p>
        </p:txBody>
      </p:sp>
    </p:spTree>
    <p:extLst>
      <p:ext uri="{BB962C8B-B14F-4D97-AF65-F5344CB8AC3E}">
        <p14:creationId xmlns:p14="http://schemas.microsoft.com/office/powerpoint/2010/main" val="2577683779"/>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circle(in)">
                                      <p:cBhvr>
                                        <p:cTn id="7" dur="2000"/>
                                        <p:tgtEl>
                                          <p:spTgt spid="4">
                                            <p:bg/>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iterate type="wd">
                                    <p:tmPct val="10000"/>
                                  </p:iterate>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iterate type="wd">
                                    <p:tmPct val="10000"/>
                                  </p:iterate>
                                  <p:childTnLst>
                                    <p:set>
                                      <p:cBhvr>
                                        <p:cTn id="16" dur="1" fill="hold">
                                          <p:stCondLst>
                                            <p:cond delay="0"/>
                                          </p:stCondLst>
                                        </p:cTn>
                                        <p:tgtEl>
                                          <p:spTgt spid="4">
                                            <p:txEl>
                                              <p:pRg st="1" end="1"/>
                                            </p:txEl>
                                          </p:spTgt>
                                        </p:tgtEl>
                                        <p:attrNameLst>
                                          <p:attrName>style.visibility</p:attrName>
                                        </p:attrNameLst>
                                      </p:cBhvr>
                                      <p:to>
                                        <p:strVal val="visible"/>
                                      </p:to>
                                    </p:set>
                                    <p:animEffect transition="in" filter="circle(in)">
                                      <p:cBhvr>
                                        <p:cTn id="17" dur="20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iterate type="wd">
                                    <p:tmPct val="10000"/>
                                  </p:iterate>
                                  <p:childTnLst>
                                    <p:set>
                                      <p:cBhvr>
                                        <p:cTn id="21" dur="1" fill="hold">
                                          <p:stCondLst>
                                            <p:cond delay="0"/>
                                          </p:stCondLst>
                                        </p:cTn>
                                        <p:tgtEl>
                                          <p:spTgt spid="4">
                                            <p:txEl>
                                              <p:pRg st="2" end="2"/>
                                            </p:txEl>
                                          </p:spTgt>
                                        </p:tgtEl>
                                        <p:attrNameLst>
                                          <p:attrName>style.visibility</p:attrName>
                                        </p:attrNameLst>
                                      </p:cBhvr>
                                      <p:to>
                                        <p:strVal val="visible"/>
                                      </p:to>
                                    </p:set>
                                    <p:animEffect transition="in" filter="circle(in)">
                                      <p:cBhvr>
                                        <p:cTn id="22" dur="20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iterate type="wd">
                                    <p:tmPct val="10000"/>
                                  </p:iterate>
                                  <p:childTnLst>
                                    <p:set>
                                      <p:cBhvr>
                                        <p:cTn id="26" dur="1" fill="hold">
                                          <p:stCondLst>
                                            <p:cond delay="0"/>
                                          </p:stCondLst>
                                        </p:cTn>
                                        <p:tgtEl>
                                          <p:spTgt spid="4">
                                            <p:txEl>
                                              <p:pRg st="3" end="3"/>
                                            </p:txEl>
                                          </p:spTgt>
                                        </p:tgtEl>
                                        <p:attrNameLst>
                                          <p:attrName>style.visibility</p:attrName>
                                        </p:attrNameLst>
                                      </p:cBhvr>
                                      <p:to>
                                        <p:strVal val="visible"/>
                                      </p:to>
                                    </p:set>
                                    <p:animEffect transition="in" filter="circle(in)">
                                      <p:cBhvr>
                                        <p:cTn id="27" dur="20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iterate type="wd">
                                    <p:tmPct val="10000"/>
                                  </p:iterate>
                                  <p:childTnLst>
                                    <p:set>
                                      <p:cBhvr>
                                        <p:cTn id="31" dur="1" fill="hold">
                                          <p:stCondLst>
                                            <p:cond delay="0"/>
                                          </p:stCondLst>
                                        </p:cTn>
                                        <p:tgtEl>
                                          <p:spTgt spid="4">
                                            <p:txEl>
                                              <p:pRg st="4" end="4"/>
                                            </p:txEl>
                                          </p:spTgt>
                                        </p:tgtEl>
                                        <p:attrNameLst>
                                          <p:attrName>style.visibility</p:attrName>
                                        </p:attrNameLst>
                                      </p:cBhvr>
                                      <p:to>
                                        <p:strVal val="visible"/>
                                      </p:to>
                                    </p:set>
                                    <p:animEffect transition="in" filter="circle(in)">
                                      <p:cBhvr>
                                        <p:cTn id="32" dur="2000"/>
                                        <p:tgtEl>
                                          <p:spTgt spid="4">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3074"/>
                                        </p:tgtEl>
                                        <p:attrNameLst>
                                          <p:attrName>style.visibility</p:attrName>
                                        </p:attrNameLst>
                                      </p:cBhvr>
                                      <p:to>
                                        <p:strVal val="visible"/>
                                      </p:to>
                                    </p:set>
                                    <p:animEffect transition="in" filter="circle(in)">
                                      <p:cBhvr>
                                        <p:cTn id="37" dur="2000"/>
                                        <p:tgtEl>
                                          <p:spTgt spid="3074"/>
                                        </p:tgtEl>
                                      </p:cBhvr>
                                    </p:animEffect>
                                  </p:childTnLst>
                                </p:cTn>
                              </p:par>
                            </p:childTnLst>
                          </p:cTn>
                        </p:par>
                        <p:par>
                          <p:cTn id="38" fill="hold">
                            <p:stCondLst>
                              <p:cond delay="2000"/>
                            </p:stCondLst>
                            <p:childTnLst>
                              <p:par>
                                <p:cTn id="39" presetID="2" presetClass="entr" presetSubtype="3" fill="hold" grpId="0" nodeType="afterEffect">
                                  <p:stCondLst>
                                    <p:cond delay="0"/>
                                  </p:stCondLst>
                                  <p:iterate type="wd">
                                    <p:tmPct val="10000"/>
                                  </p:iterate>
                                  <p:childTnLst>
                                    <p:set>
                                      <p:cBhvr>
                                        <p:cTn id="40" dur="1" fill="hold">
                                          <p:stCondLst>
                                            <p:cond delay="0"/>
                                          </p:stCondLst>
                                        </p:cTn>
                                        <p:tgtEl>
                                          <p:spTgt spid="7"/>
                                        </p:tgtEl>
                                        <p:attrNameLst>
                                          <p:attrName>style.visibility</p:attrName>
                                        </p:attrNameLst>
                                      </p:cBhvr>
                                      <p:to>
                                        <p:strVal val="visible"/>
                                      </p:to>
                                    </p:set>
                                    <p:anim calcmode="lin" valueType="num">
                                      <p:cBhvr additive="base">
                                        <p:cTn id="41" dur="1250" fill="hold"/>
                                        <p:tgtEl>
                                          <p:spTgt spid="7"/>
                                        </p:tgtEl>
                                        <p:attrNameLst>
                                          <p:attrName>ppt_x</p:attrName>
                                        </p:attrNameLst>
                                      </p:cBhvr>
                                      <p:tavLst>
                                        <p:tav tm="0">
                                          <p:val>
                                            <p:strVal val="1+#ppt_w/2"/>
                                          </p:val>
                                        </p:tav>
                                        <p:tav tm="100000">
                                          <p:val>
                                            <p:strVal val="#ppt_x"/>
                                          </p:val>
                                        </p:tav>
                                      </p:tavLst>
                                    </p:anim>
                                    <p:anim calcmode="lin" valueType="num">
                                      <p:cBhvr additive="base">
                                        <p:cTn id="42" dur="125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advAuto="1500"/>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11"/>
          </p:nvPr>
        </p:nvSpPr>
        <p:spPr/>
        <p:txBody>
          <a:bodyPr/>
          <a:lstStyle/>
          <a:p>
            <a:endParaRPr lang="es-ES" dirty="0"/>
          </a:p>
        </p:txBody>
      </p:sp>
      <p:sp>
        <p:nvSpPr>
          <p:cNvPr id="3" name="2 Marcador de número de diapositiva"/>
          <p:cNvSpPr>
            <a:spLocks noGrp="1"/>
          </p:cNvSpPr>
          <p:nvPr>
            <p:ph type="sldNum" sz="quarter" idx="12"/>
          </p:nvPr>
        </p:nvSpPr>
        <p:spPr/>
        <p:txBody>
          <a:bodyPr/>
          <a:lstStyle/>
          <a:p>
            <a:fld id="{132FADFE-3B8F-471C-ABF0-DBC7717ECBBC}" type="slidenum">
              <a:rPr lang="es-ES" smtClean="0"/>
              <a:t>9</a:t>
            </a:fld>
            <a:endParaRPr lang="es-ES" dirty="0"/>
          </a:p>
        </p:txBody>
      </p:sp>
      <p:sp>
        <p:nvSpPr>
          <p:cNvPr id="4" name="3 Rectángulo redondeado"/>
          <p:cNvSpPr/>
          <p:nvPr/>
        </p:nvSpPr>
        <p:spPr>
          <a:xfrm>
            <a:off x="100689" y="-6728"/>
            <a:ext cx="4975368" cy="6802279"/>
          </a:xfrm>
          <a:prstGeom prst="roundRect">
            <a:avLst/>
          </a:prstGeom>
          <a:gradFill flip="none" rotWithShape="1">
            <a:gsLst>
              <a:gs pos="0">
                <a:schemeClr val="accent4">
                  <a:lumMod val="40000"/>
                  <a:lumOff val="60000"/>
                  <a:tint val="66000"/>
                  <a:satMod val="160000"/>
                </a:schemeClr>
              </a:gs>
              <a:gs pos="50000">
                <a:schemeClr val="accent4">
                  <a:lumMod val="40000"/>
                  <a:lumOff val="60000"/>
                  <a:tint val="44500"/>
                  <a:satMod val="160000"/>
                </a:schemeClr>
              </a:gs>
              <a:gs pos="100000">
                <a:schemeClr val="accent4">
                  <a:lumMod val="40000"/>
                  <a:lumOff val="60000"/>
                  <a:tint val="23500"/>
                  <a:satMod val="160000"/>
                </a:schemeClr>
              </a:gs>
            </a:gsLst>
            <a:path path="shape">
              <a:fillToRect l="50000" t="50000" r="50000" b="50000"/>
            </a:path>
            <a:tileRect/>
          </a:gradFill>
          <a:ln w="28575">
            <a:solidFill>
              <a:schemeClr val="accent4">
                <a:lumMod val="60000"/>
                <a:lumOff val="40000"/>
              </a:schemeClr>
            </a:solidFill>
          </a:ln>
        </p:spPr>
        <p:txBody>
          <a:bodyPr wrap="square">
            <a:spAutoFit/>
          </a:bodyPr>
          <a:lstStyle/>
          <a:p>
            <a:r>
              <a:rPr lang="es-ES" sz="2800" b="1" i="1" dirty="0" smtClean="0">
                <a:solidFill>
                  <a:schemeClr val="accent2"/>
                </a:solidFill>
                <a:latin typeface="Calibri"/>
              </a:rPr>
              <a:t>Tercera </a:t>
            </a:r>
            <a:r>
              <a:rPr lang="es-ES" sz="2800" b="1" i="1" dirty="0">
                <a:solidFill>
                  <a:schemeClr val="accent2"/>
                </a:solidFill>
                <a:latin typeface="Calibri"/>
              </a:rPr>
              <a:t>etapa (Tras la guerra) </a:t>
            </a:r>
            <a:endParaRPr lang="es-ES" sz="2800" b="1" i="1" dirty="0" smtClean="0">
              <a:solidFill>
                <a:schemeClr val="accent2"/>
              </a:solidFill>
              <a:latin typeface="Calibri"/>
            </a:endParaRPr>
          </a:p>
          <a:p>
            <a:pPr marL="285750" indent="-285750">
              <a:buFont typeface="Wingdings" pitchFamily="2" charset="2"/>
              <a:buChar char="q"/>
            </a:pPr>
            <a:r>
              <a:rPr lang="es-ES" sz="1600" dirty="0" smtClean="0">
                <a:solidFill>
                  <a:srgbClr val="000000"/>
                </a:solidFill>
                <a:latin typeface="Calibri"/>
              </a:rPr>
              <a:t>En </a:t>
            </a:r>
            <a:r>
              <a:rPr lang="es-ES" sz="1600" dirty="0">
                <a:solidFill>
                  <a:srgbClr val="000000"/>
                </a:solidFill>
                <a:latin typeface="Calibri"/>
              </a:rPr>
              <a:t>los primeros días de la guerra, Lorca murió asesinado. Al terminar la contienda, la </a:t>
            </a:r>
            <a:r>
              <a:rPr lang="es-ES" sz="1600" dirty="0" smtClean="0">
                <a:solidFill>
                  <a:srgbClr val="000000"/>
                </a:solidFill>
                <a:latin typeface="Calibri"/>
              </a:rPr>
              <a:t>mayoría de los poetas </a:t>
            </a:r>
            <a:r>
              <a:rPr lang="es-ES" sz="1600" dirty="0">
                <a:solidFill>
                  <a:srgbClr val="000000"/>
                </a:solidFill>
                <a:latin typeface="Calibri"/>
              </a:rPr>
              <a:t>del 27 marcharon al exilio. En España sólo permanecieron Gerardo Diego, Dámaso Alonso y Vicente Aleixandre</a:t>
            </a:r>
            <a:r>
              <a:rPr lang="es-ES" sz="1600" dirty="0" smtClean="0">
                <a:solidFill>
                  <a:srgbClr val="000000"/>
                </a:solidFill>
                <a:latin typeface="Calibri"/>
              </a:rPr>
              <a:t>.</a:t>
            </a:r>
          </a:p>
          <a:p>
            <a:pPr marL="285750" indent="-285750">
              <a:buFont typeface="Wingdings" pitchFamily="2" charset="2"/>
              <a:buChar char="q"/>
            </a:pPr>
            <a:r>
              <a:rPr lang="es-ES" sz="1600" dirty="0" smtClean="0">
                <a:solidFill>
                  <a:srgbClr val="000000"/>
                </a:solidFill>
                <a:latin typeface="Calibri"/>
              </a:rPr>
              <a:t>A </a:t>
            </a:r>
            <a:r>
              <a:rPr lang="es-ES" sz="1600" dirty="0">
                <a:solidFill>
                  <a:srgbClr val="000000"/>
                </a:solidFill>
                <a:latin typeface="Calibri"/>
              </a:rPr>
              <a:t>partir de este momento, cada poeta siguió un camino distinto, aunque todos siguieron creando una poesía de hondo calado humano, que refleja la angustia existencial y preocupaciones éticas y sociales. </a:t>
            </a:r>
            <a:endParaRPr lang="es-ES" sz="1600" dirty="0" smtClean="0">
              <a:solidFill>
                <a:srgbClr val="000000"/>
              </a:solidFill>
              <a:latin typeface="Calibri"/>
            </a:endParaRPr>
          </a:p>
          <a:p>
            <a:pPr marL="285750" indent="-285750">
              <a:buFont typeface="Wingdings" pitchFamily="2" charset="2"/>
              <a:buChar char="q"/>
            </a:pPr>
            <a:r>
              <a:rPr lang="es-ES" sz="1600" dirty="0" smtClean="0">
                <a:solidFill>
                  <a:srgbClr val="000000"/>
                </a:solidFill>
                <a:latin typeface="Calibri"/>
              </a:rPr>
              <a:t>Algunos </a:t>
            </a:r>
            <a:r>
              <a:rPr lang="es-ES" sz="1600" dirty="0">
                <a:solidFill>
                  <a:srgbClr val="000000"/>
                </a:solidFill>
                <a:latin typeface="Calibri"/>
              </a:rPr>
              <a:t>autores como Cernuda siguieron influyendo notablemente en la poesía realizada en el país, incluso en la más actual como </a:t>
            </a:r>
            <a:r>
              <a:rPr lang="es-ES" sz="1600" i="1" dirty="0">
                <a:solidFill>
                  <a:srgbClr val="000000"/>
                </a:solidFill>
                <a:latin typeface="Calibri"/>
              </a:rPr>
              <a:t>la poesía de la experiencia. </a:t>
            </a:r>
          </a:p>
          <a:p>
            <a:pPr marL="285750" indent="-285750">
              <a:buFont typeface="Wingdings" pitchFamily="2" charset="2"/>
              <a:buChar char="q"/>
            </a:pPr>
            <a:r>
              <a:rPr lang="es-ES" sz="1600" dirty="0">
                <a:solidFill>
                  <a:srgbClr val="000000"/>
                </a:solidFill>
                <a:latin typeface="Calibri"/>
              </a:rPr>
              <a:t>Los poetas que permanecieron en España consiguieron muy pronto reconocimiento, fueron admitidos como miembros de número de la RAE en la década de los 50. La obra de dos de ellos fueron consideradas entre las más importantes de la posguerra: </a:t>
            </a:r>
            <a:r>
              <a:rPr lang="es-ES" sz="1600" i="1" u="sng" dirty="0">
                <a:solidFill>
                  <a:srgbClr val="000000"/>
                </a:solidFill>
                <a:latin typeface="Calibri"/>
              </a:rPr>
              <a:t>Hijos de la ira </a:t>
            </a:r>
            <a:r>
              <a:rPr lang="es-ES" sz="1600" dirty="0">
                <a:solidFill>
                  <a:srgbClr val="000000"/>
                </a:solidFill>
                <a:latin typeface="Calibri"/>
              </a:rPr>
              <a:t>de Dámaso Alonso y </a:t>
            </a:r>
            <a:r>
              <a:rPr lang="es-ES" sz="1600" i="1" u="sng" dirty="0">
                <a:solidFill>
                  <a:srgbClr val="000000"/>
                </a:solidFill>
                <a:latin typeface="Calibri"/>
              </a:rPr>
              <a:t>Sombra del paraíso </a:t>
            </a:r>
            <a:r>
              <a:rPr lang="es-ES" sz="1600" dirty="0">
                <a:solidFill>
                  <a:srgbClr val="000000"/>
                </a:solidFill>
                <a:latin typeface="Calibri"/>
              </a:rPr>
              <a:t>de Aleixandre. </a:t>
            </a:r>
            <a:endParaRPr lang="es-ES" sz="1600"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0073" y="404664"/>
            <a:ext cx="3672408" cy="6264696"/>
          </a:xfrm>
          <a:prstGeom prst="rect">
            <a:avLst/>
          </a:prstGeom>
          <a:noFill/>
          <a:ln>
            <a:noFill/>
          </a:ln>
          <a:effectLst/>
          <a:scene3d>
            <a:camera prst="orthographicFront"/>
            <a:lightRig rig="threePt" dir="t"/>
          </a:scene3d>
          <a:sp3d>
            <a:bevelT prst="angle"/>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123525"/>
      </p:ext>
    </p:extLst>
  </p:cSld>
  <p:clrMapOvr>
    <a:masterClrMapping/>
  </p:clrMapOvr>
  <mc:AlternateContent xmlns:mc="http://schemas.openxmlformats.org/markup-compatibility/2006" xmlns:p14="http://schemas.microsoft.com/office/powerpoint/2010/main">
    <mc:Choice Requires="p14">
      <p:transition spd="slow" p14:dur="1500">
        <p:push/>
      </p:transition>
    </mc:Choice>
    <mc:Fallback xmlns="">
      <p:transition spd="slow">
        <p:push/>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circle(in)">
                                      <p:cBhvr>
                                        <p:cTn id="12" dur="2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urrencia">
  <a:themeElements>
    <a:clrScheme name="Concurrencia">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urrencia">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urrencia">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1528</TotalTime>
  <Words>3909</Words>
  <Application>Microsoft Office PowerPoint</Application>
  <PresentationFormat>Presentación en pantalla (4:3)</PresentationFormat>
  <Paragraphs>511</Paragraphs>
  <Slides>30</Slides>
  <Notes>0</Notes>
  <HiddenSlides>0</HiddenSlides>
  <MMClips>0</MMClips>
  <ScaleCrop>false</ScaleCrop>
  <HeadingPairs>
    <vt:vector size="4" baseType="variant">
      <vt:variant>
        <vt:lpstr>Tema</vt:lpstr>
      </vt:variant>
      <vt:variant>
        <vt:i4>1</vt:i4>
      </vt:variant>
      <vt:variant>
        <vt:lpstr>Títulos de diapositiva</vt:lpstr>
      </vt:variant>
      <vt:variant>
        <vt:i4>30</vt:i4>
      </vt:variant>
    </vt:vector>
  </HeadingPairs>
  <TitlesOfParts>
    <vt:vector size="31" baseType="lpstr">
      <vt:lpstr>Concurrencia</vt:lpstr>
      <vt:lpstr>Generación del 27 la  poesía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Generación del 27 la  poesía </dc:title>
  <dc:creator>Mª Dolores</dc:creator>
  <cp:lastModifiedBy>Mª Dolores</cp:lastModifiedBy>
  <cp:revision>126</cp:revision>
  <dcterms:created xsi:type="dcterms:W3CDTF">2012-09-23T18:40:43Z</dcterms:created>
  <dcterms:modified xsi:type="dcterms:W3CDTF">2013-01-13T00:24:04Z</dcterms:modified>
</cp:coreProperties>
</file>