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ppt/tags/tag64.xml" ContentType="application/vnd.openxmlformats-officedocument.presentationml.tags+xml"/>
  <Override PartName="/ppt/notesSlides/notesSlide64.xml" ContentType="application/vnd.openxmlformats-officedocument.presentationml.notesSlide+xml"/>
  <Override PartName="/ppt/tags/tag65.xml" ContentType="application/vnd.openxmlformats-officedocument.presentationml.tags+xml"/>
  <Override PartName="/ppt/notesSlides/notesSlide65.xml" ContentType="application/vnd.openxmlformats-officedocument.presentationml.notesSlide+xml"/>
  <Override PartName="/ppt/tags/tag66.xml" ContentType="application/vnd.openxmlformats-officedocument.presentationml.tags+xml"/>
  <Override PartName="/ppt/notesSlides/notesSlide66.xml" ContentType="application/vnd.openxmlformats-officedocument.presentationml.notesSlide+xml"/>
  <Override PartName="/ppt/tags/tag67.xml" ContentType="application/vnd.openxmlformats-officedocument.presentationml.tags+xml"/>
  <Override PartName="/ppt/notesSlides/notesSlide67.xml" ContentType="application/vnd.openxmlformats-officedocument.presentationml.notesSlide+xml"/>
  <Override PartName="/ppt/tags/tag68.xml" ContentType="application/vnd.openxmlformats-officedocument.presentationml.tags+xml"/>
  <Override PartName="/ppt/notesSlides/notesSlide68.xml" ContentType="application/vnd.openxmlformats-officedocument.presentationml.notesSlide+xml"/>
  <Override PartName="/ppt/tags/tag69.xml" ContentType="application/vnd.openxmlformats-officedocument.presentationml.tags+xml"/>
  <Override PartName="/ppt/notesSlides/notesSlide69.xml" ContentType="application/vnd.openxmlformats-officedocument.presentationml.notesSlide+xml"/>
  <Override PartName="/ppt/tags/tag70.xml" ContentType="application/vnd.openxmlformats-officedocument.presentationml.tags+xml"/>
  <Override PartName="/ppt/notesSlides/notesSlide70.xml" ContentType="application/vnd.openxmlformats-officedocument.presentationml.notesSlide+xml"/>
  <Override PartName="/ppt/tags/tag71.xml" ContentType="application/vnd.openxmlformats-officedocument.presentationml.tags+xml"/>
  <Override PartName="/ppt/notesSlides/notesSlide71.xml" ContentType="application/vnd.openxmlformats-officedocument.presentationml.notesSlide+xml"/>
  <Override PartName="/ppt/tags/tag72.xml" ContentType="application/vnd.openxmlformats-officedocument.presentationml.tags+xml"/>
  <Override PartName="/ppt/notesSlides/notesSlide72.xml" ContentType="application/vnd.openxmlformats-officedocument.presentationml.notesSlide+xml"/>
  <Override PartName="/ppt/tags/tag73.xml" ContentType="application/vnd.openxmlformats-officedocument.presentationml.tags+xml"/>
  <Override PartName="/ppt/notesSlides/notesSlide73.xml" ContentType="application/vnd.openxmlformats-officedocument.presentationml.notesSlide+xml"/>
  <Override PartName="/ppt/tags/tag74.xml" ContentType="application/vnd.openxmlformats-officedocument.presentationml.tags+xml"/>
  <Override PartName="/ppt/notesSlides/notesSlide74.xml" ContentType="application/vnd.openxmlformats-officedocument.presentationml.notesSlide+xml"/>
  <Override PartName="/ppt/tags/tag75.xml" ContentType="application/vnd.openxmlformats-officedocument.presentationml.tags+xml"/>
  <Override PartName="/ppt/notesSlides/notesSlide75.xml" ContentType="application/vnd.openxmlformats-officedocument.presentationml.notesSlide+xml"/>
  <Override PartName="/ppt/tags/tag76.xml" ContentType="application/vnd.openxmlformats-officedocument.presentationml.tags+xml"/>
  <Override PartName="/ppt/notesSlides/notesSlide76.xml" ContentType="application/vnd.openxmlformats-officedocument.presentationml.notesSlide+xml"/>
  <Override PartName="/ppt/tags/tag77.xml" ContentType="application/vnd.openxmlformats-officedocument.presentationml.tags+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80"/>
  </p:notesMasterIdLst>
  <p:sldIdLst>
    <p:sldId id="513" r:id="rId2"/>
    <p:sldId id="730" r:id="rId3"/>
    <p:sldId id="747" r:id="rId4"/>
    <p:sldId id="1095" r:id="rId5"/>
    <p:sldId id="763" r:id="rId6"/>
    <p:sldId id="834" r:id="rId7"/>
    <p:sldId id="735" r:id="rId8"/>
    <p:sldId id="736" r:id="rId9"/>
    <p:sldId id="750" r:id="rId10"/>
    <p:sldId id="1096" r:id="rId11"/>
    <p:sldId id="745" r:id="rId12"/>
    <p:sldId id="777" r:id="rId13"/>
    <p:sldId id="758" r:id="rId14"/>
    <p:sldId id="760" r:id="rId15"/>
    <p:sldId id="833" r:id="rId16"/>
    <p:sldId id="759" r:id="rId17"/>
    <p:sldId id="628" r:id="rId18"/>
    <p:sldId id="633" r:id="rId19"/>
    <p:sldId id="963" r:id="rId20"/>
    <p:sldId id="1051" r:id="rId21"/>
    <p:sldId id="964" r:id="rId22"/>
    <p:sldId id="1052" r:id="rId23"/>
    <p:sldId id="965" r:id="rId24"/>
    <p:sldId id="966" r:id="rId25"/>
    <p:sldId id="1053" r:id="rId26"/>
    <p:sldId id="1054" r:id="rId27"/>
    <p:sldId id="1055" r:id="rId28"/>
    <p:sldId id="1056" r:id="rId29"/>
    <p:sldId id="1057" r:id="rId30"/>
    <p:sldId id="967" r:id="rId31"/>
    <p:sldId id="1058" r:id="rId32"/>
    <p:sldId id="1059" r:id="rId33"/>
    <p:sldId id="968" r:id="rId34"/>
    <p:sldId id="1060" r:id="rId35"/>
    <p:sldId id="1061" r:id="rId36"/>
    <p:sldId id="981" r:id="rId37"/>
    <p:sldId id="1062" r:id="rId38"/>
    <p:sldId id="1063" r:id="rId39"/>
    <p:sldId id="1064" r:id="rId40"/>
    <p:sldId id="1065" r:id="rId41"/>
    <p:sldId id="1066" r:id="rId42"/>
    <p:sldId id="1068" r:id="rId43"/>
    <p:sldId id="1069" r:id="rId44"/>
    <p:sldId id="1070" r:id="rId45"/>
    <p:sldId id="1071" r:id="rId46"/>
    <p:sldId id="1072" r:id="rId47"/>
    <p:sldId id="1073" r:id="rId48"/>
    <p:sldId id="1075" r:id="rId49"/>
    <p:sldId id="1076" r:id="rId50"/>
    <p:sldId id="1077" r:id="rId51"/>
    <p:sldId id="1078" r:id="rId52"/>
    <p:sldId id="1080" r:id="rId53"/>
    <p:sldId id="1079" r:id="rId54"/>
    <p:sldId id="1081" r:id="rId55"/>
    <p:sldId id="1082" r:id="rId56"/>
    <p:sldId id="1083" r:id="rId57"/>
    <p:sldId id="1084" r:id="rId58"/>
    <p:sldId id="1067" r:id="rId59"/>
    <p:sldId id="1086" r:id="rId60"/>
    <p:sldId id="1085" r:id="rId61"/>
    <p:sldId id="1087" r:id="rId62"/>
    <p:sldId id="1088" r:id="rId63"/>
    <p:sldId id="1089" r:id="rId64"/>
    <p:sldId id="969" r:id="rId65"/>
    <p:sldId id="1090" r:id="rId66"/>
    <p:sldId id="1091" r:id="rId67"/>
    <p:sldId id="1092" r:id="rId68"/>
    <p:sldId id="970" r:id="rId69"/>
    <p:sldId id="1093" r:id="rId70"/>
    <p:sldId id="771" r:id="rId71"/>
    <p:sldId id="765" r:id="rId72"/>
    <p:sldId id="766" r:id="rId73"/>
    <p:sldId id="773" r:id="rId74"/>
    <p:sldId id="876" r:id="rId75"/>
    <p:sldId id="1094" r:id="rId76"/>
    <p:sldId id="877" r:id="rId77"/>
    <p:sldId id="878" r:id="rId78"/>
    <p:sldId id="291" r:id="rId79"/>
  </p:sldIdLst>
  <p:sldSz cx="9144000" cy="5143500" type="screen16x9"/>
  <p:notesSz cx="6858000" cy="9144000"/>
  <p:custDataLst>
    <p:tags r:id="rId81"/>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381D9"/>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9015" autoAdjust="0"/>
    <p:restoredTop sz="97020" autoAdjust="0"/>
  </p:normalViewPr>
  <p:slideViewPr>
    <p:cSldViewPr snapToGrid="0" showGuides="1">
      <p:cViewPr>
        <p:scale>
          <a:sx n="75" d="100"/>
          <a:sy n="75" d="100"/>
        </p:scale>
        <p:origin x="-336" y="-1146"/>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ommentAuthors" Target="commentAuthor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ags" Target="tags/tag1.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3: Hardware de computadora avanzado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767017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916282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3: Hardware de computadora avanzado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3: Hardware de computadora avanzado</a:t>
            </a:r>
          </a:p>
          <a:p>
            <a:endParaRPr lang="en-US" dirty="0"/>
          </a:p>
        </p:txBody>
      </p:sp>
    </p:spTree>
    <p:extLst>
      <p:ext uri="{BB962C8B-B14F-4D97-AF65-F5344CB8AC3E}">
        <p14:creationId xmlns:p14="http://schemas.microsoft.com/office/powerpoint/2010/main" val="10247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3: Hardware de computadora avanzado</a:t>
            </a:r>
          </a:p>
        </p:txBody>
      </p:sp>
    </p:spTree>
    <p:extLst>
      <p:ext uri="{BB962C8B-B14F-4D97-AF65-F5344CB8AC3E}">
        <p14:creationId xmlns:p14="http://schemas.microsoft.com/office/powerpoint/2010/main" val="2598644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3.1 – Arranque de la computadora</a:t>
            </a:r>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3.1 – Arranque de la computadora</a:t>
            </a:r>
          </a:p>
          <a:p>
            <a:pPr rtl="0">
              <a:lnSpc>
                <a:spcPct val="80000"/>
              </a:lnSpc>
              <a:buFontTx/>
              <a:buNone/>
            </a:pPr>
            <a:r>
              <a:rPr lang="x-none" dirty="0">
                <a:latin typeface="Arial" charset="0"/>
              </a:rPr>
              <a:t>3.1.1 – POST, BIOS, CMOS y UEFI</a:t>
            </a:r>
          </a:p>
          <a:p>
            <a:pPr rtl="0">
              <a:lnSpc>
                <a:spcPct val="80000"/>
              </a:lnSpc>
              <a:buFontTx/>
              <a:buNone/>
            </a:pPr>
            <a:r>
              <a:rPr lang="x-none" dirty="0">
                <a:latin typeface="Arial" charset="0"/>
              </a:rPr>
              <a:t>3.1.1.1</a:t>
            </a:r>
            <a:r>
              <a:rPr lang="x-none" baseline="0" dirty="0">
                <a:latin typeface="Arial" charset="0"/>
              </a:rPr>
              <a:t> – Demostración en video: menús de </a:t>
            </a:r>
            <a:r>
              <a:rPr lang="x-none" baseline="0" dirty="0" smtClean="0">
                <a:latin typeface="Arial" charset="0"/>
              </a:rPr>
              <a:t>UEFI y </a:t>
            </a:r>
            <a:r>
              <a:rPr lang="x-none" baseline="0" dirty="0">
                <a:latin typeface="Arial" charset="0"/>
              </a:rPr>
              <a:t>BIOS</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3.1.1 – POST, BIOS, CMOS y UEFI</a:t>
            </a:r>
          </a:p>
          <a:p>
            <a:pPr rtl="0">
              <a:lnSpc>
                <a:spcPct val="80000"/>
              </a:lnSpc>
              <a:buFontTx/>
              <a:buNone/>
            </a:pPr>
            <a:r>
              <a:rPr lang="x-none">
                <a:latin typeface="Arial" charset="0"/>
              </a:rPr>
              <a:t>3.1.1.2</a:t>
            </a:r>
            <a:r>
              <a:rPr lang="x-none" baseline="0">
                <a:latin typeface="Arial" charset="0"/>
              </a:rPr>
              <a:t> – POST</a:t>
            </a:r>
          </a:p>
        </p:txBody>
      </p:sp>
      <p:sp>
        <p:nvSpPr>
          <p:cNvPr id="4" name="Slide Number Placeholder 3"/>
          <p:cNvSpPr>
            <a:spLocks noGrp="1"/>
          </p:cNvSpPr>
          <p:nvPr>
            <p:ph type="sldNum" sz="quarter" idx="10"/>
          </p:nvPr>
        </p:nvSpPr>
        <p:spPr/>
        <p:txBody>
          <a:bodyPr/>
          <a:lstStyle/>
          <a:p>
            <a:pPr rtl="0"/>
            <a:fld id="{5641018C-6CAF-B84E-B92C-ECB119457FBA}" type="slidenum">
              <a:rPr/>
              <a:t>18</a:t>
            </a:fld>
            <a:endParaRPr/>
          </a:p>
        </p:txBody>
      </p:sp>
    </p:spTree>
    <p:extLst>
      <p:ext uri="{BB962C8B-B14F-4D97-AF65-F5344CB8AC3E}">
        <p14:creationId xmlns:p14="http://schemas.microsoft.com/office/powerpoint/2010/main" val="1941587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3.1.1 – POST, BIOS, CMOS y UEFI</a:t>
            </a:r>
          </a:p>
          <a:p>
            <a:pPr rtl="0">
              <a:lnSpc>
                <a:spcPct val="80000"/>
              </a:lnSpc>
              <a:buFontTx/>
              <a:buNone/>
            </a:pPr>
            <a:r>
              <a:rPr lang="x-none">
                <a:latin typeface="Arial" charset="0"/>
              </a:rPr>
              <a:t>3.1.1.3</a:t>
            </a:r>
            <a:r>
              <a:rPr lang="x-none" baseline="0">
                <a:latin typeface="Arial" charset="0"/>
              </a:rPr>
              <a:t> – BIOS y CMOS</a:t>
            </a:r>
          </a:p>
        </p:txBody>
      </p:sp>
      <p:sp>
        <p:nvSpPr>
          <p:cNvPr id="4" name="Slide Number Placeholder 3"/>
          <p:cNvSpPr>
            <a:spLocks noGrp="1"/>
          </p:cNvSpPr>
          <p:nvPr>
            <p:ph type="sldNum" sz="quarter" idx="10"/>
          </p:nvPr>
        </p:nvSpPr>
        <p:spPr/>
        <p:txBody>
          <a:bodyPr/>
          <a:lstStyle/>
          <a:p>
            <a:pPr rtl="0"/>
            <a:fld id="{5641018C-6CAF-B84E-B92C-ECB119457FBA}" type="slidenum">
              <a:rPr/>
              <a:t>19</a:t>
            </a:fld>
            <a:endParaRPr/>
          </a:p>
        </p:txBody>
      </p:sp>
    </p:spTree>
    <p:extLst>
      <p:ext uri="{BB962C8B-B14F-4D97-AF65-F5344CB8AC3E}">
        <p14:creationId xmlns:p14="http://schemas.microsoft.com/office/powerpoint/2010/main" val="3055947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3.1.1 – POST, BIOS, CMOS y UEFI</a:t>
            </a:r>
          </a:p>
          <a:p>
            <a:pPr rtl="0">
              <a:lnSpc>
                <a:spcPct val="80000"/>
              </a:lnSpc>
              <a:buFontTx/>
              <a:buNone/>
            </a:pPr>
            <a:r>
              <a:rPr lang="x-none">
                <a:latin typeface="Arial" charset="0"/>
              </a:rPr>
              <a:t>3.1.1.3</a:t>
            </a:r>
            <a:r>
              <a:rPr lang="x-none" baseline="0">
                <a:latin typeface="Arial" charset="0"/>
              </a:rPr>
              <a:t> – BIOS y CMOS</a:t>
            </a:r>
          </a:p>
        </p:txBody>
      </p:sp>
      <p:sp>
        <p:nvSpPr>
          <p:cNvPr id="4" name="Slide Number Placeholder 3"/>
          <p:cNvSpPr>
            <a:spLocks noGrp="1"/>
          </p:cNvSpPr>
          <p:nvPr>
            <p:ph type="sldNum" sz="quarter" idx="10"/>
          </p:nvPr>
        </p:nvSpPr>
        <p:spPr/>
        <p:txBody>
          <a:bodyPr/>
          <a:lstStyle/>
          <a:p>
            <a:pPr rtl="0"/>
            <a:fld id="{5641018C-6CAF-B84E-B92C-ECB119457FBA}" type="slidenum">
              <a:rPr/>
              <a:t>20</a:t>
            </a:fld>
            <a:endParaRPr/>
          </a:p>
        </p:txBody>
      </p:sp>
    </p:spTree>
    <p:extLst>
      <p:ext uri="{BB962C8B-B14F-4D97-AF65-F5344CB8AC3E}">
        <p14:creationId xmlns:p14="http://schemas.microsoft.com/office/powerpoint/2010/main" val="1115388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3.1.1 – POST, BIOS, CMOS y UEFI</a:t>
            </a:r>
          </a:p>
          <a:p>
            <a:pPr rtl="0">
              <a:lnSpc>
                <a:spcPct val="80000"/>
              </a:lnSpc>
              <a:buFontTx/>
              <a:buNone/>
            </a:pPr>
            <a:r>
              <a:rPr lang="x-none">
                <a:latin typeface="Arial" charset="0"/>
              </a:rPr>
              <a:t>3.1.1.4</a:t>
            </a:r>
            <a:r>
              <a:rPr lang="x-none" baseline="0">
                <a:latin typeface="Arial" charset="0"/>
              </a:rPr>
              <a:t> – UEFI</a:t>
            </a:r>
          </a:p>
          <a:p>
            <a:pPr rtl="0">
              <a:lnSpc>
                <a:spcPct val="80000"/>
              </a:lnSpc>
              <a:buFontTx/>
              <a:buNone/>
            </a:pPr>
            <a:r>
              <a:rPr lang="x-none" baseline="0">
                <a:latin typeface="Arial" charset="0"/>
              </a:rPr>
              <a:t>3.1.1.5 – Verifique su comprensión: Terminología de BIOS y UEFI</a:t>
            </a:r>
          </a:p>
        </p:txBody>
      </p:sp>
      <p:sp>
        <p:nvSpPr>
          <p:cNvPr id="4" name="Slide Number Placeholder 3"/>
          <p:cNvSpPr>
            <a:spLocks noGrp="1"/>
          </p:cNvSpPr>
          <p:nvPr>
            <p:ph type="sldNum" sz="quarter" idx="10"/>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502342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3.1.1 – POST, BIOS, CMOS y UEFI</a:t>
            </a:r>
          </a:p>
          <a:p>
            <a:pPr rtl="0">
              <a:lnSpc>
                <a:spcPct val="80000"/>
              </a:lnSpc>
              <a:buFontTx/>
              <a:buNone/>
            </a:pPr>
            <a:r>
              <a:rPr lang="x-none">
                <a:latin typeface="Arial" charset="0"/>
              </a:rPr>
              <a:t>3.1.1.6</a:t>
            </a:r>
            <a:r>
              <a:rPr lang="x-none" baseline="0">
                <a:latin typeface="Arial" charset="0"/>
              </a:rPr>
              <a:t> – Práctica de laboratorio: investigación de la configuración de BIOS o UEFI</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518758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3.1.2.1</a:t>
            </a:r>
            <a:r>
              <a:rPr lang="x-none" baseline="0">
                <a:latin typeface="Arial" charset="0"/>
              </a:rPr>
              <a:t> </a:t>
            </a:r>
            <a:r>
              <a:rPr lang="x-none">
                <a:latin typeface="Arial" charset="0"/>
              </a:rPr>
              <a:t>– Demostración en video: Configuración de ajustes de BIOS o UEFI</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23</a:t>
            </a:fld>
            <a:endParaRPr/>
          </a:p>
        </p:txBody>
      </p:sp>
    </p:spTree>
    <p:extLst>
      <p:ext uri="{BB962C8B-B14F-4D97-AF65-F5344CB8AC3E}">
        <p14:creationId xmlns:p14="http://schemas.microsoft.com/office/powerpoint/2010/main" val="3609510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3.1.2.2</a:t>
            </a:r>
            <a:r>
              <a:rPr lang="x-none" baseline="0">
                <a:latin typeface="Arial" charset="0"/>
              </a:rPr>
              <a:t> </a:t>
            </a:r>
            <a:r>
              <a:rPr lang="x-none">
                <a:latin typeface="Arial" charset="0"/>
              </a:rPr>
              <a:t>– Seguridad de UEFI y BIOS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24</a:t>
            </a:fld>
            <a:endParaRPr/>
          </a:p>
        </p:txBody>
      </p:sp>
    </p:spTree>
    <p:extLst>
      <p:ext uri="{BB962C8B-B14F-4D97-AF65-F5344CB8AC3E}">
        <p14:creationId xmlns:p14="http://schemas.microsoft.com/office/powerpoint/2010/main" val="486415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3.1.2.3</a:t>
            </a:r>
            <a:r>
              <a:rPr lang="x-none" baseline="0">
                <a:latin typeface="Arial" charset="0"/>
              </a:rPr>
              <a:t> </a:t>
            </a:r>
            <a:r>
              <a:rPr lang="x-none">
                <a:latin typeface="Arial" charset="0"/>
              </a:rPr>
              <a:t>– Actualización del firmware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3.1.2.4 – Verifique su comprensión: Terminología de configuración de BIOS y UEFI</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382012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3.1.2.5</a:t>
            </a:r>
            <a:r>
              <a:rPr lang="x-none" baseline="0">
                <a:latin typeface="Arial" charset="0"/>
              </a:rPr>
              <a:t> </a:t>
            </a:r>
            <a:r>
              <a:rPr lang="x-none">
                <a:latin typeface="Arial" charset="0"/>
              </a:rPr>
              <a:t>– Práctica de laboratorio: Búsqueda de actualizaciones de firmware para UEFI o BIOS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571386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3.1.2.6</a:t>
            </a:r>
            <a:r>
              <a:rPr lang="x-none" baseline="0">
                <a:latin typeface="Arial" charset="0"/>
              </a:rPr>
              <a:t> </a:t>
            </a:r>
            <a:r>
              <a:rPr lang="x-none">
                <a:latin typeface="Arial" charset="0"/>
              </a:rPr>
              <a:t>– Práctica de laboratorio: Instalación de Windows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2423554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3.1 – Arranque de la computadora</a:t>
            </a:r>
          </a:p>
          <a:p>
            <a:pPr rtl="0">
              <a:lnSpc>
                <a:spcPct val="80000"/>
              </a:lnSpc>
              <a:buFontTx/>
              <a:buNone/>
            </a:pPr>
            <a:r>
              <a:rPr lang="x-none">
                <a:latin typeface="Arial" charset="0"/>
              </a:rPr>
              <a:t>3.1.2 – Configuración de BIOS/UEFI</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3.1.2.7</a:t>
            </a:r>
            <a:r>
              <a:rPr lang="x-none" baseline="0">
                <a:latin typeface="Arial" charset="0"/>
              </a:rPr>
              <a:t> </a:t>
            </a:r>
            <a:r>
              <a:rPr lang="x-none">
                <a:latin typeface="Arial" charset="0"/>
              </a:rPr>
              <a:t>– Práctica de laboratorio: Instalación de software de terceros en Windows</a:t>
            </a:r>
          </a:p>
          <a:p>
            <a:pPr>
              <a:lnSpc>
                <a:spcPct val="80000"/>
              </a:lnSpc>
              <a:buFontTx/>
              <a:buNone/>
            </a:pPr>
            <a:endParaRPr lang="en-US" baseline="0" dirty="0">
              <a:latin typeface="Arial"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844850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3.2 – Energía eléctrica</a:t>
            </a:r>
          </a:p>
        </p:txBody>
      </p:sp>
      <p:sp>
        <p:nvSpPr>
          <p:cNvPr id="4" name="Slide Number Placeholder 3"/>
          <p:cNvSpPr>
            <a:spLocks noGrp="1"/>
          </p:cNvSpPr>
          <p:nvPr>
            <p:ph type="sldNum" sz="quarter" idx="10"/>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3700027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a:t>
            </a:r>
            <a:r>
              <a:rPr lang="x-none" b="0" baseline="0"/>
              <a:t> v7.0</a:t>
            </a:r>
          </a:p>
          <a:p>
            <a:pPr rtl="0">
              <a:buFontTx/>
              <a:buNone/>
            </a:pPr>
            <a:r>
              <a:rPr lang="x-none" sz="1200" b="0"/>
              <a:t>Capítulo 3: Hardware de computadora avanzado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3.2 – Energía eléctrica</a:t>
            </a:r>
          </a:p>
          <a:p>
            <a:pPr rtl="0">
              <a:lnSpc>
                <a:spcPct val="80000"/>
              </a:lnSpc>
              <a:buFontTx/>
              <a:buNone/>
            </a:pPr>
            <a:r>
              <a:rPr lang="x-none">
                <a:latin typeface="Arial" charset="0"/>
              </a:rPr>
              <a:t>3.2.1 – Vataje y voltaje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3.2.1.1</a:t>
            </a:r>
            <a:r>
              <a:rPr lang="x-none" baseline="0">
                <a:latin typeface="Arial" charset="0"/>
              </a:rPr>
              <a:t>: Vataje y voltaje</a:t>
            </a:r>
          </a:p>
        </p:txBody>
      </p:sp>
      <p:sp>
        <p:nvSpPr>
          <p:cNvPr id="4" name="Slide Number Placeholder 3"/>
          <p:cNvSpPr>
            <a:spLocks noGrp="1"/>
          </p:cNvSpPr>
          <p:nvPr>
            <p:ph type="sldNum" sz="quarter" idx="10"/>
          </p:nvPr>
        </p:nvSpPr>
        <p:spPr/>
        <p:txBody>
          <a:bodyPr/>
          <a:lstStyle/>
          <a:p>
            <a:pPr rtl="0"/>
            <a:fld id="{5641018C-6CAF-B84E-B92C-ECB119457FBA}" type="slidenum">
              <a:rPr/>
              <a:t>30</a:t>
            </a:fld>
            <a:endParaRPr/>
          </a:p>
        </p:txBody>
      </p:sp>
    </p:spTree>
    <p:extLst>
      <p:ext uri="{BB962C8B-B14F-4D97-AF65-F5344CB8AC3E}">
        <p14:creationId xmlns:p14="http://schemas.microsoft.com/office/powerpoint/2010/main" val="3399232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3.2 – Energía eléctrica</a:t>
            </a:r>
          </a:p>
          <a:p>
            <a:pPr rtl="0">
              <a:lnSpc>
                <a:spcPct val="80000"/>
              </a:lnSpc>
              <a:buFontTx/>
              <a:buNone/>
            </a:pPr>
            <a:r>
              <a:rPr lang="x-none">
                <a:latin typeface="Arial" charset="0"/>
              </a:rPr>
              <a:t>3.2.1 – Vataje y voltaje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3.2.1.2</a:t>
            </a:r>
            <a:r>
              <a:rPr lang="x-none" baseline="0">
                <a:latin typeface="Arial" charset="0"/>
              </a:rPr>
              <a:t> – Configuración del voltaje de la fuente de alimentación</a:t>
            </a:r>
          </a:p>
        </p:txBody>
      </p:sp>
      <p:sp>
        <p:nvSpPr>
          <p:cNvPr id="4" name="Slide Number Placeholder 3"/>
          <p:cNvSpPr>
            <a:spLocks noGrp="1"/>
          </p:cNvSpPr>
          <p:nvPr>
            <p:ph type="sldNum" sz="quarter" idx="10"/>
          </p:nvPr>
        </p:nvSpPr>
        <p:spPr/>
        <p:txBody>
          <a:bodyPr/>
          <a:lstStyle/>
          <a:p>
            <a:pPr rtl="0"/>
            <a:fld id="{5641018C-6CAF-B84E-B92C-ECB119457FBA}" type="slidenum">
              <a:rPr/>
              <a:t>31</a:t>
            </a:fld>
            <a:endParaRPr/>
          </a:p>
        </p:txBody>
      </p:sp>
    </p:spTree>
    <p:extLst>
      <p:ext uri="{BB962C8B-B14F-4D97-AF65-F5344CB8AC3E}">
        <p14:creationId xmlns:p14="http://schemas.microsoft.com/office/powerpoint/2010/main" val="3665815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3.2 – Energía eléctrica</a:t>
            </a:r>
          </a:p>
          <a:p>
            <a:pPr rtl="0">
              <a:lnSpc>
                <a:spcPct val="80000"/>
              </a:lnSpc>
              <a:buFontTx/>
              <a:buNone/>
            </a:pPr>
            <a:r>
              <a:rPr lang="x-none">
                <a:latin typeface="Arial" charset="0"/>
              </a:rPr>
              <a:t>3.2.1 – Vataje y voltaje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3.2.1.3</a:t>
            </a:r>
            <a:r>
              <a:rPr lang="x-none" baseline="0">
                <a:latin typeface="Arial" charset="0"/>
              </a:rPr>
              <a:t> – Práctica de laboratorio: Ley de Ohm</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474274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3.2 – Energía eléctrica</a:t>
            </a:r>
          </a:p>
          <a:p>
            <a:pPr rtl="0">
              <a:lnSpc>
                <a:spcPct val="80000"/>
              </a:lnSpc>
              <a:buFontTx/>
              <a:buNone/>
            </a:pPr>
            <a:r>
              <a:rPr lang="x-none">
                <a:latin typeface="Arial" charset="0"/>
              </a:rPr>
              <a:t>3.2.2 – Fluctuación y protección de la alimentación</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3.2.2.1</a:t>
            </a:r>
            <a:r>
              <a:rPr lang="x-none" baseline="0">
                <a:latin typeface="Arial" charset="0"/>
              </a:rPr>
              <a:t> – Tipos de fluctuaciones de alimentación</a:t>
            </a:r>
          </a:p>
        </p:txBody>
      </p:sp>
      <p:sp>
        <p:nvSpPr>
          <p:cNvPr id="4" name="Slide Number Placeholder 3"/>
          <p:cNvSpPr>
            <a:spLocks noGrp="1"/>
          </p:cNvSpPr>
          <p:nvPr>
            <p:ph type="sldNum" sz="quarter" idx="10"/>
          </p:nvPr>
        </p:nvSpPr>
        <p:spPr/>
        <p:txBody>
          <a:bodyPr/>
          <a:lstStyle/>
          <a:p>
            <a:pPr rtl="0"/>
            <a:fld id="{5641018C-6CAF-B84E-B92C-ECB119457FBA}" type="slidenum">
              <a:rPr/>
              <a:t>33</a:t>
            </a:fld>
            <a:endParaRPr/>
          </a:p>
        </p:txBody>
      </p:sp>
    </p:spTree>
    <p:extLst>
      <p:ext uri="{BB962C8B-B14F-4D97-AF65-F5344CB8AC3E}">
        <p14:creationId xmlns:p14="http://schemas.microsoft.com/office/powerpoint/2010/main" val="1992457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3.2 – Energía eléctrica</a:t>
            </a:r>
          </a:p>
          <a:p>
            <a:pPr rtl="0">
              <a:lnSpc>
                <a:spcPct val="80000"/>
              </a:lnSpc>
              <a:buFontTx/>
              <a:buNone/>
            </a:pPr>
            <a:r>
              <a:rPr lang="x-none">
                <a:latin typeface="Arial" charset="0"/>
              </a:rPr>
              <a:t>3.2.2 – Fluctuación y protección de la alimentación</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3.2.2.2</a:t>
            </a:r>
            <a:r>
              <a:rPr lang="x-none" baseline="0">
                <a:latin typeface="Arial" charset="0"/>
              </a:rPr>
              <a:t> – Dispositivos de protección de alimentación</a:t>
            </a:r>
          </a:p>
          <a:p>
            <a:pPr marL="0" marR="0" lvl="0" indent="0" algn="l" defTabSz="457200" rtl="0" eaLnBrk="1" fontAlgn="auto" latinLnBrk="0" hangingPunct="1">
              <a:lnSpc>
                <a:spcPct val="80000"/>
              </a:lnSpc>
              <a:spcBef>
                <a:spcPts val="0"/>
              </a:spcBef>
              <a:spcAft>
                <a:spcPts val="0"/>
              </a:spcAft>
              <a:buClrTx/>
              <a:buSzTx/>
              <a:buFontTx/>
              <a:buNone/>
              <a:tabLst/>
              <a:defRPr/>
            </a:pPr>
            <a:r>
              <a:rPr lang="x-none" baseline="0">
                <a:latin typeface="Arial" charset="0"/>
              </a:rPr>
              <a:t>3.2.2.3 – Verifique su comprensión: Términos de fluctuación de alimentación</a:t>
            </a:r>
          </a:p>
        </p:txBody>
      </p:sp>
      <p:sp>
        <p:nvSpPr>
          <p:cNvPr id="4" name="Slide Number Placeholder 3"/>
          <p:cNvSpPr>
            <a:spLocks noGrp="1"/>
          </p:cNvSpPr>
          <p:nvPr>
            <p:ph type="sldNum" sz="quarter" idx="10"/>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9396657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3.3 – Funcionalidades avanzadas de las computadoras</a:t>
            </a:r>
          </a:p>
        </p:txBody>
      </p:sp>
      <p:sp>
        <p:nvSpPr>
          <p:cNvPr id="4" name="Slide Number Placeholder 3"/>
          <p:cNvSpPr>
            <a:spLocks noGrp="1"/>
          </p:cNvSpPr>
          <p:nvPr>
            <p:ph type="sldNum" sz="quarter" idx="10"/>
          </p:nvPr>
        </p:nvSpPr>
        <p:spPr/>
        <p:txBody>
          <a:bodyPr/>
          <a:lstStyle/>
          <a:p>
            <a:pPr rtl="0"/>
            <a:fld id="{5641018C-6CAF-B84E-B92C-ECB119457FBA}" type="slidenum">
              <a:rPr/>
              <a:t>35</a:t>
            </a:fld>
            <a:endParaRPr/>
          </a:p>
        </p:txBody>
      </p:sp>
    </p:spTree>
    <p:extLst>
      <p:ext uri="{BB962C8B-B14F-4D97-AF65-F5344CB8AC3E}">
        <p14:creationId xmlns:p14="http://schemas.microsoft.com/office/powerpoint/2010/main" val="2328716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3.3.1.1 – Arquitecturas de la CPU</a:t>
            </a:r>
          </a:p>
        </p:txBody>
      </p:sp>
      <p:sp>
        <p:nvSpPr>
          <p:cNvPr id="4" name="Slide Number Placeholder 3"/>
          <p:cNvSpPr>
            <a:spLocks noGrp="1"/>
          </p:cNvSpPr>
          <p:nvPr>
            <p:ph type="sldNum" sz="quarter" idx="10"/>
          </p:nvPr>
        </p:nvSpPr>
        <p:spPr/>
        <p:txBody>
          <a:bodyPr/>
          <a:lstStyle/>
          <a:p>
            <a:pPr rtl="0"/>
            <a:fld id="{5641018C-6CAF-B84E-B92C-ECB119457FBA}" type="slidenum">
              <a:rPr/>
              <a:t>36</a:t>
            </a:fld>
            <a:endParaRPr/>
          </a:p>
        </p:txBody>
      </p:sp>
    </p:spTree>
    <p:extLst>
      <p:ext uri="{BB962C8B-B14F-4D97-AF65-F5344CB8AC3E}">
        <p14:creationId xmlns:p14="http://schemas.microsoft.com/office/powerpoint/2010/main" val="8473937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3.3.1.2 – Mejora del funcionamiento de la CPU</a:t>
            </a:r>
          </a:p>
        </p:txBody>
      </p:sp>
      <p:sp>
        <p:nvSpPr>
          <p:cNvPr id="4" name="Slide Number Placeholder 3"/>
          <p:cNvSpPr>
            <a:spLocks noGrp="1"/>
          </p:cNvSpPr>
          <p:nvPr>
            <p:ph type="sldNum" sz="quarter" idx="10"/>
          </p:nvPr>
        </p:nvSpPr>
        <p:spPr/>
        <p:txBody>
          <a:bodyPr/>
          <a:lstStyle/>
          <a:p>
            <a:pPr rtl="0"/>
            <a:fld id="{5641018C-6CAF-B84E-B92C-ECB119457FBA}" type="slidenum">
              <a:rPr/>
              <a:t>37</a:t>
            </a:fld>
            <a:endParaRPr/>
          </a:p>
        </p:txBody>
      </p:sp>
    </p:spTree>
    <p:extLst>
      <p:ext uri="{BB962C8B-B14F-4D97-AF65-F5344CB8AC3E}">
        <p14:creationId xmlns:p14="http://schemas.microsoft.com/office/powerpoint/2010/main" val="3652846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3.3.1.2 – Mejora del funcionamiento de la CPU</a:t>
            </a:r>
          </a:p>
        </p:txBody>
      </p:sp>
      <p:sp>
        <p:nvSpPr>
          <p:cNvPr id="4" name="Slide Number Placeholder 3"/>
          <p:cNvSpPr>
            <a:spLocks noGrp="1"/>
          </p:cNvSpPr>
          <p:nvPr>
            <p:ph type="sldNum" sz="quarter" idx="10"/>
          </p:nvPr>
        </p:nvSpPr>
        <p:spPr/>
        <p:txBody>
          <a:bodyPr/>
          <a:lstStyle/>
          <a:p>
            <a:pPr rtl="0"/>
            <a:fld id="{5641018C-6CAF-B84E-B92C-ECB119457FBA}" type="slidenum">
              <a:rPr/>
              <a:t>38</a:t>
            </a:fld>
            <a:endParaRPr/>
          </a:p>
        </p:txBody>
      </p:sp>
    </p:spTree>
    <p:extLst>
      <p:ext uri="{BB962C8B-B14F-4D97-AF65-F5344CB8AC3E}">
        <p14:creationId xmlns:p14="http://schemas.microsoft.com/office/powerpoint/2010/main" val="692250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3.3.1.3 – Procesadores multinúcleo</a:t>
            </a:r>
          </a:p>
        </p:txBody>
      </p:sp>
      <p:sp>
        <p:nvSpPr>
          <p:cNvPr id="4" name="Slide Number Placeholder 3"/>
          <p:cNvSpPr>
            <a:spLocks noGrp="1"/>
          </p:cNvSpPr>
          <p:nvPr>
            <p:ph type="sldNum" sz="quarter" idx="10"/>
          </p:nvPr>
        </p:nvSpPr>
        <p:spPr/>
        <p:txBody>
          <a:bodyPr/>
          <a:lstStyle/>
          <a:p>
            <a:pPr rtl="0"/>
            <a:fld id="{5641018C-6CAF-B84E-B92C-ECB119457FBA}" type="slidenum">
              <a:rPr/>
              <a:t>39</a:t>
            </a:fld>
            <a:endParaRPr/>
          </a:p>
        </p:txBody>
      </p:sp>
    </p:spTree>
    <p:extLst>
      <p:ext uri="{BB962C8B-B14F-4D97-AF65-F5344CB8AC3E}">
        <p14:creationId xmlns:p14="http://schemas.microsoft.com/office/powerpoint/2010/main" val="4113992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2742393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3.3.1.3 – Procesadores multinúcleo</a:t>
            </a:r>
          </a:p>
        </p:txBody>
      </p:sp>
      <p:sp>
        <p:nvSpPr>
          <p:cNvPr id="4" name="Slide Number Placeholder 3"/>
          <p:cNvSpPr>
            <a:spLocks noGrp="1"/>
          </p:cNvSpPr>
          <p:nvPr>
            <p:ph type="sldNum" sz="quarter" idx="10"/>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32552644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3.3.1.4 – Mecanismos de refrigeración de la CPU</a:t>
            </a:r>
          </a:p>
        </p:txBody>
      </p:sp>
      <p:sp>
        <p:nvSpPr>
          <p:cNvPr id="4" name="Slide Number Placeholder 3"/>
          <p:cNvSpPr>
            <a:spLocks noGrp="1"/>
          </p:cNvSpPr>
          <p:nvPr>
            <p:ph type="sldNum" sz="quarter" idx="10"/>
          </p:nvPr>
        </p:nvSpPr>
        <p:spPr/>
        <p:txBody>
          <a:bodyPr/>
          <a:lstStyle/>
          <a:p>
            <a:pPr rtl="0"/>
            <a:fld id="{5641018C-6CAF-B84E-B92C-ECB119457FBA}" type="slidenum">
              <a:rPr/>
              <a:t>41</a:t>
            </a:fld>
            <a:endParaRPr/>
          </a:p>
        </p:txBody>
      </p:sp>
    </p:spTree>
    <p:extLst>
      <p:ext uri="{BB962C8B-B14F-4D97-AF65-F5344CB8AC3E}">
        <p14:creationId xmlns:p14="http://schemas.microsoft.com/office/powerpoint/2010/main" val="17571482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3.3.1 – Arquitecturas y funcionamiento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3.3.1.4 – Mecanismos de refrigeración de la CPU</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3.3.1.5 – Verifique su comprensión: Arquitecturas y funcionamiento de la CPU</a:t>
            </a:r>
          </a:p>
        </p:txBody>
      </p:sp>
      <p:sp>
        <p:nvSpPr>
          <p:cNvPr id="4" name="Slide Number Placeholder 3"/>
          <p:cNvSpPr>
            <a:spLocks noGrp="1"/>
          </p:cNvSpPr>
          <p:nvPr>
            <p:ph type="sldNum" sz="quarter" idx="10"/>
          </p:nvPr>
        </p:nvSpPr>
        <p:spPr/>
        <p:txBody>
          <a:bodyPr/>
          <a:lstStyle/>
          <a:p>
            <a:pPr rtl="0"/>
            <a:fld id="{5641018C-6CAF-B84E-B92C-ECB119457FBA}" type="slidenum">
              <a:rPr/>
              <a:t>42</a:t>
            </a:fld>
            <a:endParaRPr/>
          </a:p>
        </p:txBody>
      </p:sp>
    </p:spTree>
    <p:extLst>
      <p:ext uri="{BB962C8B-B14F-4D97-AF65-F5344CB8AC3E}">
        <p14:creationId xmlns:p14="http://schemas.microsoft.com/office/powerpoint/2010/main" val="40488735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3.3.2 – RAID</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3.3.2.1 – ¿Qué conoce hasta ahora? - RAID</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3.3.2.2 – Conceptos de RAID</a:t>
            </a:r>
          </a:p>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43</a:t>
            </a:fld>
            <a:endParaRPr/>
          </a:p>
        </p:txBody>
      </p:sp>
    </p:spTree>
    <p:extLst>
      <p:ext uri="{BB962C8B-B14F-4D97-AF65-F5344CB8AC3E}">
        <p14:creationId xmlns:p14="http://schemas.microsoft.com/office/powerpoint/2010/main" val="32896843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3.3.2 – RAID</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3.3.2.3 – Niveles de RAID</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3.3.2.4 – Verifique sus conocimientos: Niveles de RAID</a:t>
            </a:r>
          </a:p>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44</a:t>
            </a:fld>
            <a:endParaRPr/>
          </a:p>
        </p:txBody>
      </p:sp>
    </p:spTree>
    <p:extLst>
      <p:ext uri="{BB962C8B-B14F-4D97-AF65-F5344CB8AC3E}">
        <p14:creationId xmlns:p14="http://schemas.microsoft.com/office/powerpoint/2010/main" val="2281268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3.3.3.1 – Puertos antiguos</a:t>
            </a:r>
          </a:p>
        </p:txBody>
      </p:sp>
      <p:sp>
        <p:nvSpPr>
          <p:cNvPr id="4" name="Slide Number Placeholder 3"/>
          <p:cNvSpPr>
            <a:spLocks noGrp="1"/>
          </p:cNvSpPr>
          <p:nvPr>
            <p:ph type="sldNum" sz="quarter" idx="10"/>
          </p:nvPr>
        </p:nvSpPr>
        <p:spPr/>
        <p:txBody>
          <a:bodyPr/>
          <a:lstStyle/>
          <a:p>
            <a:pPr rtl="0"/>
            <a:fld id="{5641018C-6CAF-B84E-B92C-ECB119457FBA}" type="slidenum">
              <a:rPr/>
              <a:t>45</a:t>
            </a:fld>
            <a:endParaRPr/>
          </a:p>
        </p:txBody>
      </p:sp>
    </p:spTree>
    <p:extLst>
      <p:ext uri="{BB962C8B-B14F-4D97-AF65-F5344CB8AC3E}">
        <p14:creationId xmlns:p14="http://schemas.microsoft.com/office/powerpoint/2010/main" val="35226940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3.3.3.2 – Puertos de video y gráficos</a:t>
            </a:r>
          </a:p>
        </p:txBody>
      </p:sp>
      <p:sp>
        <p:nvSpPr>
          <p:cNvPr id="4" name="Slide Number Placeholder 3"/>
          <p:cNvSpPr>
            <a:spLocks noGrp="1"/>
          </p:cNvSpPr>
          <p:nvPr>
            <p:ph type="sldNum" sz="quarter" idx="10"/>
          </p:nvPr>
        </p:nvSpPr>
        <p:spPr/>
        <p:txBody>
          <a:bodyPr/>
          <a:lstStyle/>
          <a:p>
            <a:pPr rtl="0"/>
            <a:fld id="{5641018C-6CAF-B84E-B92C-ECB119457FBA}" type="slidenum">
              <a:rPr/>
              <a:t>46</a:t>
            </a:fld>
            <a:endParaRPr/>
          </a:p>
        </p:txBody>
      </p:sp>
    </p:spTree>
    <p:extLst>
      <p:ext uri="{BB962C8B-B14F-4D97-AF65-F5344CB8AC3E}">
        <p14:creationId xmlns:p14="http://schemas.microsoft.com/office/powerpoint/2010/main" val="13829778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3.3.3.3 – Cables y conectores USB</a:t>
            </a:r>
          </a:p>
        </p:txBody>
      </p:sp>
      <p:sp>
        <p:nvSpPr>
          <p:cNvPr id="4" name="Slide Number Placeholder 3"/>
          <p:cNvSpPr>
            <a:spLocks noGrp="1"/>
          </p:cNvSpPr>
          <p:nvPr>
            <p:ph type="sldNum" sz="quarter" idx="10"/>
          </p:nvPr>
        </p:nvSpPr>
        <p:spPr/>
        <p:txBody>
          <a:bodyPr/>
          <a:lstStyle/>
          <a:p>
            <a:pPr rtl="0"/>
            <a:fld id="{5641018C-6CAF-B84E-B92C-ECB119457FBA}" type="slidenum">
              <a:rPr/>
              <a:t>47</a:t>
            </a:fld>
            <a:endParaRPr/>
          </a:p>
        </p:txBody>
      </p:sp>
    </p:spTree>
    <p:extLst>
      <p:ext uri="{BB962C8B-B14F-4D97-AF65-F5344CB8AC3E}">
        <p14:creationId xmlns:p14="http://schemas.microsoft.com/office/powerpoint/2010/main" val="24554873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3.3.3.3 – Cables y conectores USB</a:t>
            </a:r>
          </a:p>
        </p:txBody>
      </p:sp>
      <p:sp>
        <p:nvSpPr>
          <p:cNvPr id="4" name="Slide Number Placeholder 3"/>
          <p:cNvSpPr>
            <a:spLocks noGrp="1"/>
          </p:cNvSpPr>
          <p:nvPr>
            <p:ph type="sldNum" sz="quarter" idx="10"/>
          </p:nvPr>
        </p:nvSpPr>
        <p:spPr/>
        <p:txBody>
          <a:bodyPr/>
          <a:lstStyle/>
          <a:p>
            <a:pPr rtl="0"/>
            <a:fld id="{5641018C-6CAF-B84E-B92C-ECB119457FBA}" type="slidenum">
              <a:rPr/>
              <a:t>48</a:t>
            </a:fld>
            <a:endParaRPr/>
          </a:p>
        </p:txBody>
      </p:sp>
    </p:spTree>
    <p:extLst>
      <p:ext uri="{BB962C8B-B14F-4D97-AF65-F5344CB8AC3E}">
        <p14:creationId xmlns:p14="http://schemas.microsoft.com/office/powerpoint/2010/main" val="6730861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3.3.3.4 – Cables y conectores SATA</a:t>
            </a:r>
          </a:p>
        </p:txBody>
      </p:sp>
      <p:sp>
        <p:nvSpPr>
          <p:cNvPr id="4" name="Slide Number Placeholder 3"/>
          <p:cNvSpPr>
            <a:spLocks noGrp="1"/>
          </p:cNvSpPr>
          <p:nvPr>
            <p:ph type="sldNum" sz="quarter" idx="10"/>
          </p:nvPr>
        </p:nvSpPr>
        <p:spPr/>
        <p:txBody>
          <a:bodyPr/>
          <a:lstStyle/>
          <a:p>
            <a:pPr rtl="0"/>
            <a:fld id="{5641018C-6CAF-B84E-B92C-ECB119457FBA}" type="slidenum">
              <a:rPr/>
              <a:t>49</a:t>
            </a:fld>
            <a:endParaRPr/>
          </a:p>
        </p:txBody>
      </p:sp>
    </p:spTree>
    <p:extLst>
      <p:ext uri="{BB962C8B-B14F-4D97-AF65-F5344CB8AC3E}">
        <p14:creationId xmlns:p14="http://schemas.microsoft.com/office/powerpoint/2010/main" val="1545938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3.3.3.5 – Cables y conectores de par trenzado</a:t>
            </a:r>
          </a:p>
        </p:txBody>
      </p:sp>
      <p:sp>
        <p:nvSpPr>
          <p:cNvPr id="4" name="Slide Number Placeholder 3"/>
          <p:cNvSpPr>
            <a:spLocks noGrp="1"/>
          </p:cNvSpPr>
          <p:nvPr>
            <p:ph type="sldNum" sz="quarter" idx="10"/>
          </p:nvPr>
        </p:nvSpPr>
        <p:spPr/>
        <p:txBody>
          <a:bodyPr/>
          <a:lstStyle/>
          <a:p>
            <a:pPr rtl="0"/>
            <a:fld id="{5641018C-6CAF-B84E-B92C-ECB119457FBA}" type="slidenum">
              <a:rPr/>
              <a:t>50</a:t>
            </a:fld>
            <a:endParaRPr/>
          </a:p>
        </p:txBody>
      </p:sp>
    </p:spTree>
    <p:extLst>
      <p:ext uri="{BB962C8B-B14F-4D97-AF65-F5344CB8AC3E}">
        <p14:creationId xmlns:p14="http://schemas.microsoft.com/office/powerpoint/2010/main" val="2638530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3.3.3.6 – Cables y conectores coaxiales</a:t>
            </a:r>
          </a:p>
        </p:txBody>
      </p:sp>
      <p:sp>
        <p:nvSpPr>
          <p:cNvPr id="4" name="Slide Number Placeholder 3"/>
          <p:cNvSpPr>
            <a:spLocks noGrp="1"/>
          </p:cNvSpPr>
          <p:nvPr>
            <p:ph type="sldNum" sz="quarter" idx="10"/>
          </p:nvPr>
        </p:nvSpPr>
        <p:spPr/>
        <p:txBody>
          <a:bodyPr/>
          <a:lstStyle/>
          <a:p>
            <a:pPr rtl="0"/>
            <a:fld id="{5641018C-6CAF-B84E-B92C-ECB119457FBA}" type="slidenum">
              <a:rPr/>
              <a:t>51</a:t>
            </a:fld>
            <a:endParaRPr/>
          </a:p>
        </p:txBody>
      </p:sp>
    </p:spTree>
    <p:extLst>
      <p:ext uri="{BB962C8B-B14F-4D97-AF65-F5344CB8AC3E}">
        <p14:creationId xmlns:p14="http://schemas.microsoft.com/office/powerpoint/2010/main" val="33472730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3.3.3 – Puertos, conectores y cables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3.3.3.7 – Cables y conectores SCSI e IDE</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3.3.3.8 – Verifique su comprensión: Puertos, conectores y cables</a:t>
            </a:r>
          </a:p>
        </p:txBody>
      </p:sp>
      <p:sp>
        <p:nvSpPr>
          <p:cNvPr id="4" name="Slide Number Placeholder 3"/>
          <p:cNvSpPr>
            <a:spLocks noGrp="1"/>
          </p:cNvSpPr>
          <p:nvPr>
            <p:ph type="sldNum" sz="quarter" idx="10"/>
          </p:nvPr>
        </p:nvSpPr>
        <p:spPr/>
        <p:txBody>
          <a:bodyPr/>
          <a:lstStyle/>
          <a:p>
            <a:pPr rtl="0"/>
            <a:fld id="{5641018C-6CAF-B84E-B92C-ECB119457FBA}" type="slidenum">
              <a:rPr/>
              <a:t>52</a:t>
            </a:fld>
            <a:endParaRPr/>
          </a:p>
        </p:txBody>
      </p:sp>
    </p:spTree>
    <p:extLst>
      <p:ext uri="{BB962C8B-B14F-4D97-AF65-F5344CB8AC3E}">
        <p14:creationId xmlns:p14="http://schemas.microsoft.com/office/powerpoint/2010/main" val="42066839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3.3.4 – Monitores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3.3.4.1 – Características de los monitores</a:t>
            </a:r>
          </a:p>
        </p:txBody>
      </p:sp>
      <p:sp>
        <p:nvSpPr>
          <p:cNvPr id="4" name="Slide Number Placeholder 3"/>
          <p:cNvSpPr>
            <a:spLocks noGrp="1"/>
          </p:cNvSpPr>
          <p:nvPr>
            <p:ph type="sldNum" sz="quarter" idx="10"/>
          </p:nvPr>
        </p:nvSpPr>
        <p:spPr/>
        <p:txBody>
          <a:bodyPr/>
          <a:lstStyle/>
          <a:p>
            <a:pPr rtl="0"/>
            <a:fld id="{5641018C-6CAF-B84E-B92C-ECB119457FBA}" type="slidenum">
              <a:rPr/>
              <a:t>53</a:t>
            </a:fld>
            <a:endParaRPr/>
          </a:p>
        </p:txBody>
      </p:sp>
    </p:spTree>
    <p:extLst>
      <p:ext uri="{BB962C8B-B14F-4D97-AF65-F5344CB8AC3E}">
        <p14:creationId xmlns:p14="http://schemas.microsoft.com/office/powerpoint/2010/main" val="9022606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dirty="0"/>
              <a:t>3.3 – Funcionalidades avanzadas de las computadoras</a:t>
            </a:r>
          </a:p>
          <a:p>
            <a:pPr rtl="0">
              <a:lnSpc>
                <a:spcPct val="80000"/>
              </a:lnSpc>
              <a:buFontTx/>
              <a:buNone/>
            </a:pPr>
            <a:r>
              <a:rPr lang="x-none" dirty="0">
                <a:latin typeface="Arial" charset="0"/>
              </a:rPr>
              <a:t>3.3.4 – Monitores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3.3.4.2 – Términos de monitores</a:t>
            </a:r>
          </a:p>
        </p:txBody>
      </p:sp>
      <p:sp>
        <p:nvSpPr>
          <p:cNvPr id="4" name="Slide Number Placeholder 3"/>
          <p:cNvSpPr>
            <a:spLocks noGrp="1"/>
          </p:cNvSpPr>
          <p:nvPr>
            <p:ph type="sldNum" sz="quarter" idx="10"/>
          </p:nvPr>
        </p:nvSpPr>
        <p:spPr/>
        <p:txBody>
          <a:bodyPr/>
          <a:lstStyle/>
          <a:p>
            <a:pPr rtl="0"/>
            <a:fld id="{5641018C-6CAF-B84E-B92C-ECB119457FBA}" type="slidenum">
              <a:rPr/>
              <a:t>54</a:t>
            </a:fld>
            <a:endParaRPr/>
          </a:p>
        </p:txBody>
      </p:sp>
    </p:spTree>
    <p:extLst>
      <p:ext uri="{BB962C8B-B14F-4D97-AF65-F5344CB8AC3E}">
        <p14:creationId xmlns:p14="http://schemas.microsoft.com/office/powerpoint/2010/main" val="24414987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3.3.4 – Monitores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3.3.4.3 – Estándares de visualización</a:t>
            </a:r>
          </a:p>
        </p:txBody>
      </p:sp>
      <p:sp>
        <p:nvSpPr>
          <p:cNvPr id="4" name="Slide Number Placeholder 3"/>
          <p:cNvSpPr>
            <a:spLocks noGrp="1"/>
          </p:cNvSpPr>
          <p:nvPr>
            <p:ph type="sldNum" sz="quarter" idx="10"/>
          </p:nvPr>
        </p:nvSpPr>
        <p:spPr/>
        <p:txBody>
          <a:bodyPr/>
          <a:lstStyle/>
          <a:p>
            <a:pPr rtl="0"/>
            <a:fld id="{5641018C-6CAF-B84E-B92C-ECB119457FBA}" type="slidenum">
              <a:rPr/>
              <a:t>55</a:t>
            </a:fld>
            <a:endParaRPr/>
          </a:p>
        </p:txBody>
      </p:sp>
    </p:spTree>
    <p:extLst>
      <p:ext uri="{BB962C8B-B14F-4D97-AF65-F5344CB8AC3E}">
        <p14:creationId xmlns:p14="http://schemas.microsoft.com/office/powerpoint/2010/main" val="8627761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3.3 – Funcionalidades avanzadas de las computadoras</a:t>
            </a:r>
          </a:p>
          <a:p>
            <a:pPr rtl="0">
              <a:lnSpc>
                <a:spcPct val="80000"/>
              </a:lnSpc>
              <a:buFontTx/>
              <a:buNone/>
            </a:pPr>
            <a:r>
              <a:rPr lang="x-none">
                <a:latin typeface="Arial" charset="0"/>
              </a:rPr>
              <a:t>3.3.4 – Monitores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3.3.4.4 – Uso de varios monitores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3.3.4.5 – Verifique su comprensión: terminología de monitores</a:t>
            </a:r>
          </a:p>
        </p:txBody>
      </p:sp>
      <p:sp>
        <p:nvSpPr>
          <p:cNvPr id="4" name="Slide Number Placeholder 3"/>
          <p:cNvSpPr>
            <a:spLocks noGrp="1"/>
          </p:cNvSpPr>
          <p:nvPr>
            <p:ph type="sldNum" sz="quarter" idx="10"/>
          </p:nvPr>
        </p:nvSpPr>
        <p:spPr/>
        <p:txBody>
          <a:bodyPr/>
          <a:lstStyle/>
          <a:p>
            <a:pPr rtl="0"/>
            <a:fld id="{5641018C-6CAF-B84E-B92C-ECB119457FBA}" type="slidenum">
              <a:rPr/>
              <a:t>56</a:t>
            </a:fld>
            <a:endParaRPr/>
          </a:p>
        </p:txBody>
      </p:sp>
    </p:spTree>
    <p:extLst>
      <p:ext uri="{BB962C8B-B14F-4D97-AF65-F5344CB8AC3E}">
        <p14:creationId xmlns:p14="http://schemas.microsoft.com/office/powerpoint/2010/main" val="26150789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3.4 – Configuración de una computadora</a:t>
            </a:r>
          </a:p>
        </p:txBody>
      </p:sp>
      <p:sp>
        <p:nvSpPr>
          <p:cNvPr id="4" name="Slide Number Placeholder 3"/>
          <p:cNvSpPr>
            <a:spLocks noGrp="1"/>
          </p:cNvSpPr>
          <p:nvPr>
            <p:ph type="sldNum" sz="quarter" idx="10"/>
          </p:nvPr>
        </p:nvSpPr>
        <p:spPr/>
        <p:txBody>
          <a:bodyPr/>
          <a:lstStyle/>
          <a:p>
            <a:pPr rtl="0"/>
            <a:fld id="{5641018C-6CAF-B84E-B92C-ECB119457FBA}" type="slidenum">
              <a:rPr/>
              <a:t>57</a:t>
            </a:fld>
            <a:endParaRPr/>
          </a:p>
        </p:txBody>
      </p:sp>
    </p:spTree>
    <p:extLst>
      <p:ext uri="{BB962C8B-B14F-4D97-AF65-F5344CB8AC3E}">
        <p14:creationId xmlns:p14="http://schemas.microsoft.com/office/powerpoint/2010/main" val="16202014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3.4.1.1 – Actualización de la placa base</a:t>
            </a:r>
          </a:p>
        </p:txBody>
      </p:sp>
      <p:sp>
        <p:nvSpPr>
          <p:cNvPr id="4" name="Slide Number Placeholder 3"/>
          <p:cNvSpPr>
            <a:spLocks noGrp="1"/>
          </p:cNvSpPr>
          <p:nvPr>
            <p:ph type="sldNum" sz="quarter" idx="10"/>
          </p:nvPr>
        </p:nvSpPr>
        <p:spPr/>
        <p:txBody>
          <a:bodyPr/>
          <a:lstStyle/>
          <a:p>
            <a:pPr rtl="0"/>
            <a:fld id="{5641018C-6CAF-B84E-B92C-ECB119457FBA}" type="slidenum">
              <a:rPr/>
              <a:t>58</a:t>
            </a:fld>
            <a:endParaRPr/>
          </a:p>
        </p:txBody>
      </p:sp>
    </p:spTree>
    <p:extLst>
      <p:ext uri="{BB962C8B-B14F-4D97-AF65-F5344CB8AC3E}">
        <p14:creationId xmlns:p14="http://schemas.microsoft.com/office/powerpoint/2010/main" val="6362947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3.4.1.2 – Pasos para actualizar una placa base</a:t>
            </a:r>
          </a:p>
        </p:txBody>
      </p:sp>
      <p:sp>
        <p:nvSpPr>
          <p:cNvPr id="4" name="Slide Number Placeholder 3"/>
          <p:cNvSpPr>
            <a:spLocks noGrp="1"/>
          </p:cNvSpPr>
          <p:nvPr>
            <p:ph type="sldNum" sz="quarter" idx="10"/>
          </p:nvPr>
        </p:nvSpPr>
        <p:spPr/>
        <p:txBody>
          <a:bodyPr/>
          <a:lstStyle/>
          <a:p>
            <a:pPr rtl="0"/>
            <a:fld id="{5641018C-6CAF-B84E-B92C-ECB119457FBA}" type="slidenum">
              <a:rPr/>
              <a:t>59</a:t>
            </a:fld>
            <a:endParaRPr/>
          </a:p>
        </p:txBody>
      </p:sp>
    </p:spTree>
    <p:extLst>
      <p:ext uri="{BB962C8B-B14F-4D97-AF65-F5344CB8AC3E}">
        <p14:creationId xmlns:p14="http://schemas.microsoft.com/office/powerpoint/2010/main" val="366651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3410062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3.4.1.3 – Actualización de la CPU</a:t>
            </a:r>
          </a:p>
        </p:txBody>
      </p:sp>
      <p:sp>
        <p:nvSpPr>
          <p:cNvPr id="4" name="Slide Number Placeholder 3"/>
          <p:cNvSpPr>
            <a:spLocks noGrp="1"/>
          </p:cNvSpPr>
          <p:nvPr>
            <p:ph type="sldNum" sz="quarter" idx="10"/>
          </p:nvPr>
        </p:nvSpPr>
        <p:spPr/>
        <p:txBody>
          <a:bodyPr/>
          <a:lstStyle/>
          <a:p>
            <a:pPr rtl="0"/>
            <a:fld id="{5641018C-6CAF-B84E-B92C-ECB119457FBA}" type="slidenum">
              <a:rPr/>
              <a:t>60</a:t>
            </a:fld>
            <a:endParaRPr/>
          </a:p>
        </p:txBody>
      </p:sp>
    </p:spTree>
    <p:extLst>
      <p:ext uri="{BB962C8B-B14F-4D97-AF65-F5344CB8AC3E}">
        <p14:creationId xmlns:p14="http://schemas.microsoft.com/office/powerpoint/2010/main" val="19890959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3.4.1.4 – Actualización de dispositivos de almacenamiento</a:t>
            </a:r>
          </a:p>
        </p:txBody>
      </p:sp>
      <p:sp>
        <p:nvSpPr>
          <p:cNvPr id="4" name="Slide Number Placeholder 3"/>
          <p:cNvSpPr>
            <a:spLocks noGrp="1"/>
          </p:cNvSpPr>
          <p:nvPr>
            <p:ph type="sldNum" sz="quarter" idx="10"/>
          </p:nvPr>
        </p:nvSpPr>
        <p:spPr/>
        <p:txBody>
          <a:bodyPr/>
          <a:lstStyle/>
          <a:p>
            <a:pPr rtl="0"/>
            <a:fld id="{5641018C-6CAF-B84E-B92C-ECB119457FBA}" type="slidenum">
              <a:rPr/>
              <a:t>61</a:t>
            </a:fld>
            <a:endParaRPr/>
          </a:p>
        </p:txBody>
      </p:sp>
    </p:spTree>
    <p:extLst>
      <p:ext uri="{BB962C8B-B14F-4D97-AF65-F5344CB8AC3E}">
        <p14:creationId xmlns:p14="http://schemas.microsoft.com/office/powerpoint/2010/main" val="26663149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3.4.1.5 – Actualizaciones de periféricos</a:t>
            </a:r>
          </a:p>
        </p:txBody>
      </p:sp>
      <p:sp>
        <p:nvSpPr>
          <p:cNvPr id="4" name="Slide Number Placeholder 3"/>
          <p:cNvSpPr>
            <a:spLocks noGrp="1"/>
          </p:cNvSpPr>
          <p:nvPr>
            <p:ph type="sldNum" sz="quarter" idx="10"/>
          </p:nvPr>
        </p:nvSpPr>
        <p:spPr/>
        <p:txBody>
          <a:bodyPr/>
          <a:lstStyle/>
          <a:p>
            <a:pPr rtl="0"/>
            <a:fld id="{5641018C-6CAF-B84E-B92C-ECB119457FBA}" type="slidenum">
              <a:rPr/>
              <a:t>62</a:t>
            </a:fld>
            <a:endParaRPr/>
          </a:p>
        </p:txBody>
      </p:sp>
    </p:spTree>
    <p:extLst>
      <p:ext uri="{BB962C8B-B14F-4D97-AF65-F5344CB8AC3E}">
        <p14:creationId xmlns:p14="http://schemas.microsoft.com/office/powerpoint/2010/main" val="33505894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3.4.1.6 – Actualización de la fuente de alimentación</a:t>
            </a:r>
          </a:p>
        </p:txBody>
      </p:sp>
      <p:sp>
        <p:nvSpPr>
          <p:cNvPr id="4" name="Slide Number Placeholder 3"/>
          <p:cNvSpPr>
            <a:spLocks noGrp="1"/>
          </p:cNvSpPr>
          <p:nvPr>
            <p:ph type="sldNum" sz="quarter" idx="10"/>
          </p:nvPr>
        </p:nvSpPr>
        <p:spPr/>
        <p:txBody>
          <a:bodyPr/>
          <a:lstStyle/>
          <a:p>
            <a:pPr rtl="0"/>
            <a:fld id="{5641018C-6CAF-B84E-B92C-ECB119457FBA}" type="slidenum">
              <a:rPr/>
              <a:t>63</a:t>
            </a:fld>
            <a:endParaRPr/>
          </a:p>
        </p:txBody>
      </p:sp>
    </p:spTree>
    <p:extLst>
      <p:ext uri="{BB962C8B-B14F-4D97-AF65-F5344CB8AC3E}">
        <p14:creationId xmlns:p14="http://schemas.microsoft.com/office/powerpoint/2010/main" val="11249171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3.4.1 – Actualización del hardware de la computadora</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3.4.1.7 – Práctica de laboratorio: Investigación de una actualización de hardware</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64</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3273398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dirty="0"/>
              <a:t>3.4 – Configuración de una computadora</a:t>
            </a:r>
          </a:p>
          <a:p>
            <a:pPr rtl="0">
              <a:lnSpc>
                <a:spcPct val="80000"/>
              </a:lnSpc>
              <a:buFontTx/>
              <a:buNone/>
            </a:pPr>
            <a:r>
              <a:rPr lang="x-none" dirty="0">
                <a:latin typeface="Arial" charset="0"/>
              </a:rPr>
              <a:t>3.4.2 – Configuraciones para computadoras especializadas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3.4.2.1 – ¿Qué conoce hasta ahora? – Configuración de una estación de trabajo de CAx</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3.4.2.2 – ¿Qué conoce hasta ahora? – Configuración de una estación de trabajo de edición de audio y video</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3.4.2.3 – ¿Qué conoce hasta ahora? – Configuración de una estación de trabajo de virtualización</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3.4.2.4 – ¿Qué conoce hasta ahora? – Configuración de una PC de juegos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3.4.2.5 – Verifique su comprensión: Tipos de componentes informáticos especializados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dirty="0">
                <a:latin typeface="Arial" charset="0"/>
              </a:rPr>
              <a:t>3.4.2.6 – Clientes pesados y ligeros</a:t>
            </a:r>
          </a:p>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65</a:t>
            </a:fld>
            <a:endParaRPr/>
          </a:p>
        </p:txBody>
      </p:sp>
    </p:spTree>
    <p:extLst>
      <p:ext uri="{BB962C8B-B14F-4D97-AF65-F5344CB8AC3E}">
        <p14:creationId xmlns:p14="http://schemas.microsoft.com/office/powerpoint/2010/main" val="10123395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3.4 – Configuración de una computadora</a:t>
            </a:r>
          </a:p>
          <a:p>
            <a:pPr rtl="0">
              <a:lnSpc>
                <a:spcPct val="80000"/>
              </a:lnSpc>
              <a:buFontTx/>
              <a:buNone/>
            </a:pPr>
            <a:r>
              <a:rPr lang="x-none">
                <a:latin typeface="Arial" charset="0"/>
              </a:rPr>
              <a:t>3.4.2 – Configuraciones para computadoras especializadas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3.4.2.7 – NAS</a:t>
            </a:r>
          </a:p>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latin typeface="Arial" charset="0"/>
            </a:endParaRPr>
          </a:p>
        </p:txBody>
      </p:sp>
      <p:sp>
        <p:nvSpPr>
          <p:cNvPr id="4" name="Slide Number Placeholder 3"/>
          <p:cNvSpPr>
            <a:spLocks noGrp="1"/>
          </p:cNvSpPr>
          <p:nvPr>
            <p:ph type="sldNum" sz="quarter" idx="10"/>
          </p:nvPr>
        </p:nvSpPr>
        <p:spPr/>
        <p:txBody>
          <a:bodyPr/>
          <a:lstStyle/>
          <a:p>
            <a:pPr rtl="0"/>
            <a:fld id="{5641018C-6CAF-B84E-B92C-ECB119457FBA}" type="slidenum">
              <a:rPr/>
              <a:t>66</a:t>
            </a:fld>
            <a:endParaRPr/>
          </a:p>
        </p:txBody>
      </p:sp>
    </p:spTree>
    <p:extLst>
      <p:ext uri="{BB962C8B-B14F-4D97-AF65-F5344CB8AC3E}">
        <p14:creationId xmlns:p14="http://schemas.microsoft.com/office/powerpoint/2010/main" val="21341119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3.5 – </a:t>
            </a:r>
            <a:r>
              <a:rPr lang="x-none"/>
              <a:t>Protección del medio ambiente</a:t>
            </a:r>
          </a:p>
        </p:txBody>
      </p:sp>
      <p:sp>
        <p:nvSpPr>
          <p:cNvPr id="4" name="Slide Number Placeholder 3"/>
          <p:cNvSpPr>
            <a:spLocks noGrp="1"/>
          </p:cNvSpPr>
          <p:nvPr>
            <p:ph type="sldNum" sz="quarter" idx="10"/>
          </p:nvPr>
        </p:nvSpPr>
        <p:spPr/>
        <p:txBody>
          <a:bodyPr/>
          <a:lstStyle/>
          <a:p>
            <a:pPr rtl="0"/>
            <a:fld id="{5641018C-6CAF-B84E-B92C-ECB119457FBA}" type="slidenum">
              <a:rPr/>
              <a:t>67</a:t>
            </a:fld>
            <a:endParaRPr/>
          </a:p>
        </p:txBody>
      </p:sp>
    </p:spTree>
    <p:extLst>
      <p:ext uri="{BB962C8B-B14F-4D97-AF65-F5344CB8AC3E}">
        <p14:creationId xmlns:p14="http://schemas.microsoft.com/office/powerpoint/2010/main" val="28492729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3.5 – </a:t>
            </a:r>
            <a:r>
              <a:rPr lang="x-none"/>
              <a:t>Protección del medio ambiente</a:t>
            </a:r>
          </a:p>
          <a:p>
            <a:pPr rtl="0">
              <a:lnSpc>
                <a:spcPct val="80000"/>
              </a:lnSpc>
              <a:buFontTx/>
              <a:buNone/>
            </a:pPr>
            <a:r>
              <a:rPr lang="x-none">
                <a:latin typeface="Arial" charset="0"/>
              </a:rPr>
              <a:t>3.5.1 – Eliminación segura de equipos y suministros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3.5.1.1 – Métodos de eliminación segura</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68</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6533102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3.5 – </a:t>
            </a:r>
            <a:r>
              <a:rPr lang="x-none"/>
              <a:t>Protección del medio ambiente</a:t>
            </a:r>
          </a:p>
          <a:p>
            <a:pPr rtl="0">
              <a:lnSpc>
                <a:spcPct val="80000"/>
              </a:lnSpc>
              <a:buFontTx/>
              <a:buNone/>
            </a:pPr>
            <a:r>
              <a:rPr lang="x-none">
                <a:latin typeface="Arial" charset="0"/>
              </a:rPr>
              <a:t>3.5.1 – Eliminación segura de equipos y suministros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3.5.1.2 – Hojas de datos de seguridad (SDS)</a:t>
            </a:r>
          </a:p>
          <a:p>
            <a:pPr marL="0" marR="0" lvl="0" indent="0" algn="l" defTabSz="457200" rtl="0" eaLnBrk="1" fontAlgn="auto" latinLnBrk="0" hangingPunct="1">
              <a:lnSpc>
                <a:spcPct val="80000"/>
              </a:lnSpc>
              <a:spcBef>
                <a:spcPts val="0"/>
              </a:spcBef>
              <a:spcAft>
                <a:spcPts val="0"/>
              </a:spcAft>
              <a:buClrTx/>
              <a:buSzTx/>
              <a:buFontTx/>
              <a:buNone/>
              <a:tabLst/>
              <a:defRPr/>
            </a:pPr>
            <a:r>
              <a:rPr lang="x-none">
                <a:latin typeface="Arial" charset="0"/>
              </a:rPr>
              <a:t>3.5.1.3 – Verifique su comprensión: Eliminación segura</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69</a:t>
            </a:fld>
            <a:endParaRPr kumimoji="0" sz="1200" b="0" i="0" u="none" strike="noStrike" kern="1200" cap="none" spc="0" normalizeH="0" baseline="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21459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3 – Hardware de computadora avanzado</a:t>
            </a:r>
          </a:p>
          <a:p>
            <a:pPr rtl="0">
              <a:buFontTx/>
              <a:buNone/>
            </a:pPr>
            <a:r>
              <a:rPr lang="x-none" sz="1200" b="0"/>
              <a:t>3.6 – </a:t>
            </a:r>
            <a:r>
              <a:rPr lang="x-none"/>
              <a:t>Resumen del capítulo</a:t>
            </a:r>
          </a:p>
        </p:txBody>
      </p:sp>
      <p:sp>
        <p:nvSpPr>
          <p:cNvPr id="4" name="Slide Number Placeholder 3"/>
          <p:cNvSpPr>
            <a:spLocks noGrp="1"/>
          </p:cNvSpPr>
          <p:nvPr>
            <p:ph type="sldNum" sz="quarter" idx="10"/>
          </p:nvPr>
        </p:nvSpPr>
        <p:spPr/>
        <p:txBody>
          <a:bodyPr/>
          <a:lstStyle/>
          <a:p>
            <a:pPr rtl="0"/>
            <a:fld id="{5641018C-6CAF-B84E-B92C-ECB119457FBA}" type="slidenum">
              <a:rPr/>
              <a:t>70</a:t>
            </a:fld>
            <a:endParaRPr/>
          </a:p>
        </p:txBody>
      </p:sp>
    </p:spTree>
    <p:extLst>
      <p:ext uri="{BB962C8B-B14F-4D97-AF65-F5344CB8AC3E}">
        <p14:creationId xmlns:p14="http://schemas.microsoft.com/office/powerpoint/2010/main" val="1764100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pPr/>
              <a:t>71</a:t>
            </a:fld>
            <a:endParaRPr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3.6 – </a:t>
            </a:r>
            <a:r>
              <a:rPr lang="x-none"/>
              <a:t>Resumen del capítulo</a:t>
            </a:r>
          </a:p>
          <a:p>
            <a:pPr rtl="0">
              <a:buFontTx/>
              <a:buNone/>
            </a:pPr>
            <a:r>
              <a:rPr lang="x-none"/>
              <a:t>3.6.1 – </a:t>
            </a:r>
            <a:r>
              <a:rPr lang="x-none" sz="1200" b="0" i="0" kern="1200">
                <a:solidFill>
                  <a:schemeClr val="tx1"/>
                </a:solidFill>
                <a:effectLst/>
                <a:latin typeface="+mn-lt"/>
                <a:ea typeface="+mn-ea"/>
                <a:cs typeface="+mn-cs"/>
              </a:rPr>
              <a:t>Conclusión</a:t>
            </a:r>
          </a:p>
          <a:p>
            <a:pPr rtl="0">
              <a:lnSpc>
                <a:spcPct val="80000"/>
              </a:lnSpc>
              <a:buFontTx/>
              <a:buNone/>
            </a:pPr>
            <a:r>
              <a:rPr lang="x-none"/>
              <a:t>3.6.1.1 – Capítulo 3: Hardware de computadora avanzado</a:t>
            </a:r>
          </a:p>
        </p:txBody>
      </p:sp>
    </p:spTree>
    <p:extLst>
      <p:ext uri="{BB962C8B-B14F-4D97-AF65-F5344CB8AC3E}">
        <p14:creationId xmlns:p14="http://schemas.microsoft.com/office/powerpoint/2010/main" val="242379819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72</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73</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2129118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74</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9897913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75</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dirty="0">
                <a:latin typeface="Arial" charset="0"/>
              </a:rPr>
              <a:t>Nuevos términos y comandos</a:t>
            </a:r>
          </a:p>
        </p:txBody>
      </p:sp>
    </p:spTree>
    <p:extLst>
      <p:ext uri="{BB962C8B-B14F-4D97-AF65-F5344CB8AC3E}">
        <p14:creationId xmlns:p14="http://schemas.microsoft.com/office/powerpoint/2010/main" val="12417729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76</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26486222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77</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Nuevos términos y comandos</a:t>
            </a:r>
          </a:p>
        </p:txBody>
      </p:sp>
    </p:spTree>
    <p:extLst>
      <p:ext uri="{BB962C8B-B14F-4D97-AF65-F5344CB8AC3E}">
        <p14:creationId xmlns:p14="http://schemas.microsoft.com/office/powerpoint/2010/main" val="34445503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78</a:t>
            </a:fld>
            <a:endParaRPr lang="en-US" dirty="0"/>
          </a:p>
        </p:txBody>
      </p:sp>
    </p:spTree>
    <p:extLst>
      <p:ext uri="{BB962C8B-B14F-4D97-AF65-F5344CB8AC3E}">
        <p14:creationId xmlns:p14="http://schemas.microsoft.com/office/powerpoint/2010/main" val="251060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c15="http://schemas.microsoft.com/office/drawing/2012/chart" xmlns:c="http://schemas.openxmlformats.org/drawingml/2006/chart"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hyperlink" Target="https://www.netacad.com/group/communities/it-essentials" TargetMode="External"/><Relationship Id="rId4" Type="http://schemas.openxmlformats.org/officeDocument/2006/relationships/hyperlink" Target="https://www.netacad.com/group/communities/community-home"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4.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6.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1.xml"/><Relationship Id="rId5" Type="http://schemas.openxmlformats.org/officeDocument/2006/relationships/image" Target="../media/image15.png"/><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tags" Target="../tags/tag4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27.png"/><Relationship Id="rId2" Type="http://schemas.openxmlformats.org/officeDocument/2006/relationships/slideLayout" Target="../slideLayouts/slideLayout13.xml"/><Relationship Id="rId1" Type="http://schemas.openxmlformats.org/officeDocument/2006/relationships/tags" Target="../tags/tag4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3.xml"/><Relationship Id="rId1" Type="http://schemas.openxmlformats.org/officeDocument/2006/relationships/tags" Target="../tags/tag4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0.xml"/><Relationship Id="rId5" Type="http://schemas.openxmlformats.org/officeDocument/2006/relationships/image" Target="../media/image38.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4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4.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46.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1.xml"/><Relationship Id="rId4" Type="http://schemas.openxmlformats.org/officeDocument/2006/relationships/image" Target="../media/image48.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50.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65.xml"/><Relationship Id="rId4" Type="http://schemas.openxmlformats.org/officeDocument/2006/relationships/image" Target="../media/image51.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6.xml"/><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xml"/><Relationship Id="rId1" Type="http://schemas.openxmlformats.org/officeDocument/2006/relationships/tags" Target="../tags/tag6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tags" Target="../tags/tag68.xml"/><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6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4.xml"/><Relationship Id="rId1" Type="http://schemas.openxmlformats.org/officeDocument/2006/relationships/tags" Target="../tags/tag70.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7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3.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xml"/><Relationship Id="rId1" Type="http://schemas.openxmlformats.org/officeDocument/2006/relationships/tags" Target="../tags/tag7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791528"/>
            <a:ext cx="5955513" cy="1159693"/>
          </a:xfrm>
        </p:spPr>
        <p:txBody>
          <a:bodyPr/>
          <a:lstStyle/>
          <a:p>
            <a:pPr rtl="0"/>
            <a:r>
              <a:rPr lang="x-none">
                <a:solidFill>
                  <a:schemeClr val="accent5">
                    <a:lumMod val="40000"/>
                    <a:lumOff val="60000"/>
                  </a:schemeClr>
                </a:solidFill>
              </a:rPr>
              <a:t>Capítulo 3: Hardware de computadora avanzado</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898544" cy="902174"/>
          </a:xfrm>
        </p:spPr>
        <p:txBody>
          <a:bodyPr/>
          <a:lstStyle/>
          <a:p>
            <a:pPr rtl="0"/>
            <a:r>
              <a:rPr lang="x-none">
                <a:solidFill>
                  <a:schemeClr val="accent5">
                    <a:lumMod val="40000"/>
                    <a:lumOff val="60000"/>
                  </a:schemeClr>
                </a:solidFill>
              </a:rPr>
              <a:t>IT Essentials v7.0</a:t>
            </a:r>
          </a:p>
        </p:txBody>
      </p:sp>
    </p:spTree>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Rectangle 34"/>
          <p:cNvSpPr>
            <a:spLocks noGrp="1" noChangeArrowheads="1"/>
          </p:cNvSpPr>
          <p:nvPr>
            <p:ph idx="1"/>
          </p:nvPr>
        </p:nvSpPr>
        <p:spPr>
          <a:xfrm>
            <a:off x="264380" y="742798"/>
            <a:ext cx="8853286" cy="3396066"/>
          </a:xfrm>
        </p:spPr>
        <p:txBody>
          <a:bodyPr/>
          <a:lstStyle/>
          <a:p>
            <a:pPr rtl="0"/>
            <a:r>
              <a:rPr lang="x-none" sz="1400" dirty="0"/>
              <a:t>Considere realizar la actividad de 3.1.2.5 como una actividad de clase </a:t>
            </a:r>
            <a:r>
              <a:rPr lang="x-none" sz="1400" i="1" dirty="0"/>
              <a:t>antes</a:t>
            </a:r>
            <a:r>
              <a:rPr lang="x-none" sz="1400" dirty="0"/>
              <a:t> del desarmado y rearmado.</a:t>
            </a:r>
          </a:p>
          <a:p>
            <a:pPr rtl="0"/>
            <a:r>
              <a:rPr lang="x-none" sz="1400" dirty="0"/>
              <a:t>Para toda la sección de actualización, las situaciones son una forma divertida de permitir que los estudiantes hagan de cuenta que van de compras por la actualización. Las situaciones no tienen que ser complejas, y cada estudiante o par de estudiantes pueden tener una diferente si comparten sus experiencias al final. Ejemplo: una persona con 2 GB de RAM desea actualizar su memoria. Actualmente, la computadora tiene dos placas de 1 GB y 4 ranuras de expansión. ¿Qué recomendación le haría a esta persona? Otros temas incluyen un segundo disco duro, la incorporación de una tarjeta de video, el cambio del teclado y el mouse por una opción más adecuada para alguien con artritis grave, la actualización de la CPU y el suministro de más enfriamiento para la computadora</a:t>
            </a:r>
            <a:r>
              <a:rPr lang="x-none" sz="1400" dirty="0" smtClean="0"/>
              <a:t>.</a:t>
            </a:r>
            <a:endParaRPr lang="en-US" sz="1400" dirty="0"/>
          </a:p>
        </p:txBody>
      </p:sp>
      <p:sp>
        <p:nvSpPr>
          <p:cNvPr id="2" name="Title 1"/>
          <p:cNvSpPr>
            <a:spLocks noGrp="1"/>
          </p:cNvSpPr>
          <p:nvPr>
            <p:ph type="title"/>
          </p:nvPr>
        </p:nvSpPr>
        <p:spPr/>
        <p:txBody>
          <a:bodyPr/>
          <a:lstStyle/>
          <a:p>
            <a:pPr rtl="0"/>
            <a:r>
              <a:rPr lang="x-none"/>
              <a:t>Capítulo 3: Prácticas recomendadas (cont.)</a:t>
            </a:r>
          </a:p>
        </p:txBody>
      </p:sp>
    </p:spTree>
    <p:custDataLst>
      <p:tags r:id="rId1"/>
    </p:custDataLst>
    <p:extLst>
      <p:ext uri="{BB962C8B-B14F-4D97-AF65-F5344CB8AC3E}">
        <p14:creationId xmlns:p14="http://schemas.microsoft.com/office/powerpoint/2010/main" val="387285179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estrategias de enseñanza, incluidos planes de lección, analogías para conceptos difíciles y temas de debate, visite la Comunidad ITE en: </a:t>
            </a:r>
            <a:r>
              <a:rPr lang="x-none">
                <a:hlinkClick r:id="rId4"/>
              </a:rPr>
              <a:t>https://www.netacad.com/group/communities/community-home</a:t>
            </a:r>
            <a:r>
              <a:rPr lang="x-none"/>
              <a:t>.</a:t>
            </a:r>
          </a:p>
          <a:p>
            <a:pPr rtl="0">
              <a:lnSpc>
                <a:spcPct val="85000"/>
              </a:lnSpc>
              <a:spcBef>
                <a:spcPct val="30000"/>
              </a:spcBef>
              <a:spcAft>
                <a:spcPts val="900"/>
              </a:spcAft>
              <a:defRPr/>
            </a:pPr>
            <a:r>
              <a:rPr lang="x-none"/>
              <a:t>Prácticas recomendadas de todo el mundo para enseñar IT Essentials. </a:t>
            </a:r>
            <a:r>
              <a:rPr lang="x-none">
                <a:hlinkClick r:id="rId5"/>
              </a:rPr>
              <a:t>https://www.netacad.com/group/communities/it-essentials</a:t>
            </a:r>
          </a:p>
          <a:p>
            <a:pPr rtl="0">
              <a:lnSpc>
                <a:spcPct val="85000"/>
              </a:lnSpc>
              <a:spcBef>
                <a:spcPct val="30000"/>
              </a:spcBef>
              <a:spcAft>
                <a:spcPts val="900"/>
              </a:spcAft>
              <a:defRPr/>
            </a:pPr>
            <a:r>
              <a:rPr lang="x-none"/>
              <a:t>Si tiene planes o recursos de lección que desee compartir, cárguelos a la Comunidad ITE a fin de ayudar a otros instructores.</a:t>
            </a:r>
          </a:p>
          <a:p>
            <a:pPr rtl="0"/>
            <a:r>
              <a:rPr lang="x-none"/>
              <a:t>Los estudiantes pueden inscribirse en </a:t>
            </a:r>
            <a:r>
              <a:rPr lang="x-none" b="1"/>
              <a:t>Introducción a Packet Tracer</a:t>
            </a:r>
            <a:r>
              <a:rPr lang="x-none"/>
              <a:t> (autodidacta).</a:t>
            </a:r>
          </a:p>
        </p:txBody>
      </p:sp>
      <p:sp>
        <p:nvSpPr>
          <p:cNvPr id="13314" name="Rectangle 33"/>
          <p:cNvSpPr>
            <a:spLocks noGrp="1" noChangeArrowheads="1"/>
          </p:cNvSpPr>
          <p:nvPr>
            <p:ph type="title"/>
          </p:nvPr>
        </p:nvSpPr>
        <p:spPr/>
        <p:txBody>
          <a:bodyPr/>
          <a:lstStyle/>
          <a:p>
            <a:pPr rtl="0" eaLnBrk="1" hangingPunct="1"/>
            <a:r>
              <a:rPr lang="x-none"/>
              <a:t>Capítulo 3: Ayuda adicional</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734207"/>
            <a:ext cx="6626968" cy="1211273"/>
          </a:xfrm>
        </p:spPr>
        <p:txBody>
          <a:bodyPr/>
          <a:lstStyle/>
          <a:p>
            <a:pPr rtl="0"/>
            <a:r>
              <a:rPr lang="x-none" dirty="0">
                <a:solidFill>
                  <a:schemeClr val="accent5">
                    <a:lumMod val="40000"/>
                    <a:lumOff val="60000"/>
                  </a:schemeClr>
                </a:solidFill>
              </a:rPr>
              <a:t>Capítulo 3: Hardware de computadora avanzado</a:t>
            </a:r>
          </a:p>
        </p:txBody>
      </p:sp>
      <p:sp>
        <p:nvSpPr>
          <p:cNvPr id="7" name="Subtitle 6"/>
          <p:cNvSpPr>
            <a:spLocks noGrp="1"/>
          </p:cNvSpPr>
          <p:nvPr>
            <p:ph type="subTitle" idx="1"/>
          </p:nvPr>
        </p:nvSpPr>
        <p:spPr>
          <a:xfrm>
            <a:off x="469496" y="3809526"/>
            <a:ext cx="3302403" cy="952974"/>
          </a:xfrm>
        </p:spPr>
        <p:txBody>
          <a:bodyPr/>
          <a:lstStyle/>
          <a:p>
            <a:pPr rtl="0"/>
            <a:r>
              <a:rPr lang="x-none">
                <a:solidFill>
                  <a:schemeClr val="accent5">
                    <a:lumMod val="40000"/>
                    <a:lumOff val="60000"/>
                  </a:schemeClr>
                </a:solidFill>
              </a:rPr>
              <a:t>IT Essentials v7.0</a:t>
            </a:r>
          </a:p>
          <a:p>
            <a:endParaRPr lang="en-US" dirty="0"/>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a:xfrm>
            <a:off x="145358" y="605233"/>
            <a:ext cx="8853286" cy="4053719"/>
          </a:xfrm>
        </p:spPr>
        <p:txBody>
          <a:bodyPr/>
          <a:lstStyle/>
          <a:p>
            <a:pPr rtl="0"/>
            <a:r>
              <a:rPr lang="x-none" sz="1600"/>
              <a:t>3.1 Arranque de la computadora</a:t>
            </a:r>
          </a:p>
          <a:p>
            <a:pPr rtl="0"/>
            <a:r>
              <a:rPr lang="x-none" sz="1600"/>
              <a:t>Configuración de ajustes de BIOS o UEFI</a:t>
            </a:r>
          </a:p>
          <a:p>
            <a:pPr marL="542131" lvl="2" indent="-214313" rtl="0">
              <a:buFont typeface="Arial" panose="020B0604020202020204" pitchFamily="34" charset="0"/>
              <a:buChar char="•"/>
            </a:pPr>
            <a:r>
              <a:rPr lang="x-none"/>
              <a:t>Describir POST, BIOS, CMOS y UEFI.</a:t>
            </a:r>
          </a:p>
          <a:p>
            <a:pPr marL="542131" lvl="2" indent="-214313" rtl="0">
              <a:buFont typeface="Arial" panose="020B0604020202020204" pitchFamily="34" charset="0"/>
              <a:buChar char="•"/>
            </a:pPr>
            <a:r>
              <a:rPr lang="x-none"/>
              <a:t>Configurar el firmware de la computadora.</a:t>
            </a:r>
          </a:p>
          <a:p>
            <a:pPr rtl="0"/>
            <a:r>
              <a:rPr lang="x-none" sz="1600"/>
              <a:t>3.2 Energía eléctrica</a:t>
            </a:r>
          </a:p>
          <a:p>
            <a:pPr rtl="0"/>
            <a:r>
              <a:rPr lang="x-none" sz="1600"/>
              <a:t>Explicación de la energía eléctrica</a:t>
            </a:r>
          </a:p>
          <a:p>
            <a:pPr marL="542131" lvl="2" indent="-214313" rtl="0">
              <a:buFont typeface="Arial" panose="020B0604020202020204" pitchFamily="34" charset="0"/>
              <a:buChar char="•"/>
            </a:pPr>
            <a:r>
              <a:rPr lang="x-none"/>
              <a:t>Describir el vataje y el voltaje.</a:t>
            </a:r>
          </a:p>
          <a:p>
            <a:pPr marL="542131" lvl="2" indent="-214313" rtl="0">
              <a:buFont typeface="Arial" panose="020B0604020202020204" pitchFamily="34" charset="0"/>
              <a:buChar char="•"/>
            </a:pPr>
            <a:r>
              <a:rPr lang="x-none"/>
              <a:t>Explicar las fluctuaciones de alimentación y los dispositivos que protegen contra los daños causados por estas fluctuaciones.</a:t>
            </a:r>
          </a:p>
          <a:p>
            <a:endParaRPr lang="en-US" dirty="0"/>
          </a:p>
        </p:txBody>
      </p:sp>
      <p:sp>
        <p:nvSpPr>
          <p:cNvPr id="4098" name="Rectangle 33"/>
          <p:cNvSpPr>
            <a:spLocks noGrp="1" noChangeArrowheads="1"/>
          </p:cNvSpPr>
          <p:nvPr>
            <p:ph type="title"/>
          </p:nvPr>
        </p:nvSpPr>
        <p:spPr/>
        <p:txBody>
          <a:bodyPr/>
          <a:lstStyle/>
          <a:p>
            <a:pPr rtl="0" eaLnBrk="1" hangingPunct="1"/>
            <a:r>
              <a:rPr lang="x-none"/>
              <a:t>Capítulo 3: Secciones y objetivos</a:t>
            </a:r>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a:xfrm>
            <a:off x="144064" y="702266"/>
            <a:ext cx="8999935" cy="4155319"/>
          </a:xfrm>
        </p:spPr>
        <p:txBody>
          <a:bodyPr/>
          <a:lstStyle/>
          <a:p>
            <a:pPr rtl="0">
              <a:lnSpc>
                <a:spcPct val="98000"/>
              </a:lnSpc>
            </a:pPr>
            <a:r>
              <a:rPr lang="x-none" dirty="0"/>
              <a:t>3.3 Funcionalidades avanzadas de las computadoras</a:t>
            </a:r>
          </a:p>
          <a:p>
            <a:pPr rtl="0">
              <a:lnSpc>
                <a:spcPct val="98000"/>
              </a:lnSpc>
            </a:pPr>
            <a:r>
              <a:rPr lang="x-none" dirty="0"/>
              <a:t>Explicación de la funcionalidad de la computadora</a:t>
            </a:r>
          </a:p>
          <a:p>
            <a:pPr marL="543322" lvl="2" indent="-214313" rtl="0">
              <a:lnSpc>
                <a:spcPct val="98000"/>
              </a:lnSpc>
              <a:buFont typeface="Arial" panose="020B0604020202020204" pitchFamily="34" charset="0"/>
              <a:buChar char="•"/>
            </a:pPr>
            <a:r>
              <a:rPr lang="x-none" dirty="0"/>
              <a:t>Explicar la arquitectura de la CPU.</a:t>
            </a:r>
          </a:p>
          <a:p>
            <a:pPr marL="543322" lvl="2" indent="-214313" rtl="0">
              <a:lnSpc>
                <a:spcPct val="98000"/>
              </a:lnSpc>
              <a:buFont typeface="Arial" panose="020B0604020202020204" pitchFamily="34" charset="0"/>
              <a:buChar char="•"/>
            </a:pPr>
            <a:r>
              <a:rPr lang="x-none" dirty="0"/>
              <a:t>Describir RAID.</a:t>
            </a:r>
          </a:p>
          <a:p>
            <a:pPr marL="543322" lvl="2" indent="-214313" rtl="0">
              <a:lnSpc>
                <a:spcPct val="98000"/>
              </a:lnSpc>
              <a:buFont typeface="Arial" panose="020B0604020202020204" pitchFamily="34" charset="0"/>
              <a:buChar char="•"/>
            </a:pPr>
            <a:r>
              <a:rPr lang="x-none" dirty="0"/>
              <a:t>Describir los puertos, los cables y los conectores comunes.</a:t>
            </a:r>
          </a:p>
          <a:p>
            <a:pPr marL="543322" lvl="2" indent="-214313" rtl="0">
              <a:lnSpc>
                <a:spcPct val="98000"/>
              </a:lnSpc>
              <a:buFont typeface="Arial" panose="020B0604020202020204" pitchFamily="34" charset="0"/>
              <a:buChar char="•"/>
            </a:pPr>
            <a:r>
              <a:rPr lang="x-none" dirty="0"/>
              <a:t>Describir las características del monitor.</a:t>
            </a:r>
          </a:p>
          <a:p>
            <a:pPr rtl="0">
              <a:lnSpc>
                <a:spcPct val="98000"/>
              </a:lnSpc>
            </a:pPr>
            <a:r>
              <a:rPr lang="x-none" dirty="0"/>
              <a:t>3.4 Actualización de computadora</a:t>
            </a:r>
          </a:p>
          <a:p>
            <a:pPr rtl="0">
              <a:lnSpc>
                <a:spcPct val="98000"/>
              </a:lnSpc>
            </a:pPr>
            <a:r>
              <a:rPr lang="x-none" dirty="0"/>
              <a:t>Seleccionar los componentes para actualizar una computadora a fin de que satisfaga los requisitos.</a:t>
            </a:r>
          </a:p>
          <a:p>
            <a:pPr marL="543322" lvl="2" indent="-214313" rtl="0">
              <a:lnSpc>
                <a:spcPct val="98000"/>
              </a:lnSpc>
              <a:buFont typeface="Arial" panose="020B0604020202020204" pitchFamily="34" charset="0"/>
              <a:buChar char="•"/>
            </a:pPr>
            <a:r>
              <a:rPr lang="x-none" dirty="0"/>
              <a:t>Seleccionar los componentes adecuados para actualizar una computadora.</a:t>
            </a:r>
          </a:p>
          <a:p>
            <a:pPr marL="543322" lvl="2" indent="-214313" rtl="0">
              <a:lnSpc>
                <a:spcPct val="98000"/>
              </a:lnSpc>
              <a:buFont typeface="Arial" panose="020B0604020202020204" pitchFamily="34" charset="0"/>
              <a:buChar char="•"/>
            </a:pPr>
            <a:r>
              <a:rPr lang="x-none" dirty="0"/>
              <a:t>Seleccionar los componentes para las computadoras especializadas.</a:t>
            </a:r>
          </a:p>
          <a:p>
            <a:pPr rtl="0">
              <a:lnSpc>
                <a:spcPct val="98000"/>
              </a:lnSpc>
            </a:pPr>
            <a:r>
              <a:rPr lang="x-none" dirty="0"/>
              <a:t>3.5 Protección del medio ambiente</a:t>
            </a:r>
          </a:p>
          <a:p>
            <a:pPr rtl="0">
              <a:lnSpc>
                <a:spcPct val="98000"/>
              </a:lnSpc>
            </a:pPr>
            <a:r>
              <a:rPr lang="x-none" dirty="0"/>
              <a:t>Explicación de los métodos de eliminación segura para proteger el medio ambiente</a:t>
            </a:r>
          </a:p>
          <a:p>
            <a:pPr marL="543322" lvl="2" indent="-214313" rtl="0">
              <a:lnSpc>
                <a:spcPct val="98000"/>
              </a:lnSpc>
              <a:buFont typeface="Arial" panose="020B0604020202020204" pitchFamily="34" charset="0"/>
              <a:buChar char="•"/>
            </a:pPr>
            <a:r>
              <a:rPr lang="x-none" dirty="0"/>
              <a:t>Explicar los métodos de eliminación segura</a:t>
            </a:r>
            <a:r>
              <a:rPr lang="x-none" dirty="0" smtClean="0"/>
              <a:t>.</a:t>
            </a:r>
            <a:endParaRPr lang="en-US" dirty="0"/>
          </a:p>
        </p:txBody>
      </p:sp>
      <p:sp>
        <p:nvSpPr>
          <p:cNvPr id="4098" name="Rectangle 33"/>
          <p:cNvSpPr>
            <a:spLocks noGrp="1" noChangeArrowheads="1"/>
          </p:cNvSpPr>
          <p:nvPr>
            <p:ph type="title"/>
          </p:nvPr>
        </p:nvSpPr>
        <p:spPr/>
        <p:txBody>
          <a:bodyPr/>
          <a:lstStyle/>
          <a:p>
            <a:pPr rtl="0" eaLnBrk="1" hangingPunct="1"/>
            <a:r>
              <a:rPr lang="x-none"/>
              <a:t>Capítulo 3: Secciones y objetivos (cont.)</a:t>
            </a:r>
          </a:p>
        </p:txBody>
      </p:sp>
    </p:spTree>
    <p:custDataLst>
      <p:tags r:id="rId1"/>
    </p:custDataLst>
    <p:extLst>
      <p:ext uri="{BB962C8B-B14F-4D97-AF65-F5344CB8AC3E}">
        <p14:creationId xmlns:p14="http://schemas.microsoft.com/office/powerpoint/2010/main" val="260721613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727575" cy="2982823"/>
          </a:xfrm>
        </p:spPr>
        <p:txBody>
          <a:bodyPr/>
          <a:lstStyle/>
          <a:p>
            <a:pPr rtl="0"/>
            <a:r>
              <a:rPr lang="x-none" dirty="0">
                <a:solidFill>
                  <a:schemeClr val="accent5">
                    <a:lumMod val="40000"/>
                    <a:lumOff val="60000"/>
                  </a:schemeClr>
                </a:solidFill>
              </a:rPr>
              <a:t>3.1 Arranque de la computadora</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POST, BIOS, CMOS y UEFI</a:t>
            </a:r>
            <a:r>
              <a:rPr lang="en-US" altLang="en-US" sz="1600" dirty="0"/>
              <a:t/>
            </a:r>
            <a:br>
              <a:rPr lang="en-US" altLang="en-US" sz="1600" dirty="0"/>
            </a:br>
            <a:r>
              <a:rPr lang="x-none"/>
              <a:t>Demostración en video – BIOS – Menús UEFI</a:t>
            </a:r>
          </a:p>
        </p:txBody>
      </p:sp>
      <p:pic>
        <p:nvPicPr>
          <p:cNvPr id="7" name="Picture 6">
            <a:extLst>
              <a:ext uri="{FF2B5EF4-FFF2-40B4-BE49-F238E27FC236}">
                <a16:creationId xmlns:a16="http://schemas.microsoft.com/office/drawing/2014/main" xmlns:c15="http://schemas.microsoft.com/office/drawing/2012/chart" xmlns:c="http://schemas.openxmlformats.org/drawingml/2006/chart" xmlns="" id="{23146AF4-0D00-4D96-837D-4A87402DC5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5654" y="886331"/>
            <a:ext cx="6972692" cy="3755698"/>
          </a:xfrm>
          <a:prstGeom prst="rect">
            <a:avLst/>
          </a:prstGeom>
          <a:ln w="25400">
            <a:solidFill>
              <a:schemeClr val="tx1"/>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POST, BIOS, CMOS y UEFI</a:t>
            </a:r>
            <a:r>
              <a:rPr lang="en-US" altLang="en-US" sz="1600" dirty="0">
                <a:solidFill>
                  <a:srgbClr val="367187"/>
                </a:solidFill>
              </a:rPr>
              <a:t/>
            </a:r>
            <a:br>
              <a:rPr lang="en-US" altLang="en-US" sz="1600" dirty="0">
                <a:solidFill>
                  <a:srgbClr val="367187"/>
                </a:solidFill>
              </a:rPr>
            </a:br>
            <a:r>
              <a:rPr lang="x-none">
                <a:solidFill>
                  <a:srgbClr val="367187"/>
                </a:solidFill>
              </a:rPr>
              <a:t>POST</a:t>
            </a:r>
          </a:p>
        </p:txBody>
      </p:sp>
      <p:sp>
        <p:nvSpPr>
          <p:cNvPr id="13315" name="Content Placeholder 2"/>
          <p:cNvSpPr>
            <a:spLocks noGrp="1"/>
          </p:cNvSpPr>
          <p:nvPr>
            <p:ph idx="1"/>
          </p:nvPr>
        </p:nvSpPr>
        <p:spPr>
          <a:xfrm>
            <a:off x="144064" y="884784"/>
            <a:ext cx="8999936" cy="3981248"/>
          </a:xfrm>
        </p:spPr>
        <p:txBody>
          <a:bodyPr/>
          <a:lstStyle/>
          <a:p>
            <a:pPr rtl="0"/>
            <a:r>
              <a:rPr lang="x-none" dirty="0"/>
              <a:t>Cuando se arranca una computadora, el sistema básico de entrada y salida (BIOS) realiza una verificación de hardware en los componentes principales de la computadora. </a:t>
            </a:r>
          </a:p>
          <a:p>
            <a:pPr lvl="1" rtl="0"/>
            <a:r>
              <a:rPr lang="x-none" dirty="0"/>
              <a:t>Esta verificación se denomina “autodiagnóstico al encender” (POST, power-on self-test).</a:t>
            </a:r>
          </a:p>
          <a:p>
            <a:pPr rtl="0"/>
            <a:r>
              <a:rPr lang="x-none" dirty="0"/>
              <a:t>Si un dispositivo no funciona de manera correcta, un error o un código de sonido alertan al técnico del problema. </a:t>
            </a:r>
          </a:p>
          <a:p>
            <a:pPr rtl="0"/>
            <a:r>
              <a:rPr lang="x-none" dirty="0"/>
              <a:t>Los fabricantes de BIOS usan distintos códigos para indicar los diferentes problemas de hardware. </a:t>
            </a:r>
          </a:p>
          <a:p>
            <a:pPr lvl="1" rtl="0"/>
            <a:r>
              <a:rPr lang="x-none" dirty="0"/>
              <a:t>Los fabricantes de placas base pueden usar diferentes códigos de sonido. </a:t>
            </a:r>
          </a:p>
          <a:p>
            <a:pPr lvl="1" rtl="0"/>
            <a:r>
              <a:rPr lang="x-none" dirty="0"/>
              <a:t>Siempre consulte los documentos de la placa base para conocer los códigos de sonido de su computadora.</a:t>
            </a:r>
          </a:p>
          <a:p>
            <a:pPr rtl="0"/>
            <a:r>
              <a:rPr lang="x-none" b="1" dirty="0"/>
              <a:t>Consejo de instalación</a:t>
            </a:r>
            <a:r>
              <a:rPr lang="x-none" dirty="0"/>
              <a:t>: Para determinar si el POST funciona correctamente, elimine todos los módulos RAM de la computadora y enciéndala.</a:t>
            </a:r>
            <a:r>
              <a:rPr lang="x-none" b="1" dirty="0"/>
              <a:t> </a:t>
            </a:r>
          </a:p>
          <a:p>
            <a:pPr lvl="1" rtl="0"/>
            <a:r>
              <a:rPr lang="x-none" dirty="0"/>
              <a:t>La computadora debe emitir el código de sonido de una computadora sin RAM instalada. </a:t>
            </a:r>
          </a:p>
          <a:p>
            <a:pPr lvl="1" rtl="0"/>
            <a:r>
              <a:rPr lang="x-none" dirty="0"/>
              <a:t>Esto no dañará la computadora. </a:t>
            </a:r>
          </a:p>
        </p:txBody>
      </p:sp>
    </p:spTree>
    <p:custDataLst>
      <p:tags r:id="rId1"/>
    </p:custDataLst>
    <p:extLst>
      <p:ext uri="{BB962C8B-B14F-4D97-AF65-F5344CB8AC3E}">
        <p14:creationId xmlns:p14="http://schemas.microsoft.com/office/powerpoint/2010/main" val="400837481"/>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POST, BIOS, CMOS y UEFI</a:t>
            </a:r>
            <a:r>
              <a:rPr lang="en-US" altLang="en-US" sz="1600" dirty="0">
                <a:solidFill>
                  <a:srgbClr val="367187"/>
                </a:solidFill>
              </a:rPr>
              <a:t/>
            </a:r>
            <a:br>
              <a:rPr lang="en-US" altLang="en-US" sz="1600" dirty="0">
                <a:solidFill>
                  <a:srgbClr val="367187"/>
                </a:solidFill>
              </a:rPr>
            </a:br>
            <a:r>
              <a:rPr lang="x-none">
                <a:solidFill>
                  <a:srgbClr val="367187"/>
                </a:solidFill>
              </a:rPr>
              <a:t>BIOS y CMOS</a:t>
            </a:r>
          </a:p>
        </p:txBody>
      </p:sp>
      <p:sp>
        <p:nvSpPr>
          <p:cNvPr id="13315" name="Content Placeholder 2"/>
          <p:cNvSpPr>
            <a:spLocks noGrp="1"/>
          </p:cNvSpPr>
          <p:nvPr>
            <p:ph idx="1"/>
          </p:nvPr>
        </p:nvSpPr>
        <p:spPr>
          <a:xfrm>
            <a:off x="144065" y="798944"/>
            <a:ext cx="5035916" cy="4155319"/>
          </a:xfrm>
        </p:spPr>
        <p:txBody>
          <a:bodyPr/>
          <a:lstStyle/>
          <a:p>
            <a:pPr rtl="0"/>
            <a:r>
              <a:rPr lang="x-none" sz="1400" dirty="0"/>
              <a:t>Todas las placas base necesitan un BIOS para funcionar. </a:t>
            </a:r>
          </a:p>
          <a:p>
            <a:pPr rtl="0"/>
            <a:r>
              <a:rPr lang="x-none" sz="1400" dirty="0"/>
              <a:t>El BIOS es un chip de ROM en la placa base que contiene un pequeño programa que controla la comunicación entre el sistema operativo y el hardware.</a:t>
            </a:r>
          </a:p>
          <a:p>
            <a:pPr rtl="0"/>
            <a:r>
              <a:rPr lang="x-none" sz="1400" dirty="0"/>
              <a:t>Junto con la POST, el BIOS también identifica:</a:t>
            </a:r>
          </a:p>
          <a:p>
            <a:pPr lvl="1" rtl="0"/>
            <a:r>
              <a:rPr lang="x-none" sz="1200" dirty="0"/>
              <a:t>Qué unidades están disponibles</a:t>
            </a:r>
          </a:p>
          <a:p>
            <a:pPr lvl="1" rtl="0"/>
            <a:r>
              <a:rPr lang="x-none" sz="1200" dirty="0"/>
              <a:t>Qué unidades son de arranque</a:t>
            </a:r>
          </a:p>
          <a:p>
            <a:pPr lvl="1" rtl="0"/>
            <a:r>
              <a:rPr lang="x-none" sz="1200" dirty="0"/>
              <a:t>Cómo se configura la memoria y cuándo se puede utilizar</a:t>
            </a:r>
          </a:p>
          <a:p>
            <a:pPr lvl="1" rtl="0"/>
            <a:r>
              <a:rPr lang="x-none" sz="1200" dirty="0"/>
              <a:t>Cómo están configuradas las ranuras de expansión PCIe y PCI</a:t>
            </a:r>
          </a:p>
          <a:p>
            <a:pPr lvl="1" rtl="0"/>
            <a:r>
              <a:rPr lang="x-none" sz="1200" dirty="0"/>
              <a:t>Cómo están configurados los puertos SATA y USB</a:t>
            </a:r>
          </a:p>
          <a:p>
            <a:pPr lvl="1" rtl="0"/>
            <a:r>
              <a:rPr lang="x-none" sz="1200" dirty="0"/>
              <a:t>Funciones de administración de energía de la placa base</a:t>
            </a:r>
          </a:p>
        </p:txBody>
      </p:sp>
      <p:pic>
        <p:nvPicPr>
          <p:cNvPr id="2" name="Picture 1" descr="This image displays a Complementary Metal Oxide Semiconductor (CMOS) memory chip on a motherboard" title="CMOS">
            <a:extLst>
              <a:ext uri="{FF2B5EF4-FFF2-40B4-BE49-F238E27FC236}">
                <a16:creationId xmlns:a16="http://schemas.microsoft.com/office/drawing/2014/main" xmlns:c15="http://schemas.microsoft.com/office/drawing/2012/chart" xmlns:c="http://schemas.openxmlformats.org/drawingml/2006/chart" xmlns="" id="{E5543639-4460-4B73-9CD5-D7C76EBEABCA}"/>
              </a:ext>
            </a:extLst>
          </p:cNvPr>
          <p:cNvPicPr>
            <a:picLocks noChangeAspect="1"/>
          </p:cNvPicPr>
          <p:nvPr/>
        </p:nvPicPr>
        <p:blipFill>
          <a:blip r:embed="rId4"/>
          <a:srcRect/>
          <a:stretch/>
        </p:blipFill>
        <p:spPr>
          <a:xfrm>
            <a:off x="5179981" y="1434370"/>
            <a:ext cx="3652767" cy="2435178"/>
          </a:xfrm>
          <a:prstGeom prst="rect">
            <a:avLst/>
          </a:prstGeom>
        </p:spPr>
      </p:pic>
    </p:spTree>
    <p:custDataLst>
      <p:tags r:id="rId1"/>
    </p:custDataLst>
    <p:extLst>
      <p:ext uri="{BB962C8B-B14F-4D97-AF65-F5344CB8AC3E}">
        <p14:creationId xmlns:p14="http://schemas.microsoft.com/office/powerpoint/2010/main" val="4097001366"/>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a:xfrm>
            <a:off x="144064" y="798944"/>
            <a:ext cx="8999935" cy="4155319"/>
          </a:xfrm>
        </p:spPr>
        <p:txBody>
          <a:bodyPr/>
          <a:lstStyle/>
          <a:p>
            <a:pPr rtl="0"/>
            <a:r>
              <a:rPr lang="x-none" dirty="0"/>
              <a:t>Esta presentación en PowerPoint se divide en dos partes:</a:t>
            </a:r>
          </a:p>
          <a:p>
            <a:pPr rtl="0"/>
            <a:r>
              <a:rPr lang="x-none" dirty="0"/>
              <a:t>Guía de planificación para el instructor</a:t>
            </a:r>
          </a:p>
          <a:p>
            <a:pPr lvl="1" rtl="0"/>
            <a:r>
              <a:rPr lang="x-none" dirty="0"/>
              <a:t>Información para ayudarlo a familiarizarse con el capítulo</a:t>
            </a:r>
          </a:p>
          <a:p>
            <a:pPr lvl="1" rtl="0"/>
            <a:r>
              <a:rPr lang="x-none" dirty="0"/>
              <a:t>Ayuda didáctica</a:t>
            </a:r>
          </a:p>
          <a:p>
            <a:pPr rtl="0"/>
            <a:r>
              <a:rPr lang="x-none" dirty="0"/>
              <a:t>Presentación de la clase del instructor</a:t>
            </a:r>
          </a:p>
          <a:p>
            <a:pPr lvl="1" rtl="0"/>
            <a:r>
              <a:rPr lang="x-none" dirty="0"/>
              <a:t>Diapositivas opcionales que puede utilizar en el aula</a:t>
            </a:r>
          </a:p>
          <a:p>
            <a:pPr lvl="1" rtl="0"/>
            <a:r>
              <a:rPr lang="x-none" dirty="0"/>
              <a:t>Comienza en la diapositiva n.º 13</a:t>
            </a:r>
          </a:p>
          <a:p>
            <a:endParaRPr lang="en-CA" dirty="0"/>
          </a:p>
          <a:p>
            <a:pPr rtl="0"/>
            <a:r>
              <a:rPr lang="x-none" b="1" dirty="0"/>
              <a:t>Nota</a:t>
            </a:r>
            <a:r>
              <a:rPr lang="x-none" dirty="0"/>
              <a:t>: Elimine la Guía de Planificación de esta presentación antes de compartirla con otras personas.</a:t>
            </a:r>
          </a:p>
        </p:txBody>
      </p:sp>
      <p:sp>
        <p:nvSpPr>
          <p:cNvPr id="4098" name="Rectangle 33"/>
          <p:cNvSpPr>
            <a:spLocks noGrp="1" noChangeArrowheads="1"/>
          </p:cNvSpPr>
          <p:nvPr>
            <p:ph type="title"/>
          </p:nvPr>
        </p:nvSpPr>
        <p:spPr/>
        <p:txBody>
          <a:bodyPr/>
          <a:lstStyle/>
          <a:p>
            <a:pPr rtl="0"/>
            <a:r>
              <a:rPr lang="x-none"/>
              <a:t>Materiales para el instructor: Guía de planificación del Capítulo 3</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POST, BIOS, CMOS y UEFI</a:t>
            </a:r>
            <a:r>
              <a:rPr lang="en-US" altLang="en-US" sz="1600" dirty="0">
                <a:solidFill>
                  <a:srgbClr val="367187"/>
                </a:solidFill>
              </a:rPr>
              <a:t/>
            </a:r>
            <a:br>
              <a:rPr lang="en-US" altLang="en-US" sz="1600" dirty="0">
                <a:solidFill>
                  <a:srgbClr val="367187"/>
                </a:solidFill>
              </a:rPr>
            </a:br>
            <a:r>
              <a:rPr lang="x-none">
                <a:solidFill>
                  <a:srgbClr val="367187"/>
                </a:solidFill>
              </a:rPr>
              <a:t>BIOS y CMOS (cont.)</a:t>
            </a:r>
          </a:p>
        </p:txBody>
      </p:sp>
      <p:sp>
        <p:nvSpPr>
          <p:cNvPr id="13315" name="Content Placeholder 2"/>
          <p:cNvSpPr>
            <a:spLocks noGrp="1"/>
          </p:cNvSpPr>
          <p:nvPr>
            <p:ph idx="1"/>
          </p:nvPr>
        </p:nvSpPr>
        <p:spPr>
          <a:xfrm>
            <a:off x="144064" y="798944"/>
            <a:ext cx="5256873" cy="4155319"/>
          </a:xfrm>
        </p:spPr>
        <p:txBody>
          <a:bodyPr/>
          <a:lstStyle/>
          <a:p>
            <a:pPr rtl="0"/>
            <a:r>
              <a:rPr lang="x-none" spc="-30" dirty="0"/>
              <a:t>El fabricante de la placa base guarda la configuración </a:t>
            </a:r>
            <a:r>
              <a:rPr lang="en-US" spc="-30" dirty="0" smtClean="0"/>
              <a:t/>
            </a:r>
            <a:br>
              <a:rPr lang="en-US" spc="-30" dirty="0" smtClean="0"/>
            </a:br>
            <a:r>
              <a:rPr lang="x-none" spc="-30" dirty="0" smtClean="0"/>
              <a:t>del </a:t>
            </a:r>
            <a:r>
              <a:rPr lang="x-none" spc="-30" dirty="0"/>
              <a:t>BIOS de la placa base en un chip de memoria semiconductor complementario de óxido de metal (CMOS).</a:t>
            </a:r>
          </a:p>
          <a:p>
            <a:pPr rtl="0"/>
            <a:r>
              <a:rPr lang="x-none" dirty="0"/>
              <a:t>Cuando una computadora se inicia, el software de BIOS lee las opciones de configuración establecidas almacenadas en el CMOS para determinar cómo configurar el hardware.</a:t>
            </a:r>
          </a:p>
          <a:p>
            <a:pPr rtl="0"/>
            <a:r>
              <a:rPr lang="x-none" dirty="0"/>
              <a:t>El CMOS retiene la configuración del BIOS utilizando una batería.</a:t>
            </a:r>
          </a:p>
          <a:p>
            <a:pPr lvl="1" rtl="0"/>
            <a:r>
              <a:rPr lang="x-none" dirty="0"/>
              <a:t>Si la batería falla, se pueden perder opciones de configuración importantes.</a:t>
            </a:r>
          </a:p>
          <a:p>
            <a:pPr rtl="0"/>
            <a:r>
              <a:rPr lang="x-none" b="1" dirty="0"/>
              <a:t>Consejo de instalación:</a:t>
            </a:r>
            <a:r>
              <a:rPr lang="x-none" dirty="0"/>
              <a:t> Si la fecha y la hora de la computadora es incorrecta, podría indicar que la batería CMOS es defectuosa o se está agotando.</a:t>
            </a:r>
          </a:p>
        </p:txBody>
      </p:sp>
      <p:pic>
        <p:nvPicPr>
          <p:cNvPr id="2" name="Picture 1" descr="This image displays a CMOS battery on a motherboard. The battery is flat and round about an inch in diameter." title="CMOS battery">
            <a:extLst>
              <a:ext uri="{FF2B5EF4-FFF2-40B4-BE49-F238E27FC236}">
                <a16:creationId xmlns:a16="http://schemas.microsoft.com/office/drawing/2014/main" xmlns:c15="http://schemas.microsoft.com/office/drawing/2012/chart" xmlns:c="http://schemas.openxmlformats.org/drawingml/2006/chart" xmlns="" id="{E5543639-4460-4B73-9CD5-D7C76EBEABCA}"/>
              </a:ext>
            </a:extLst>
          </p:cNvPr>
          <p:cNvPicPr>
            <a:picLocks noChangeAspect="1"/>
          </p:cNvPicPr>
          <p:nvPr/>
        </p:nvPicPr>
        <p:blipFill>
          <a:blip r:embed="rId4"/>
          <a:srcRect/>
          <a:stretch/>
        </p:blipFill>
        <p:spPr>
          <a:xfrm>
            <a:off x="5400938" y="1133551"/>
            <a:ext cx="3121545" cy="2876398"/>
          </a:xfrm>
          <a:prstGeom prst="rect">
            <a:avLst/>
          </a:prstGeom>
        </p:spPr>
      </p:pic>
    </p:spTree>
    <p:custDataLst>
      <p:tags r:id="rId1"/>
    </p:custDataLst>
    <p:extLst>
      <p:ext uri="{BB962C8B-B14F-4D97-AF65-F5344CB8AC3E}">
        <p14:creationId xmlns:p14="http://schemas.microsoft.com/office/powerpoint/2010/main" val="3378334309"/>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POST, BIOS, CMOS y UEFI</a:t>
            </a:r>
            <a:r>
              <a:rPr lang="en-US" altLang="en-US" sz="1600" dirty="0">
                <a:solidFill>
                  <a:srgbClr val="367187"/>
                </a:solidFill>
              </a:rPr>
              <a:t/>
            </a:r>
            <a:br>
              <a:rPr lang="en-US" altLang="en-US" sz="1600" dirty="0">
                <a:solidFill>
                  <a:srgbClr val="367187"/>
                </a:solidFill>
              </a:rPr>
            </a:br>
            <a:r>
              <a:rPr lang="x-none">
                <a:solidFill>
                  <a:srgbClr val="367187"/>
                </a:solidFill>
              </a:rPr>
              <a:t>UEFI</a:t>
            </a:r>
          </a:p>
        </p:txBody>
      </p:sp>
      <p:sp>
        <p:nvSpPr>
          <p:cNvPr id="13315" name="Content Placeholder 2"/>
          <p:cNvSpPr>
            <a:spLocks noGrp="1"/>
          </p:cNvSpPr>
          <p:nvPr>
            <p:ph idx="1"/>
          </p:nvPr>
        </p:nvSpPr>
        <p:spPr>
          <a:xfrm>
            <a:off x="144064" y="798944"/>
            <a:ext cx="4568615" cy="4155319"/>
          </a:xfrm>
        </p:spPr>
        <p:txBody>
          <a:bodyPr/>
          <a:lstStyle/>
          <a:p>
            <a:pPr rtl="0"/>
            <a:r>
              <a:rPr lang="x-none" spc="-30" dirty="0"/>
              <a:t>La mayoría de las computadoras actuales ejecutan Interfaz de Firmware Unificada Extensible (UEFI, Unified Extensible Firmware Interface). </a:t>
            </a:r>
          </a:p>
          <a:p>
            <a:pPr rtl="0"/>
            <a:r>
              <a:rPr lang="x-none" dirty="0"/>
              <a:t>Todas las computadoras nuevas vienen con UEFI, que proporciona características adicionales y aborda problemas de seguridad con el BIOS antiguo.</a:t>
            </a:r>
          </a:p>
          <a:p>
            <a:pPr rtl="0"/>
            <a:r>
              <a:rPr lang="x-none" dirty="0"/>
              <a:t>UEFI puede ejecutarse en sistemas de 32 bits y 64 bits, admite unidades de arranque más grandes e incluye características adicionales como el arranque seguro. </a:t>
            </a:r>
          </a:p>
          <a:p>
            <a:pPr lvl="1" rtl="0"/>
            <a:r>
              <a:rPr lang="x-none" dirty="0"/>
              <a:t>El arranque seguro garantiza que la computadora arranque en el sistema operativo especificado. </a:t>
            </a:r>
          </a:p>
          <a:p>
            <a:pPr lvl="1" rtl="0"/>
            <a:r>
              <a:rPr lang="x-none" dirty="0"/>
              <a:t>Esto ayuda a evitar que los rootkits tomen el control del sistema. </a:t>
            </a:r>
          </a:p>
        </p:txBody>
      </p:sp>
      <p:pic>
        <p:nvPicPr>
          <p:cNvPr id="2" name="Picture 1" descr="Screen shot of a UEFI BIOS Utility program. The program is displaying information about the computer hardware such as the CPU voltage, the mother board temperature, the CPU fan speed, the DRAM status, and general information about the system like the BIOS version, model of CPU, and type of installed memory." title="UEFI BIOS Utility">
            <a:extLst>
              <a:ext uri="{FF2B5EF4-FFF2-40B4-BE49-F238E27FC236}">
                <a16:creationId xmlns:a16="http://schemas.microsoft.com/office/drawing/2014/main" xmlns:c15="http://schemas.microsoft.com/office/drawing/2012/chart" xmlns:c="http://schemas.openxmlformats.org/drawingml/2006/chart" xmlns="" id="{EF488717-7618-4F86-972E-160D9F06BB0D}"/>
              </a:ext>
            </a:extLst>
          </p:cNvPr>
          <p:cNvPicPr>
            <a:picLocks noChangeAspect="1"/>
          </p:cNvPicPr>
          <p:nvPr/>
        </p:nvPicPr>
        <p:blipFill>
          <a:blip r:embed="rId4"/>
          <a:stretch>
            <a:fillRect/>
          </a:stretch>
        </p:blipFill>
        <p:spPr>
          <a:xfrm>
            <a:off x="4712679" y="1256297"/>
            <a:ext cx="3968717" cy="3002490"/>
          </a:xfrm>
          <a:prstGeom prst="rect">
            <a:avLst/>
          </a:prstGeom>
        </p:spPr>
      </p:pic>
    </p:spTree>
    <p:custDataLst>
      <p:tags r:id="rId1"/>
    </p:custDataLst>
    <p:extLst>
      <p:ext uri="{BB962C8B-B14F-4D97-AF65-F5344CB8AC3E}">
        <p14:creationId xmlns:p14="http://schemas.microsoft.com/office/powerpoint/2010/main" val="1294028406"/>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solidFill>
                  <a:srgbClr val="367187"/>
                </a:solidFill>
              </a:rPr>
              <a:t>POST, BIOS, CMOS y UEFI</a:t>
            </a:r>
            <a:r>
              <a:rPr lang="en-US" altLang="en-US" sz="1600" dirty="0">
                <a:solidFill>
                  <a:srgbClr val="367187"/>
                </a:solidFill>
              </a:rPr>
              <a:t/>
            </a:r>
            <a:br>
              <a:rPr lang="en-US" altLang="en-US" sz="1600" dirty="0">
                <a:solidFill>
                  <a:srgbClr val="367187"/>
                </a:solidFill>
              </a:rPr>
            </a:br>
            <a:r>
              <a:rPr lang="x-none">
                <a:solidFill>
                  <a:srgbClr val="367187"/>
                </a:solidFill>
              </a:rPr>
              <a:t>Práctica de laboratorio: Investigación de la configuración de BIOS o UEFI</a:t>
            </a:r>
          </a:p>
        </p:txBody>
      </p:sp>
      <p:sp>
        <p:nvSpPr>
          <p:cNvPr id="13315" name="Content Placeholder 2"/>
          <p:cNvSpPr>
            <a:spLocks noGrp="1"/>
          </p:cNvSpPr>
          <p:nvPr>
            <p:ph idx="1"/>
          </p:nvPr>
        </p:nvSpPr>
        <p:spPr>
          <a:xfrm>
            <a:off x="116193" y="1158892"/>
            <a:ext cx="8616327" cy="3516720"/>
          </a:xfrm>
        </p:spPr>
        <p:txBody>
          <a:bodyPr/>
          <a:lstStyle/>
          <a:p>
            <a:pPr marL="142875" lvl="1" indent="0" rtl="0">
              <a:buNone/>
            </a:pPr>
            <a:r>
              <a:rPr lang="x-none" sz="1600" dirty="0"/>
              <a:t>En esta práctica de laboratorio, arrancará la computadora, explorará el programa de utilidad de configuración del firmware y cambiará la secuencia del orden de arranque. </a:t>
            </a:r>
          </a:p>
          <a:p>
            <a:pPr marL="142875" lvl="1" indent="0">
              <a:buNone/>
            </a:pPr>
            <a:endParaRPr lang="en-US" altLang="en-US" sz="1600" dirty="0"/>
          </a:p>
          <a:p>
            <a:pPr marL="142875" lvl="1" indent="0" rtl="0">
              <a:buNone/>
            </a:pPr>
            <a:r>
              <a:rPr lang="x-none" sz="1600" dirty="0"/>
              <a:t>Parte 1: ingresar al BIOS o UEFI</a:t>
            </a:r>
          </a:p>
          <a:p>
            <a:pPr marL="142875" lvl="1" indent="0" rtl="0">
              <a:buNone/>
            </a:pPr>
            <a:r>
              <a:rPr lang="x-none" sz="1600" dirty="0"/>
              <a:t>Parte 2: explorar la configuración</a:t>
            </a:r>
          </a:p>
          <a:p>
            <a:pPr lvl="1">
              <a:buFont typeface="Wingdings" panose="05000000000000000000" pitchFamily="2" charset="2"/>
              <a:buChar char="§"/>
            </a:pPr>
            <a:endParaRPr lang="en-CA" altLang="en-US" dirty="0"/>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387592940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Demostración en vídeo: Configuración de ajustes de BIOS o UEFI</a:t>
            </a:r>
          </a:p>
        </p:txBody>
      </p:sp>
      <p:pic>
        <p:nvPicPr>
          <p:cNvPr id="7" name="Picture 6">
            <a:extLst>
              <a:ext uri="{FF2B5EF4-FFF2-40B4-BE49-F238E27FC236}">
                <a16:creationId xmlns:a16="http://schemas.microsoft.com/office/drawing/2014/main" xmlns:c15="http://schemas.microsoft.com/office/drawing/2012/chart" xmlns:c="http://schemas.openxmlformats.org/drawingml/2006/chart" xmlns="" id="{40084516-4A43-4C22-8B77-BB2126702F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624" y="858554"/>
            <a:ext cx="6570286" cy="3834951"/>
          </a:xfrm>
          <a:prstGeom prst="rect">
            <a:avLst/>
          </a:prstGeom>
          <a:ln w="25400">
            <a:solidFill>
              <a:schemeClr val="tx1"/>
            </a:solidFill>
          </a:ln>
        </p:spPr>
      </p:pic>
    </p:spTree>
    <p:custDataLst>
      <p:tags r:id="rId1"/>
    </p:custDataLst>
    <p:extLst>
      <p:ext uri="{BB962C8B-B14F-4D97-AF65-F5344CB8AC3E}">
        <p14:creationId xmlns:p14="http://schemas.microsoft.com/office/powerpoint/2010/main" val="1621893767"/>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Seguridad de BIOS y UEFI</a:t>
            </a:r>
          </a:p>
        </p:txBody>
      </p:sp>
      <p:sp>
        <p:nvSpPr>
          <p:cNvPr id="13315" name="Content Placeholder 2"/>
          <p:cNvSpPr>
            <a:spLocks noGrp="1"/>
          </p:cNvSpPr>
          <p:nvPr>
            <p:ph idx="1"/>
          </p:nvPr>
        </p:nvSpPr>
        <p:spPr>
          <a:xfrm>
            <a:off x="144064" y="798944"/>
            <a:ext cx="8999936" cy="2868181"/>
          </a:xfrm>
        </p:spPr>
        <p:txBody>
          <a:bodyPr/>
          <a:lstStyle/>
          <a:p>
            <a:pPr rtl="0"/>
            <a:r>
              <a:rPr lang="x-none" dirty="0"/>
              <a:t>El BIOS antiguo admite algunas características de seguridad para proteger la configuración del BIOS; sin embargo, UEFI agrega características de seguridad adicionales. </a:t>
            </a:r>
          </a:p>
          <a:p>
            <a:pPr rtl="0"/>
            <a:r>
              <a:rPr lang="x-none" dirty="0"/>
              <a:t>Estas son algunas funciones de seguridad comunes en los sistemas BIOS/UEFI:</a:t>
            </a:r>
          </a:p>
          <a:p>
            <a:pPr lvl="1" rtl="0"/>
            <a:r>
              <a:rPr lang="x-none" b="1" dirty="0"/>
              <a:t>Contraseñas</a:t>
            </a:r>
            <a:r>
              <a:rPr lang="x-none" dirty="0"/>
              <a:t>: Las contraseñas permiten distintos niveles de acceso a la configuración del BIOS.</a:t>
            </a:r>
            <a:r>
              <a:rPr lang="x-none" b="1" dirty="0"/>
              <a:t> </a:t>
            </a:r>
          </a:p>
          <a:p>
            <a:pPr lvl="1" rtl="0"/>
            <a:r>
              <a:rPr lang="x-none" b="1" dirty="0"/>
              <a:t>Encriptación de unidades</a:t>
            </a:r>
            <a:r>
              <a:rPr lang="x-none" dirty="0"/>
              <a:t>: es posible encriptar un disco duro para evitar el robo de datos.</a:t>
            </a:r>
            <a:r>
              <a:rPr lang="x-none" b="1" dirty="0"/>
              <a:t> </a:t>
            </a:r>
          </a:p>
          <a:p>
            <a:pPr lvl="1" rtl="0"/>
            <a:r>
              <a:rPr lang="x-none" b="1" dirty="0"/>
              <a:t>LoJack</a:t>
            </a:r>
            <a:r>
              <a:rPr lang="x-none" dirty="0"/>
              <a:t>: esta es una característica de seguridad que permite que el propietario ubique, bloquee y vacíe el dispositivo.</a:t>
            </a:r>
          </a:p>
          <a:p>
            <a:pPr lvl="1" rtl="0"/>
            <a:r>
              <a:rPr lang="x-none" b="1" dirty="0"/>
              <a:t>Módulo de plataforma segura (TPM)</a:t>
            </a:r>
            <a:r>
              <a:rPr lang="x-none" dirty="0"/>
              <a:t>: es un chip diseñado para asegurar el hardware almacenando las claves de encriptación, los certificados digitales, las contraseñas y los datos.</a:t>
            </a:r>
            <a:r>
              <a:rPr lang="x-none" b="1" dirty="0"/>
              <a:t> </a:t>
            </a:r>
          </a:p>
          <a:p>
            <a:pPr lvl="1" rtl="0"/>
            <a:r>
              <a:rPr lang="x-none" b="1" spc="-30" dirty="0"/>
              <a:t>Arranque</a:t>
            </a:r>
            <a:r>
              <a:rPr lang="x-none" spc="-30" dirty="0"/>
              <a:t> </a:t>
            </a:r>
            <a:r>
              <a:rPr lang="x-none" b="1" spc="-30" dirty="0"/>
              <a:t>seguro</a:t>
            </a:r>
            <a:r>
              <a:rPr lang="x-none" spc="-30" dirty="0"/>
              <a:t>: el arranque seguro es un estándar de seguridad de UEFI que garantiza que una computadora arranque solo un sistema operativo que haya sido confiado por el fabricante de la placa base.</a:t>
            </a:r>
            <a:r>
              <a:rPr lang="x-none" b="1" spc="-30" dirty="0"/>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1567" y="3876756"/>
            <a:ext cx="5724524" cy="1179654"/>
          </a:xfrm>
          <a:prstGeom prst="rect">
            <a:avLst/>
          </a:prstGeom>
        </p:spPr>
      </p:pic>
    </p:spTree>
    <p:custDataLst>
      <p:tags r:id="rId1"/>
    </p:custDataLst>
    <p:extLst>
      <p:ext uri="{BB962C8B-B14F-4D97-AF65-F5344CB8AC3E}">
        <p14:creationId xmlns:p14="http://schemas.microsoft.com/office/powerpoint/2010/main" val="1997531702"/>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solidFill>
                  <a:srgbClr val="367187"/>
                </a:solidFill>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Actualización del firmware</a:t>
            </a:r>
          </a:p>
        </p:txBody>
      </p:sp>
      <p:sp>
        <p:nvSpPr>
          <p:cNvPr id="13315" name="Content Placeholder 2"/>
          <p:cNvSpPr>
            <a:spLocks noGrp="1"/>
          </p:cNvSpPr>
          <p:nvPr>
            <p:ph idx="1"/>
          </p:nvPr>
        </p:nvSpPr>
        <p:spPr>
          <a:xfrm>
            <a:off x="144064" y="798944"/>
            <a:ext cx="8835813" cy="4155319"/>
          </a:xfrm>
        </p:spPr>
        <p:txBody>
          <a:bodyPr/>
          <a:lstStyle/>
          <a:p>
            <a:pPr rtl="0"/>
            <a:r>
              <a:rPr lang="x-none"/>
              <a:t>Los fabricantes de placas base pueden publicar versiones actualizadas del BIOS para brindar mejoras en la estabilidad, la compatibilidad y el rendimiento. </a:t>
            </a:r>
          </a:p>
          <a:p>
            <a:pPr rtl="0"/>
            <a:r>
              <a:rPr lang="x-none"/>
              <a:t>La información del BIOS de las primeras computadoras se encontraba en los chips de ROM y, para actualizar la información del BIOS, el chip de ROM debía reemplazarse físicamente.</a:t>
            </a:r>
          </a:p>
          <a:p>
            <a:pPr rtl="0"/>
            <a:r>
              <a:rPr lang="x-none"/>
              <a:t>Los chips de las BIOS modernas son memorias borrables programables de solo lectura (EEPROM) que pueden ser actualizadas por el usuario sin abrir el gabinete de la computadora. </a:t>
            </a:r>
          </a:p>
          <a:p>
            <a:pPr lvl="1" rtl="0"/>
            <a:r>
              <a:rPr lang="x-none"/>
              <a:t>Este proceso se denomina “actualización del BIOS”.</a:t>
            </a:r>
          </a:p>
          <a:p>
            <a:pPr rtl="0"/>
            <a:r>
              <a:rPr lang="x-none"/>
              <a:t>Para descargar un nuevo BIOS, consulte el sitio web del fabricante y siga los procedimientos de instalación recomendados.</a:t>
            </a:r>
          </a:p>
        </p:txBody>
      </p:sp>
    </p:spTree>
    <p:custDataLst>
      <p:tags r:id="rId1"/>
    </p:custDataLst>
    <p:extLst>
      <p:ext uri="{BB962C8B-B14F-4D97-AF65-F5344CB8AC3E}">
        <p14:creationId xmlns:p14="http://schemas.microsoft.com/office/powerpoint/2010/main" val="1127626161"/>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latin typeface="Arial" charset="0"/>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Práctica de laboratorio: </a:t>
            </a:r>
            <a:r>
              <a:rPr lang="x-none">
                <a:latin typeface="Arial" charset="0"/>
              </a:rPr>
              <a:t>Búsqueda de actualizaciones de firmware para BIOS o UEFI</a:t>
            </a:r>
          </a:p>
        </p:txBody>
      </p:sp>
      <p:sp>
        <p:nvSpPr>
          <p:cNvPr id="13315" name="Content Placeholder 2"/>
          <p:cNvSpPr>
            <a:spLocks noGrp="1"/>
          </p:cNvSpPr>
          <p:nvPr>
            <p:ph idx="1"/>
          </p:nvPr>
        </p:nvSpPr>
        <p:spPr>
          <a:xfrm>
            <a:off x="116194" y="1158892"/>
            <a:ext cx="8303906" cy="3516720"/>
          </a:xfrm>
        </p:spPr>
        <p:txBody>
          <a:bodyPr/>
          <a:lstStyle/>
          <a:p>
            <a:pPr marL="142875" lvl="1" indent="0" rtl="0">
              <a:buNone/>
            </a:pPr>
            <a:r>
              <a:rPr lang="x-none"/>
              <a:t>En esta práctica de laboratorio, identificará la versión actual de BIOS o UEFI y luego buscará archivos de actualización de BIOS o UEFI.</a:t>
            </a:r>
          </a:p>
          <a:p>
            <a:pPr lvl="1">
              <a:buFont typeface="Wingdings" panose="05000000000000000000" pitchFamily="2" charset="2"/>
              <a:buChar char="§"/>
            </a:pPr>
            <a:endParaRPr lang="en-CA" altLang="en-US" dirty="0"/>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4233472534"/>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latin typeface="Arial" charset="0"/>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Práctica de laboratorio: </a:t>
            </a:r>
            <a:r>
              <a:rPr lang="x-none">
                <a:latin typeface="Arial" charset="0"/>
              </a:rPr>
              <a:t>Instalación de Windows</a:t>
            </a:r>
          </a:p>
        </p:txBody>
      </p:sp>
      <p:sp>
        <p:nvSpPr>
          <p:cNvPr id="13315" name="Content Placeholder 2"/>
          <p:cNvSpPr>
            <a:spLocks noGrp="1"/>
          </p:cNvSpPr>
          <p:nvPr>
            <p:ph idx="1"/>
          </p:nvPr>
        </p:nvSpPr>
        <p:spPr>
          <a:xfrm>
            <a:off x="116194" y="1168417"/>
            <a:ext cx="5781686" cy="3516720"/>
          </a:xfrm>
        </p:spPr>
        <p:txBody>
          <a:bodyPr/>
          <a:lstStyle/>
          <a:p>
            <a:pPr marL="142875" lvl="1" indent="0" rtl="0">
              <a:buNone/>
            </a:pPr>
            <a:r>
              <a:rPr lang="x-none" dirty="0"/>
              <a:t>En esta práctica de laboratorio, instalará Windows 10.</a:t>
            </a:r>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409685394"/>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latin typeface="Arial" charset="0"/>
              </a:rPr>
              <a:t>Configuración de BIOS/UEFI</a:t>
            </a:r>
            <a:r>
              <a:rPr lang="en-US" altLang="en-US" sz="1600" dirty="0">
                <a:solidFill>
                  <a:srgbClr val="367187"/>
                </a:solidFill>
              </a:rPr>
              <a:t/>
            </a:r>
            <a:br>
              <a:rPr lang="en-US" altLang="en-US" sz="1600" dirty="0">
                <a:solidFill>
                  <a:srgbClr val="367187"/>
                </a:solidFill>
              </a:rPr>
            </a:br>
            <a:r>
              <a:rPr lang="x-none">
                <a:solidFill>
                  <a:srgbClr val="367187"/>
                </a:solidFill>
              </a:rPr>
              <a:t>Práctica de laboratorio: </a:t>
            </a:r>
            <a:r>
              <a:rPr lang="x-none">
                <a:latin typeface="Arial" charset="0"/>
              </a:rPr>
              <a:t>Instalación de software de terceros en Windows</a:t>
            </a:r>
          </a:p>
        </p:txBody>
      </p:sp>
      <p:sp>
        <p:nvSpPr>
          <p:cNvPr id="7" name="Content Placeholder 2"/>
          <p:cNvSpPr>
            <a:spLocks noGrp="1"/>
          </p:cNvSpPr>
          <p:nvPr>
            <p:ph idx="1"/>
          </p:nvPr>
        </p:nvSpPr>
        <p:spPr>
          <a:xfrm>
            <a:off x="116194" y="1168417"/>
            <a:ext cx="8189606" cy="3516720"/>
          </a:xfrm>
        </p:spPr>
        <p:txBody>
          <a:bodyPr/>
          <a:lstStyle/>
          <a:p>
            <a:pPr marL="142875" lvl="1" indent="0" rtl="0">
              <a:buNone/>
            </a:pPr>
            <a:r>
              <a:rPr lang="x-none"/>
              <a:t>En esta práctica de laboratorio, instalará y eliminará una aplicación de software de terceros suministrada por el instructor. Instalará la aplicación Packet Tracer para Windows.</a:t>
            </a:r>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2232550241"/>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2982823"/>
          </a:xfrm>
        </p:spPr>
        <p:txBody>
          <a:bodyPr/>
          <a:lstStyle/>
          <a:p>
            <a:pPr rtl="0"/>
            <a:r>
              <a:rPr lang="x-none">
                <a:solidFill>
                  <a:schemeClr val="accent5">
                    <a:lumMod val="40000"/>
                    <a:lumOff val="60000"/>
                  </a:schemeClr>
                </a:solidFill>
              </a:rPr>
              <a:t>3.2 Energía eléctrica</a:t>
            </a:r>
          </a:p>
        </p:txBody>
      </p:sp>
    </p:spTree>
    <p:custDataLst>
      <p:tags r:id="rId1"/>
    </p:custDataLst>
    <p:extLst>
      <p:ext uri="{BB962C8B-B14F-4D97-AF65-F5344CB8AC3E}">
        <p14:creationId xmlns:p14="http://schemas.microsoft.com/office/powerpoint/2010/main" val="26605114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Capítulo 3: Hardware de computadora avanzado</a:t>
            </a:r>
          </a:p>
        </p:txBody>
      </p:sp>
      <p:sp>
        <p:nvSpPr>
          <p:cNvPr id="3" name="Rectangle 2"/>
          <p:cNvSpPr/>
          <p:nvPr/>
        </p:nvSpPr>
        <p:spPr>
          <a:xfrm>
            <a:off x="628650" y="3436035"/>
            <a:ext cx="525780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Vataje y voltaje</a:t>
            </a:r>
            <a:r>
              <a:rPr lang="en-US" sz="1600" dirty="0">
                <a:latin typeface="Arial" charset="0"/>
              </a:rPr>
              <a:t/>
            </a:r>
            <a:br>
              <a:rPr lang="en-US" sz="1600" dirty="0">
                <a:latin typeface="Arial" charset="0"/>
              </a:rPr>
            </a:br>
            <a:r>
              <a:rPr lang="x-none">
                <a:latin typeface="Arial" charset="0"/>
              </a:rPr>
              <a:t>Vataje y voltaje</a:t>
            </a:r>
          </a:p>
        </p:txBody>
      </p:sp>
      <p:sp>
        <p:nvSpPr>
          <p:cNvPr id="13315" name="Content Placeholder 2"/>
          <p:cNvSpPr>
            <a:spLocks noGrp="1"/>
          </p:cNvSpPr>
          <p:nvPr>
            <p:ph idx="1"/>
          </p:nvPr>
        </p:nvSpPr>
        <p:spPr>
          <a:xfrm>
            <a:off x="144064" y="798944"/>
            <a:ext cx="8999936" cy="4155319"/>
          </a:xfrm>
        </p:spPr>
        <p:txBody>
          <a:bodyPr/>
          <a:lstStyle/>
          <a:p>
            <a:pPr rtl="0"/>
            <a:r>
              <a:rPr lang="x-none" dirty="0"/>
              <a:t>Hay cuatro unidades básicas de electricidad que un técnico informático debe conocer:</a:t>
            </a:r>
          </a:p>
          <a:p>
            <a:pPr lvl="1" rtl="0"/>
            <a:r>
              <a:rPr lang="x-none" b="1" dirty="0"/>
              <a:t>Voltaje (V)</a:t>
            </a:r>
            <a:r>
              <a:rPr lang="x-none" dirty="0"/>
              <a:t>: se mide en voltios (V). Es la medida de trabajo necesario para mover una carga.</a:t>
            </a:r>
          </a:p>
          <a:p>
            <a:pPr lvl="1" rtl="0"/>
            <a:r>
              <a:rPr lang="x-none" b="1" dirty="0"/>
              <a:t>Corriente (I)</a:t>
            </a:r>
            <a:r>
              <a:rPr lang="x-none" dirty="0"/>
              <a:t>: se mide en amperios (A). Es la cantidad de electrones que pasan por un circuito por segundo.</a:t>
            </a:r>
          </a:p>
          <a:p>
            <a:pPr lvl="1" rtl="0"/>
            <a:r>
              <a:rPr lang="x-none" b="1" dirty="0"/>
              <a:t>Resistencia (R)</a:t>
            </a:r>
            <a:r>
              <a:rPr lang="x-none" dirty="0"/>
              <a:t>: se mide en ohmios (O). Es la oposición al flujo de corriente en un circuito.</a:t>
            </a:r>
          </a:p>
          <a:p>
            <a:pPr lvl="1" rtl="0"/>
            <a:r>
              <a:rPr lang="x-none" b="1" dirty="0"/>
              <a:t>Energía (P)</a:t>
            </a:r>
            <a:r>
              <a:rPr lang="x-none" dirty="0"/>
              <a:t>: se mide en vatios (W). Se refiere al trabajo que se requiere para mover electrones a través de un circuito multiplicado por la cantidad de electrones que se mueven en un circuito por segundo.</a:t>
            </a:r>
          </a:p>
          <a:p>
            <a:pPr rtl="0"/>
            <a:r>
              <a:rPr lang="x-none" dirty="0"/>
              <a:t>Una ecuación básica, conocida como la ley de Ohm, expresa cómo el voltaje es igual a la corriente multiplicada por la resistencia: </a:t>
            </a:r>
            <a:r>
              <a:rPr lang="x-none" b="1" dirty="0"/>
              <a:t>V = IR</a:t>
            </a:r>
            <a:r>
              <a:rPr lang="x-none" dirty="0"/>
              <a:t>. </a:t>
            </a:r>
          </a:p>
          <a:p>
            <a:pPr rtl="0"/>
            <a:r>
              <a:rPr lang="x-none" dirty="0"/>
              <a:t>En un sistema eléctrico, la potencia es igual al voltaje multiplicado por la corriente: </a:t>
            </a:r>
            <a:r>
              <a:rPr lang="x-none" b="1" dirty="0"/>
              <a:t>P = VI</a:t>
            </a:r>
            <a:r>
              <a:rPr lang="x-none" dirty="0"/>
              <a:t>.</a:t>
            </a:r>
          </a:p>
        </p:txBody>
      </p:sp>
    </p:spTree>
    <p:custDataLst>
      <p:tags r:id="rId1"/>
    </p:custDataLst>
    <p:extLst>
      <p:ext uri="{BB962C8B-B14F-4D97-AF65-F5344CB8AC3E}">
        <p14:creationId xmlns:p14="http://schemas.microsoft.com/office/powerpoint/2010/main" val="2347322279"/>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Vataje y voltaje</a:t>
            </a:r>
            <a:r>
              <a:rPr lang="en-US" sz="1600" dirty="0">
                <a:latin typeface="Arial" charset="0"/>
              </a:rPr>
              <a:t/>
            </a:r>
            <a:br>
              <a:rPr lang="en-US" sz="1600" dirty="0">
                <a:latin typeface="Arial" charset="0"/>
              </a:rPr>
            </a:br>
            <a:r>
              <a:rPr lang="x-none">
                <a:latin typeface="Arial" charset="0"/>
              </a:rPr>
              <a:t>Configuración de voltaje de la fuente de alimentación</a:t>
            </a:r>
          </a:p>
        </p:txBody>
      </p:sp>
      <p:sp>
        <p:nvSpPr>
          <p:cNvPr id="13315" name="Content Placeholder 2"/>
          <p:cNvSpPr>
            <a:spLocks noGrp="1"/>
          </p:cNvSpPr>
          <p:nvPr>
            <p:ph idx="1"/>
          </p:nvPr>
        </p:nvSpPr>
        <p:spPr>
          <a:xfrm>
            <a:off x="144063" y="798944"/>
            <a:ext cx="5354059" cy="4155319"/>
          </a:xfrm>
        </p:spPr>
        <p:txBody>
          <a:bodyPr/>
          <a:lstStyle/>
          <a:p>
            <a:pPr rtl="0"/>
            <a:r>
              <a:rPr lang="x-none"/>
              <a:t>En la parte trasera de algunas fuentes de alimentación, hay un pequeño interruptor llamado “interruptor selector de voltaje”.</a:t>
            </a:r>
          </a:p>
          <a:p>
            <a:pPr lvl="1" rtl="0"/>
            <a:r>
              <a:rPr lang="x-none"/>
              <a:t>Este interruptor permite fijar el voltaje de entrada a la fuente de alimentación en 110 V/115 V o 220 V/230 V.</a:t>
            </a:r>
          </a:p>
          <a:p>
            <a:pPr lvl="1" rtl="0"/>
            <a:r>
              <a:rPr lang="x-none"/>
              <a:t>Las fuentes de alimentación que tienen este interruptor se denominan fuentes de alimentación de doble voltaje. </a:t>
            </a:r>
          </a:p>
          <a:p>
            <a:pPr lvl="1" rtl="0"/>
            <a:r>
              <a:rPr lang="x-none"/>
              <a:t>Si una fuente de alimentación no tiene este interruptor, detecta y establece el voltaje correcto de forma automática.</a:t>
            </a:r>
          </a:p>
          <a:p>
            <a:pPr rtl="0"/>
            <a:r>
              <a:rPr lang="x-none"/>
              <a:t>La configuración de voltaje correcta depende del país en el que se usa la fuente de alimentación. </a:t>
            </a:r>
          </a:p>
        </p:txBody>
      </p:sp>
      <p:pic>
        <p:nvPicPr>
          <p:cNvPr id="2" name="Picture 1" descr="Image of a dual voltage power supply which shows the back of the power supply. The back of the power supply has a voltage selection switch, a power on/off switch, and the power cord recepticle." title="Dual voltage power supply">
            <a:extLst>
              <a:ext uri="{FF2B5EF4-FFF2-40B4-BE49-F238E27FC236}">
                <a16:creationId xmlns:a16="http://schemas.microsoft.com/office/drawing/2014/main" xmlns:c15="http://schemas.microsoft.com/office/drawing/2012/chart" xmlns:c="http://schemas.openxmlformats.org/drawingml/2006/chart" xmlns="" id="{531E3806-8418-41FF-BC04-2973867D0FB0}"/>
              </a:ext>
            </a:extLst>
          </p:cNvPr>
          <p:cNvPicPr>
            <a:picLocks noChangeAspect="1"/>
          </p:cNvPicPr>
          <p:nvPr/>
        </p:nvPicPr>
        <p:blipFill>
          <a:blip r:embed="rId4"/>
          <a:stretch>
            <a:fillRect/>
          </a:stretch>
        </p:blipFill>
        <p:spPr>
          <a:xfrm>
            <a:off x="5717345" y="1740819"/>
            <a:ext cx="2630759" cy="1494750"/>
          </a:xfrm>
          <a:prstGeom prst="rect">
            <a:avLst/>
          </a:prstGeom>
          <a:ln w="25400">
            <a:solidFill>
              <a:schemeClr val="tx1"/>
            </a:solidFill>
          </a:ln>
        </p:spPr>
      </p:pic>
    </p:spTree>
    <p:custDataLst>
      <p:tags r:id="rId1"/>
    </p:custDataLst>
    <p:extLst>
      <p:ext uri="{BB962C8B-B14F-4D97-AF65-F5344CB8AC3E}">
        <p14:creationId xmlns:p14="http://schemas.microsoft.com/office/powerpoint/2010/main" val="2513741091"/>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latin typeface="Arial" charset="0"/>
              </a:rPr>
              <a:t>Vataje y voltaje</a:t>
            </a:r>
            <a:r>
              <a:rPr lang="en-US" altLang="en-US" sz="1600" dirty="0">
                <a:solidFill>
                  <a:srgbClr val="367187"/>
                </a:solidFill>
              </a:rPr>
              <a:t/>
            </a:r>
            <a:br>
              <a:rPr lang="en-US" altLang="en-US" sz="1600" dirty="0">
                <a:solidFill>
                  <a:srgbClr val="367187"/>
                </a:solidFill>
              </a:rPr>
            </a:br>
            <a:r>
              <a:rPr lang="x-none">
                <a:solidFill>
                  <a:srgbClr val="367187"/>
                </a:solidFill>
              </a:rPr>
              <a:t>Práctica de laboratorio: </a:t>
            </a:r>
            <a:r>
              <a:rPr lang="x-none">
                <a:latin typeface="Arial" charset="0"/>
              </a:rPr>
              <a:t>Ley de Ohm</a:t>
            </a:r>
          </a:p>
        </p:txBody>
      </p:sp>
      <p:sp>
        <p:nvSpPr>
          <p:cNvPr id="13315" name="Content Placeholder 2"/>
          <p:cNvSpPr>
            <a:spLocks noGrp="1"/>
          </p:cNvSpPr>
          <p:nvPr>
            <p:ph idx="1"/>
          </p:nvPr>
        </p:nvSpPr>
        <p:spPr>
          <a:xfrm>
            <a:off x="116194" y="1158892"/>
            <a:ext cx="8056256" cy="3516720"/>
          </a:xfrm>
        </p:spPr>
        <p:txBody>
          <a:bodyPr/>
          <a:lstStyle/>
          <a:p>
            <a:pPr marL="142875" lvl="1" indent="0" rtl="0">
              <a:buNone/>
            </a:pPr>
            <a:r>
              <a:rPr lang="x-none"/>
              <a:t>En esta práctica de laboratorio, debe responder preguntas sobre la electricidad y la ley de Ohm.</a:t>
            </a:r>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1084055206"/>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Fluctuación y protección de alimentación</a:t>
            </a:r>
            <a:r>
              <a:rPr lang="en-US" sz="1600" dirty="0">
                <a:latin typeface="Arial" charset="0"/>
              </a:rPr>
              <a:t/>
            </a:r>
            <a:br>
              <a:rPr lang="en-US" sz="1600" dirty="0">
                <a:latin typeface="Arial" charset="0"/>
              </a:rPr>
            </a:br>
            <a:r>
              <a:rPr lang="x-none">
                <a:latin typeface="Arial" charset="0"/>
              </a:rPr>
              <a:t>Tipos de fluctuación de alimentación</a:t>
            </a:r>
          </a:p>
        </p:txBody>
      </p:sp>
      <p:sp>
        <p:nvSpPr>
          <p:cNvPr id="13315" name="Content Placeholder 2"/>
          <p:cNvSpPr>
            <a:spLocks noGrp="1"/>
          </p:cNvSpPr>
          <p:nvPr>
            <p:ph idx="1"/>
          </p:nvPr>
        </p:nvSpPr>
        <p:spPr>
          <a:xfrm>
            <a:off x="144064" y="855091"/>
            <a:ext cx="6350292" cy="4155319"/>
          </a:xfrm>
        </p:spPr>
        <p:txBody>
          <a:bodyPr/>
          <a:lstStyle/>
          <a:p>
            <a:pPr rtl="0"/>
            <a:r>
              <a:rPr lang="x-none" dirty="0"/>
              <a:t>Cuando el voltaje de una PC no es exacto o estable, es posible que los componentes de la PC no funcionen correctamente. </a:t>
            </a:r>
          </a:p>
          <a:p>
            <a:pPr rtl="0"/>
            <a:r>
              <a:rPr lang="x-none" dirty="0"/>
              <a:t>Los siguientes tipos de fluctuaciones de alimentación de CA pueden provocar pérdida de datos o fallas de hardware:</a:t>
            </a:r>
          </a:p>
          <a:p>
            <a:pPr lvl="1" rtl="0"/>
            <a:r>
              <a:rPr lang="x-none" b="1" dirty="0"/>
              <a:t>Apagón total</a:t>
            </a:r>
            <a:r>
              <a:rPr lang="x-none" dirty="0"/>
              <a:t>: Pérdida total de alimentación de CA.</a:t>
            </a:r>
            <a:r>
              <a:rPr lang="x-none" b="1" dirty="0"/>
              <a:t> </a:t>
            </a:r>
          </a:p>
          <a:p>
            <a:pPr lvl="1" rtl="0"/>
            <a:r>
              <a:rPr lang="x-none" b="1" dirty="0"/>
              <a:t>Baja de tensión</a:t>
            </a:r>
            <a:r>
              <a:rPr lang="x-none" dirty="0"/>
              <a:t>: una disminución en el nivel de voltaje de alimentación de CA que se mantiene durante un tiempo.</a:t>
            </a:r>
            <a:r>
              <a:rPr lang="x-none" b="1" dirty="0"/>
              <a:t> </a:t>
            </a:r>
          </a:p>
          <a:p>
            <a:pPr lvl="1" rtl="0"/>
            <a:r>
              <a:rPr lang="x-none" b="1" dirty="0"/>
              <a:t>Ruido</a:t>
            </a:r>
            <a:r>
              <a:rPr lang="x-none" dirty="0"/>
              <a:t>: interferencia proveniente de generadores y rayos.</a:t>
            </a:r>
            <a:r>
              <a:rPr lang="x-none" b="1" dirty="0"/>
              <a:t> </a:t>
            </a:r>
          </a:p>
          <a:p>
            <a:pPr lvl="1" rtl="0"/>
            <a:r>
              <a:rPr lang="x-none" b="1" dirty="0"/>
              <a:t>Picos de voltaje</a:t>
            </a:r>
            <a:r>
              <a:rPr lang="x-none" dirty="0"/>
              <a:t>: aumento repentino de voltaje que se mantiene durante un período corto y supera el 100 % del voltaje normal en una línea.</a:t>
            </a:r>
            <a:r>
              <a:rPr lang="x-none" b="1" dirty="0"/>
              <a:t> </a:t>
            </a:r>
          </a:p>
          <a:p>
            <a:pPr lvl="1" rtl="0"/>
            <a:r>
              <a:rPr lang="x-none" b="1" dirty="0"/>
              <a:t>Sobrevoltaje</a:t>
            </a:r>
            <a:r>
              <a:rPr lang="x-none" dirty="0"/>
              <a:t>: Aumento drástico de voltaje por encima del flujo normal de corriente eléctrica.</a:t>
            </a:r>
          </a:p>
        </p:txBody>
      </p:sp>
      <p:pic>
        <p:nvPicPr>
          <p:cNvPr id="2" name="Picture 1" descr="This image displays the front of an uninterrupable power supply (UPS) and shows the Power button, the On Line indicator which is lit, the On Battery indicator, the Overload indicator, and the Replace Battery indicator." title="UPS">
            <a:extLst>
              <a:ext uri="{FF2B5EF4-FFF2-40B4-BE49-F238E27FC236}">
                <a16:creationId xmlns:a16="http://schemas.microsoft.com/office/drawing/2014/main" xmlns:c15="http://schemas.microsoft.com/office/drawing/2012/chart" xmlns:c="http://schemas.openxmlformats.org/drawingml/2006/chart" xmlns="" id="{C2C5D62D-4AC5-4F12-8CC8-32B346DD48CD}"/>
              </a:ext>
            </a:extLst>
          </p:cNvPr>
          <p:cNvPicPr>
            <a:picLocks noChangeAspect="1"/>
          </p:cNvPicPr>
          <p:nvPr/>
        </p:nvPicPr>
        <p:blipFill>
          <a:blip r:embed="rId4"/>
          <a:stretch>
            <a:fillRect/>
          </a:stretch>
        </p:blipFill>
        <p:spPr>
          <a:xfrm>
            <a:off x="6494356" y="1230967"/>
            <a:ext cx="2178772" cy="2681565"/>
          </a:xfrm>
          <a:prstGeom prst="rect">
            <a:avLst/>
          </a:prstGeom>
        </p:spPr>
      </p:pic>
    </p:spTree>
    <p:custDataLst>
      <p:tags r:id="rId1"/>
    </p:custDataLst>
    <p:extLst>
      <p:ext uri="{BB962C8B-B14F-4D97-AF65-F5344CB8AC3E}">
        <p14:creationId xmlns:p14="http://schemas.microsoft.com/office/powerpoint/2010/main" val="13914073"/>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Fluctuación y protección de la alimentación</a:t>
            </a:r>
            <a:r>
              <a:rPr lang="en-US" sz="1600" dirty="0">
                <a:latin typeface="Arial" charset="0"/>
              </a:rPr>
              <a:t/>
            </a:r>
            <a:br>
              <a:rPr lang="en-US" sz="1600" dirty="0">
                <a:latin typeface="Arial" charset="0"/>
              </a:rPr>
            </a:br>
            <a:r>
              <a:rPr lang="x-none">
                <a:latin typeface="Arial" charset="0"/>
              </a:rPr>
              <a:t>Dispositivos de protección de la alimentación</a:t>
            </a:r>
          </a:p>
        </p:txBody>
      </p:sp>
      <p:sp>
        <p:nvSpPr>
          <p:cNvPr id="13315" name="Content Placeholder 2"/>
          <p:cNvSpPr>
            <a:spLocks noGrp="1"/>
          </p:cNvSpPr>
          <p:nvPr>
            <p:ph idx="1"/>
          </p:nvPr>
        </p:nvSpPr>
        <p:spPr>
          <a:xfrm>
            <a:off x="144064" y="871133"/>
            <a:ext cx="6154635" cy="4155319"/>
          </a:xfrm>
        </p:spPr>
        <p:txBody>
          <a:bodyPr/>
          <a:lstStyle/>
          <a:p>
            <a:pPr rtl="0"/>
            <a:r>
              <a:rPr lang="x-none" dirty="0"/>
              <a:t>A fin de ayudar a proteger contra problemas de fluctuación de alimentación, utilice dispositivos para proteger los datos y los equipos de computación:</a:t>
            </a:r>
          </a:p>
          <a:p>
            <a:pPr lvl="1" rtl="0"/>
            <a:r>
              <a:rPr lang="x-none" b="1" dirty="0"/>
              <a:t>Protector de sobrevoltaje</a:t>
            </a:r>
            <a:r>
              <a:rPr lang="x-none" dirty="0"/>
              <a:t>: Ayuda a proteger contra los daños ocasionados por sobrevoltaje y picos de voltaje.</a:t>
            </a:r>
            <a:r>
              <a:rPr lang="x-none" b="1" dirty="0"/>
              <a:t> </a:t>
            </a:r>
          </a:p>
          <a:p>
            <a:pPr lvl="2" rtl="0"/>
            <a:r>
              <a:rPr lang="x-none" dirty="0"/>
              <a:t>Los supresores de sobrevoltaje desvían a tierra el exceso de voltaje eléctrico presente en la línea. </a:t>
            </a:r>
          </a:p>
          <a:p>
            <a:pPr lvl="1" rtl="0"/>
            <a:r>
              <a:rPr lang="x-none" b="1" dirty="0"/>
              <a:t>Fuente de alimentación ininterrumpible (UPS)</a:t>
            </a:r>
            <a:r>
              <a:rPr lang="x-none" dirty="0"/>
              <a:t>: ayuda a proteger contra posibles problemas de alimentación eléctrica y proporciona una calidad de alimentación constante cuando se producen bajones de tensión y apagones.</a:t>
            </a:r>
            <a:r>
              <a:rPr lang="x-none" b="1" dirty="0"/>
              <a:t> </a:t>
            </a:r>
          </a:p>
          <a:p>
            <a:pPr lvl="1" rtl="0"/>
            <a:r>
              <a:rPr lang="x-none" b="1" spc="-30" dirty="0"/>
              <a:t>Fuentes de alimentación de reserva (SPS)</a:t>
            </a:r>
            <a:r>
              <a:rPr lang="x-none" spc="-30" dirty="0"/>
              <a:t>: ayudan a proteger contra posibles problemas de alimentación eléctrica mediante una batería de reserva que está en espera durante el funcionamiento normal.</a:t>
            </a:r>
            <a:r>
              <a:rPr lang="x-none" b="1" spc="-30" dirty="0"/>
              <a:t> </a:t>
            </a:r>
          </a:p>
          <a:p>
            <a:pPr lvl="2" rtl="0"/>
            <a:r>
              <a:rPr lang="x-none" dirty="0"/>
              <a:t>Estos dispositivos no son tan confiables como las UPS debido al tiempo que toma la conmutación a la batería.</a:t>
            </a:r>
          </a:p>
        </p:txBody>
      </p:sp>
      <p:pic>
        <p:nvPicPr>
          <p:cNvPr id="3" name="Picture 2" descr="This image displays a picture of four different sized power protection devices." title="Power protection devices">
            <a:extLst>
              <a:ext uri="{FF2B5EF4-FFF2-40B4-BE49-F238E27FC236}">
                <a16:creationId xmlns:a16="http://schemas.microsoft.com/office/drawing/2014/main" xmlns:c15="http://schemas.microsoft.com/office/drawing/2012/chart" xmlns:c="http://schemas.openxmlformats.org/drawingml/2006/chart" xmlns="" id="{7835BDCB-629F-4973-AFCE-2BB348EDA2AE}"/>
              </a:ext>
            </a:extLst>
          </p:cNvPr>
          <p:cNvPicPr>
            <a:picLocks noChangeAspect="1"/>
          </p:cNvPicPr>
          <p:nvPr/>
        </p:nvPicPr>
        <p:blipFill>
          <a:blip r:embed="rId4"/>
          <a:stretch>
            <a:fillRect/>
          </a:stretch>
        </p:blipFill>
        <p:spPr>
          <a:xfrm>
            <a:off x="6298699" y="1117067"/>
            <a:ext cx="2620721" cy="2909366"/>
          </a:xfrm>
          <a:prstGeom prst="rect">
            <a:avLst/>
          </a:prstGeom>
        </p:spPr>
      </p:pic>
    </p:spTree>
    <p:custDataLst>
      <p:tags r:id="rId1"/>
    </p:custDataLst>
    <p:extLst>
      <p:ext uri="{BB962C8B-B14F-4D97-AF65-F5344CB8AC3E}">
        <p14:creationId xmlns:p14="http://schemas.microsoft.com/office/powerpoint/2010/main" val="3827250373"/>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601846" cy="2982823"/>
          </a:xfrm>
        </p:spPr>
        <p:txBody>
          <a:bodyPr/>
          <a:lstStyle/>
          <a:p>
            <a:pPr rtl="0"/>
            <a:r>
              <a:rPr lang="x-none" dirty="0">
                <a:solidFill>
                  <a:schemeClr val="accent5">
                    <a:lumMod val="40000"/>
                    <a:lumOff val="60000"/>
                  </a:schemeClr>
                </a:solidFill>
              </a:rPr>
              <a:t>3.3 Funcionalidades avanzadas de las computadoras</a:t>
            </a:r>
          </a:p>
        </p:txBody>
      </p:sp>
    </p:spTree>
    <p:custDataLst>
      <p:tags r:id="rId1"/>
    </p:custDataLst>
    <p:extLst>
      <p:ext uri="{BB962C8B-B14F-4D97-AF65-F5344CB8AC3E}">
        <p14:creationId xmlns:p14="http://schemas.microsoft.com/office/powerpoint/2010/main" val="1501002207"/>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Arquitecturas de la CPU</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2683280"/>
          </a:xfrm>
        </p:spPr>
        <p:txBody>
          <a:bodyPr/>
          <a:lstStyle/>
          <a:p>
            <a:pPr rtl="0"/>
            <a:r>
              <a:rPr lang="x-none" sz="1400" dirty="0"/>
              <a:t>Un programa es una secuencia de instrucciones almacenadas y una CPU ejecuta estas instrucciones siguiendo un conjunto de instrucciones específicas. </a:t>
            </a:r>
          </a:p>
          <a:p>
            <a:pPr rtl="0"/>
            <a:r>
              <a:rPr lang="x-none" sz="1400" dirty="0"/>
              <a:t>Existen dos tipos distintos de conjuntos de instrucciones que pueden usar las CPU:</a:t>
            </a:r>
          </a:p>
          <a:p>
            <a:pPr lvl="1" rtl="0"/>
            <a:r>
              <a:rPr lang="x-none" b="1" spc="-30" dirty="0"/>
              <a:t>Computadora con conjunto de instrucciones reducido (RISC, Reduced Instruction Set Computer)</a:t>
            </a:r>
            <a:r>
              <a:rPr lang="x-none" dirty="0"/>
              <a:t>: esta arquitectura usa un conjunto de instrucciones relativamente pequeño. Los chips RISC se diseñan para ejecutar estas instrucciones muy rápidamente.</a:t>
            </a:r>
            <a:r>
              <a:rPr lang="x-none" b="1" dirty="0"/>
              <a:t> </a:t>
            </a:r>
          </a:p>
          <a:p>
            <a:pPr lvl="1" rtl="0"/>
            <a:r>
              <a:rPr lang="x-none" b="1" spc="-30" dirty="0"/>
              <a:t>Computadora con conjunto de instrucciones complejo (CISC, Complex Instruction Set Computer)</a:t>
            </a:r>
            <a:r>
              <a:rPr lang="x-none" spc="-30" dirty="0"/>
              <a:t>: esta arquitectura usa un amplio conjunto de instrucciones, lo cual provoca que haya menos pasos por operación.</a:t>
            </a:r>
          </a:p>
          <a:p>
            <a:pPr rtl="0"/>
            <a:r>
              <a:rPr lang="x-none" sz="1400" dirty="0"/>
              <a:t>Mientras la CPU ejecuta un paso del programa, las instrucciones restantes y los datos se almacenan en una memoria especial cercana y de alta velocidad denominada “caché”.</a:t>
            </a:r>
          </a:p>
        </p:txBody>
      </p:sp>
      <p:pic>
        <p:nvPicPr>
          <p:cNvPr id="4" name="Picture 3" descr="This image shows the top and the bottom of a CPU. The top is smooth and the bottom has 100s of individual pins that connect into the motherboard." title="CPU">
            <a:extLst>
              <a:ext uri="{FF2B5EF4-FFF2-40B4-BE49-F238E27FC236}">
                <a16:creationId xmlns:a16="http://schemas.microsoft.com/office/drawing/2014/main" xmlns:c15="http://schemas.microsoft.com/office/drawing/2012/chart" xmlns:c="http://schemas.openxmlformats.org/drawingml/2006/chart" xmlns="" id="{EE91FCD7-83AC-4AE5-8270-6F6CE1353F0D}"/>
              </a:ext>
            </a:extLst>
          </p:cNvPr>
          <p:cNvPicPr>
            <a:picLocks noChangeAspect="1"/>
          </p:cNvPicPr>
          <p:nvPr/>
        </p:nvPicPr>
        <p:blipFill>
          <a:blip r:embed="rId4"/>
          <a:srcRect/>
          <a:stretch/>
        </p:blipFill>
        <p:spPr>
          <a:xfrm>
            <a:off x="2395755" y="3535748"/>
            <a:ext cx="3111475" cy="1223460"/>
          </a:xfrm>
          <a:prstGeom prst="rect">
            <a:avLst/>
          </a:prstGeom>
        </p:spPr>
      </p:pic>
    </p:spTree>
    <p:custDataLst>
      <p:tags r:id="rId1"/>
    </p:custDataLst>
    <p:extLst>
      <p:ext uri="{BB962C8B-B14F-4D97-AF65-F5344CB8AC3E}">
        <p14:creationId xmlns:p14="http://schemas.microsoft.com/office/powerpoint/2010/main" val="2941734986"/>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Mejora de funcionamiento de la CPU</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3438564"/>
          </a:xfrm>
        </p:spPr>
        <p:txBody>
          <a:bodyPr/>
          <a:lstStyle/>
          <a:p>
            <a:r>
              <a:rPr lang="x-none" sz="1600" spc="-30" dirty="0"/>
              <a:t>Los procesadores Intel usan hyperthreading para mejorar el rendimiento de algunas de sus CPU. </a:t>
            </a:r>
          </a:p>
          <a:p>
            <a:pPr lvl="1" rtl="0"/>
            <a:r>
              <a:rPr lang="x-none" sz="1500" dirty="0"/>
              <a:t>Con la tecnología hyperthreading, se ejecutan varias porciones de código (subprocesos) simultáneamente en la CPU, de manera que una sola CPU rinde como si fueran dos CPU.</a:t>
            </a:r>
            <a:r>
              <a:rPr lang="x-none" sz="1600" dirty="0"/>
              <a:t> </a:t>
            </a:r>
          </a:p>
          <a:p>
            <a:pPr rtl="0"/>
            <a:r>
              <a:rPr lang="x-none" sz="1600" spc="-30" dirty="0"/>
              <a:t>Los procesadores AMD usan la tecnología HyperTransport para mejorar el rendimiento de la CPU. </a:t>
            </a:r>
          </a:p>
          <a:p>
            <a:pPr lvl="1" rtl="0"/>
            <a:r>
              <a:rPr lang="x-none" sz="1500" dirty="0"/>
              <a:t>La tecnología HyperTransport es una conexión de alta velocidad y baja latencia entre la CPU y el chip de puente norte. </a:t>
            </a:r>
          </a:p>
          <a:p>
            <a:pPr lvl="1"/>
            <a:endParaRPr lang="en-US" sz="1100" dirty="0"/>
          </a:p>
          <a:p>
            <a:r>
              <a:rPr lang="x-none" sz="1600" spc="-30" dirty="0"/>
              <a:t>La potencia de una CPU se mide según la velocidad y la cantidad de datos que puede procesar. </a:t>
            </a:r>
          </a:p>
          <a:p>
            <a:pPr lvl="1" rtl="0"/>
            <a:r>
              <a:rPr lang="x-none" sz="1500" dirty="0"/>
              <a:t>La velocidad de una CPU se clasifica en ciclos por segundo, como millones de ciclos por segundo, denominados “megahercios” (MHz), o miles de millones de ciclos por segundo, denominados “gigahercios” (GHz). </a:t>
            </a:r>
          </a:p>
          <a:p>
            <a:pPr lvl="1" rtl="0"/>
            <a:r>
              <a:rPr lang="x-none" sz="1500" dirty="0"/>
              <a:t>La cantidad de datos que una CPU puede procesar a la vez depende del tamaño del bus en la parte delantera (FSB, front side bus). </a:t>
            </a:r>
          </a:p>
        </p:txBody>
      </p:sp>
    </p:spTree>
    <p:custDataLst>
      <p:tags r:id="rId1"/>
    </p:custDataLst>
    <p:extLst>
      <p:ext uri="{BB962C8B-B14F-4D97-AF65-F5344CB8AC3E}">
        <p14:creationId xmlns:p14="http://schemas.microsoft.com/office/powerpoint/2010/main" val="386799626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Mejora de funcionamiento de la CPU (cont.)</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3833832"/>
          </a:xfrm>
        </p:spPr>
        <p:txBody>
          <a:bodyPr/>
          <a:lstStyle/>
          <a:p>
            <a:pPr rtl="0"/>
            <a:r>
              <a:rPr lang="x-none" sz="1700" dirty="0"/>
              <a:t>La técnica de overclocking se utiliza para hacer que un procesador funcione a una velocidad mayor a la que se le especificó originalmente. </a:t>
            </a:r>
          </a:p>
          <a:p>
            <a:pPr lvl="1" rtl="0"/>
            <a:r>
              <a:rPr lang="x-none" sz="1500" dirty="0"/>
              <a:t>Esta técnica no es un método recomendable para mejorar el rendimiento de la PC y puede provocar daños a la CPU. </a:t>
            </a:r>
          </a:p>
          <a:p>
            <a:pPr rtl="0"/>
            <a:r>
              <a:rPr lang="x-none" sz="1700" dirty="0"/>
              <a:t>Lo opuesto a la técnica de overclocking es la moderación de velocidad de la CPU. </a:t>
            </a:r>
          </a:p>
          <a:p>
            <a:pPr lvl="1" rtl="0"/>
            <a:r>
              <a:rPr lang="x-none" sz="1500" spc="-30" dirty="0"/>
              <a:t>La moderación de velocidad de la CPU es una técnica que se usa cuando el procesador funciona a una velocidad inferior a la nominal para conservar la energía o producir menos calor. </a:t>
            </a:r>
          </a:p>
          <a:p>
            <a:pPr lvl="1"/>
            <a:endParaRPr lang="en-US" sz="1200" dirty="0"/>
          </a:p>
          <a:p>
            <a:pPr rtl="0"/>
            <a:r>
              <a:rPr lang="x-none" sz="1600" dirty="0"/>
              <a:t>La virtualización de la CPU es una función de hardware admitida por las CPU de AMD e Intel, que permite que un solo procesador actúe como varios procesadores. </a:t>
            </a:r>
          </a:p>
          <a:p>
            <a:pPr lvl="1" rtl="0"/>
            <a:r>
              <a:rPr lang="x-none" sz="1500" dirty="0"/>
              <a:t>Con la virtualización de la CPU, se pueden ejecutar varios sistemas operativos en paralelo en sus propias máquinas virtuales como si estuvieran ejecutándose en computadoras completamente independientes.</a:t>
            </a:r>
          </a:p>
        </p:txBody>
      </p:sp>
    </p:spTree>
    <p:custDataLst>
      <p:tags r:id="rId1"/>
    </p:custDataLst>
    <p:extLst>
      <p:ext uri="{BB962C8B-B14F-4D97-AF65-F5344CB8AC3E}">
        <p14:creationId xmlns:p14="http://schemas.microsoft.com/office/powerpoint/2010/main" val="4199261783"/>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Procesadores multinúcleo</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793853"/>
            <a:ext cx="8999936" cy="2049002"/>
          </a:xfrm>
        </p:spPr>
        <p:txBody>
          <a:bodyPr/>
          <a:lstStyle/>
          <a:p>
            <a:pPr rtl="0"/>
            <a:r>
              <a:rPr lang="x-none" dirty="0"/>
              <a:t>Los procesadores de varios núcleos poseen dos o más procesadores en el mismo circuito integrado. </a:t>
            </a:r>
          </a:p>
          <a:p>
            <a:pPr rtl="0"/>
            <a:r>
              <a:rPr lang="x-none" dirty="0"/>
              <a:t>La integración de procesadores en el mismo chip genera una conexión de gran velocidad entre ellos. </a:t>
            </a:r>
          </a:p>
          <a:p>
            <a:pPr lvl="1" rtl="0"/>
            <a:r>
              <a:rPr lang="x-none" dirty="0"/>
              <a:t>Los procesadores de varios núcleos ejecutan instrucciones más rápidamente que los procesadores de núcleo único. Las instrucciones se pueden distribuir a todos los procesadores al mismo tiempo. </a:t>
            </a:r>
          </a:p>
          <a:p>
            <a:pPr lvl="1" rtl="0"/>
            <a:r>
              <a:rPr lang="x-none" dirty="0"/>
              <a:t>La RAM se comparte entre los procesadores, dado que los núcleos están ubicados en el mismo chip. </a:t>
            </a:r>
          </a:p>
          <a:p>
            <a:pPr lvl="1" rtl="0"/>
            <a:r>
              <a:rPr lang="x-none" dirty="0"/>
              <a:t>Los procesadores multinúcleo conservan la energía y producen menos calor que varios procesadores de núcleo único, lo que mejora el rendimiento y la eficacia.</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9DD4F021-4592-4490-96B0-69CCCA799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0858" y="2900427"/>
            <a:ext cx="6302284" cy="1957666"/>
          </a:xfrm>
          <a:prstGeom prst="rect">
            <a:avLst/>
          </a:prstGeom>
        </p:spPr>
      </p:pic>
    </p:spTree>
    <p:custDataLst>
      <p:tags r:id="rId1"/>
    </p:custDataLst>
    <p:extLst>
      <p:ext uri="{BB962C8B-B14F-4D97-AF65-F5344CB8AC3E}">
        <p14:creationId xmlns:p14="http://schemas.microsoft.com/office/powerpoint/2010/main" val="1187907386"/>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985500"/>
            <a:ext cx="8998643" cy="3665325"/>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190070072"/>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Procesadores multinúcleo (cont.)</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3227163"/>
          </a:xfrm>
        </p:spPr>
        <p:txBody>
          <a:bodyPr/>
          <a:lstStyle/>
          <a:p>
            <a:pPr rtl="0"/>
            <a:r>
              <a:rPr lang="x-none" sz="1600" dirty="0"/>
              <a:t>Otra función que ofrecen algunas CPU es una unidad de procesamiento de gráficos o GPU integrada. </a:t>
            </a:r>
          </a:p>
          <a:p>
            <a:pPr rtl="0"/>
            <a:r>
              <a:rPr lang="x-none" sz="1600" dirty="0"/>
              <a:t>La GPU es un chip que realiza los cálculos matemáticos rápidos necesarios para representar gráficos.</a:t>
            </a:r>
          </a:p>
          <a:p>
            <a:pPr rtl="0"/>
            <a:r>
              <a:rPr lang="x-none" sz="1600" dirty="0" smtClean="0"/>
              <a:t>Una </a:t>
            </a:r>
            <a:r>
              <a:rPr lang="x-none" sz="1600" dirty="0"/>
              <a:t>GPU puede ser integrada o dedicada. </a:t>
            </a:r>
          </a:p>
          <a:p>
            <a:pPr lvl="1" rtl="0"/>
            <a:r>
              <a:rPr lang="x-none" sz="1500" dirty="0"/>
              <a:t>Las GPU integradas suelen estar directamente incorporadas en la CPU y dependen de la RAM del sistema, mientras que la GPU dedicada es un chip independiente con su propia memoria de video dedicada exclusivamente al procesamiento gráfico. </a:t>
            </a:r>
          </a:p>
          <a:p>
            <a:pPr lvl="1" rtl="0"/>
            <a:r>
              <a:rPr lang="x-none" sz="1500" dirty="0"/>
              <a:t>El beneficio de las GPU integradas es el costo y la menor disipación de calor. </a:t>
            </a:r>
          </a:p>
          <a:p>
            <a:pPr lvl="1" rtl="0"/>
            <a:r>
              <a:rPr lang="x-none" sz="1500" dirty="0"/>
              <a:t>Las GPU integradas son buenas en tareas menos complejas, como para ver videos y procesar documentos gráficos, pero no son las más adecuadas para aplicaciones de juegos intensas.</a:t>
            </a:r>
          </a:p>
        </p:txBody>
      </p:sp>
    </p:spTree>
    <p:custDataLst>
      <p:tags r:id="rId1"/>
    </p:custDataLst>
    <p:extLst>
      <p:ext uri="{BB962C8B-B14F-4D97-AF65-F5344CB8AC3E}">
        <p14:creationId xmlns:p14="http://schemas.microsoft.com/office/powerpoint/2010/main" val="1981844819"/>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Mecanismos de refrigeración de la CPU</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703678" cy="3795732"/>
          </a:xfrm>
        </p:spPr>
        <p:txBody>
          <a:bodyPr/>
          <a:lstStyle/>
          <a:p>
            <a:pPr rtl="0"/>
            <a:r>
              <a:rPr lang="x-none" sz="1700" dirty="0"/>
              <a:t>Ventilador de gabinete</a:t>
            </a:r>
          </a:p>
          <a:p>
            <a:pPr lvl="1" rtl="0"/>
            <a:r>
              <a:rPr lang="x-none" sz="1600" dirty="0"/>
              <a:t>Un ventilador de gabinete sirve para aumentar la circulación de aire en el gabinete de la PC y permite que se elimine más calor.</a:t>
            </a:r>
          </a:p>
          <a:p>
            <a:pPr lvl="1" rtl="0"/>
            <a:r>
              <a:rPr lang="x-none" sz="1600" dirty="0"/>
              <a:t>Algunos gabinetes tienen varios ventiladores que incorporan aire frío mientras otro ventilador expulsa el aire caliente.</a:t>
            </a:r>
            <a:r>
              <a:rPr lang="en-US" sz="1600" dirty="0"/>
              <a:t/>
            </a:r>
            <a:br>
              <a:rPr lang="en-US" sz="1600" dirty="0"/>
            </a:br>
            <a:endParaRPr lang="en-US" sz="1600" dirty="0"/>
          </a:p>
          <a:p>
            <a:pPr rtl="0"/>
            <a:r>
              <a:rPr lang="x-none" sz="1700" dirty="0"/>
              <a:t>Disipador térmico de la CPU</a:t>
            </a:r>
          </a:p>
          <a:p>
            <a:pPr lvl="1" rtl="0"/>
            <a:r>
              <a:rPr lang="x-none" sz="1600" spc="-30" dirty="0"/>
              <a:t>Un disipador térmico tiene una superficie grande con aletas de metal para extraer el calor de la CPU y disiparlo en el aire circundante.</a:t>
            </a:r>
          </a:p>
          <a:p>
            <a:pPr lvl="2" rtl="0"/>
            <a:r>
              <a:rPr lang="x-none" sz="1400" dirty="0"/>
              <a:t>Se coloca un compuesto térmico entre el disipador térmico y la CPU para aumentar la eficiencia de la transferencia de calor.</a:t>
            </a:r>
          </a:p>
          <a:p>
            <a:pPr lvl="1" rtl="0"/>
            <a:r>
              <a:rPr lang="x-none" sz="1600" dirty="0"/>
              <a:t>Un disipador térmico de CPU sin un ventilador se conoce como "refrigeración pasiva".</a:t>
            </a:r>
          </a:p>
        </p:txBody>
      </p:sp>
      <p:pic>
        <p:nvPicPr>
          <p:cNvPr id="5" name="Picture 4" descr="Image of a case fan within the computer case." title="Case fan">
            <a:extLst>
              <a:ext uri="{FF2B5EF4-FFF2-40B4-BE49-F238E27FC236}">
                <a16:creationId xmlns:a16="http://schemas.microsoft.com/office/drawing/2014/main" xmlns:c15="http://schemas.microsoft.com/office/drawing/2012/chart" xmlns:c="http://schemas.openxmlformats.org/drawingml/2006/chart" xmlns="" id="{0EB2F170-2840-4255-A74B-04E541B2C4B4}"/>
              </a:ext>
            </a:extLst>
          </p:cNvPr>
          <p:cNvPicPr>
            <a:picLocks noChangeAspect="1"/>
          </p:cNvPicPr>
          <p:nvPr/>
        </p:nvPicPr>
        <p:blipFill>
          <a:blip r:embed="rId4"/>
          <a:stretch>
            <a:fillRect/>
          </a:stretch>
        </p:blipFill>
        <p:spPr>
          <a:xfrm>
            <a:off x="6847742" y="928243"/>
            <a:ext cx="1971418" cy="1537806"/>
          </a:xfrm>
          <a:prstGeom prst="rect">
            <a:avLst/>
          </a:prstGeom>
        </p:spPr>
      </p:pic>
      <p:pic>
        <p:nvPicPr>
          <p:cNvPr id="2" name="Picture 1" descr="Image of a heat sink." title="Heat sink">
            <a:extLst>
              <a:ext uri="{FF2B5EF4-FFF2-40B4-BE49-F238E27FC236}">
                <a16:creationId xmlns:a16="http://schemas.microsoft.com/office/drawing/2014/main" xmlns:c15="http://schemas.microsoft.com/office/drawing/2012/chart" xmlns:c="http://schemas.openxmlformats.org/drawingml/2006/chart" xmlns="" id="{DD4FADD2-EBB9-42A4-B73F-FA6518C9842C}"/>
              </a:ext>
            </a:extLst>
          </p:cNvPr>
          <p:cNvPicPr>
            <a:picLocks noChangeAspect="1"/>
          </p:cNvPicPr>
          <p:nvPr/>
        </p:nvPicPr>
        <p:blipFill>
          <a:blip r:embed="rId5"/>
          <a:stretch>
            <a:fillRect/>
          </a:stretch>
        </p:blipFill>
        <p:spPr>
          <a:xfrm>
            <a:off x="6847742" y="2924725"/>
            <a:ext cx="1936940" cy="1813028"/>
          </a:xfrm>
          <a:prstGeom prst="rect">
            <a:avLst/>
          </a:prstGeom>
        </p:spPr>
      </p:pic>
    </p:spTree>
    <p:custDataLst>
      <p:tags r:id="rId1"/>
    </p:custDataLst>
    <p:extLst>
      <p:ext uri="{BB962C8B-B14F-4D97-AF65-F5344CB8AC3E}">
        <p14:creationId xmlns:p14="http://schemas.microsoft.com/office/powerpoint/2010/main" val="3886535844"/>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Arquitecturas y funcionamiento de la CPU</a:t>
            </a:r>
            <a:r>
              <a:rPr lang="en-US" sz="1600" dirty="0">
                <a:latin typeface="Arial" charset="0"/>
              </a:rPr>
              <a:t/>
            </a:r>
            <a:br>
              <a:rPr lang="en-US" sz="1600" dirty="0">
                <a:latin typeface="Arial" charset="0"/>
              </a:rPr>
            </a:br>
            <a:r>
              <a:rPr lang="x-none">
                <a:latin typeface="Arial" charset="0"/>
              </a:rPr>
              <a:t>Mecanismos de refrigeración de la CPU (cont.)</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5" y="852468"/>
            <a:ext cx="6323750" cy="3862407"/>
          </a:xfrm>
        </p:spPr>
        <p:txBody>
          <a:bodyPr/>
          <a:lstStyle/>
          <a:p>
            <a:pPr rtl="0"/>
            <a:r>
              <a:rPr lang="x-none" sz="1400" dirty="0"/>
              <a:t>Ventilador de CPU</a:t>
            </a:r>
          </a:p>
          <a:p>
            <a:pPr lvl="1" rtl="0"/>
            <a:r>
              <a:rPr lang="x-none" sz="1200" dirty="0"/>
              <a:t>Es común instalar un ventilador en la parte superior o dentro de un disipador térmico para alejar el calor de las aletas de metal.</a:t>
            </a:r>
          </a:p>
          <a:p>
            <a:pPr lvl="1" rtl="0"/>
            <a:r>
              <a:rPr lang="x-none" sz="1200" dirty="0"/>
              <a:t>Un disipador térmico de la CPU con un ventilador se conoce como "refrigeración activa".</a:t>
            </a:r>
            <a:r>
              <a:rPr lang="en-US" sz="1200" dirty="0"/>
              <a:t/>
            </a:r>
            <a:br>
              <a:rPr lang="en-US" sz="1200" dirty="0"/>
            </a:br>
            <a:endParaRPr lang="en-US" sz="1200" dirty="0"/>
          </a:p>
          <a:p>
            <a:pPr rtl="0"/>
            <a:r>
              <a:rPr lang="x-none" sz="1400" dirty="0"/>
              <a:t>Sistema de refrigeración de tarjeta gráfica</a:t>
            </a:r>
          </a:p>
          <a:p>
            <a:pPr lvl="1" rtl="0"/>
            <a:r>
              <a:rPr lang="x-none" sz="1200" dirty="0"/>
              <a:t>Las tarjetas adaptadoras de video tienen una unidad de procesamiento de gráficos (Graphics-Processing Unit, GPU) que genera calor excesivo.</a:t>
            </a:r>
            <a:r>
              <a:rPr lang="en-US" sz="1200" dirty="0"/>
              <a:t/>
            </a:r>
            <a:br>
              <a:rPr lang="en-US" sz="1200" dirty="0"/>
            </a:br>
            <a:endParaRPr lang="en-US" sz="1200" dirty="0"/>
          </a:p>
          <a:p>
            <a:pPr rtl="0"/>
            <a:r>
              <a:rPr lang="x-none" sz="1400" dirty="0"/>
              <a:t>Sistema de refrigeración de agua</a:t>
            </a:r>
          </a:p>
          <a:p>
            <a:pPr lvl="1" rtl="0"/>
            <a:r>
              <a:rPr lang="x-none" sz="1200" spc="-30" dirty="0"/>
              <a:t>Se coloca una placa metálica sobre el procesador y se bombea agua por encima de la parte superior para que absorba el calor que genera el procesador.</a:t>
            </a:r>
          </a:p>
          <a:p>
            <a:pPr lvl="1" rtl="0"/>
            <a:r>
              <a:rPr lang="x-none" sz="1200" dirty="0"/>
              <a:t>El agua se bombea a un radiador para liberar el calor en el aire y, a continuación, hace que vuelva a circular.</a:t>
            </a:r>
          </a:p>
        </p:txBody>
      </p:sp>
      <p:pic>
        <p:nvPicPr>
          <p:cNvPr id="9" name="Picture 8" descr="Image of a CPU fan" title="CPU fan">
            <a:extLst>
              <a:ext uri="{FF2B5EF4-FFF2-40B4-BE49-F238E27FC236}">
                <a16:creationId xmlns:a16="http://schemas.microsoft.com/office/drawing/2014/main" xmlns:c15="http://schemas.microsoft.com/office/drawing/2012/chart" xmlns:c="http://schemas.openxmlformats.org/drawingml/2006/chart" xmlns="" id="{89362EAC-831D-447D-BB49-B6A6FEF2808B}"/>
              </a:ext>
            </a:extLst>
          </p:cNvPr>
          <p:cNvPicPr>
            <a:picLocks noChangeAspect="1"/>
          </p:cNvPicPr>
          <p:nvPr/>
        </p:nvPicPr>
        <p:blipFill>
          <a:blip r:embed="rId4"/>
          <a:stretch>
            <a:fillRect/>
          </a:stretch>
        </p:blipFill>
        <p:spPr>
          <a:xfrm>
            <a:off x="6740148" y="314657"/>
            <a:ext cx="1246477" cy="1511017"/>
          </a:xfrm>
          <a:prstGeom prst="rect">
            <a:avLst/>
          </a:prstGeom>
        </p:spPr>
      </p:pic>
      <p:pic>
        <p:nvPicPr>
          <p:cNvPr id="6" name="Picture 5" descr="Graphics card with a cooling fan" title="Graphics card">
            <a:extLst>
              <a:ext uri="{FF2B5EF4-FFF2-40B4-BE49-F238E27FC236}">
                <a16:creationId xmlns:a16="http://schemas.microsoft.com/office/drawing/2014/main" xmlns:c15="http://schemas.microsoft.com/office/drawing/2012/chart" xmlns:c="http://schemas.openxmlformats.org/drawingml/2006/chart" xmlns="" id="{6CC2F7CA-76E2-4C5C-8D36-A7C391CEF6EA}"/>
              </a:ext>
            </a:extLst>
          </p:cNvPr>
          <p:cNvPicPr>
            <a:picLocks noChangeAspect="1"/>
          </p:cNvPicPr>
          <p:nvPr/>
        </p:nvPicPr>
        <p:blipFill>
          <a:blip r:embed="rId5"/>
          <a:stretch>
            <a:fillRect/>
          </a:stretch>
        </p:blipFill>
        <p:spPr>
          <a:xfrm rot="5400000">
            <a:off x="6661496" y="1888430"/>
            <a:ext cx="1403783" cy="1511017"/>
          </a:xfrm>
          <a:prstGeom prst="rect">
            <a:avLst/>
          </a:prstGeom>
        </p:spPr>
      </p:pic>
      <p:pic>
        <p:nvPicPr>
          <p:cNvPr id="8" name="Picture 7" descr="Image shows a water cooling system within the computer case." title="Water cooling system">
            <a:extLst>
              <a:ext uri="{FF2B5EF4-FFF2-40B4-BE49-F238E27FC236}">
                <a16:creationId xmlns:a16="http://schemas.microsoft.com/office/drawing/2014/main" xmlns:c15="http://schemas.microsoft.com/office/drawing/2012/chart" xmlns:c="http://schemas.openxmlformats.org/drawingml/2006/chart" xmlns="" id="{5F35CC83-963E-435C-BFED-DB5CF0DB6A44}"/>
              </a:ext>
            </a:extLst>
          </p:cNvPr>
          <p:cNvPicPr>
            <a:picLocks noChangeAspect="1"/>
          </p:cNvPicPr>
          <p:nvPr/>
        </p:nvPicPr>
        <p:blipFill>
          <a:blip r:embed="rId6"/>
          <a:stretch>
            <a:fillRect/>
          </a:stretch>
        </p:blipFill>
        <p:spPr>
          <a:xfrm>
            <a:off x="6467814" y="3462203"/>
            <a:ext cx="1791149" cy="1511017"/>
          </a:xfrm>
          <a:prstGeom prst="rect">
            <a:avLst/>
          </a:prstGeom>
        </p:spPr>
      </p:pic>
    </p:spTree>
    <p:custDataLst>
      <p:tags r:id="rId1"/>
    </p:custDataLst>
    <p:extLst>
      <p:ext uri="{BB962C8B-B14F-4D97-AF65-F5344CB8AC3E}">
        <p14:creationId xmlns:p14="http://schemas.microsoft.com/office/powerpoint/2010/main" val="857325208"/>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RAID</a:t>
            </a:r>
            <a:r>
              <a:rPr lang="en-US" sz="1600" dirty="0">
                <a:latin typeface="Arial" charset="0"/>
              </a:rPr>
              <a:t/>
            </a:r>
            <a:br>
              <a:rPr lang="en-US" sz="1600" dirty="0">
                <a:latin typeface="Arial" charset="0"/>
              </a:rPr>
            </a:br>
            <a:r>
              <a:rPr lang="x-none">
                <a:latin typeface="Arial" charset="0"/>
              </a:rPr>
              <a:t>Conceptos de RAID</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3438564"/>
          </a:xfrm>
        </p:spPr>
        <p:txBody>
          <a:bodyPr/>
          <a:lstStyle/>
          <a:p>
            <a:pPr rtl="0"/>
            <a:r>
              <a:rPr lang="x-none" sz="1600" dirty="0"/>
              <a:t>Las computadoras pueden implementar una tecnología de matriz redundante de discos independientes (RAID). </a:t>
            </a:r>
          </a:p>
          <a:p>
            <a:pPr lvl="1" rtl="0"/>
            <a:r>
              <a:rPr lang="x-none" sz="1500" spc="-30" dirty="0"/>
              <a:t>RAID proporciona una manera de almacenar datos a través de varios dispositivos de almacenamiento para mejorar la disponibilidad, la confiabilidad, la capacidad, la redundancia o el rendimiento.</a:t>
            </a:r>
          </a:p>
          <a:p>
            <a:pPr rtl="0"/>
            <a:r>
              <a:rPr lang="x-none" sz="1600" dirty="0"/>
              <a:t>Los siguientes términos describen cómo la RAID almacena los datos en los distintos discos:</a:t>
            </a:r>
          </a:p>
          <a:p>
            <a:pPr lvl="1" rtl="0"/>
            <a:r>
              <a:rPr lang="x-none" sz="1500" b="1" dirty="0"/>
              <a:t>Segmentado</a:t>
            </a:r>
            <a:r>
              <a:rPr lang="x-none" sz="1500" dirty="0"/>
              <a:t>: permite que los datos se distribuyan a través de varias unidades con un aumento significativo del rendimiento, sin embargo, la falla de una sola unidad significa que se pierden todos los datos.</a:t>
            </a:r>
          </a:p>
          <a:p>
            <a:pPr lvl="1" rtl="0"/>
            <a:r>
              <a:rPr lang="x-none" sz="1500" b="1" dirty="0"/>
              <a:t>Duplicación</a:t>
            </a:r>
            <a:r>
              <a:rPr lang="x-none" sz="1500" dirty="0"/>
              <a:t>: almacena datos duplicados en una o más unidades y proporciona redundancia para que la falla de una unidad no cause la pérdida de datos.</a:t>
            </a:r>
            <a:r>
              <a:rPr lang="x-none" sz="1500" b="1" dirty="0"/>
              <a:t> </a:t>
            </a:r>
          </a:p>
          <a:p>
            <a:pPr lvl="1" rtl="0"/>
            <a:r>
              <a:rPr lang="x-none" sz="1500" b="1" dirty="0"/>
              <a:t>Paridad</a:t>
            </a:r>
            <a:r>
              <a:rPr lang="x-none" sz="1500" dirty="0"/>
              <a:t>: proporciona verificación básica de errores y tolerancia ante fallas mediante el almacenamiento de las sumas de comprobación separadas de los datos y permite la reconstrucción de los datos perdidos sin sacrificar la velocidad ni la capacidad.</a:t>
            </a:r>
          </a:p>
          <a:p>
            <a:pPr lvl="1" rtl="0"/>
            <a:r>
              <a:rPr lang="x-none" sz="1500" b="1" dirty="0"/>
              <a:t>Paridad</a:t>
            </a:r>
            <a:r>
              <a:rPr lang="x-none" sz="1500" dirty="0"/>
              <a:t> </a:t>
            </a:r>
            <a:r>
              <a:rPr lang="x-none" sz="1500" b="1" dirty="0"/>
              <a:t>doble</a:t>
            </a:r>
            <a:r>
              <a:rPr lang="x-none" sz="1500" dirty="0"/>
              <a:t>: proporciona tolerancia ante fallas para hasta dos unidades fallidas.</a:t>
            </a:r>
          </a:p>
        </p:txBody>
      </p:sp>
    </p:spTree>
    <p:custDataLst>
      <p:tags r:id="rId1"/>
    </p:custDataLst>
    <p:extLst>
      <p:ext uri="{BB962C8B-B14F-4D97-AF65-F5344CB8AC3E}">
        <p14:creationId xmlns:p14="http://schemas.microsoft.com/office/powerpoint/2010/main" val="1495252091"/>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RAID</a:t>
            </a:r>
            <a:r>
              <a:rPr lang="en-US" sz="1600" dirty="0">
                <a:latin typeface="Arial" charset="0"/>
              </a:rPr>
              <a:t/>
            </a:r>
            <a:br>
              <a:rPr lang="en-US" sz="1600" dirty="0">
                <a:latin typeface="Arial" charset="0"/>
              </a:rPr>
            </a:br>
            <a:r>
              <a:rPr lang="x-none">
                <a:latin typeface="Arial" charset="0"/>
              </a:rPr>
              <a:t>Niveles de RAID</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999936" cy="1609378"/>
          </a:xfrm>
        </p:spPr>
        <p:txBody>
          <a:bodyPr/>
          <a:lstStyle/>
          <a:p>
            <a:pPr rtl="0"/>
            <a:r>
              <a:rPr lang="x-none" sz="1600" dirty="0"/>
              <a:t>Existen varios niveles de RAID disponibles. </a:t>
            </a:r>
          </a:p>
          <a:p>
            <a:pPr lvl="1" rtl="0"/>
            <a:r>
              <a:rPr lang="x-none" sz="1500" dirty="0"/>
              <a:t>Estos niveles usan la duplicación, la segmentación y la paridad de diferentes maneras.</a:t>
            </a:r>
          </a:p>
          <a:p>
            <a:pPr lvl="1" rtl="0"/>
            <a:r>
              <a:rPr lang="x-none" sz="1500" dirty="0"/>
              <a:t>Los niveles más altos de RAID, como RAID 5 o 6, usan la segmentación y la paridad en combinación para proporcionar velocidad y para crear grandes volúmenes. </a:t>
            </a:r>
          </a:p>
          <a:p>
            <a:pPr lvl="1" rtl="0"/>
            <a:r>
              <a:rPr lang="x-none" sz="1500" dirty="0"/>
              <a:t>Los niveles de RAID superiores a 10 combinan niveles inferiores de RAID. </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EC285D53-945D-4BCA-A77C-1EC96CA89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394" y="2518996"/>
            <a:ext cx="5343210" cy="2251216"/>
          </a:xfrm>
          <a:prstGeom prst="rect">
            <a:avLst/>
          </a:prstGeom>
        </p:spPr>
      </p:pic>
    </p:spTree>
    <p:custDataLst>
      <p:tags r:id="rId1"/>
    </p:custDataLst>
    <p:extLst>
      <p:ext uri="{BB962C8B-B14F-4D97-AF65-F5344CB8AC3E}">
        <p14:creationId xmlns:p14="http://schemas.microsoft.com/office/powerpoint/2010/main" val="146008094"/>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Puertos antiguos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746961"/>
            <a:ext cx="6317446" cy="3993741"/>
          </a:xfrm>
        </p:spPr>
        <p:txBody>
          <a:bodyPr/>
          <a:lstStyle/>
          <a:p>
            <a:pPr>
              <a:lnSpc>
                <a:spcPct val="95000"/>
              </a:lnSpc>
              <a:spcAft>
                <a:spcPts val="500"/>
              </a:spcAft>
            </a:pPr>
            <a:r>
              <a:rPr lang="x-none" dirty="0"/>
              <a:t>Conexión en serie</a:t>
            </a:r>
          </a:p>
          <a:p>
            <a:pPr lvl="1" rtl="0">
              <a:lnSpc>
                <a:spcPct val="95000"/>
              </a:lnSpc>
            </a:pPr>
            <a:r>
              <a:rPr lang="x-none" dirty="0"/>
              <a:t>Se usa para conectar varios periféricos, como impresoras, escáneres, módems y conexiones de consola a dispositivos de red.</a:t>
            </a:r>
          </a:p>
          <a:p>
            <a:pPr rtl="0">
              <a:lnSpc>
                <a:spcPct val="95000"/>
              </a:lnSpc>
              <a:spcAft>
                <a:spcPts val="500"/>
              </a:spcAft>
            </a:pPr>
            <a:r>
              <a:rPr lang="x-none" dirty="0"/>
              <a:t>Conexión en paralelo</a:t>
            </a:r>
          </a:p>
          <a:p>
            <a:pPr lvl="1" rtl="0">
              <a:lnSpc>
                <a:spcPct val="95000"/>
              </a:lnSpc>
            </a:pPr>
            <a:r>
              <a:rPr lang="x-none" dirty="0"/>
              <a:t>Se usa para conectarse a diversos dispositivos periféricos, impresoras comúnmente.</a:t>
            </a:r>
          </a:p>
          <a:p>
            <a:pPr>
              <a:lnSpc>
                <a:spcPct val="95000"/>
              </a:lnSpc>
              <a:spcAft>
                <a:spcPts val="500"/>
              </a:spcAft>
            </a:pPr>
            <a:r>
              <a:rPr lang="x-none" dirty="0"/>
              <a:t>Juego</a:t>
            </a:r>
          </a:p>
          <a:p>
            <a:pPr lvl="1" rtl="0">
              <a:lnSpc>
                <a:spcPct val="95000"/>
              </a:lnSpc>
            </a:pPr>
            <a:r>
              <a:rPr lang="x-none" dirty="0"/>
              <a:t>Se usa para conectar una entrada de joystick.</a:t>
            </a:r>
          </a:p>
          <a:p>
            <a:pPr>
              <a:lnSpc>
                <a:spcPct val="95000"/>
              </a:lnSpc>
              <a:spcAft>
                <a:spcPts val="500"/>
              </a:spcAft>
            </a:pPr>
            <a:r>
              <a:rPr lang="x-none" dirty="0"/>
              <a:t>PS/2</a:t>
            </a:r>
          </a:p>
          <a:p>
            <a:pPr lvl="1" rtl="0">
              <a:lnSpc>
                <a:spcPct val="95000"/>
              </a:lnSpc>
            </a:pPr>
            <a:r>
              <a:rPr lang="x-none" dirty="0"/>
              <a:t>Se usa para conectar un teclado y un mouse. Púrpura para el teclado y verde para el mouse.</a:t>
            </a:r>
          </a:p>
          <a:p>
            <a:pPr>
              <a:lnSpc>
                <a:spcPct val="95000"/>
              </a:lnSpc>
              <a:spcAft>
                <a:spcPts val="500"/>
              </a:spcAft>
            </a:pPr>
            <a:r>
              <a:rPr lang="x-none" dirty="0"/>
              <a:t>Puertos de audio</a:t>
            </a:r>
          </a:p>
          <a:p>
            <a:pPr lvl="1" rtl="0">
              <a:lnSpc>
                <a:spcPct val="95000"/>
              </a:lnSpc>
            </a:pPr>
            <a:r>
              <a:rPr lang="x-none" dirty="0"/>
              <a:t>Los puertos analógicos se usan para conectar el sistema estéreo, el micrófono y los altavoces/auriculares.</a:t>
            </a:r>
          </a:p>
        </p:txBody>
      </p:sp>
      <p:pic>
        <p:nvPicPr>
          <p:cNvPr id="2" name="Picture 1" descr="There are two form factors of serial ports, a 9-pin DB-9 port and a 25-pin port. The 25-pin port is also called a parallel port.  Pins are arranged in 2 rows." title="Serial ports">
            <a:extLst>
              <a:ext uri="{FF2B5EF4-FFF2-40B4-BE49-F238E27FC236}">
                <a16:creationId xmlns:a16="http://schemas.microsoft.com/office/drawing/2014/main" xmlns:c15="http://schemas.microsoft.com/office/drawing/2012/chart" xmlns:c="http://schemas.openxmlformats.org/drawingml/2006/chart" xmlns="" id="{DACAA837-11E6-44DD-B206-4E675DB7C66D}"/>
              </a:ext>
            </a:extLst>
          </p:cNvPr>
          <p:cNvPicPr>
            <a:picLocks noChangeAspect="1"/>
          </p:cNvPicPr>
          <p:nvPr/>
        </p:nvPicPr>
        <p:blipFill>
          <a:blip r:embed="rId4"/>
          <a:stretch>
            <a:fillRect/>
          </a:stretch>
        </p:blipFill>
        <p:spPr>
          <a:xfrm>
            <a:off x="6818062" y="825868"/>
            <a:ext cx="1969387" cy="1557190"/>
          </a:xfrm>
          <a:prstGeom prst="rect">
            <a:avLst/>
          </a:prstGeom>
        </p:spPr>
      </p:pic>
      <p:pic>
        <p:nvPicPr>
          <p:cNvPr id="4" name="Picture 3" descr="15-pin game port, pin holes arranged in 2 rows." title="Game port">
            <a:extLst>
              <a:ext uri="{FF2B5EF4-FFF2-40B4-BE49-F238E27FC236}">
                <a16:creationId xmlns:a16="http://schemas.microsoft.com/office/drawing/2014/main" xmlns:c15="http://schemas.microsoft.com/office/drawing/2012/chart" xmlns:c="http://schemas.openxmlformats.org/drawingml/2006/chart" xmlns="" id="{90CD929C-B1B7-46B8-8FA4-7FB20F05B20D}"/>
              </a:ext>
            </a:extLst>
          </p:cNvPr>
          <p:cNvPicPr>
            <a:picLocks noChangeAspect="1"/>
          </p:cNvPicPr>
          <p:nvPr/>
        </p:nvPicPr>
        <p:blipFill>
          <a:blip r:embed="rId5"/>
          <a:stretch>
            <a:fillRect/>
          </a:stretch>
        </p:blipFill>
        <p:spPr>
          <a:xfrm>
            <a:off x="6818062" y="2474905"/>
            <a:ext cx="1969387" cy="923854"/>
          </a:xfrm>
          <a:prstGeom prst="rect">
            <a:avLst/>
          </a:prstGeom>
        </p:spPr>
      </p:pic>
      <p:pic>
        <p:nvPicPr>
          <p:cNvPr id="5" name="Picture 4" descr="6-pin din connector in a circular pattern." title="PS/2">
            <a:extLst>
              <a:ext uri="{FF2B5EF4-FFF2-40B4-BE49-F238E27FC236}">
                <a16:creationId xmlns:a16="http://schemas.microsoft.com/office/drawing/2014/main" xmlns:c15="http://schemas.microsoft.com/office/drawing/2012/chart" xmlns:c="http://schemas.openxmlformats.org/drawingml/2006/chart" xmlns="" id="{2BB0B04F-C444-4F09-8D6A-FCFD0F4624C9}"/>
              </a:ext>
            </a:extLst>
          </p:cNvPr>
          <p:cNvPicPr>
            <a:picLocks noChangeAspect="1"/>
          </p:cNvPicPr>
          <p:nvPr/>
        </p:nvPicPr>
        <p:blipFill>
          <a:blip r:embed="rId6"/>
          <a:stretch>
            <a:fillRect/>
          </a:stretch>
        </p:blipFill>
        <p:spPr>
          <a:xfrm>
            <a:off x="6818062" y="3509657"/>
            <a:ext cx="564833" cy="1231045"/>
          </a:xfrm>
          <a:prstGeom prst="rect">
            <a:avLst/>
          </a:prstGeom>
        </p:spPr>
      </p:pic>
      <p:pic>
        <p:nvPicPr>
          <p:cNvPr id="10" name="Picture 9" descr="Analog ports, including a line in port, a microphone port, and line out ports." title="Audio ports">
            <a:extLst>
              <a:ext uri="{FF2B5EF4-FFF2-40B4-BE49-F238E27FC236}">
                <a16:creationId xmlns:a16="http://schemas.microsoft.com/office/drawing/2014/main" xmlns:c15="http://schemas.microsoft.com/office/drawing/2012/chart" xmlns:c="http://schemas.openxmlformats.org/drawingml/2006/chart" xmlns="" id="{2D47C436-16E7-44A8-B570-372211A44B94}"/>
              </a:ext>
            </a:extLst>
          </p:cNvPr>
          <p:cNvPicPr>
            <a:picLocks noChangeAspect="1"/>
          </p:cNvPicPr>
          <p:nvPr/>
        </p:nvPicPr>
        <p:blipFill>
          <a:blip r:embed="rId7"/>
          <a:stretch>
            <a:fillRect/>
          </a:stretch>
        </p:blipFill>
        <p:spPr>
          <a:xfrm>
            <a:off x="7822198" y="3500132"/>
            <a:ext cx="965251" cy="1231045"/>
          </a:xfrm>
          <a:prstGeom prst="rect">
            <a:avLst/>
          </a:prstGeom>
        </p:spPr>
      </p:pic>
    </p:spTree>
    <p:custDataLst>
      <p:tags r:id="rId1"/>
    </p:custDataLst>
    <p:extLst>
      <p:ext uri="{BB962C8B-B14F-4D97-AF65-F5344CB8AC3E}">
        <p14:creationId xmlns:p14="http://schemas.microsoft.com/office/powerpoint/2010/main" val="3667690934"/>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41393"/>
            <a:ext cx="6743746" cy="757551"/>
          </a:xfrm>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Puertos de video y gráficos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350521" cy="3719532"/>
          </a:xfrm>
        </p:spPr>
        <p:txBody>
          <a:bodyPr/>
          <a:lstStyle/>
          <a:p>
            <a:pPr rtl="0"/>
            <a:r>
              <a:rPr lang="x-none" dirty="0"/>
              <a:t>VGA</a:t>
            </a:r>
          </a:p>
          <a:p>
            <a:pPr lvl="1" rtl="0"/>
            <a:r>
              <a:rPr lang="x-none" dirty="0"/>
              <a:t>Un puerto analógico y, comúnmente, el puerto de gráficos más antiguo que aún se usa en algunas PC.</a:t>
            </a:r>
          </a:p>
          <a:p>
            <a:pPr rtl="0"/>
            <a:r>
              <a:rPr lang="x-none" dirty="0"/>
              <a:t>DVI</a:t>
            </a:r>
          </a:p>
          <a:p>
            <a:pPr lvl="1" rtl="0"/>
            <a:r>
              <a:rPr lang="x-none" dirty="0"/>
              <a:t>Proporciona soporte para la transmisión de video digital no comprimido.</a:t>
            </a:r>
          </a:p>
          <a:p>
            <a:pPr lvl="1" rtl="0"/>
            <a:r>
              <a:rPr lang="x-none" dirty="0"/>
              <a:t>Incluye DVI-A (analógico), DVI-D (digital) y DVI-I (integrado).</a:t>
            </a:r>
          </a:p>
          <a:p>
            <a:pPr rtl="0"/>
            <a:r>
              <a:rPr lang="x-none" dirty="0"/>
              <a:t>HDMI</a:t>
            </a:r>
          </a:p>
          <a:p>
            <a:pPr lvl="1" rtl="0"/>
            <a:r>
              <a:rPr lang="x-none" dirty="0"/>
              <a:t>Transporta la misma información de video que DVI, pero también es capaz de proporcionar señales de audio y control digitales.</a:t>
            </a:r>
          </a:p>
          <a:p>
            <a:pPr rtl="0"/>
            <a:r>
              <a:rPr lang="x-none" dirty="0"/>
              <a:t>DisplayPort</a:t>
            </a:r>
          </a:p>
          <a:p>
            <a:pPr lvl="1" rtl="0"/>
            <a:r>
              <a:rPr lang="x-none" dirty="0"/>
              <a:t>Diseñado para reemplazar los puertos DVI y VGA para monitores de computadora; incluye señales de audio y video de gran ancho de banda.</a:t>
            </a:r>
          </a:p>
        </p:txBody>
      </p:sp>
      <p:pic>
        <p:nvPicPr>
          <p:cNvPr id="2" name="Picture 1" descr="Ports are colored blue and accept a 15-pin connector, with the pins arranged in three rows. " title="VGA">
            <a:extLst>
              <a:ext uri="{FF2B5EF4-FFF2-40B4-BE49-F238E27FC236}">
                <a16:creationId xmlns:a16="http://schemas.microsoft.com/office/drawing/2014/main" xmlns:c15="http://schemas.microsoft.com/office/drawing/2012/chart" xmlns:c="http://schemas.openxmlformats.org/drawingml/2006/chart" xmlns="" id="{C70E31AC-5493-43D3-9811-3368D29F33A5}"/>
              </a:ext>
            </a:extLst>
          </p:cNvPr>
          <p:cNvPicPr>
            <a:picLocks noChangeAspect="1"/>
          </p:cNvPicPr>
          <p:nvPr/>
        </p:nvPicPr>
        <p:blipFill>
          <a:blip r:embed="rId4"/>
          <a:stretch>
            <a:fillRect/>
          </a:stretch>
        </p:blipFill>
        <p:spPr>
          <a:xfrm>
            <a:off x="6800939" y="437749"/>
            <a:ext cx="1745966" cy="1122827"/>
          </a:xfrm>
          <a:prstGeom prst="rect">
            <a:avLst/>
          </a:prstGeom>
        </p:spPr>
      </p:pic>
      <p:pic>
        <p:nvPicPr>
          <p:cNvPr id="3" name="Picture 2" descr="Port has 24 square holes on the left side, arranged 8 holes across in three equal rows, and then a + pattern with a square holes in each quadrant, 4 total." title="DVI">
            <a:extLst>
              <a:ext uri="{FF2B5EF4-FFF2-40B4-BE49-F238E27FC236}">
                <a16:creationId xmlns:a16="http://schemas.microsoft.com/office/drawing/2014/main" xmlns:c15="http://schemas.microsoft.com/office/drawing/2012/chart" xmlns:c="http://schemas.openxmlformats.org/drawingml/2006/chart" xmlns="" id="{B20218FF-5494-493C-AE1B-40EA7B5E3B46}"/>
              </a:ext>
            </a:extLst>
          </p:cNvPr>
          <p:cNvPicPr>
            <a:picLocks noChangeAspect="1"/>
          </p:cNvPicPr>
          <p:nvPr/>
        </p:nvPicPr>
        <p:blipFill>
          <a:blip r:embed="rId5"/>
          <a:stretch>
            <a:fillRect/>
          </a:stretch>
        </p:blipFill>
        <p:spPr>
          <a:xfrm>
            <a:off x="6800939" y="1654104"/>
            <a:ext cx="1799895" cy="819221"/>
          </a:xfrm>
          <a:prstGeom prst="rect">
            <a:avLst/>
          </a:prstGeom>
        </p:spPr>
      </p:pic>
      <p:pic>
        <p:nvPicPr>
          <p:cNvPr id="4" name="Picture 3" descr="A 19-pin connector, where the pins are more recessed than other ports." title="HDMI">
            <a:extLst>
              <a:ext uri="{FF2B5EF4-FFF2-40B4-BE49-F238E27FC236}">
                <a16:creationId xmlns:a16="http://schemas.microsoft.com/office/drawing/2014/main" xmlns:c15="http://schemas.microsoft.com/office/drawing/2012/chart" xmlns:c="http://schemas.openxmlformats.org/drawingml/2006/chart" xmlns="" id="{7DA00DA9-3E00-4230-9F74-5081A7CC88B4}"/>
              </a:ext>
            </a:extLst>
          </p:cNvPr>
          <p:cNvPicPr>
            <a:picLocks noChangeAspect="1"/>
          </p:cNvPicPr>
          <p:nvPr/>
        </p:nvPicPr>
        <p:blipFill>
          <a:blip r:embed="rId6"/>
          <a:stretch>
            <a:fillRect/>
          </a:stretch>
        </p:blipFill>
        <p:spPr>
          <a:xfrm>
            <a:off x="6743747" y="2566853"/>
            <a:ext cx="1857087" cy="879673"/>
          </a:xfrm>
          <a:prstGeom prst="rect">
            <a:avLst/>
          </a:prstGeom>
        </p:spPr>
      </p:pic>
      <p:pic>
        <p:nvPicPr>
          <p:cNvPr id="5" name="Picture 4" descr="A 20-pin connector, with the pins recessed like HDMI" title="Display Port">
            <a:extLst>
              <a:ext uri="{FF2B5EF4-FFF2-40B4-BE49-F238E27FC236}">
                <a16:creationId xmlns:a16="http://schemas.microsoft.com/office/drawing/2014/main" xmlns:c15="http://schemas.microsoft.com/office/drawing/2012/chart" xmlns:c="http://schemas.openxmlformats.org/drawingml/2006/chart" xmlns="" id="{3D862B2C-E88A-477A-A217-FBEF92505A75}"/>
              </a:ext>
            </a:extLst>
          </p:cNvPr>
          <p:cNvPicPr>
            <a:picLocks noChangeAspect="1"/>
          </p:cNvPicPr>
          <p:nvPr/>
        </p:nvPicPr>
        <p:blipFill>
          <a:blip r:embed="rId7"/>
          <a:stretch>
            <a:fillRect/>
          </a:stretch>
        </p:blipFill>
        <p:spPr>
          <a:xfrm>
            <a:off x="6743747" y="3540054"/>
            <a:ext cx="1799895" cy="1499913"/>
          </a:xfrm>
          <a:prstGeom prst="rect">
            <a:avLst/>
          </a:prstGeom>
        </p:spPr>
      </p:pic>
    </p:spTree>
    <p:custDataLst>
      <p:tags r:id="rId1"/>
    </p:custDataLst>
    <p:extLst>
      <p:ext uri="{BB962C8B-B14F-4D97-AF65-F5344CB8AC3E}">
        <p14:creationId xmlns:p14="http://schemas.microsoft.com/office/powerpoint/2010/main" val="3328533926"/>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USB</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561166" cy="3778147"/>
          </a:xfrm>
        </p:spPr>
        <p:txBody>
          <a:bodyPr/>
          <a:lstStyle/>
          <a:p>
            <a:pPr rtl="0"/>
            <a:r>
              <a:rPr lang="x-none" dirty="0"/>
              <a:t>A lo largo de los años, USB ha evolucionado con diversos estándares. (USB 1.0, USB 2.0, USB 3.0 y USB 3.2)</a:t>
            </a:r>
          </a:p>
          <a:p>
            <a:pPr rtl="0"/>
            <a:r>
              <a:rPr lang="x-none" dirty="0"/>
              <a:t>USB tipo A</a:t>
            </a:r>
          </a:p>
          <a:p>
            <a:pPr lvl="1" rtl="0"/>
            <a:r>
              <a:rPr lang="x-none" dirty="0"/>
              <a:t>El conector rectangular típico que se encuentra en casi todas las computadoras de escritorio y portátiles, televisores, consolas de juegos y reproductores multimedia.</a:t>
            </a:r>
          </a:p>
          <a:p>
            <a:pPr rtl="0"/>
            <a:r>
              <a:rPr lang="x-none" dirty="0"/>
              <a:t>Mini USB</a:t>
            </a:r>
          </a:p>
          <a:p>
            <a:pPr lvl="1" rtl="0"/>
            <a:r>
              <a:rPr lang="x-none" dirty="0"/>
              <a:t>Un conector rectangular con una pequeña muesca en cada lado que se reemplazará por el conector micro USB.</a:t>
            </a:r>
          </a:p>
          <a:p>
            <a:pPr rtl="0"/>
            <a:r>
              <a:rPr lang="x-none" dirty="0"/>
              <a:t>Micro USB</a:t>
            </a:r>
          </a:p>
          <a:p>
            <a:pPr lvl="1" rtl="0"/>
            <a:r>
              <a:rPr lang="x-none" dirty="0"/>
              <a:t>Un conector común en smartphones, tablets y otros dispositivos.</a:t>
            </a:r>
          </a:p>
          <a:p>
            <a:pPr lvl="1" rtl="0"/>
            <a:r>
              <a:rPr lang="x-none" dirty="0"/>
              <a:t>Este conector tiene dos esquinas aplastadas en ángulo.</a:t>
            </a:r>
          </a:p>
        </p:txBody>
      </p:sp>
      <p:pic>
        <p:nvPicPr>
          <p:cNvPr id="6" name="Picture 5" descr="A rectangular connector" title="USB Type-A">
            <a:extLst>
              <a:ext uri="{FF2B5EF4-FFF2-40B4-BE49-F238E27FC236}">
                <a16:creationId xmlns:a16="http://schemas.microsoft.com/office/drawing/2014/main" xmlns:c15="http://schemas.microsoft.com/office/drawing/2012/chart" xmlns:c="http://schemas.openxmlformats.org/drawingml/2006/chart" xmlns="" id="{E2A32F5D-29B2-4090-A95D-1EBE77A977A2}"/>
              </a:ext>
            </a:extLst>
          </p:cNvPr>
          <p:cNvPicPr>
            <a:picLocks noChangeAspect="1"/>
          </p:cNvPicPr>
          <p:nvPr/>
        </p:nvPicPr>
        <p:blipFill>
          <a:blip r:embed="rId4"/>
          <a:stretch>
            <a:fillRect/>
          </a:stretch>
        </p:blipFill>
        <p:spPr>
          <a:xfrm>
            <a:off x="6705230" y="711274"/>
            <a:ext cx="1806097" cy="1348857"/>
          </a:xfrm>
          <a:prstGeom prst="rect">
            <a:avLst/>
          </a:prstGeom>
        </p:spPr>
      </p:pic>
      <p:pic>
        <p:nvPicPr>
          <p:cNvPr id="8" name="Picture 7" descr="Connector is rectangular with a small indention on each side" title="Mini-USB">
            <a:extLst>
              <a:ext uri="{FF2B5EF4-FFF2-40B4-BE49-F238E27FC236}">
                <a16:creationId xmlns:a16="http://schemas.microsoft.com/office/drawing/2014/main" xmlns:c15="http://schemas.microsoft.com/office/drawing/2012/chart" xmlns:c="http://schemas.openxmlformats.org/drawingml/2006/chart" xmlns="" id="{90979F5D-4DBF-46E7-BFE9-F784475F5E67}"/>
              </a:ext>
            </a:extLst>
          </p:cNvPr>
          <p:cNvPicPr>
            <a:picLocks noChangeAspect="1"/>
          </p:cNvPicPr>
          <p:nvPr/>
        </p:nvPicPr>
        <p:blipFill>
          <a:blip r:embed="rId5"/>
          <a:stretch>
            <a:fillRect/>
          </a:stretch>
        </p:blipFill>
        <p:spPr>
          <a:xfrm>
            <a:off x="6708163" y="2064440"/>
            <a:ext cx="1806098" cy="1340239"/>
          </a:xfrm>
          <a:prstGeom prst="rect">
            <a:avLst/>
          </a:prstGeom>
        </p:spPr>
      </p:pic>
      <p:pic>
        <p:nvPicPr>
          <p:cNvPr id="9" name="Picture 8" descr="Connector has two corners pushed in at an angle" title="Micro-USB">
            <a:extLst>
              <a:ext uri="{FF2B5EF4-FFF2-40B4-BE49-F238E27FC236}">
                <a16:creationId xmlns:a16="http://schemas.microsoft.com/office/drawing/2014/main" xmlns:c15="http://schemas.microsoft.com/office/drawing/2012/chart" xmlns:c="http://schemas.openxmlformats.org/drawingml/2006/chart" xmlns="" id="{27F8C047-66D7-44E2-A623-A8F028ED3A00}"/>
              </a:ext>
            </a:extLst>
          </p:cNvPr>
          <p:cNvPicPr>
            <a:picLocks noChangeAspect="1"/>
          </p:cNvPicPr>
          <p:nvPr/>
        </p:nvPicPr>
        <p:blipFill>
          <a:blip r:embed="rId6"/>
          <a:stretch>
            <a:fillRect/>
          </a:stretch>
        </p:blipFill>
        <p:spPr>
          <a:xfrm>
            <a:off x="6784371" y="3404679"/>
            <a:ext cx="1729890" cy="1333616"/>
          </a:xfrm>
          <a:prstGeom prst="rect">
            <a:avLst/>
          </a:prstGeom>
        </p:spPr>
      </p:pic>
    </p:spTree>
    <p:custDataLst>
      <p:tags r:id="rId1"/>
    </p:custDataLst>
    <p:extLst>
      <p:ext uri="{BB962C8B-B14F-4D97-AF65-F5344CB8AC3E}">
        <p14:creationId xmlns:p14="http://schemas.microsoft.com/office/powerpoint/2010/main" val="856340702"/>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USB (cont.)</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558232" cy="3778147"/>
          </a:xfrm>
        </p:spPr>
        <p:txBody>
          <a:bodyPr/>
          <a:lstStyle/>
          <a:p>
            <a:pPr rtl="0"/>
            <a:r>
              <a:rPr lang="x-none"/>
              <a:t>USB tipo B</a:t>
            </a:r>
          </a:p>
          <a:p>
            <a:pPr lvl="1" rtl="0"/>
            <a:r>
              <a:rPr lang="x-none"/>
              <a:t>Este conector tiene una forma cuadrada con esquinas exteriores biseladas y una muesca adicional en la parte superior.</a:t>
            </a:r>
          </a:p>
          <a:p>
            <a:pPr lvl="1" rtl="0"/>
            <a:r>
              <a:rPr lang="x-none"/>
              <a:t>Se usa para conectar impresoras o discos duros externos.</a:t>
            </a:r>
          </a:p>
          <a:p>
            <a:pPr rtl="0"/>
            <a:r>
              <a:rPr lang="x-none"/>
              <a:t>USB tipo C</a:t>
            </a:r>
          </a:p>
          <a:p>
            <a:pPr lvl="1" rtl="0"/>
            <a:r>
              <a:rPr lang="x-none"/>
              <a:t>Este conector es rectangular con cuatro esquinas redondeadas y es la interfaz USB más reciente.</a:t>
            </a:r>
          </a:p>
          <a:p>
            <a:pPr lvl="1" rtl="0"/>
            <a:r>
              <a:rPr lang="x-none"/>
              <a:t>Se usa como un cable multipropósito para conectar diferentes tipos de dispositivos periféricos a una PC.</a:t>
            </a:r>
          </a:p>
          <a:p>
            <a:pPr rtl="0"/>
            <a:r>
              <a:rPr lang="x-none"/>
              <a:t>Lightning</a:t>
            </a:r>
          </a:p>
          <a:p>
            <a:pPr lvl="1" rtl="0"/>
            <a:r>
              <a:rPr lang="x-none"/>
              <a:t>Este conector es un pequeño conector patentado de 8 pines usado por los dispositivos móviles Apple como iPhones, iPads e iPod para la alimentación y los datos.</a:t>
            </a:r>
          </a:p>
        </p:txBody>
      </p:sp>
      <p:pic>
        <p:nvPicPr>
          <p:cNvPr id="5" name="Picture 4" descr="Connector is a square shape with beveled exterior corners and an extra notch at the top" title="USB Type-B">
            <a:extLst>
              <a:ext uri="{FF2B5EF4-FFF2-40B4-BE49-F238E27FC236}">
                <a16:creationId xmlns:a16="http://schemas.microsoft.com/office/drawing/2014/main" xmlns:c15="http://schemas.microsoft.com/office/drawing/2012/chart" xmlns:c="http://schemas.openxmlformats.org/drawingml/2006/chart" xmlns="" id="{9D9AF402-7B0E-451B-B554-01FC89E145F3}"/>
              </a:ext>
            </a:extLst>
          </p:cNvPr>
          <p:cNvPicPr>
            <a:picLocks noChangeAspect="1"/>
          </p:cNvPicPr>
          <p:nvPr/>
        </p:nvPicPr>
        <p:blipFill>
          <a:blip r:embed="rId4"/>
          <a:stretch>
            <a:fillRect/>
          </a:stretch>
        </p:blipFill>
        <p:spPr>
          <a:xfrm>
            <a:off x="6893381" y="860854"/>
            <a:ext cx="1671024" cy="1404629"/>
          </a:xfrm>
          <a:prstGeom prst="rect">
            <a:avLst/>
          </a:prstGeom>
        </p:spPr>
      </p:pic>
      <p:pic>
        <p:nvPicPr>
          <p:cNvPr id="3" name="Picture 2" descr="Connector is smaller than the Type-A connector and is rectangular with four rounded corner" title="USB Type-C">
            <a:extLst>
              <a:ext uri="{FF2B5EF4-FFF2-40B4-BE49-F238E27FC236}">
                <a16:creationId xmlns:a16="http://schemas.microsoft.com/office/drawing/2014/main" xmlns:c15="http://schemas.microsoft.com/office/drawing/2012/chart" xmlns:c="http://schemas.openxmlformats.org/drawingml/2006/chart" xmlns="" id="{20EE08D0-0056-40FE-AB8B-02FABE6B69FB}"/>
              </a:ext>
            </a:extLst>
          </p:cNvPr>
          <p:cNvPicPr>
            <a:picLocks noChangeAspect="1"/>
          </p:cNvPicPr>
          <p:nvPr/>
        </p:nvPicPr>
        <p:blipFill>
          <a:blip r:embed="rId5"/>
          <a:stretch>
            <a:fillRect/>
          </a:stretch>
        </p:blipFill>
        <p:spPr>
          <a:xfrm>
            <a:off x="6893381" y="2268781"/>
            <a:ext cx="1870105" cy="1120636"/>
          </a:xfrm>
          <a:prstGeom prst="rect">
            <a:avLst/>
          </a:prstGeom>
        </p:spPr>
      </p:pic>
      <p:pic>
        <p:nvPicPr>
          <p:cNvPr id="2" name="Picture 1" descr="Connector is a small proprietary 8-pin connector" title="Lightning connector">
            <a:extLst>
              <a:ext uri="{FF2B5EF4-FFF2-40B4-BE49-F238E27FC236}">
                <a16:creationId xmlns:a16="http://schemas.microsoft.com/office/drawing/2014/main" xmlns:c15="http://schemas.microsoft.com/office/drawing/2012/chart" xmlns:c="http://schemas.openxmlformats.org/drawingml/2006/chart" xmlns="" id="{C4D9769D-340B-4D3E-A856-FDA7C2D729C9}"/>
              </a:ext>
            </a:extLst>
          </p:cNvPr>
          <p:cNvPicPr>
            <a:picLocks noChangeAspect="1"/>
          </p:cNvPicPr>
          <p:nvPr/>
        </p:nvPicPr>
        <p:blipFill>
          <a:blip r:embed="rId6"/>
          <a:stretch>
            <a:fillRect/>
          </a:stretch>
        </p:blipFill>
        <p:spPr>
          <a:xfrm>
            <a:off x="6893381" y="3535590"/>
            <a:ext cx="1851820" cy="1036410"/>
          </a:xfrm>
          <a:prstGeom prst="rect">
            <a:avLst/>
          </a:prstGeom>
        </p:spPr>
      </p:pic>
    </p:spTree>
    <p:custDataLst>
      <p:tags r:id="rId1"/>
    </p:custDataLst>
    <p:extLst>
      <p:ext uri="{BB962C8B-B14F-4D97-AF65-F5344CB8AC3E}">
        <p14:creationId xmlns:p14="http://schemas.microsoft.com/office/powerpoint/2010/main" val="106072043"/>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SATA</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467751" cy="3778147"/>
          </a:xfrm>
        </p:spPr>
        <p:txBody>
          <a:bodyPr/>
          <a:lstStyle/>
          <a:p>
            <a:pPr rtl="0"/>
            <a:r>
              <a:rPr lang="x-none"/>
              <a:t>Cable SATA</a:t>
            </a:r>
          </a:p>
          <a:p>
            <a:pPr lvl="1" rtl="0"/>
            <a:r>
              <a:rPr lang="x-none"/>
              <a:t>Un extremo se conecta a un puerto SATA en una placa base y el otro extremo a la parte posterior de un dispositivo de almacenamiento interno. </a:t>
            </a:r>
          </a:p>
          <a:p>
            <a:pPr lvl="1" rtl="0"/>
            <a:r>
              <a:rPr lang="x-none"/>
              <a:t>El cable de datos SATA no proporciona alimentación, por lo que además se necesita un cable de alimentación SATA para alimentar el dispositivo de almacenamiento interno.</a:t>
            </a:r>
          </a:p>
          <a:p>
            <a:pPr lvl="1" rtl="0"/>
            <a:r>
              <a:rPr lang="x-none"/>
              <a:t>Los cables de alimentación y datos SATA están diseñados para que puedan instalarse de una sola manera.</a:t>
            </a:r>
          </a:p>
          <a:p>
            <a:pPr rtl="0"/>
            <a:r>
              <a:rPr lang="x-none"/>
              <a:t>Cable eSATA</a:t>
            </a:r>
          </a:p>
          <a:p>
            <a:pPr lvl="1" rtl="0"/>
            <a:r>
              <a:rPr lang="x-none"/>
              <a:t>Este cable se usa para conectar unidades SATA externas y es un conector de posición única.</a:t>
            </a:r>
          </a:p>
          <a:p>
            <a:pPr rtl="0"/>
            <a:r>
              <a:rPr lang="x-none"/>
              <a:t>Adaptador eSATA</a:t>
            </a:r>
          </a:p>
          <a:p>
            <a:pPr lvl="1" rtl="0"/>
            <a:r>
              <a:rPr lang="x-none"/>
              <a:t>Suele usarse una tarjeta de expansión para proporcionar puertos eSATA.</a:t>
            </a:r>
          </a:p>
          <a:p>
            <a:pPr lvl="1"/>
            <a:endParaRPr lang="en-US" dirty="0"/>
          </a:p>
        </p:txBody>
      </p:sp>
      <p:pic>
        <p:nvPicPr>
          <p:cNvPr id="4" name="Picture 3" descr="SATA connecter has an “L” shaped key.  SATA cables are long and thin with a flat and thin 7-pin connector on each end, a SATA power cable is included.  " title="SATA Data">
            <a:extLst>
              <a:ext uri="{FF2B5EF4-FFF2-40B4-BE49-F238E27FC236}">
                <a16:creationId xmlns:a16="http://schemas.microsoft.com/office/drawing/2014/main" xmlns:c15="http://schemas.microsoft.com/office/drawing/2012/chart" xmlns:c="http://schemas.openxmlformats.org/drawingml/2006/chart" xmlns="" id="{0FD76746-4E26-4C56-A2A8-88775FC7539F}"/>
              </a:ext>
            </a:extLst>
          </p:cNvPr>
          <p:cNvPicPr>
            <a:picLocks noChangeAspect="1"/>
          </p:cNvPicPr>
          <p:nvPr/>
        </p:nvPicPr>
        <p:blipFill>
          <a:blip r:embed="rId4"/>
          <a:stretch>
            <a:fillRect/>
          </a:stretch>
        </p:blipFill>
        <p:spPr>
          <a:xfrm>
            <a:off x="6702296" y="963791"/>
            <a:ext cx="2225233" cy="1607959"/>
          </a:xfrm>
          <a:prstGeom prst="rect">
            <a:avLst/>
          </a:prstGeom>
        </p:spPr>
      </p:pic>
      <p:pic>
        <p:nvPicPr>
          <p:cNvPr id="6" name="Picture 5" descr="eSATA connectors do not have an “L” shaped key like the SATA connector. However, an eSATA port does have a key feature to prevent inadvertent insertion of a USB connector, which is similar in size and shape. " title="eSATA">
            <a:extLst>
              <a:ext uri="{FF2B5EF4-FFF2-40B4-BE49-F238E27FC236}">
                <a16:creationId xmlns:a16="http://schemas.microsoft.com/office/drawing/2014/main" xmlns:c15="http://schemas.microsoft.com/office/drawing/2012/chart" xmlns:c="http://schemas.openxmlformats.org/drawingml/2006/chart" xmlns="" id="{9F09F50C-A2E6-4CBD-B462-42ED83962ACA}"/>
              </a:ext>
            </a:extLst>
          </p:cNvPr>
          <p:cNvPicPr>
            <a:picLocks noChangeAspect="1"/>
          </p:cNvPicPr>
          <p:nvPr/>
        </p:nvPicPr>
        <p:blipFill>
          <a:blip r:embed="rId5"/>
          <a:stretch>
            <a:fillRect/>
          </a:stretch>
        </p:blipFill>
        <p:spPr>
          <a:xfrm>
            <a:off x="7089369" y="2612366"/>
            <a:ext cx="1653683" cy="1120237"/>
          </a:xfrm>
          <a:prstGeom prst="rect">
            <a:avLst/>
          </a:prstGeom>
        </p:spPr>
      </p:pic>
      <p:pic>
        <p:nvPicPr>
          <p:cNvPr id="8" name="Picture 7" descr="Adaper for eSATA cable to be installed in the computer." title="eSATA adapter">
            <a:extLst>
              <a:ext uri="{FF2B5EF4-FFF2-40B4-BE49-F238E27FC236}">
                <a16:creationId xmlns:a16="http://schemas.microsoft.com/office/drawing/2014/main" xmlns:c15="http://schemas.microsoft.com/office/drawing/2012/chart" xmlns:c="http://schemas.openxmlformats.org/drawingml/2006/chart" xmlns="" id="{22310457-5FE1-42C8-A1E2-BE31CC671C9C}"/>
              </a:ext>
            </a:extLst>
          </p:cNvPr>
          <p:cNvPicPr>
            <a:picLocks noChangeAspect="1"/>
          </p:cNvPicPr>
          <p:nvPr/>
        </p:nvPicPr>
        <p:blipFill>
          <a:blip r:embed="rId6"/>
          <a:stretch>
            <a:fillRect/>
          </a:stretch>
        </p:blipFill>
        <p:spPr>
          <a:xfrm>
            <a:off x="6702296" y="3754361"/>
            <a:ext cx="1912786" cy="1044030"/>
          </a:xfrm>
          <a:prstGeom prst="rect">
            <a:avLst/>
          </a:prstGeom>
        </p:spPr>
      </p:pic>
    </p:spTree>
    <p:custDataLst>
      <p:tags r:id="rId1"/>
    </p:custDataLst>
    <p:extLst>
      <p:ext uri="{BB962C8B-B14F-4D97-AF65-F5344CB8AC3E}">
        <p14:creationId xmlns:p14="http://schemas.microsoft.com/office/powerpoint/2010/main" val="37347007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3: Actividades </a:t>
            </a:r>
          </a:p>
        </p:txBody>
      </p:sp>
      <p:sp>
        <p:nvSpPr>
          <p:cNvPr id="6147" name="Rectangle 34"/>
          <p:cNvSpPr>
            <a:spLocks noGrp="1" noChangeArrowheads="1"/>
          </p:cNvSpPr>
          <p:nvPr>
            <p:ph idx="1"/>
          </p:nvPr>
        </p:nvSpPr>
        <p:spPr>
          <a:xfrm>
            <a:off x="144065" y="767412"/>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669581021"/>
              </p:ext>
            </p:extLst>
          </p:nvPr>
        </p:nvGraphicFramePr>
        <p:xfrm>
          <a:off x="457291" y="1122081"/>
          <a:ext cx="8229418" cy="3505266"/>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3.1.1.1</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a:t>BIOS – Menús UEFI</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3.1.1.5</a:t>
                      </a:r>
                    </a:p>
                  </a:txBody>
                  <a:tcPr marL="68580" marR="68580" marT="34290" marB="34290" anchor="ctr"/>
                </a:tc>
                <a:tc>
                  <a:txBody>
                    <a:bodyPr/>
                    <a:lstStyle/>
                    <a:p>
                      <a:pPr rtl="0"/>
                      <a:r>
                        <a:rPr lang="x-none" sz="1100" baseline="0"/>
                        <a:t>Verifique su comprensión</a:t>
                      </a:r>
                    </a:p>
                  </a:txBody>
                  <a:tcPr marL="68580" marR="68580" marT="34290" marB="34290" anchor="ctr"/>
                </a:tc>
                <a:tc>
                  <a:txBody>
                    <a:bodyPr/>
                    <a:lstStyle/>
                    <a:p>
                      <a:pPr rtl="0"/>
                      <a:r>
                        <a:rPr lang="x-none" sz="1100"/>
                        <a:t>Terminología de BIOS y UEFI</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3.1.1.6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Investigación de la configuración de BIOS o UEFI</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3.1.2.1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Demostración en video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de ajustes de BIOS o UEFI</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3.1.2.4</a:t>
                      </a:r>
                    </a:p>
                  </a:txBody>
                  <a:tcPr marL="68580" marR="68580" marT="34290" marB="34290" anchor="ctr"/>
                </a:tc>
                <a:tc>
                  <a:txBody>
                    <a:bodyPr/>
                    <a:lstStyle/>
                    <a:p>
                      <a:pPr rtl="0"/>
                      <a:r>
                        <a:rPr lang="x-none" sz="1100" baseline="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Terminología de configuración de BIOS y UEFI</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3.1.2.5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Buscar actualizaciones de firmware de UEFI o BIOS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9"/>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3.1.2.6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Instalación de Windows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10"/>
                  </a:ext>
                </a:extLst>
              </a:tr>
              <a:tr h="292629">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100"/>
                        <a:t>3.1.2.7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Instalación de software de terceros en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3.2.1.3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Ley de ohm</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3.2.2.3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Términos de fluctuaciones de alimentación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08440840"/>
                  </a:ext>
                </a:extLst>
              </a:tr>
              <a:tr h="292629">
                <a:tc>
                  <a:txBody>
                    <a:bodyPr/>
                    <a:lstStyle/>
                    <a:p>
                      <a:pPr algn="ctr" rtl="0"/>
                      <a:r>
                        <a:rPr lang="x-none" sz="1100"/>
                        <a:t>3.3.1.5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Arquitectura y funcionamiento de la CPU</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57119054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de par trenzado</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467751" cy="3778147"/>
          </a:xfrm>
        </p:spPr>
        <p:txBody>
          <a:bodyPr/>
          <a:lstStyle/>
          <a:p>
            <a:pPr rtl="0">
              <a:lnSpc>
                <a:spcPct val="98000"/>
              </a:lnSpc>
              <a:spcAft>
                <a:spcPts val="500"/>
              </a:spcAft>
            </a:pPr>
            <a:r>
              <a:rPr lang="x-none" dirty="0"/>
              <a:t>El cable de par trenzado se usa en las redes Ethernet cableadas y en las redes telefónicas antiguas.</a:t>
            </a:r>
          </a:p>
          <a:p>
            <a:pPr rtl="0">
              <a:lnSpc>
                <a:spcPct val="98000"/>
              </a:lnSpc>
              <a:spcAft>
                <a:spcPts val="500"/>
              </a:spcAft>
            </a:pPr>
            <a:r>
              <a:rPr lang="x-none" dirty="0"/>
              <a:t>Pares trenzados</a:t>
            </a:r>
          </a:p>
          <a:p>
            <a:pPr lvl="1" rtl="0">
              <a:lnSpc>
                <a:spcPct val="98000"/>
              </a:lnSpc>
            </a:pPr>
            <a:r>
              <a:rPr lang="x-none" dirty="0"/>
              <a:t>El cableado de par trenzado no blindado (UTP) es la forma más común de cableado de par trenzado y usa cables de cobre aislados codificados por colores.</a:t>
            </a:r>
          </a:p>
          <a:p>
            <a:pPr lvl="1" rtl="0">
              <a:lnSpc>
                <a:spcPct val="98000"/>
              </a:lnSpc>
            </a:pPr>
            <a:r>
              <a:rPr lang="x-none" dirty="0"/>
              <a:t>El par trenzado blindado (STP) también usa cables de cobre aislados codificados por colores, pero además incluye blindaje de hoja o trenzado.</a:t>
            </a:r>
          </a:p>
          <a:p>
            <a:pPr>
              <a:lnSpc>
                <a:spcPct val="98000"/>
              </a:lnSpc>
              <a:spcAft>
                <a:spcPts val="500"/>
              </a:spcAft>
            </a:pPr>
            <a:r>
              <a:rPr lang="x-none" dirty="0"/>
              <a:t>RJ-45</a:t>
            </a:r>
          </a:p>
          <a:p>
            <a:pPr lvl="1" rtl="0">
              <a:lnSpc>
                <a:spcPct val="98000"/>
              </a:lnSpc>
            </a:pPr>
            <a:r>
              <a:rPr lang="x-none" dirty="0"/>
              <a:t>Cada extremo de un cable UTP debe terminar con un conector RJ-45, para que se puede conectar a un puerto Ethernet.</a:t>
            </a:r>
          </a:p>
          <a:p>
            <a:pPr>
              <a:lnSpc>
                <a:spcPct val="98000"/>
              </a:lnSpc>
              <a:spcAft>
                <a:spcPts val="500"/>
              </a:spcAft>
            </a:pPr>
            <a:r>
              <a:rPr lang="x-none" dirty="0"/>
              <a:t>RJ-11</a:t>
            </a:r>
          </a:p>
          <a:p>
            <a:pPr lvl="1" rtl="0">
              <a:lnSpc>
                <a:spcPct val="98000"/>
              </a:lnSpc>
            </a:pPr>
            <a:r>
              <a:rPr lang="x-none" dirty="0"/>
              <a:t>Las redes telefónicas antiguas usaban un cable UTP de cuatro hilos finalizado con un conector RJ-11.</a:t>
            </a:r>
          </a:p>
          <a:p>
            <a:pPr lvl="1">
              <a:lnSpc>
                <a:spcPct val="98000"/>
              </a:lnSpc>
            </a:pPr>
            <a:endParaRPr lang="en-US" dirty="0"/>
          </a:p>
        </p:txBody>
      </p:sp>
      <p:pic>
        <p:nvPicPr>
          <p:cNvPr id="3" name="Picture 2" descr="The UTP cable has 4 twister pair of color-coded insulated copper wires, and has the 8-pin connector attached." title="RJ-45">
            <a:extLst>
              <a:ext uri="{FF2B5EF4-FFF2-40B4-BE49-F238E27FC236}">
                <a16:creationId xmlns:a16="http://schemas.microsoft.com/office/drawing/2014/main" xmlns:c15="http://schemas.microsoft.com/office/drawing/2012/chart" xmlns:c="http://schemas.openxmlformats.org/drawingml/2006/chart" xmlns="" id="{8C4182FF-8A3D-4172-B638-F4608686C3E1}"/>
              </a:ext>
            </a:extLst>
          </p:cNvPr>
          <p:cNvPicPr>
            <a:picLocks noChangeAspect="1"/>
          </p:cNvPicPr>
          <p:nvPr/>
        </p:nvPicPr>
        <p:blipFill>
          <a:blip r:embed="rId4"/>
          <a:stretch>
            <a:fillRect/>
          </a:stretch>
        </p:blipFill>
        <p:spPr>
          <a:xfrm>
            <a:off x="6611814" y="837044"/>
            <a:ext cx="2376476" cy="1996240"/>
          </a:xfrm>
          <a:prstGeom prst="rect">
            <a:avLst/>
          </a:prstGeom>
        </p:spPr>
      </p:pic>
      <p:pic>
        <p:nvPicPr>
          <p:cNvPr id="5" name="Picture 4" descr="Cable has 4 wires (two pair) that are terminated with a 6-pin RJ-11 connector." title="RJ-11">
            <a:extLst>
              <a:ext uri="{FF2B5EF4-FFF2-40B4-BE49-F238E27FC236}">
                <a16:creationId xmlns:a16="http://schemas.microsoft.com/office/drawing/2014/main" xmlns:c15="http://schemas.microsoft.com/office/drawing/2012/chart" xmlns:c="http://schemas.openxmlformats.org/drawingml/2006/chart" xmlns="" id="{F9E3DD0B-1D68-4C65-8818-7A0D51D985E1}"/>
              </a:ext>
            </a:extLst>
          </p:cNvPr>
          <p:cNvPicPr>
            <a:picLocks noChangeAspect="1"/>
          </p:cNvPicPr>
          <p:nvPr/>
        </p:nvPicPr>
        <p:blipFill>
          <a:blip r:embed="rId5"/>
          <a:stretch>
            <a:fillRect/>
          </a:stretch>
        </p:blipFill>
        <p:spPr>
          <a:xfrm>
            <a:off x="7102762" y="2938828"/>
            <a:ext cx="1394581" cy="1691787"/>
          </a:xfrm>
          <a:prstGeom prst="rect">
            <a:avLst/>
          </a:prstGeom>
        </p:spPr>
      </p:pic>
    </p:spTree>
    <p:custDataLst>
      <p:tags r:id="rId1"/>
    </p:custDataLst>
    <p:extLst>
      <p:ext uri="{BB962C8B-B14F-4D97-AF65-F5344CB8AC3E}">
        <p14:creationId xmlns:p14="http://schemas.microsoft.com/office/powerpoint/2010/main" val="2128665586"/>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coaxiales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725659" cy="3778147"/>
          </a:xfrm>
        </p:spPr>
        <p:txBody>
          <a:bodyPr/>
          <a:lstStyle/>
          <a:p>
            <a:pPr rtl="0"/>
            <a:r>
              <a:rPr lang="x-none" dirty="0"/>
              <a:t>Composición del cable coaxial</a:t>
            </a:r>
          </a:p>
          <a:p>
            <a:pPr lvl="1" rtl="0"/>
            <a:r>
              <a:rPr lang="x-none" dirty="0"/>
              <a:t>El cable coaxial tiene un conductor interno rodeado de material aislante.</a:t>
            </a:r>
          </a:p>
          <a:p>
            <a:pPr lvl="1" rtl="0"/>
            <a:r>
              <a:rPr lang="x-none" dirty="0"/>
              <a:t>El material aislante está rodeado por un blindaje de hoja que se usa como </a:t>
            </a:r>
            <a:r>
              <a:rPr lang="x-none" spc="-30" dirty="0"/>
              <a:t>conductor exterior y como aislante contra la interferencia electromagnética (EMI).</a:t>
            </a:r>
          </a:p>
          <a:p>
            <a:pPr rtl="0"/>
            <a:r>
              <a:rPr lang="x-none" dirty="0"/>
              <a:t>RG-6</a:t>
            </a:r>
          </a:p>
          <a:p>
            <a:pPr lvl="1" rtl="0"/>
            <a:r>
              <a:rPr lang="x-none" dirty="0"/>
              <a:t>Un cable de calibre grueso con aislamiento y blindaje para aplicaciones de ancho de banda elevado y alta frecuencia (Internet, televisión por cable y televisión satelital).</a:t>
            </a:r>
          </a:p>
          <a:p>
            <a:pPr rtl="0"/>
            <a:r>
              <a:rPr lang="x-none" dirty="0"/>
              <a:t>RG-59</a:t>
            </a:r>
          </a:p>
          <a:p>
            <a:pPr lvl="1" rtl="0"/>
            <a:r>
              <a:rPr lang="x-none" dirty="0"/>
              <a:t>Un cable más delgado, similar al RG-6, que se usa para aplicaciones de ancho de banda reducido y de menor frecuencia (video analógico y CCTV).</a:t>
            </a:r>
          </a:p>
          <a:p>
            <a:pPr rtl="0"/>
            <a:r>
              <a:rPr lang="x-none" dirty="0"/>
              <a:t>BNC</a:t>
            </a:r>
          </a:p>
          <a:p>
            <a:pPr lvl="1" rtl="0"/>
            <a:r>
              <a:rPr lang="x-none" dirty="0"/>
              <a:t>Los conectores BNC se usan con audio o video analógico o digital.</a:t>
            </a:r>
          </a:p>
          <a:p>
            <a:pPr lvl="1"/>
            <a:endParaRPr lang="en-US" dirty="0"/>
          </a:p>
        </p:txBody>
      </p:sp>
      <p:pic>
        <p:nvPicPr>
          <p:cNvPr id="2" name="Picture 1" descr="Coax cable with the outer jacket pulled back to reveal the braided shielding and copper core conductor" title="Coax Cable">
            <a:extLst>
              <a:ext uri="{FF2B5EF4-FFF2-40B4-BE49-F238E27FC236}">
                <a16:creationId xmlns:a16="http://schemas.microsoft.com/office/drawing/2014/main" xmlns:c15="http://schemas.microsoft.com/office/drawing/2012/chart" xmlns:c="http://schemas.openxmlformats.org/drawingml/2006/chart" xmlns="" id="{2AE04229-2708-4E7B-986E-450C7B9AA66E}"/>
              </a:ext>
            </a:extLst>
          </p:cNvPr>
          <p:cNvPicPr>
            <a:picLocks noChangeAspect="1"/>
          </p:cNvPicPr>
          <p:nvPr/>
        </p:nvPicPr>
        <p:blipFill>
          <a:blip r:embed="rId4"/>
          <a:stretch>
            <a:fillRect/>
          </a:stretch>
        </p:blipFill>
        <p:spPr>
          <a:xfrm>
            <a:off x="6869723" y="800346"/>
            <a:ext cx="2072820" cy="1127858"/>
          </a:xfrm>
          <a:prstGeom prst="rect">
            <a:avLst/>
          </a:prstGeom>
        </p:spPr>
      </p:pic>
      <p:pic>
        <p:nvPicPr>
          <p:cNvPr id="4" name="Picture 3" descr="RG-6 cable is heavy gauge and has insulation and shielding with the coax connector" title="RG-6">
            <a:extLst>
              <a:ext uri="{FF2B5EF4-FFF2-40B4-BE49-F238E27FC236}">
                <a16:creationId xmlns:a16="http://schemas.microsoft.com/office/drawing/2014/main" xmlns:c15="http://schemas.microsoft.com/office/drawing/2012/chart" xmlns:c="http://schemas.openxmlformats.org/drawingml/2006/chart" xmlns="" id="{C9F21272-6EDA-44F3-8C70-45B8BDC3347D}"/>
              </a:ext>
            </a:extLst>
          </p:cNvPr>
          <p:cNvPicPr>
            <a:picLocks noChangeAspect="1"/>
          </p:cNvPicPr>
          <p:nvPr/>
        </p:nvPicPr>
        <p:blipFill>
          <a:blip r:embed="rId5"/>
          <a:stretch>
            <a:fillRect/>
          </a:stretch>
        </p:blipFill>
        <p:spPr>
          <a:xfrm>
            <a:off x="6874862" y="2209370"/>
            <a:ext cx="1806097" cy="1005927"/>
          </a:xfrm>
          <a:prstGeom prst="rect">
            <a:avLst/>
          </a:prstGeom>
        </p:spPr>
      </p:pic>
      <p:pic>
        <p:nvPicPr>
          <p:cNvPr id="8" name="Picture 7" descr="RG-59 cable is thinner and has a BNC connector." title="RG-59">
            <a:extLst>
              <a:ext uri="{FF2B5EF4-FFF2-40B4-BE49-F238E27FC236}">
                <a16:creationId xmlns:a16="http://schemas.microsoft.com/office/drawing/2014/main" xmlns:c15="http://schemas.microsoft.com/office/drawing/2012/chart" xmlns:c="http://schemas.openxmlformats.org/drawingml/2006/chart" xmlns="" id="{01467E12-3924-4995-A3E0-7A5987643CA3}"/>
              </a:ext>
            </a:extLst>
          </p:cNvPr>
          <p:cNvPicPr>
            <a:picLocks noChangeAspect="1"/>
          </p:cNvPicPr>
          <p:nvPr/>
        </p:nvPicPr>
        <p:blipFill>
          <a:blip r:embed="rId6"/>
          <a:stretch>
            <a:fillRect/>
          </a:stretch>
        </p:blipFill>
        <p:spPr>
          <a:xfrm>
            <a:off x="6864584" y="3502757"/>
            <a:ext cx="1816375" cy="1127858"/>
          </a:xfrm>
          <a:prstGeom prst="rect">
            <a:avLst/>
          </a:prstGeom>
        </p:spPr>
      </p:pic>
    </p:spTree>
    <p:custDataLst>
      <p:tags r:id="rId1"/>
    </p:custDataLst>
    <p:extLst>
      <p:ext uri="{BB962C8B-B14F-4D97-AF65-F5344CB8AC3E}">
        <p14:creationId xmlns:p14="http://schemas.microsoft.com/office/powerpoint/2010/main" val="345556752"/>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 y="22343"/>
            <a:ext cx="9144000" cy="757551"/>
          </a:xfrm>
        </p:spPr>
        <p:txBody>
          <a:bodyPr/>
          <a:lstStyle/>
          <a:p>
            <a:pPr rtl="0"/>
            <a:r>
              <a:rPr lang="x-none" sz="1600">
                <a:latin typeface="Arial" charset="0"/>
              </a:rPr>
              <a:t>Puertos, conectores y cables</a:t>
            </a:r>
            <a:r>
              <a:rPr lang="en-US" sz="1600" dirty="0">
                <a:latin typeface="Arial" charset="0"/>
              </a:rPr>
              <a:t/>
            </a:r>
            <a:br>
              <a:rPr lang="en-US" sz="1600" dirty="0">
                <a:latin typeface="Arial" charset="0"/>
              </a:rPr>
            </a:br>
            <a:r>
              <a:rPr lang="x-none">
                <a:latin typeface="Arial" charset="0"/>
              </a:rPr>
              <a:t>Cables y conectores SCSI e IDE</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6467751" cy="3778147"/>
          </a:xfrm>
        </p:spPr>
        <p:txBody>
          <a:bodyPr/>
          <a:lstStyle/>
          <a:p>
            <a:pPr rtl="0">
              <a:lnSpc>
                <a:spcPct val="98000"/>
              </a:lnSpc>
              <a:spcAft>
                <a:spcPts val="500"/>
              </a:spcAft>
            </a:pPr>
            <a:r>
              <a:rPr lang="x-none" dirty="0"/>
              <a:t>La interfaz de sistemas de computadoras pequeñas (SCSI) es un estándar para conectar dispositivos periféricos y de almacenamiento en un formato encadenado en margarita.</a:t>
            </a:r>
          </a:p>
          <a:p>
            <a:pPr rtl="0">
              <a:lnSpc>
                <a:spcPct val="98000"/>
              </a:lnSpc>
              <a:spcAft>
                <a:spcPts val="500"/>
              </a:spcAft>
            </a:pPr>
            <a:r>
              <a:rPr lang="x-none" dirty="0"/>
              <a:t>Cable SCSI externo</a:t>
            </a:r>
          </a:p>
          <a:p>
            <a:pPr lvl="1" rtl="0">
              <a:lnSpc>
                <a:spcPct val="98000"/>
              </a:lnSpc>
            </a:pPr>
            <a:r>
              <a:rPr lang="x-none" dirty="0"/>
              <a:t>Se usa para conectar dispositivos SCSI externos más antiguos (escáneres e impresoras).</a:t>
            </a:r>
          </a:p>
          <a:p>
            <a:pPr>
              <a:lnSpc>
                <a:spcPct val="98000"/>
              </a:lnSpc>
              <a:spcAft>
                <a:spcPts val="500"/>
              </a:spcAft>
            </a:pPr>
            <a:r>
              <a:rPr lang="x-none" dirty="0"/>
              <a:t>Cable SCSI interno </a:t>
            </a:r>
          </a:p>
          <a:p>
            <a:pPr lvl="1" rtl="0">
              <a:lnSpc>
                <a:spcPct val="98000"/>
              </a:lnSpc>
            </a:pPr>
            <a:r>
              <a:rPr lang="x-none" dirty="0"/>
              <a:t>Conector SCSI común para discos duros internos con 50 pines dispuestos en dos filas y conectados a un cable de cinta.</a:t>
            </a:r>
          </a:p>
          <a:p>
            <a:pPr>
              <a:lnSpc>
                <a:spcPct val="98000"/>
              </a:lnSpc>
              <a:spcAft>
                <a:spcPts val="500"/>
              </a:spcAft>
            </a:pPr>
            <a:r>
              <a:rPr lang="x-none" dirty="0"/>
              <a:t>Cable IDE</a:t>
            </a:r>
          </a:p>
          <a:p>
            <a:pPr lvl="1" rtl="0">
              <a:lnSpc>
                <a:spcPct val="98000"/>
              </a:lnSpc>
            </a:pPr>
            <a:r>
              <a:rPr lang="x-none" dirty="0"/>
              <a:t>Visualmente similar al cable SCSI interno, pero comúnmente con tres conectores de 40 pines.</a:t>
            </a:r>
          </a:p>
          <a:p>
            <a:pPr lvl="1" rtl="0">
              <a:lnSpc>
                <a:spcPct val="98000"/>
              </a:lnSpc>
            </a:pPr>
            <a:r>
              <a:rPr lang="x-none" dirty="0"/>
              <a:t>Un conector se conecta al puerto IDE de la placa base y dos se conectan a las unidades IDE.</a:t>
            </a:r>
          </a:p>
          <a:p>
            <a:pPr lvl="1">
              <a:lnSpc>
                <a:spcPct val="98000"/>
              </a:lnSpc>
            </a:pPr>
            <a:endParaRPr lang="en-US" dirty="0"/>
          </a:p>
        </p:txBody>
      </p:sp>
      <p:pic>
        <p:nvPicPr>
          <p:cNvPr id="2" name="Picture 1" descr="This connector came in 36-pin and 50-pin versions. The pins are arranged in two rows with a plastic bar through the center that holds the contact pins. Squeeze latches or bail locks located on the sides of the connector are used to hold it in place" title="External SCSI">
            <a:extLst>
              <a:ext uri="{FF2B5EF4-FFF2-40B4-BE49-F238E27FC236}">
                <a16:creationId xmlns:a16="http://schemas.microsoft.com/office/drawing/2014/main" xmlns:c15="http://schemas.microsoft.com/office/drawing/2012/chart" xmlns:c="http://schemas.openxmlformats.org/drawingml/2006/chart" xmlns="" id="{BD1C8D4A-6923-4D49-952B-F889A200FACA}"/>
              </a:ext>
            </a:extLst>
          </p:cNvPr>
          <p:cNvPicPr>
            <a:picLocks noChangeAspect="1"/>
          </p:cNvPicPr>
          <p:nvPr/>
        </p:nvPicPr>
        <p:blipFill>
          <a:blip r:embed="rId4"/>
          <a:stretch>
            <a:fillRect/>
          </a:stretch>
        </p:blipFill>
        <p:spPr>
          <a:xfrm>
            <a:off x="6884639" y="798944"/>
            <a:ext cx="1919199" cy="1306121"/>
          </a:xfrm>
          <a:prstGeom prst="rect">
            <a:avLst/>
          </a:prstGeom>
        </p:spPr>
      </p:pic>
      <p:pic>
        <p:nvPicPr>
          <p:cNvPr id="4" name="Picture 3" descr="The common SCSI connector for internal hard drives is the internal 50-pin SCSI which has 50 pins arranged in two rows and is attached to a ribbon cable." title="Internal SCSI">
            <a:extLst>
              <a:ext uri="{FF2B5EF4-FFF2-40B4-BE49-F238E27FC236}">
                <a16:creationId xmlns:a16="http://schemas.microsoft.com/office/drawing/2014/main" xmlns:c15="http://schemas.microsoft.com/office/drawing/2012/chart" xmlns:c="http://schemas.openxmlformats.org/drawingml/2006/chart" xmlns="" id="{733E8628-7AF1-4A8A-863C-9785345DC45E}"/>
              </a:ext>
            </a:extLst>
          </p:cNvPr>
          <p:cNvPicPr>
            <a:picLocks noChangeAspect="1"/>
          </p:cNvPicPr>
          <p:nvPr/>
        </p:nvPicPr>
        <p:blipFill>
          <a:blip r:embed="rId5"/>
          <a:stretch>
            <a:fillRect/>
          </a:stretch>
        </p:blipFill>
        <p:spPr>
          <a:xfrm>
            <a:off x="6884639" y="2147180"/>
            <a:ext cx="2091268" cy="1188721"/>
          </a:xfrm>
          <a:prstGeom prst="rect">
            <a:avLst/>
          </a:prstGeom>
        </p:spPr>
      </p:pic>
      <p:pic>
        <p:nvPicPr>
          <p:cNvPr id="6" name="Picture 5" descr="IDE ribbon cables are very similar to internal SCSI cables however IDE uses 40-pin connectors. There are typically three connectors on the cable." title="IDE Cable">
            <a:extLst>
              <a:ext uri="{FF2B5EF4-FFF2-40B4-BE49-F238E27FC236}">
                <a16:creationId xmlns:a16="http://schemas.microsoft.com/office/drawing/2014/main" xmlns:c15="http://schemas.microsoft.com/office/drawing/2012/chart" xmlns:c="http://schemas.openxmlformats.org/drawingml/2006/chart" xmlns="" id="{2EDA2B94-4401-4D6E-BF28-9190D03EB8DF}"/>
              </a:ext>
            </a:extLst>
          </p:cNvPr>
          <p:cNvPicPr>
            <a:picLocks noChangeAspect="1"/>
          </p:cNvPicPr>
          <p:nvPr/>
        </p:nvPicPr>
        <p:blipFill>
          <a:blip r:embed="rId6"/>
          <a:stretch>
            <a:fillRect/>
          </a:stretch>
        </p:blipFill>
        <p:spPr>
          <a:xfrm>
            <a:off x="6905670" y="3378883"/>
            <a:ext cx="2094266" cy="1201864"/>
          </a:xfrm>
          <a:prstGeom prst="rect">
            <a:avLst/>
          </a:prstGeom>
        </p:spPr>
      </p:pic>
    </p:spTree>
    <p:custDataLst>
      <p:tags r:id="rId1"/>
    </p:custDataLst>
    <p:extLst>
      <p:ext uri="{BB962C8B-B14F-4D97-AF65-F5344CB8AC3E}">
        <p14:creationId xmlns:p14="http://schemas.microsoft.com/office/powerpoint/2010/main" val="4021883875"/>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Monitores</a:t>
            </a:r>
            <a:r>
              <a:rPr lang="en-US" sz="1600" dirty="0">
                <a:latin typeface="Arial" charset="0"/>
              </a:rPr>
              <a:t/>
            </a:r>
            <a:br>
              <a:rPr lang="en-US" sz="1600" dirty="0">
                <a:latin typeface="Arial" charset="0"/>
              </a:rPr>
            </a:br>
            <a:r>
              <a:rPr lang="x-none">
                <a:latin typeface="Arial" charset="0"/>
              </a:rPr>
              <a:t>Características de los monitores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8542736" cy="3778147"/>
          </a:xfrm>
        </p:spPr>
        <p:txBody>
          <a:bodyPr/>
          <a:lstStyle/>
          <a:p>
            <a:pPr rtl="0"/>
            <a:r>
              <a:rPr lang="x-none"/>
              <a:t>Hay muchos tipos de monitores de computadora disponibles que varían según el uso, el tamaño, la calidad, la claridad, el brillo y más.</a:t>
            </a:r>
          </a:p>
          <a:p>
            <a:pPr rtl="0"/>
            <a:r>
              <a:rPr lang="x-none"/>
              <a:t>Los monitores de computadora suelen describirse por:</a:t>
            </a:r>
          </a:p>
          <a:p>
            <a:pPr lvl="1" rtl="0"/>
            <a:r>
              <a:rPr lang="x-none" b="1"/>
              <a:t>Tamaño de la pantalla</a:t>
            </a:r>
            <a:r>
              <a:rPr lang="x-none"/>
              <a:t>: la medida en diagonal de la pantalla (es decir, de la parte superior izquierda a la parte inferior derecha) en pulgadas.</a:t>
            </a:r>
          </a:p>
          <a:p>
            <a:pPr lvl="1" rtl="0"/>
            <a:r>
              <a:rPr lang="x-none" b="1"/>
              <a:t>Resolución</a:t>
            </a:r>
            <a:r>
              <a:rPr lang="x-none"/>
              <a:t>: la resolución se mide por la cantidad de pixeles horizontales y verticales. Por ejemplo, 1920 x 1080 (es decir, 1080p) significa que tiene 1920 pixeles horizontales y 1080 pixeles verticales.</a:t>
            </a:r>
            <a:r>
              <a:rPr lang="x-none" b="1"/>
              <a:t> </a:t>
            </a:r>
          </a:p>
          <a:p>
            <a:pPr lvl="1" rtl="0"/>
            <a:r>
              <a:rPr lang="x-none" b="1"/>
              <a:t>Resolución del monitor</a:t>
            </a:r>
            <a:r>
              <a:rPr lang="x-none"/>
              <a:t>: se relaciona con la cantidad de información que se puede mostrar en una pantalla.</a:t>
            </a:r>
          </a:p>
          <a:p>
            <a:pPr lvl="1" rtl="0"/>
            <a:r>
              <a:rPr lang="x-none" b="1"/>
              <a:t>Resolución nativa</a:t>
            </a:r>
            <a:r>
              <a:rPr lang="x-none"/>
              <a:t>: identifica la mejor resolución del monitor para el monitor específico.</a:t>
            </a:r>
            <a:r>
              <a:rPr lang="x-none" b="1"/>
              <a:t> </a:t>
            </a:r>
          </a:p>
          <a:p>
            <a:pPr lvl="1" rtl="0"/>
            <a:r>
              <a:rPr lang="x-none" b="1"/>
              <a:t>Modo nativo</a:t>
            </a:r>
            <a:r>
              <a:rPr lang="x-none"/>
              <a:t>: este término describe al modo en que la imagen que envía al monitor la tarjeta adaptadora de video coincide con la resolución nativa del monitor.</a:t>
            </a:r>
          </a:p>
          <a:p>
            <a:pPr lvl="1" rtl="0"/>
            <a:r>
              <a:rPr lang="x-none" b="1"/>
              <a:t>Conectividad</a:t>
            </a:r>
            <a:r>
              <a:rPr lang="x-none"/>
              <a:t>: los monitores más antiguos usaban VGA o DVI, mientras que los monitores más modernos admiten HDMI y DisplayPort.</a:t>
            </a:r>
          </a:p>
        </p:txBody>
      </p:sp>
    </p:spTree>
    <p:custDataLst>
      <p:tags r:id="rId1"/>
    </p:custDataLst>
    <p:extLst>
      <p:ext uri="{BB962C8B-B14F-4D97-AF65-F5344CB8AC3E}">
        <p14:creationId xmlns:p14="http://schemas.microsoft.com/office/powerpoint/2010/main" val="4227171937"/>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Monitores</a:t>
            </a:r>
            <a:r>
              <a:rPr lang="en-US" sz="1600" dirty="0">
                <a:latin typeface="Arial" charset="0"/>
              </a:rPr>
              <a:t/>
            </a:r>
            <a:br>
              <a:rPr lang="en-US" sz="1600" dirty="0">
                <a:latin typeface="Arial" charset="0"/>
              </a:rPr>
            </a:br>
            <a:r>
              <a:rPr lang="x-none">
                <a:latin typeface="Arial" charset="0"/>
              </a:rPr>
              <a:t>Términos del monitor</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30256"/>
            <a:ext cx="8999937" cy="3778147"/>
          </a:xfrm>
        </p:spPr>
        <p:txBody>
          <a:bodyPr/>
          <a:lstStyle/>
          <a:p>
            <a:pPr rtl="0"/>
            <a:r>
              <a:rPr lang="x-none" sz="1400" b="1" dirty="0"/>
              <a:t>Píxel</a:t>
            </a:r>
            <a:r>
              <a:rPr lang="x-none" sz="1400" dirty="0"/>
              <a:t>: un punto pequeño capaz de mostrar rojo, verde y azul.</a:t>
            </a:r>
          </a:p>
          <a:p>
            <a:pPr rtl="0"/>
            <a:r>
              <a:rPr lang="x-none" sz="1400" b="1" dirty="0"/>
              <a:t>Tamaño de punto</a:t>
            </a:r>
            <a:r>
              <a:rPr lang="x-none" sz="1400" dirty="0"/>
              <a:t>: la distancia entre pixeles en la pantalla.</a:t>
            </a:r>
          </a:p>
          <a:p>
            <a:pPr rtl="0"/>
            <a:r>
              <a:rPr lang="x-none" sz="1400" b="1" dirty="0"/>
              <a:t>Brillo</a:t>
            </a:r>
            <a:r>
              <a:rPr lang="x-none" sz="1400" dirty="0"/>
              <a:t>: la luminancia de un monitor, medida en candelas por metro cuadrado (CD/m2)</a:t>
            </a:r>
          </a:p>
          <a:p>
            <a:pPr rtl="0"/>
            <a:r>
              <a:rPr lang="x-none" sz="1400" b="1" dirty="0" smtClean="0"/>
              <a:t>Relación</a:t>
            </a:r>
            <a:r>
              <a:rPr lang="x-none" sz="1400" dirty="0" smtClean="0"/>
              <a:t> </a:t>
            </a:r>
            <a:r>
              <a:rPr lang="x-none" sz="1400" b="1" dirty="0" smtClean="0"/>
              <a:t>de </a:t>
            </a:r>
            <a:r>
              <a:rPr lang="x-none" sz="1400" b="1" dirty="0"/>
              <a:t>contraste</a:t>
            </a:r>
            <a:r>
              <a:rPr lang="x-none" sz="1400" dirty="0"/>
              <a:t>: medición de cuán blanco y cuán negro puede ponerse un monitor.</a:t>
            </a:r>
          </a:p>
          <a:p>
            <a:pPr rtl="0"/>
            <a:r>
              <a:rPr lang="x-none" sz="1400" b="1" dirty="0"/>
              <a:t>Relación</a:t>
            </a:r>
            <a:r>
              <a:rPr lang="x-none" sz="1400" dirty="0"/>
              <a:t> </a:t>
            </a:r>
            <a:r>
              <a:rPr lang="x-none" sz="1400" b="1" dirty="0"/>
              <a:t>de aspecto</a:t>
            </a:r>
            <a:r>
              <a:rPr lang="x-none" sz="1400" dirty="0"/>
              <a:t>: es la relación entre la medida horizontal y la medida vertical del área de visualización de un monitor.</a:t>
            </a:r>
          </a:p>
          <a:p>
            <a:pPr rtl="0"/>
            <a:r>
              <a:rPr lang="x-none" sz="1400" b="1" dirty="0"/>
              <a:t>Frecuencia</a:t>
            </a:r>
            <a:r>
              <a:rPr lang="x-none" sz="1400" dirty="0"/>
              <a:t> </a:t>
            </a:r>
            <a:r>
              <a:rPr lang="x-none" sz="1400" b="1" dirty="0"/>
              <a:t>de actualización</a:t>
            </a:r>
            <a:r>
              <a:rPr lang="x-none" sz="1400" dirty="0"/>
              <a:t>: cantidad de segundos para que una imagen se reconstruya, medida en hercios (Hz).</a:t>
            </a:r>
          </a:p>
          <a:p>
            <a:pPr rtl="0"/>
            <a:r>
              <a:rPr lang="x-none" sz="1400" b="1" dirty="0"/>
              <a:t>Tiempo</a:t>
            </a:r>
            <a:r>
              <a:rPr lang="x-none" sz="1400" dirty="0"/>
              <a:t> </a:t>
            </a:r>
            <a:r>
              <a:rPr lang="x-none" sz="1400" b="1" dirty="0"/>
              <a:t>de respuesta</a:t>
            </a:r>
            <a:r>
              <a:rPr lang="x-none" sz="1400" dirty="0"/>
              <a:t>: la cantidad de tiempo para que un píxel cambie las propiedades (color o brillo).</a:t>
            </a:r>
          </a:p>
          <a:p>
            <a:pPr rtl="0"/>
            <a:r>
              <a:rPr lang="x-none" sz="1400" b="1" dirty="0"/>
              <a:t>Entrelazado</a:t>
            </a:r>
            <a:r>
              <a:rPr lang="x-none" sz="1400" dirty="0"/>
              <a:t>: crea una imagen mediante el escaneo de la pantalla dos veces. (Líneas impares y, a continuación, líneas pares)</a:t>
            </a:r>
          </a:p>
          <a:p>
            <a:pPr rtl="0"/>
            <a:r>
              <a:rPr lang="x-none" sz="1400" b="1" spc="-30" dirty="0"/>
              <a:t>Sin entrelazado</a:t>
            </a:r>
            <a:r>
              <a:rPr lang="x-none" sz="1400" spc="-30" dirty="0"/>
              <a:t>: crea la imagen mediante el escaneo de la pantalla de a una línea por vez, de arriba hacia abajo.</a:t>
            </a:r>
          </a:p>
        </p:txBody>
      </p:sp>
    </p:spTree>
    <p:custDataLst>
      <p:tags r:id="rId1"/>
    </p:custDataLst>
    <p:extLst>
      <p:ext uri="{BB962C8B-B14F-4D97-AF65-F5344CB8AC3E}">
        <p14:creationId xmlns:p14="http://schemas.microsoft.com/office/powerpoint/2010/main" val="1346101809"/>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Monitores</a:t>
            </a:r>
            <a:r>
              <a:rPr lang="en-US" sz="1600" dirty="0">
                <a:latin typeface="Arial" charset="0"/>
              </a:rPr>
              <a:t/>
            </a:r>
            <a:br>
              <a:rPr lang="en-US" sz="1600" dirty="0">
                <a:latin typeface="Arial" charset="0"/>
              </a:rPr>
            </a:br>
            <a:r>
              <a:rPr lang="x-none">
                <a:latin typeface="Arial" charset="0"/>
              </a:rPr>
              <a:t>Estándares de visualización</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30256"/>
            <a:ext cx="8394147" cy="3778147"/>
          </a:xfrm>
        </p:spPr>
        <p:txBody>
          <a:bodyPr/>
          <a:lstStyle/>
          <a:p>
            <a:pPr rtl="0"/>
            <a:r>
              <a:rPr lang="x-none" b="1" dirty="0"/>
              <a:t>CGA</a:t>
            </a:r>
            <a:r>
              <a:rPr lang="x-none" dirty="0"/>
              <a:t>: adaptador de gráficos de color (resolución 320 x 200)</a:t>
            </a:r>
          </a:p>
          <a:p>
            <a:pPr rtl="0"/>
            <a:r>
              <a:rPr lang="x-none" b="1" dirty="0"/>
              <a:t>VGA</a:t>
            </a:r>
            <a:r>
              <a:rPr lang="x-none" dirty="0"/>
              <a:t>: matriz de gráficos de video (resolución 640 x 480)</a:t>
            </a:r>
          </a:p>
          <a:p>
            <a:pPr rtl="0"/>
            <a:r>
              <a:rPr lang="x-none" b="1" dirty="0"/>
              <a:t>SVGA</a:t>
            </a:r>
            <a:r>
              <a:rPr lang="x-none" dirty="0"/>
              <a:t>: matriz de gráficos de video súper (resolución 800 x 600)</a:t>
            </a:r>
          </a:p>
          <a:p>
            <a:pPr rtl="0"/>
            <a:r>
              <a:rPr lang="x-none" b="1" dirty="0"/>
              <a:t>HD</a:t>
            </a:r>
            <a:r>
              <a:rPr lang="x-none" dirty="0"/>
              <a:t>: alta definición (resolución 1280 x 720), también conocida como 720p</a:t>
            </a:r>
          </a:p>
          <a:p>
            <a:pPr rtl="0"/>
            <a:r>
              <a:rPr lang="x-none" b="1" dirty="0"/>
              <a:t>FHD</a:t>
            </a:r>
            <a:r>
              <a:rPr lang="x-none" dirty="0"/>
              <a:t>: alta definición completa (resolución 1920 x 1280), también conocida como 1080p</a:t>
            </a:r>
          </a:p>
          <a:p>
            <a:pPr rtl="0"/>
            <a:r>
              <a:rPr lang="x-none" b="1" dirty="0"/>
              <a:t>QHD</a:t>
            </a:r>
            <a:r>
              <a:rPr lang="x-none" dirty="0"/>
              <a:t>: alta definición cuádruple (resolución 2560 x 1440): también conocida como 1440p</a:t>
            </a:r>
          </a:p>
          <a:p>
            <a:pPr rtl="0"/>
            <a:r>
              <a:rPr lang="x-none" b="1" dirty="0"/>
              <a:t>UHD</a:t>
            </a:r>
            <a:r>
              <a:rPr lang="x-none" dirty="0"/>
              <a:t>: ultra alta definición (resolución 3840 x 2160), también conocida como 4k</a:t>
            </a:r>
          </a:p>
        </p:txBody>
      </p:sp>
    </p:spTree>
    <p:custDataLst>
      <p:tags r:id="rId1"/>
    </p:custDataLst>
    <p:extLst>
      <p:ext uri="{BB962C8B-B14F-4D97-AF65-F5344CB8AC3E}">
        <p14:creationId xmlns:p14="http://schemas.microsoft.com/office/powerpoint/2010/main" val="3727141702"/>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Monitores</a:t>
            </a:r>
            <a:r>
              <a:rPr lang="en-US" sz="1600" dirty="0">
                <a:latin typeface="Arial" charset="0"/>
              </a:rPr>
              <a:t/>
            </a:r>
            <a:br>
              <a:rPr lang="en-US" sz="1600" dirty="0">
                <a:latin typeface="Arial" charset="0"/>
              </a:rPr>
            </a:br>
            <a:r>
              <a:rPr lang="x-none">
                <a:latin typeface="Arial" charset="0"/>
              </a:rPr>
              <a:t>Uso de varios monitores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4885135" cy="3778147"/>
          </a:xfrm>
        </p:spPr>
        <p:txBody>
          <a:bodyPr/>
          <a:lstStyle/>
          <a:p>
            <a:pPr rtl="0"/>
            <a:r>
              <a:rPr lang="x-none" dirty="0"/>
              <a:t>Agregar monitores puede aumentar el área de escritorio visual y mejorar la productividad. </a:t>
            </a:r>
          </a:p>
          <a:p>
            <a:pPr lvl="1" rtl="0"/>
            <a:r>
              <a:rPr lang="x-none" dirty="0"/>
              <a:t>Los monitores que se agregan le permiten expandir el tamaño del monitor o duplicar el escritorio, de modo de poder ver más ventanas. </a:t>
            </a:r>
          </a:p>
          <a:p>
            <a:pPr rtl="0"/>
            <a:r>
              <a:rPr lang="x-none" dirty="0"/>
              <a:t>Muchas PC tienen incorporada la capacidad de conectar varios monitores. </a:t>
            </a:r>
          </a:p>
          <a:p>
            <a:pPr rtl="0"/>
            <a:r>
              <a:rPr lang="x-none" dirty="0"/>
              <a:t>Para conectar varios monitores a una computadora, debe hacer lo siguiente:</a:t>
            </a:r>
          </a:p>
          <a:p>
            <a:pPr lvl="1" rtl="0"/>
            <a:r>
              <a:rPr lang="x-none" dirty="0"/>
              <a:t>habilitar la computadora para que admita varios monitores</a:t>
            </a:r>
          </a:p>
          <a:p>
            <a:pPr lvl="1" rtl="0"/>
            <a:r>
              <a:rPr lang="x-none" dirty="0"/>
              <a:t>recopilar los cables de visualización adecuados</a:t>
            </a:r>
          </a:p>
        </p:txBody>
      </p:sp>
      <p:pic>
        <p:nvPicPr>
          <p:cNvPr id="3" name="Picture 2" descr="Image shows a woman sitting at a desk looking at two montiors and a laptop. " title="Multiple Monitors">
            <a:extLst>
              <a:ext uri="{FF2B5EF4-FFF2-40B4-BE49-F238E27FC236}">
                <a16:creationId xmlns:a16="http://schemas.microsoft.com/office/drawing/2014/main" xmlns:c15="http://schemas.microsoft.com/office/drawing/2012/chart" xmlns:c="http://schemas.openxmlformats.org/drawingml/2006/chart" xmlns="" id="{1829C019-3DA4-4760-B063-A57D03B59BA9}"/>
              </a:ext>
            </a:extLst>
          </p:cNvPr>
          <p:cNvPicPr>
            <a:picLocks noChangeAspect="1"/>
          </p:cNvPicPr>
          <p:nvPr/>
        </p:nvPicPr>
        <p:blipFill>
          <a:blip r:embed="rId4"/>
          <a:stretch>
            <a:fillRect/>
          </a:stretch>
        </p:blipFill>
        <p:spPr>
          <a:xfrm>
            <a:off x="5029199" y="1352549"/>
            <a:ext cx="3832422" cy="2438401"/>
          </a:xfrm>
          <a:prstGeom prst="rect">
            <a:avLst/>
          </a:prstGeom>
        </p:spPr>
      </p:pic>
    </p:spTree>
    <p:custDataLst>
      <p:tags r:id="rId1"/>
    </p:custDataLst>
    <p:extLst>
      <p:ext uri="{BB962C8B-B14F-4D97-AF65-F5344CB8AC3E}">
        <p14:creationId xmlns:p14="http://schemas.microsoft.com/office/powerpoint/2010/main" val="3944630431"/>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2982823"/>
          </a:xfrm>
        </p:spPr>
        <p:txBody>
          <a:bodyPr/>
          <a:lstStyle/>
          <a:p>
            <a:pPr rtl="0"/>
            <a:r>
              <a:rPr lang="x-none">
                <a:solidFill>
                  <a:schemeClr val="accent5">
                    <a:lumMod val="40000"/>
                    <a:lumOff val="60000"/>
                  </a:schemeClr>
                </a:solidFill>
              </a:rPr>
              <a:t>3.4 Configuración de una computadora</a:t>
            </a:r>
          </a:p>
        </p:txBody>
      </p:sp>
    </p:spTree>
    <p:custDataLst>
      <p:tags r:id="rId1"/>
    </p:custDataLst>
    <p:extLst>
      <p:ext uri="{BB962C8B-B14F-4D97-AF65-F5344CB8AC3E}">
        <p14:creationId xmlns:p14="http://schemas.microsoft.com/office/powerpoint/2010/main" val="2290369053"/>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Actualizar hardware de la computadora</a:t>
            </a:r>
            <a:r>
              <a:rPr lang="en-US" sz="1600" dirty="0">
                <a:latin typeface="Arial" charset="0"/>
              </a:rPr>
              <a:t/>
            </a:r>
            <a:br>
              <a:rPr lang="en-US" sz="1600" dirty="0">
                <a:latin typeface="Arial" charset="0"/>
              </a:rPr>
            </a:br>
            <a:r>
              <a:rPr lang="x-none">
                <a:latin typeface="Arial" charset="0"/>
              </a:rPr>
              <a:t>Actualización de la placa base</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4" y="852468"/>
            <a:ext cx="5033726" cy="3852882"/>
          </a:xfrm>
        </p:spPr>
        <p:txBody>
          <a:bodyPr/>
          <a:lstStyle/>
          <a:p>
            <a:pPr rtl="0"/>
            <a:r>
              <a:rPr lang="x-none" sz="1400" dirty="0"/>
              <a:t>Las computadoras requieren actualizaciones periódicas por diversos motivos:</a:t>
            </a:r>
          </a:p>
          <a:p>
            <a:pPr lvl="1" rtl="0"/>
            <a:r>
              <a:rPr lang="x-none" sz="1200" dirty="0"/>
              <a:t>Los requisitos del usuario cambian</a:t>
            </a:r>
          </a:p>
          <a:p>
            <a:pPr lvl="1" rtl="0"/>
            <a:r>
              <a:rPr lang="x-none" sz="1200" dirty="0"/>
              <a:t>Los paquetes de software actualizados requieren nuevo hardware</a:t>
            </a:r>
          </a:p>
          <a:p>
            <a:pPr lvl="1" rtl="0"/>
            <a:r>
              <a:rPr lang="x-none" sz="1200" dirty="0"/>
              <a:t>El nuevo hardware ofrece un mejor rendimiento</a:t>
            </a:r>
          </a:p>
          <a:p>
            <a:pPr rtl="0"/>
            <a:r>
              <a:rPr lang="x-none" sz="1400" dirty="0"/>
              <a:t>Si actualiza o reemplaza una placa base, tenga en cuenta que posiblemente deba reemplazar otros componentes, entre ellos:</a:t>
            </a:r>
          </a:p>
          <a:p>
            <a:pPr lvl="1" rtl="0"/>
            <a:r>
              <a:rPr lang="x-none" sz="1200" dirty="0"/>
              <a:t>CPU</a:t>
            </a:r>
          </a:p>
          <a:p>
            <a:pPr lvl="1" rtl="0"/>
            <a:r>
              <a:rPr lang="x-none" sz="1200" dirty="0"/>
              <a:t>Conjunto de disipador térmico y ventilador</a:t>
            </a:r>
          </a:p>
          <a:p>
            <a:pPr lvl="1" rtl="0"/>
            <a:r>
              <a:rPr lang="x-none" sz="1200" dirty="0"/>
              <a:t>RAM. </a:t>
            </a:r>
          </a:p>
          <a:p>
            <a:pPr rtl="0"/>
            <a:r>
              <a:rPr lang="x-none" sz="1400" dirty="0"/>
              <a:t>La nueva placa base debe caber en el gabinete de la computadora antigua y la fuente de alimentación debe admitirlo.</a:t>
            </a:r>
          </a:p>
        </p:txBody>
      </p:sp>
      <p:pic>
        <p:nvPicPr>
          <p:cNvPr id="2" name="Picture 1" descr="This image shows a picture of a motherboard with a very large heat sink and fan installed on the CPU." title="Motherboard">
            <a:extLst>
              <a:ext uri="{FF2B5EF4-FFF2-40B4-BE49-F238E27FC236}">
                <a16:creationId xmlns:a16="http://schemas.microsoft.com/office/drawing/2014/main" xmlns:c15="http://schemas.microsoft.com/office/drawing/2012/chart" xmlns:c="http://schemas.openxmlformats.org/drawingml/2006/chart" xmlns="" id="{A747581A-9E8C-490D-95A7-171FC81D4B32}"/>
              </a:ext>
            </a:extLst>
          </p:cNvPr>
          <p:cNvPicPr>
            <a:picLocks noChangeAspect="1"/>
          </p:cNvPicPr>
          <p:nvPr/>
        </p:nvPicPr>
        <p:blipFill>
          <a:blip r:embed="rId4"/>
          <a:stretch>
            <a:fillRect/>
          </a:stretch>
        </p:blipFill>
        <p:spPr>
          <a:xfrm>
            <a:off x="5374289" y="898794"/>
            <a:ext cx="3701847" cy="3392238"/>
          </a:xfrm>
          <a:prstGeom prst="rect">
            <a:avLst/>
          </a:prstGeom>
        </p:spPr>
      </p:pic>
    </p:spTree>
    <p:custDataLst>
      <p:tags r:id="rId1"/>
    </p:custDataLst>
    <p:extLst>
      <p:ext uri="{BB962C8B-B14F-4D97-AF65-F5344CB8AC3E}">
        <p14:creationId xmlns:p14="http://schemas.microsoft.com/office/powerpoint/2010/main" val="3105735555"/>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Actualización del hardware de la computadora</a:t>
            </a:r>
            <a:r>
              <a:rPr lang="en-US" sz="1600" dirty="0">
                <a:latin typeface="Arial" charset="0"/>
              </a:rPr>
              <a:t/>
            </a:r>
            <a:br>
              <a:rPr lang="en-US" sz="1600" dirty="0">
                <a:latin typeface="Arial" charset="0"/>
              </a:rPr>
            </a:br>
            <a:r>
              <a:rPr lang="x-none">
                <a:latin typeface="Arial" charset="0"/>
              </a:rPr>
              <a:t>Pasos para actualizar una placa base</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2" y="852468"/>
            <a:ext cx="8892000" cy="3743595"/>
          </a:xfrm>
        </p:spPr>
        <p:txBody>
          <a:bodyPr numCol="2"/>
          <a:lstStyle/>
          <a:p>
            <a:pPr rtl="0"/>
            <a:r>
              <a:rPr lang="x-none" dirty="0"/>
              <a:t>Para actualizar una placa base del gabinete de la computadora, siga estos pasos:</a:t>
            </a:r>
          </a:p>
          <a:p>
            <a:pPr lvl="1" rtl="0"/>
            <a:r>
              <a:rPr lang="x-none" b="1" dirty="0"/>
              <a:t>Paso 1.</a:t>
            </a:r>
            <a:r>
              <a:rPr lang="x-none" dirty="0"/>
              <a:t> Registre cómo la fuente de alimentación, los ventiladores de gabinete, los LED de gabinete y los botones del gabinete se conectan a la placa base anterior.</a:t>
            </a:r>
          </a:p>
          <a:p>
            <a:pPr lvl="1" rtl="0"/>
            <a:r>
              <a:rPr lang="x-none" b="1" dirty="0"/>
              <a:t>Paso 2.</a:t>
            </a:r>
            <a:r>
              <a:rPr lang="x-none" dirty="0"/>
              <a:t> Desconecte los cables de la placa base anterior.</a:t>
            </a:r>
          </a:p>
          <a:p>
            <a:pPr lvl="1" rtl="0"/>
            <a:r>
              <a:rPr lang="x-none" b="1" dirty="0"/>
              <a:t>Paso 3.</a:t>
            </a:r>
            <a:r>
              <a:rPr lang="x-none" dirty="0"/>
              <a:t> Desconecte y quite las tarjetas de expansión del gabinete.</a:t>
            </a:r>
          </a:p>
          <a:p>
            <a:pPr lvl="1" rtl="0"/>
            <a:r>
              <a:rPr lang="x-none" b="1" dirty="0"/>
              <a:t>Paso 4.</a:t>
            </a:r>
            <a:r>
              <a:rPr lang="x-none" dirty="0"/>
              <a:t> Registre cómo la placa base anterior se asegura al gabinete.</a:t>
            </a:r>
          </a:p>
          <a:p>
            <a:pPr lvl="1" rtl="0"/>
            <a:r>
              <a:rPr lang="x-none" sz="1400" b="1" dirty="0"/>
              <a:t>Paso 5.</a:t>
            </a:r>
            <a:r>
              <a:rPr lang="x-none" sz="1400" dirty="0"/>
              <a:t> Remueva la antigua placa base del gabinete.</a:t>
            </a:r>
          </a:p>
          <a:p>
            <a:pPr lvl="1"/>
            <a:endParaRPr lang="en-US" sz="1400" dirty="0"/>
          </a:p>
          <a:p>
            <a:pPr rtl="0"/>
            <a:r>
              <a:rPr lang="x-none" sz="1400" b="1" dirty="0"/>
              <a:t>Paso 6.</a:t>
            </a:r>
            <a:r>
              <a:rPr lang="x-none" sz="1400" dirty="0"/>
              <a:t> Identifique dónde se encuentran todos los conectores, por ejemplo, alimentación, SATA, ventilador, USB, audio, conector del panel frontal y cualquier otro, en la nueva placa base.</a:t>
            </a:r>
          </a:p>
          <a:p>
            <a:pPr rtl="0"/>
            <a:r>
              <a:rPr lang="x-none" sz="1400" b="1" dirty="0"/>
              <a:t>Paso 7.</a:t>
            </a:r>
            <a:r>
              <a:rPr lang="x-none" sz="1400" dirty="0"/>
              <a:t> Reemplace el protector de E/S anterior por el protector de E/S nuevo.</a:t>
            </a:r>
          </a:p>
          <a:p>
            <a:pPr rtl="0"/>
            <a:r>
              <a:rPr lang="x-none" sz="1400" b="1" spc="-30" dirty="0"/>
              <a:t>Paso 8.</a:t>
            </a:r>
            <a:r>
              <a:rPr lang="x-none" sz="1400" spc="-30" dirty="0"/>
              <a:t> Inserte y asegure la placa base en el gabinete.</a:t>
            </a:r>
            <a:r>
              <a:rPr lang="x-none" sz="1400" b="1" spc="-30" dirty="0"/>
              <a:t> </a:t>
            </a:r>
          </a:p>
          <a:p>
            <a:pPr rtl="0"/>
            <a:r>
              <a:rPr lang="x-none" sz="1400" b="1" dirty="0"/>
              <a:t>Paso 9.</a:t>
            </a:r>
            <a:r>
              <a:rPr lang="x-none" sz="1400" dirty="0"/>
              <a:t> Conecte la fuente de alimentación, los ventiladores de gabinete, los LED del gabinete, el panel frontal y cualquier otro cable requerido.</a:t>
            </a:r>
            <a:r>
              <a:rPr lang="x-none" sz="1400" b="1" dirty="0"/>
              <a:t> </a:t>
            </a:r>
          </a:p>
          <a:p>
            <a:pPr rtl="0"/>
            <a:r>
              <a:rPr lang="x-none" sz="1400" b="1" dirty="0"/>
              <a:t>Paso 10.</a:t>
            </a:r>
            <a:r>
              <a:rPr lang="x-none" sz="1400" dirty="0"/>
              <a:t> Una vez que se instaló la nueva placa base y se conectaron los cables, se deben instalar y fijar las tarjetas de expansión.</a:t>
            </a:r>
          </a:p>
        </p:txBody>
      </p:sp>
    </p:spTree>
    <p:custDataLst>
      <p:tags r:id="rId1"/>
    </p:custDataLst>
    <p:extLst>
      <p:ext uri="{BB962C8B-B14F-4D97-AF65-F5344CB8AC3E}">
        <p14:creationId xmlns:p14="http://schemas.microsoft.com/office/powerpoint/2010/main" val="47927056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a:r>
              <a:rPr lang="x-none"/>
              <a:t>Capítulo 3: Actividades (cont.)</a:t>
            </a:r>
          </a:p>
        </p:txBody>
      </p:sp>
      <p:sp>
        <p:nvSpPr>
          <p:cNvPr id="6147" name="Rectangle 34"/>
          <p:cNvSpPr>
            <a:spLocks noGrp="1" noChangeArrowheads="1"/>
          </p:cNvSpPr>
          <p:nvPr>
            <p:ph idx="1"/>
          </p:nvPr>
        </p:nvSpPr>
        <p:spPr>
          <a:xfrm>
            <a:off x="144065" y="783178"/>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522025142"/>
              </p:ext>
            </p:extLst>
          </p:nvPr>
        </p:nvGraphicFramePr>
        <p:xfrm>
          <a:off x="457291" y="1122081"/>
          <a:ext cx="8229418" cy="361649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989656">
                  <a:extLst>
                    <a:ext uri="{9D8B030D-6E8A-4147-A177-3AD203B41FA5}">
                      <a16:colId xmlns:a16="http://schemas.microsoft.com/office/drawing/2014/main" xmlns:c15="http://schemas.microsoft.com/office/drawing/2012/chart" xmlns:c="http://schemas.openxmlformats.org/drawingml/2006/chart" xmlns="" val="3156509146"/>
                    </a:ext>
                  </a:extLst>
                </a:gridCol>
                <a:gridCol w="394815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3.3.2.1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a:t>
                      </a:r>
                      <a:r>
                        <a:rPr lang="x-none" sz="1100" baseline="0"/>
                        <a:t>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RAID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3.3.2.4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RAID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3.3.3.8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Puertos, conectores y cables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3.3.4.5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Terminología de monitoreo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3.4.1.7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Investigación de una actualización de hardware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3.4.2.1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de una estación de trabajo CAx</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3.4.2.2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de una estación de trabajo de edición de audio y video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r h="292629">
                <a:tc>
                  <a:txBody>
                    <a:bodyPr/>
                    <a:lstStyle/>
                    <a:p>
                      <a:pPr algn="ctr" rtl="0"/>
                      <a:r>
                        <a:rPr lang="x-none" sz="1100"/>
                        <a:t>3.4.2.3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de una estación de trabajo de virtualización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9"/>
                  </a:ext>
                </a:extLst>
              </a:tr>
              <a:tr h="292629">
                <a:tc>
                  <a:txBody>
                    <a:bodyPr/>
                    <a:lstStyle/>
                    <a:p>
                      <a:pPr algn="ctr" rtl="0"/>
                      <a:r>
                        <a:rPr lang="x-none" sz="1100"/>
                        <a:t>3.4.2.4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Configuración de una PC de juegos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302213785"/>
                  </a:ext>
                </a:extLst>
              </a:tr>
              <a:tr h="292629">
                <a:tc>
                  <a:txBody>
                    <a:bodyPr/>
                    <a:lstStyle/>
                    <a:p>
                      <a:pPr algn="ctr" rtl="0"/>
                      <a:r>
                        <a:rPr lang="x-none" sz="1100"/>
                        <a:t>3.4.2.5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Tipos de componentes especializados de computadoras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76687194"/>
                  </a:ext>
                </a:extLst>
              </a:tr>
              <a:tr h="292629">
                <a:tc>
                  <a:txBody>
                    <a:bodyPr/>
                    <a:lstStyle/>
                    <a:p>
                      <a:pPr algn="ctr" rtl="0"/>
                      <a:r>
                        <a:rPr lang="x-none" sz="1100"/>
                        <a:t>3.5.1.3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Eliminación segura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041874636"/>
                  </a:ext>
                </a:extLst>
              </a:tr>
            </a:tbl>
          </a:graphicData>
        </a:graphic>
      </p:graphicFrame>
    </p:spTree>
    <p:custDataLst>
      <p:tags r:id="rId1"/>
    </p:custDataLst>
    <p:extLst>
      <p:ext uri="{BB962C8B-B14F-4D97-AF65-F5344CB8AC3E}">
        <p14:creationId xmlns:p14="http://schemas.microsoft.com/office/powerpoint/2010/main" val="808372854"/>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Actualización del hardware de la computadora</a:t>
            </a:r>
            <a:r>
              <a:rPr lang="en-US" sz="1600" dirty="0">
                <a:latin typeface="Arial" charset="0"/>
              </a:rPr>
              <a:t/>
            </a:r>
            <a:br>
              <a:rPr lang="en-US" sz="1600" dirty="0">
                <a:latin typeface="Arial" charset="0"/>
              </a:rPr>
            </a:br>
            <a:r>
              <a:rPr lang="x-none">
                <a:latin typeface="Arial" charset="0"/>
              </a:rPr>
              <a:t>Actualización de CPU</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52468"/>
            <a:ext cx="5238063" cy="3743595"/>
          </a:xfrm>
        </p:spPr>
        <p:txBody>
          <a:bodyPr numCol="1"/>
          <a:lstStyle/>
          <a:p>
            <a:pPr rtl="0"/>
            <a:r>
              <a:rPr lang="x-none"/>
              <a:t>Una forma de incrementar la potencia de las PC es aumentar la velocidad de procesamiento mediante la actualización de la CPU. </a:t>
            </a:r>
          </a:p>
          <a:p>
            <a:pPr lvl="1" rtl="0"/>
            <a:r>
              <a:rPr lang="x-none"/>
              <a:t>Es posible que la nueva CPU requiera un conjunto de disipador térmico y ventilador distinto. </a:t>
            </a:r>
          </a:p>
          <a:p>
            <a:pPr lvl="1" rtl="0"/>
            <a:r>
              <a:rPr lang="x-none"/>
              <a:t>El conjunto debe adaptarse físicamente a la CPU y ser compatible con el socket de la CPU. </a:t>
            </a:r>
          </a:p>
          <a:p>
            <a:pPr rtl="0"/>
            <a:r>
              <a:rPr lang="x-none"/>
              <a:t>También debe ser adecuado para eliminar el calor de la CPU más rápida mediante la instalación de ventiladores de gabinete adicionales.</a:t>
            </a:r>
          </a:p>
          <a:p>
            <a:pPr rtl="0"/>
            <a:r>
              <a:rPr lang="x-none" b="1"/>
              <a:t>PRECAUCIÓN</a:t>
            </a:r>
            <a:r>
              <a:rPr lang="x-none"/>
              <a:t>: Debe aplicar pasta térmica entre la nueva CPU y el conjunto de disipador térmico y ventilador.</a:t>
            </a:r>
          </a:p>
        </p:txBody>
      </p:sp>
      <p:pic>
        <p:nvPicPr>
          <p:cNvPr id="3" name="Picture 2" descr="This image shows a person's hand holding a CPU above a motherboard as they are about to install it." title="Motherboard install">
            <a:extLst>
              <a:ext uri="{FF2B5EF4-FFF2-40B4-BE49-F238E27FC236}">
                <a16:creationId xmlns:a16="http://schemas.microsoft.com/office/drawing/2014/main" xmlns:c15="http://schemas.microsoft.com/office/drawing/2012/chart" xmlns:c="http://schemas.openxmlformats.org/drawingml/2006/chart" xmlns="" id="{16E005E9-B05E-4566-84C7-DCAA331C8036}"/>
              </a:ext>
            </a:extLst>
          </p:cNvPr>
          <p:cNvPicPr>
            <a:picLocks noChangeAspect="1"/>
          </p:cNvPicPr>
          <p:nvPr/>
        </p:nvPicPr>
        <p:blipFill>
          <a:blip r:embed="rId4"/>
          <a:stretch>
            <a:fillRect/>
          </a:stretch>
        </p:blipFill>
        <p:spPr>
          <a:xfrm>
            <a:off x="5566220" y="1195137"/>
            <a:ext cx="3127930" cy="2508600"/>
          </a:xfrm>
          <a:prstGeom prst="rect">
            <a:avLst/>
          </a:prstGeom>
        </p:spPr>
      </p:pic>
    </p:spTree>
    <p:custDataLst>
      <p:tags r:id="rId1"/>
    </p:custDataLst>
    <p:extLst>
      <p:ext uri="{BB962C8B-B14F-4D97-AF65-F5344CB8AC3E}">
        <p14:creationId xmlns:p14="http://schemas.microsoft.com/office/powerpoint/2010/main" val="524787763"/>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Actualización del hardware de la computadora</a:t>
            </a:r>
            <a:r>
              <a:rPr lang="en-US" sz="1600" dirty="0">
                <a:latin typeface="Arial" charset="0"/>
              </a:rPr>
              <a:t/>
            </a:r>
            <a:br>
              <a:rPr lang="en-US" sz="1600" dirty="0">
                <a:latin typeface="Arial" charset="0"/>
              </a:rPr>
            </a:br>
            <a:r>
              <a:rPr lang="x-none">
                <a:latin typeface="Arial" charset="0"/>
              </a:rPr>
              <a:t>Actualización del dispositivo de almacenamiento</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34539" y="709593"/>
            <a:ext cx="4517471" cy="3743595"/>
          </a:xfrm>
        </p:spPr>
        <p:txBody>
          <a:bodyPr numCol="1"/>
          <a:lstStyle/>
          <a:p>
            <a:pPr rtl="0"/>
            <a:r>
              <a:rPr lang="x-none" dirty="0"/>
              <a:t>En lugar de adquirir una nueva computadora para obtener mayor velocidad y más espacio de almacenamiento, puede considerar la posibilidad de agregar otro disco duro. </a:t>
            </a:r>
          </a:p>
          <a:p>
            <a:pPr rtl="0"/>
            <a:r>
              <a:rPr lang="x-none" dirty="0"/>
              <a:t>Existen varios motivos para instalar una unidad adicional:</a:t>
            </a:r>
          </a:p>
          <a:p>
            <a:pPr lvl="1" rtl="0"/>
            <a:r>
              <a:rPr lang="x-none" dirty="0"/>
              <a:t>Aumentar el espacio de almacenamiento</a:t>
            </a:r>
          </a:p>
          <a:p>
            <a:pPr lvl="1" rtl="0"/>
            <a:r>
              <a:rPr lang="x-none" dirty="0"/>
              <a:t>Aumentar la velocidad del disco duro</a:t>
            </a:r>
          </a:p>
          <a:p>
            <a:pPr lvl="1" rtl="0"/>
            <a:r>
              <a:rPr lang="x-none" dirty="0"/>
              <a:t>Instalar un segundo sistema operativo</a:t>
            </a:r>
          </a:p>
          <a:p>
            <a:pPr lvl="1" rtl="0"/>
            <a:r>
              <a:rPr lang="x-none" dirty="0"/>
              <a:t>Almacenar el archivo de intercambio del sistema</a:t>
            </a:r>
          </a:p>
          <a:p>
            <a:pPr lvl="1" rtl="0"/>
            <a:r>
              <a:rPr lang="x-none" dirty="0"/>
              <a:t>Proporcionar tolerancia a fallas</a:t>
            </a:r>
          </a:p>
          <a:p>
            <a:pPr lvl="1" rtl="0"/>
            <a:r>
              <a:rPr lang="x-none" dirty="0"/>
              <a:t>Realizar copias de seguridad del disco duro original</a:t>
            </a:r>
          </a:p>
        </p:txBody>
      </p:sp>
      <p:sp>
        <p:nvSpPr>
          <p:cNvPr id="5" name="Rectangle 7">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txBox="1">
            <a:spLocks noChangeArrowheads="1"/>
          </p:cNvSpPr>
          <p:nvPr/>
        </p:nvSpPr>
        <p:spPr bwMode="auto">
          <a:xfrm>
            <a:off x="4549140" y="372544"/>
            <a:ext cx="4587507" cy="27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lvl="1"/>
            <a:endParaRPr lang="en-US" dirty="0"/>
          </a:p>
          <a:p>
            <a:pPr rtl="0"/>
            <a:r>
              <a:rPr lang="x-none" spc="-30" dirty="0"/>
              <a:t>Después de seleccionar el disco duro adecuado, siga estas pautas generales durante la instalación:</a:t>
            </a:r>
          </a:p>
          <a:p>
            <a:pPr lvl="1" rtl="0"/>
            <a:r>
              <a:rPr lang="x-none" b="1" dirty="0"/>
              <a:t>Paso</a:t>
            </a:r>
            <a:r>
              <a:rPr lang="x-none" b="1"/>
              <a:t> </a:t>
            </a:r>
            <a:r>
              <a:rPr lang="x-none" b="1" smtClean="0"/>
              <a:t>1.</a:t>
            </a:r>
            <a:r>
              <a:rPr lang="x-none" smtClean="0"/>
              <a:t> </a:t>
            </a:r>
            <a:r>
              <a:rPr lang="x-none" dirty="0"/>
              <a:t>Coloque el disco duro en una bahía de unidad de disco vacía y ajuste los tornillos para fijar el disco duro.</a:t>
            </a:r>
          </a:p>
          <a:p>
            <a:pPr lvl="1" rtl="0"/>
            <a:r>
              <a:rPr lang="x-none" b="1"/>
              <a:t>Paso </a:t>
            </a:r>
            <a:r>
              <a:rPr lang="x-none" b="1" smtClean="0"/>
              <a:t>2</a:t>
            </a:r>
            <a:r>
              <a:rPr lang="en-US" b="1" dirty="0" smtClean="0"/>
              <a:t>.</a:t>
            </a:r>
            <a:r>
              <a:rPr lang="x-none" smtClean="0"/>
              <a:t> </a:t>
            </a:r>
            <a:r>
              <a:rPr lang="x-none" dirty="0"/>
              <a:t>Conecte la unidad a la placa base utilizando el cable correcto.</a:t>
            </a:r>
          </a:p>
          <a:p>
            <a:pPr lvl="1" rtl="0"/>
            <a:r>
              <a:rPr lang="x-none" b="1"/>
              <a:t>Paso </a:t>
            </a:r>
            <a:r>
              <a:rPr lang="x-none" b="1" smtClean="0"/>
              <a:t>3</a:t>
            </a:r>
            <a:r>
              <a:rPr lang="en-US" b="1" dirty="0" smtClean="0"/>
              <a:t>.</a:t>
            </a:r>
            <a:r>
              <a:rPr lang="x-none" smtClean="0"/>
              <a:t> </a:t>
            </a:r>
            <a:r>
              <a:rPr lang="x-none" dirty="0"/>
              <a:t>Conecte el cable de alimentación a la unidad.</a:t>
            </a:r>
          </a:p>
        </p:txBody>
      </p:sp>
      <p:pic>
        <p:nvPicPr>
          <p:cNvPr id="2" name="Picture 1" descr="This image shows a person working on a computer and plugging a hard drive into a SATA cable." title="SATA cable plugin">
            <a:extLst>
              <a:ext uri="{FF2B5EF4-FFF2-40B4-BE49-F238E27FC236}">
                <a16:creationId xmlns:a16="http://schemas.microsoft.com/office/drawing/2014/main" xmlns:c15="http://schemas.microsoft.com/office/drawing/2012/chart" xmlns:c="http://schemas.openxmlformats.org/drawingml/2006/chart" xmlns="" id="{5B907B91-C14F-43EC-B302-FEB667E9E333}"/>
              </a:ext>
            </a:extLst>
          </p:cNvPr>
          <p:cNvPicPr>
            <a:picLocks noChangeAspect="1"/>
          </p:cNvPicPr>
          <p:nvPr/>
        </p:nvPicPr>
        <p:blipFill>
          <a:blip r:embed="rId4"/>
          <a:stretch>
            <a:fillRect/>
          </a:stretch>
        </p:blipFill>
        <p:spPr>
          <a:xfrm>
            <a:off x="5025790" y="3074569"/>
            <a:ext cx="2348240" cy="1943371"/>
          </a:xfrm>
          <a:prstGeom prst="rect">
            <a:avLst/>
          </a:prstGeom>
        </p:spPr>
      </p:pic>
    </p:spTree>
    <p:custDataLst>
      <p:tags r:id="rId1"/>
    </p:custDataLst>
    <p:extLst>
      <p:ext uri="{BB962C8B-B14F-4D97-AF65-F5344CB8AC3E}">
        <p14:creationId xmlns:p14="http://schemas.microsoft.com/office/powerpoint/2010/main" val="2690766139"/>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Actualización de hardware de la computadora</a:t>
            </a:r>
            <a:r>
              <a:rPr lang="en-US" sz="1600" dirty="0">
                <a:latin typeface="Arial" charset="0"/>
              </a:rPr>
              <a:t/>
            </a:r>
            <a:br>
              <a:rPr lang="en-US" sz="1600" dirty="0">
                <a:latin typeface="Arial" charset="0"/>
              </a:rPr>
            </a:br>
            <a:r>
              <a:rPr lang="x-none">
                <a:latin typeface="Arial" charset="0"/>
              </a:rPr>
              <a:t>Actualizaciones de periféricos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52468"/>
            <a:ext cx="8871600" cy="2738457"/>
          </a:xfrm>
        </p:spPr>
        <p:txBody>
          <a:bodyPr numCol="1"/>
          <a:lstStyle/>
          <a:p>
            <a:pPr rtl="0"/>
            <a:r>
              <a:rPr lang="x-none" dirty="0"/>
              <a:t>Los dispositivos periféricos necesitan actualizarse periódicamente. </a:t>
            </a:r>
          </a:p>
          <a:p>
            <a:pPr rtl="0"/>
            <a:r>
              <a:rPr lang="x-none" dirty="0"/>
              <a:t>Por ejemplo, si el dispositivo deja de funcionar o si desea mejorar el rendimiento y la productividad, puede ser necesaria una actualización.</a:t>
            </a:r>
          </a:p>
          <a:p>
            <a:pPr rtl="0"/>
            <a:r>
              <a:rPr lang="x-none" dirty="0"/>
              <a:t>Estos son algunos motivos para actualizar un teclado o un mouse:</a:t>
            </a:r>
          </a:p>
          <a:p>
            <a:pPr lvl="1" rtl="0"/>
            <a:r>
              <a:rPr lang="x-none" dirty="0"/>
              <a:t>Cambie el teclado y el mouse por un diseño ergonómico. </a:t>
            </a:r>
          </a:p>
          <a:p>
            <a:pPr lvl="2" rtl="0"/>
            <a:r>
              <a:rPr lang="x-none" dirty="0"/>
              <a:t>Los dispositivos ergonómicos son hechos para ser más cómodos para usar, y ayudar a evitar lesiones por movimientos repetitivos.</a:t>
            </a:r>
          </a:p>
          <a:p>
            <a:pPr lvl="1" rtl="0"/>
            <a:r>
              <a:rPr lang="x-none" dirty="0"/>
              <a:t>Reconfigure el teclado para que se acomode a una tarea especial, como escribir en un segundo idioma con caracteres adicionales.</a:t>
            </a:r>
          </a:p>
          <a:p>
            <a:pPr lvl="1" rtl="0"/>
            <a:r>
              <a:rPr lang="x-none" dirty="0"/>
              <a:t>Para acomodar a los usuarios con discapacidad.</a:t>
            </a:r>
          </a:p>
        </p:txBody>
      </p:sp>
      <p:pic>
        <p:nvPicPr>
          <p:cNvPr id="2" name="Picture 1" descr="wireless keyboard and mouse shown." title="Keyboard and Mouse">
            <a:extLst>
              <a:ext uri="{FF2B5EF4-FFF2-40B4-BE49-F238E27FC236}">
                <a16:creationId xmlns:a16="http://schemas.microsoft.com/office/drawing/2014/main" xmlns:c15="http://schemas.microsoft.com/office/drawing/2012/chart" xmlns:c="http://schemas.openxmlformats.org/drawingml/2006/chart" xmlns="" id="{5E3C8049-B185-4FF3-8D7E-87FC3386B0BD}"/>
              </a:ext>
            </a:extLst>
          </p:cNvPr>
          <p:cNvPicPr>
            <a:picLocks noChangeAspect="1"/>
          </p:cNvPicPr>
          <p:nvPr/>
        </p:nvPicPr>
        <p:blipFill>
          <a:blip r:embed="rId4"/>
          <a:stretch>
            <a:fillRect/>
          </a:stretch>
        </p:blipFill>
        <p:spPr>
          <a:xfrm>
            <a:off x="4836694" y="3506364"/>
            <a:ext cx="3596189" cy="1600423"/>
          </a:xfrm>
          <a:prstGeom prst="rect">
            <a:avLst/>
          </a:prstGeom>
        </p:spPr>
      </p:pic>
    </p:spTree>
    <p:custDataLst>
      <p:tags r:id="rId1"/>
    </p:custDataLst>
    <p:extLst>
      <p:ext uri="{BB962C8B-B14F-4D97-AF65-F5344CB8AC3E}">
        <p14:creationId xmlns:p14="http://schemas.microsoft.com/office/powerpoint/2010/main" val="1108938045"/>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Actualizar hardware de la computadora</a:t>
            </a:r>
            <a:r>
              <a:rPr lang="en-US" sz="1600" dirty="0">
                <a:latin typeface="Arial" charset="0"/>
              </a:rPr>
              <a:t/>
            </a:r>
            <a:br>
              <a:rPr lang="en-US" sz="1600" dirty="0">
                <a:latin typeface="Arial" charset="0"/>
              </a:rPr>
            </a:br>
            <a:r>
              <a:rPr lang="x-none">
                <a:latin typeface="Arial" charset="0"/>
              </a:rPr>
              <a:t>Actualización de la fuente de alimentación</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52468"/>
            <a:ext cx="4759407" cy="3743595"/>
          </a:xfrm>
        </p:spPr>
        <p:txBody>
          <a:bodyPr numCol="1"/>
          <a:lstStyle/>
          <a:p>
            <a:pPr rtl="0"/>
            <a:r>
              <a:rPr lang="x-none" dirty="0"/>
              <a:t>Si actualiza el hardware de la computadora, es probable que también cambien sus necesidades de alimentación. </a:t>
            </a:r>
          </a:p>
          <a:p>
            <a:pPr rtl="0"/>
            <a:r>
              <a:rPr lang="x-none" dirty="0"/>
              <a:t>De ser así, es posible que deba actualizar la fuente de alimentación.</a:t>
            </a:r>
          </a:p>
          <a:p>
            <a:pPr rtl="0"/>
            <a:r>
              <a:rPr lang="x-none" dirty="0" smtClean="0"/>
              <a:t>Puede </a:t>
            </a:r>
            <a:r>
              <a:rPr lang="x-none" dirty="0"/>
              <a:t>encontrar calculadoras en Internet para ayudarlo a determinar si necesita actualizar la fuente de alimentación. </a:t>
            </a:r>
          </a:p>
          <a:p>
            <a:pPr lvl="1" rtl="0"/>
            <a:r>
              <a:rPr lang="x-none" dirty="0"/>
              <a:t>Busque "calculadora de vataje de fuente de alimentación".</a:t>
            </a:r>
          </a:p>
        </p:txBody>
      </p:sp>
      <p:pic>
        <p:nvPicPr>
          <p:cNvPr id="3" name="Picture 2" descr="This image shows a power supply with 5 different power cables attached." title="Power supply">
            <a:extLst>
              <a:ext uri="{FF2B5EF4-FFF2-40B4-BE49-F238E27FC236}">
                <a16:creationId xmlns:a16="http://schemas.microsoft.com/office/drawing/2014/main" xmlns:c15="http://schemas.microsoft.com/office/drawing/2012/chart" xmlns:c="http://schemas.openxmlformats.org/drawingml/2006/chart" xmlns="" id="{351B4D43-72FE-44DB-82D2-33832FB1DDCB}"/>
              </a:ext>
            </a:extLst>
          </p:cNvPr>
          <p:cNvPicPr>
            <a:picLocks noChangeAspect="1"/>
          </p:cNvPicPr>
          <p:nvPr/>
        </p:nvPicPr>
        <p:blipFill>
          <a:blip r:embed="rId4"/>
          <a:stretch>
            <a:fillRect/>
          </a:stretch>
        </p:blipFill>
        <p:spPr>
          <a:xfrm>
            <a:off x="5189621" y="852468"/>
            <a:ext cx="3651960" cy="3230580"/>
          </a:xfrm>
          <a:prstGeom prst="rect">
            <a:avLst/>
          </a:prstGeom>
        </p:spPr>
      </p:pic>
    </p:spTree>
    <p:custDataLst>
      <p:tags r:id="rId1"/>
    </p:custDataLst>
    <p:extLst>
      <p:ext uri="{BB962C8B-B14F-4D97-AF65-F5344CB8AC3E}">
        <p14:creationId xmlns:p14="http://schemas.microsoft.com/office/powerpoint/2010/main" val="92524950"/>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0727" y="167962"/>
            <a:ext cx="9144000" cy="757551"/>
          </a:xfrm>
        </p:spPr>
        <p:txBody>
          <a:bodyPr/>
          <a:lstStyle/>
          <a:p>
            <a:pPr rtl="0"/>
            <a:r>
              <a:rPr lang="x-none" sz="1600">
                <a:latin typeface="Arial" charset="0"/>
              </a:rPr>
              <a:t>Actualización de hardware de la computadora</a:t>
            </a:r>
            <a:r>
              <a:rPr lang="en-US" altLang="en-US" dirty="0"/>
              <a:t/>
            </a:r>
            <a:br>
              <a:rPr lang="en-US" altLang="en-US" dirty="0"/>
            </a:br>
            <a:r>
              <a:rPr lang="x-none"/>
              <a:t>Práctica de laboratorio: </a:t>
            </a:r>
            <a:r>
              <a:rPr lang="x-none">
                <a:latin typeface="Arial" charset="0"/>
              </a:rPr>
              <a:t>Investigación de una actualización de hardware</a:t>
            </a:r>
          </a:p>
        </p:txBody>
      </p:sp>
      <p:sp>
        <p:nvSpPr>
          <p:cNvPr id="13315" name="Content Placeholder 2"/>
          <p:cNvSpPr>
            <a:spLocks noGrp="1"/>
          </p:cNvSpPr>
          <p:nvPr>
            <p:ph idx="1"/>
          </p:nvPr>
        </p:nvSpPr>
        <p:spPr>
          <a:xfrm>
            <a:off x="116194" y="1158892"/>
            <a:ext cx="4219932" cy="3516720"/>
          </a:xfrm>
        </p:spPr>
        <p:txBody>
          <a:bodyPr/>
          <a:lstStyle/>
          <a:p>
            <a:pPr lvl="1"/>
            <a:endParaRPr lang="en-US" altLang="en-US" sz="1500" dirty="0"/>
          </a:p>
          <a:p>
            <a:pPr lvl="1">
              <a:buFont typeface="Wingdings" panose="05000000000000000000" pitchFamily="2" charset="2"/>
              <a:buChar char="§"/>
            </a:pPr>
            <a:endParaRPr lang="en-CA" altLang="en-US" dirty="0"/>
          </a:p>
          <a:p>
            <a:pPr lvl="1"/>
            <a:endParaRPr lang="en-CA" altLang="en-US" dirty="0"/>
          </a:p>
          <a:p>
            <a:pPr lvl="1"/>
            <a:endParaRPr lang="en-CA" altLang="en-US" dirty="0"/>
          </a:p>
          <a:p>
            <a:pPr marL="142875" lvl="1" indent="0">
              <a:buNone/>
            </a:pPr>
            <a:endParaRPr lang="en-CA" altLang="en-US" dirty="0"/>
          </a:p>
          <a:p>
            <a:pPr lvl="1"/>
            <a:endParaRPr lang="en-CA" altLang="en-US" dirty="0"/>
          </a:p>
          <a:p>
            <a:pPr lvl="1"/>
            <a:endParaRPr lang="en-CA" altLang="en-US" dirty="0"/>
          </a:p>
        </p:txBody>
      </p:sp>
      <p:sp>
        <p:nvSpPr>
          <p:cNvPr id="2" name="TextBox 1"/>
          <p:cNvSpPr txBox="1"/>
          <p:nvPr/>
        </p:nvSpPr>
        <p:spPr>
          <a:xfrm>
            <a:off x="361950" y="1314450"/>
            <a:ext cx="8279130" cy="923330"/>
          </a:xfrm>
          <a:prstGeom prst="rect">
            <a:avLst/>
          </a:prstGeom>
          <a:noFill/>
        </p:spPr>
        <p:txBody>
          <a:bodyPr wrap="square" rtlCol="0">
            <a:spAutoFit/>
          </a:bodyPr>
          <a:lstStyle/>
          <a:p>
            <a:pPr rtl="0"/>
            <a:r>
              <a:rPr lang="x-none" dirty="0"/>
              <a:t>En esta práctica de laboratorio, recopilará información sobre los componentes de hardware para que pueda actualizar el hardware de su cliente y así puedan jugar videojuegos avanzados.</a:t>
            </a:r>
          </a:p>
        </p:txBody>
      </p:sp>
    </p:spTree>
    <p:custDataLst>
      <p:tags r:id="rId1"/>
    </p:custDataLst>
    <p:extLst>
      <p:ext uri="{BB962C8B-B14F-4D97-AF65-F5344CB8AC3E}">
        <p14:creationId xmlns:p14="http://schemas.microsoft.com/office/powerpoint/2010/main" val="2790123654"/>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Configuraciones para computadoras especializadas</a:t>
            </a:r>
            <a:r>
              <a:rPr lang="en-US" sz="1600" dirty="0">
                <a:latin typeface="Arial" charset="0"/>
              </a:rPr>
              <a:t/>
            </a:r>
            <a:br>
              <a:rPr lang="en-US" sz="1600" dirty="0">
                <a:latin typeface="Arial" charset="0"/>
              </a:rPr>
            </a:br>
            <a:r>
              <a:rPr lang="x-none">
                <a:latin typeface="Arial" charset="0"/>
              </a:rPr>
              <a:t>Clientes ligeros y pesados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3" y="852468"/>
            <a:ext cx="4603290" cy="3743595"/>
          </a:xfrm>
        </p:spPr>
        <p:txBody>
          <a:bodyPr numCol="1"/>
          <a:lstStyle/>
          <a:p>
            <a:pPr rtl="0"/>
            <a:r>
              <a:rPr lang="x-none" sz="1300" dirty="0"/>
              <a:t>A menudo, las computadoras tienen las siguientes denominaciones:</a:t>
            </a:r>
          </a:p>
          <a:p>
            <a:pPr lvl="1" rtl="0"/>
            <a:r>
              <a:rPr lang="x-none" sz="1200" b="1" dirty="0"/>
              <a:t>Clientes pesados</a:t>
            </a:r>
          </a:p>
          <a:p>
            <a:pPr lvl="2" rtl="0"/>
            <a:r>
              <a:rPr lang="x-none" sz="1100" spc="-30" dirty="0"/>
              <a:t>A veces se denominan clientes sobrecargados.</a:t>
            </a:r>
          </a:p>
          <a:p>
            <a:pPr lvl="2" rtl="0"/>
            <a:r>
              <a:rPr lang="x-none" sz="1100" spc="-30" dirty="0"/>
              <a:t>Son computadoras estándar con su propio sistema operativo, una multitud de aplicaciones y almacenamiento local. </a:t>
            </a:r>
          </a:p>
          <a:p>
            <a:pPr lvl="2" rtl="0"/>
            <a:r>
              <a:rPr lang="x-none" sz="1100" spc="-30" dirty="0"/>
              <a:t>Son sistemas independientes y no requieren una conexión de red para funcionar, ya que todo el procesamiento se realiza de forma local en la computadora.</a:t>
            </a:r>
          </a:p>
          <a:p>
            <a:pPr lvl="1" rtl="0"/>
            <a:r>
              <a:rPr lang="x-none" sz="1200" b="1" dirty="0"/>
              <a:t>Clientes ligeros</a:t>
            </a:r>
          </a:p>
          <a:p>
            <a:pPr lvl="2" rtl="0"/>
            <a:r>
              <a:rPr lang="x-none" sz="1100" dirty="0"/>
              <a:t>Generalmente, son computadoras básicas conectadas en red que confían en servidores remotos para realizar todo el procesamiento de datos. </a:t>
            </a:r>
          </a:p>
          <a:p>
            <a:pPr lvl="2" rtl="0"/>
            <a:r>
              <a:rPr lang="x-none" sz="1100" dirty="0"/>
              <a:t>Los clientes ligeros requieren una conexión de red a un servidor y generalmente acceden a los recursos mediante un navegador web.</a:t>
            </a:r>
          </a:p>
          <a:p>
            <a:pPr lvl="2" rtl="0"/>
            <a:r>
              <a:rPr lang="x-none" sz="1100" dirty="0"/>
              <a:t>Los clientes no poseen ningún almacenamiento interno y disponen de recursos locales muy escasos.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35707317-6D8A-4413-92AE-3EF7DBF9D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3228" y="1769012"/>
            <a:ext cx="4240834" cy="1910504"/>
          </a:xfrm>
          <a:prstGeom prst="rect">
            <a:avLst/>
          </a:prstGeom>
        </p:spPr>
      </p:pic>
    </p:spTree>
    <p:custDataLst>
      <p:tags r:id="rId1"/>
    </p:custDataLst>
    <p:extLst>
      <p:ext uri="{BB962C8B-B14F-4D97-AF65-F5344CB8AC3E}">
        <p14:creationId xmlns:p14="http://schemas.microsoft.com/office/powerpoint/2010/main" val="1029175585"/>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latin typeface="Arial" charset="0"/>
              </a:rPr>
              <a:t>Configuraciones para computadoras especializadas</a:t>
            </a:r>
            <a:r>
              <a:rPr lang="en-US" sz="1600" dirty="0">
                <a:latin typeface="Arial" charset="0"/>
              </a:rPr>
              <a:t/>
            </a:r>
            <a:br>
              <a:rPr lang="en-US" sz="1600" dirty="0">
                <a:latin typeface="Arial" charset="0"/>
              </a:rPr>
            </a:br>
            <a:r>
              <a:rPr lang="x-none">
                <a:latin typeface="Arial" charset="0"/>
              </a:rPr>
              <a:t>NAS</a:t>
            </a:r>
          </a:p>
        </p:txBody>
      </p:sp>
      <p:sp>
        <p:nvSpPr>
          <p:cNvPr id="7" name="Rectangle 6">
            <a:extLst>
              <a:ext uri="{FF2B5EF4-FFF2-40B4-BE49-F238E27FC236}">
                <a16:creationId xmlns:a16="http://schemas.microsoft.com/office/drawing/2014/main" xmlns:c15="http://schemas.microsoft.com/office/drawing/2012/chart" xmlns:c="http://schemas.openxmlformats.org/drawingml/2006/chart" xmlns="" id="{C1A76E0A-7D09-4DDF-B3D1-2243045683A4}"/>
              </a:ext>
            </a:extLst>
          </p:cNvPr>
          <p:cNvSpPr>
            <a:spLocks noGrp="1" noChangeArrowheads="1"/>
          </p:cNvSpPr>
          <p:nvPr>
            <p:ph idx="1"/>
          </p:nvPr>
        </p:nvSpPr>
        <p:spPr>
          <a:xfrm>
            <a:off x="144062" y="852468"/>
            <a:ext cx="4674953" cy="3743595"/>
          </a:xfrm>
        </p:spPr>
        <p:txBody>
          <a:bodyPr numCol="1"/>
          <a:lstStyle/>
          <a:p>
            <a:pPr rtl="0"/>
            <a:r>
              <a:rPr lang="x-none" spc="-30" dirty="0"/>
              <a:t>Los dispositivos de almacenamiento conectado a la red (NAS) son servidores que están conectados a una red para proporcionar almacenamiento de datos a nivel de archivos a los clientes. </a:t>
            </a:r>
          </a:p>
          <a:p>
            <a:pPr rtl="0"/>
            <a:r>
              <a:rPr lang="x-none" dirty="0"/>
              <a:t>En ocasiones, esta computadora especializada es de un solo propósito y está ejecutando un sistema operativo reducido para desempeñar solamente la función de servidor de archivos. </a:t>
            </a:r>
          </a:p>
          <a:p>
            <a:pPr lvl="1" rtl="0"/>
            <a:r>
              <a:rPr lang="x-none" dirty="0"/>
              <a:t>A veces, el dispositivo puede ofrecer funciones adicionales, por ejemplo:</a:t>
            </a:r>
          </a:p>
          <a:p>
            <a:pPr lvl="2" rtl="0"/>
            <a:r>
              <a:rPr lang="x-none" dirty="0"/>
              <a:t>transmisión de medios</a:t>
            </a:r>
          </a:p>
          <a:p>
            <a:pPr lvl="2" rtl="0"/>
            <a:r>
              <a:rPr lang="x-none" dirty="0"/>
              <a:t>servicios de red</a:t>
            </a:r>
          </a:p>
          <a:p>
            <a:pPr lvl="2" rtl="0"/>
            <a:r>
              <a:rPr lang="x-none" dirty="0"/>
              <a:t>funciones automáticas de copia de respaldo</a:t>
            </a:r>
          </a:p>
          <a:p>
            <a:pPr lvl="2" rtl="0"/>
            <a:r>
              <a:rPr lang="x-none" dirty="0"/>
              <a:t>hosting de sitios web y más...</a:t>
            </a:r>
          </a:p>
        </p:txBody>
      </p:sp>
      <p:pic>
        <p:nvPicPr>
          <p:cNvPr id="3" name="Picture 2" descr="This image shows a Network Attached Storage Devices with four hard drive bays." title="NAS">
            <a:extLst>
              <a:ext uri="{FF2B5EF4-FFF2-40B4-BE49-F238E27FC236}">
                <a16:creationId xmlns:a16="http://schemas.microsoft.com/office/drawing/2014/main" xmlns:c15="http://schemas.microsoft.com/office/drawing/2012/chart" xmlns:c="http://schemas.openxmlformats.org/drawingml/2006/chart" xmlns="" id="{D7FEF37F-2CC0-435F-9DE0-2293344168D2}"/>
              </a:ext>
            </a:extLst>
          </p:cNvPr>
          <p:cNvPicPr>
            <a:picLocks noChangeAspect="1"/>
          </p:cNvPicPr>
          <p:nvPr/>
        </p:nvPicPr>
        <p:blipFill>
          <a:blip r:embed="rId4"/>
          <a:stretch>
            <a:fillRect/>
          </a:stretch>
        </p:blipFill>
        <p:spPr>
          <a:xfrm>
            <a:off x="4819016" y="1287494"/>
            <a:ext cx="4063368" cy="2873542"/>
          </a:xfrm>
          <a:prstGeom prst="rect">
            <a:avLst/>
          </a:prstGeom>
        </p:spPr>
      </p:pic>
    </p:spTree>
    <p:custDataLst>
      <p:tags r:id="rId1"/>
    </p:custDataLst>
    <p:extLst>
      <p:ext uri="{BB962C8B-B14F-4D97-AF65-F5344CB8AC3E}">
        <p14:creationId xmlns:p14="http://schemas.microsoft.com/office/powerpoint/2010/main" val="2361562351"/>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2982823"/>
          </a:xfrm>
        </p:spPr>
        <p:txBody>
          <a:bodyPr/>
          <a:lstStyle/>
          <a:p>
            <a:pPr rtl="0"/>
            <a:r>
              <a:rPr lang="x-none">
                <a:solidFill>
                  <a:schemeClr val="accent5">
                    <a:lumMod val="40000"/>
                    <a:lumOff val="60000"/>
                  </a:schemeClr>
                </a:solidFill>
              </a:rPr>
              <a:t>3.5 Protección del medio ambiente</a:t>
            </a:r>
          </a:p>
        </p:txBody>
      </p:sp>
    </p:spTree>
    <p:custDataLst>
      <p:tags r:id="rId1"/>
    </p:custDataLst>
    <p:extLst>
      <p:ext uri="{BB962C8B-B14F-4D97-AF65-F5344CB8AC3E}">
        <p14:creationId xmlns:p14="http://schemas.microsoft.com/office/powerpoint/2010/main" val="397363187"/>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c15="http://schemas.microsoft.com/office/drawing/2012/chart" xmlns:c="http://schemas.openxmlformats.org/drawingml/2006/chart" xmlns="" id="{CE45E9E5-6ACE-4FBA-86D0-E58E963F2AE8}"/>
              </a:ext>
            </a:extLst>
          </p:cNvPr>
          <p:cNvSpPr txBox="1">
            <a:spLocks/>
          </p:cNvSpPr>
          <p:nvPr/>
        </p:nvSpPr>
        <p:spPr bwMode="auto">
          <a:xfrm>
            <a:off x="0" y="94917"/>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rtl="0"/>
            <a:r>
              <a:rPr lang="x-none" sz="1600">
                <a:latin typeface="Arial" charset="0"/>
              </a:rPr>
              <a:t>Eliminación segura de equipos y suministros</a:t>
            </a:r>
            <a:r>
              <a:rPr lang="en-US" sz="1600" dirty="0">
                <a:latin typeface="Arial" charset="0"/>
              </a:rPr>
              <a:t/>
            </a:r>
            <a:br>
              <a:rPr lang="en-US" sz="1600" dirty="0">
                <a:latin typeface="Arial" charset="0"/>
              </a:rPr>
            </a:br>
            <a:r>
              <a:rPr lang="x-none">
                <a:latin typeface="Arial" charset="0"/>
              </a:rPr>
              <a:t>Métodos de eliminación segura</a:t>
            </a:r>
          </a:p>
        </p:txBody>
      </p:sp>
      <p:sp>
        <p:nvSpPr>
          <p:cNvPr id="9" name="Rectangle 6">
            <a:extLst>
              <a:ext uri="{FF2B5EF4-FFF2-40B4-BE49-F238E27FC236}">
                <a16:creationId xmlns:a16="http://schemas.microsoft.com/office/drawing/2014/main" xmlns:c15="http://schemas.microsoft.com/office/drawing/2012/chart" xmlns:c="http://schemas.openxmlformats.org/drawingml/2006/chart" xmlns="" id="{898D130E-CC47-41CA-B91F-F4FD00A3A278}"/>
              </a:ext>
            </a:extLst>
          </p:cNvPr>
          <p:cNvSpPr txBox="1">
            <a:spLocks noChangeArrowheads="1"/>
          </p:cNvSpPr>
          <p:nvPr/>
        </p:nvSpPr>
        <p:spPr bwMode="auto">
          <a:xfrm>
            <a:off x="144063" y="852468"/>
            <a:ext cx="4603290" cy="374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sz="1400" dirty="0"/>
              <a:t>La Desecho y el reciclamiento adecuados de los componentes de PC peligrosos es un asunto de interés global. </a:t>
            </a:r>
          </a:p>
          <a:p>
            <a:pPr rtl="0"/>
            <a:r>
              <a:rPr lang="x-none" sz="1400" dirty="0"/>
              <a:t>Asegúrese de seguir las normas que rigen la eliminación de elementos específicos. </a:t>
            </a:r>
          </a:p>
          <a:p>
            <a:pPr rtl="0"/>
            <a:r>
              <a:rPr lang="x-none" sz="1400" dirty="0"/>
              <a:t>Las organizaciones que infrinjan dichas normas pueden recibir multas o afrontar costosas batallas legales. </a:t>
            </a:r>
          </a:p>
          <a:p>
            <a:pPr rtl="0"/>
            <a:r>
              <a:rPr lang="x-none" sz="1400" dirty="0"/>
              <a:t>Las normas para la eliminación de estos elementos varían de un estado y de un país a otro:</a:t>
            </a:r>
          </a:p>
          <a:p>
            <a:pPr lvl="1" rtl="0"/>
            <a:r>
              <a:rPr lang="x-none" sz="1200" dirty="0"/>
              <a:t>Baterías </a:t>
            </a:r>
          </a:p>
          <a:p>
            <a:pPr lvl="1" rtl="0"/>
            <a:r>
              <a:rPr lang="x-none" sz="1200" dirty="0"/>
              <a:t>Kits de tóner, cartuchos y reveladores </a:t>
            </a:r>
          </a:p>
          <a:p>
            <a:pPr lvl="1" rtl="0"/>
            <a:r>
              <a:rPr lang="x-none" sz="1200" dirty="0"/>
              <a:t>Disolventes químicos y latas de aerosoles </a:t>
            </a:r>
          </a:p>
          <a:p>
            <a:pPr lvl="1" rtl="0"/>
            <a:r>
              <a:rPr lang="x-none" sz="1200" dirty="0"/>
              <a:t>Teléfonos móviles y tablets </a:t>
            </a:r>
          </a:p>
        </p:txBody>
      </p:sp>
      <p:pic>
        <p:nvPicPr>
          <p:cNvPr id="6" name="Picture 5" descr="This image shows some old buckets, paint cans, toner cartridge, laptop battery, and monitor." title="Hazardous materials">
            <a:extLst>
              <a:ext uri="{FF2B5EF4-FFF2-40B4-BE49-F238E27FC236}">
                <a16:creationId xmlns:a16="http://schemas.microsoft.com/office/drawing/2014/main" xmlns:c15="http://schemas.microsoft.com/office/drawing/2012/chart" xmlns:c="http://schemas.openxmlformats.org/drawingml/2006/chart" xmlns="" id="{325BA600-D386-4678-A990-3A4F14D42C0A}"/>
              </a:ext>
            </a:extLst>
          </p:cNvPr>
          <p:cNvPicPr>
            <a:picLocks noChangeAspect="1"/>
          </p:cNvPicPr>
          <p:nvPr/>
        </p:nvPicPr>
        <p:blipFill>
          <a:blip r:embed="rId4"/>
          <a:stretch>
            <a:fillRect/>
          </a:stretch>
        </p:blipFill>
        <p:spPr>
          <a:xfrm>
            <a:off x="4785453" y="1091981"/>
            <a:ext cx="4240462" cy="2959537"/>
          </a:xfrm>
          <a:prstGeom prst="rect">
            <a:avLst/>
          </a:prstGeom>
        </p:spPr>
      </p:pic>
    </p:spTree>
    <p:custDataLst>
      <p:tags r:id="rId1"/>
    </p:custDataLst>
    <p:extLst>
      <p:ext uri="{BB962C8B-B14F-4D97-AF65-F5344CB8AC3E}">
        <p14:creationId xmlns:p14="http://schemas.microsoft.com/office/powerpoint/2010/main" val="1231020434"/>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c15="http://schemas.microsoft.com/office/drawing/2012/chart" xmlns:c="http://schemas.openxmlformats.org/drawingml/2006/chart" xmlns="" id="{CE45E9E5-6ACE-4FBA-86D0-E58E963F2AE8}"/>
              </a:ext>
            </a:extLst>
          </p:cNvPr>
          <p:cNvSpPr txBox="1">
            <a:spLocks/>
          </p:cNvSpPr>
          <p:nvPr/>
        </p:nvSpPr>
        <p:spPr bwMode="auto">
          <a:xfrm>
            <a:off x="0" y="94917"/>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rtl="0"/>
            <a:r>
              <a:rPr lang="x-none" sz="1600">
                <a:latin typeface="Arial" charset="0"/>
              </a:rPr>
              <a:t>Eliminación segura de equipos y suministros</a:t>
            </a:r>
            <a:r>
              <a:rPr lang="en-US" sz="1600" dirty="0">
                <a:latin typeface="Arial" charset="0"/>
              </a:rPr>
              <a:t/>
            </a:r>
            <a:br>
              <a:rPr lang="en-US" sz="1600" dirty="0">
                <a:latin typeface="Arial" charset="0"/>
              </a:rPr>
            </a:br>
            <a:r>
              <a:rPr lang="x-none">
                <a:latin typeface="Arial" charset="0"/>
              </a:rPr>
              <a:t>Hojas de datos de seguridad</a:t>
            </a:r>
          </a:p>
        </p:txBody>
      </p:sp>
      <p:sp>
        <p:nvSpPr>
          <p:cNvPr id="9" name="Rectangle 6">
            <a:extLst>
              <a:ext uri="{FF2B5EF4-FFF2-40B4-BE49-F238E27FC236}">
                <a16:creationId xmlns:a16="http://schemas.microsoft.com/office/drawing/2014/main" xmlns:c15="http://schemas.microsoft.com/office/drawing/2012/chart" xmlns:c="http://schemas.openxmlformats.org/drawingml/2006/chart" xmlns="" id="{898D130E-CC47-41CA-B91F-F4FD00A3A278}"/>
              </a:ext>
            </a:extLst>
          </p:cNvPr>
          <p:cNvSpPr txBox="1">
            <a:spLocks noChangeArrowheads="1"/>
          </p:cNvSpPr>
          <p:nvPr/>
        </p:nvSpPr>
        <p:spPr bwMode="auto">
          <a:xfrm>
            <a:off x="144063" y="852468"/>
            <a:ext cx="8262000" cy="374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a:t>Una hoja de datos de seguridad (SDS, Safety and Data Sheet; antes conocida como MSDS [Material Safety and Data Sheet]) es una hoja informativa donde se resume información sobre identificación de materiales, incluidos los componentes peligrosos que pueden afectar la salud de las personas, los peligros de incendio y los requisitos de primeros auxilios. </a:t>
            </a:r>
          </a:p>
          <a:p>
            <a:pPr rtl="0"/>
            <a:r>
              <a:rPr lang="x-none"/>
              <a:t>Las SDS contienen información sobre reactividad e incompatibilidad química. </a:t>
            </a:r>
          </a:p>
          <a:p>
            <a:pPr rtl="0"/>
            <a:r>
              <a:rPr lang="x-none"/>
              <a:t>También incluyen medidas de protección para el manejo y el almacenamiento seguros de los materiales, así como procedimientos de eliminación y control de derrames y fugas. </a:t>
            </a:r>
          </a:p>
          <a:p>
            <a:pPr rtl="0"/>
            <a:r>
              <a:rPr lang="x-none"/>
              <a:t>Para determinar si un material se clasifica como peligroso, consulte la SDS del fabricante que, en los EE. UU., es requerida por OSHA cuando el material se transfiere a un nuevo propietario.</a:t>
            </a:r>
          </a:p>
          <a:p>
            <a:pPr rtl="0"/>
            <a:r>
              <a:rPr lang="x-none"/>
              <a:t>La SDS explica cómo deshacerse de los materiales potencialmente peligrosos en la forma más segura. </a:t>
            </a:r>
          </a:p>
        </p:txBody>
      </p:sp>
    </p:spTree>
    <p:custDataLst>
      <p:tags r:id="rId1"/>
    </p:custDataLst>
    <p:extLst>
      <p:ext uri="{BB962C8B-B14F-4D97-AF65-F5344CB8AC3E}">
        <p14:creationId xmlns:p14="http://schemas.microsoft.com/office/powerpoint/2010/main" val="112838982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3: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"Evaluacion" del Capítulo 3 después de completar el Capítulo 3.</a:t>
            </a:r>
          </a:p>
          <a:p>
            <a:pPr rtl="0" eaLnBrk="1" hangingPunct="1">
              <a:spcBef>
                <a:spcPct val="30000"/>
              </a:spcBef>
            </a:pPr>
            <a:r>
              <a:rPr lang="x-none" dirty="0"/>
              <a:t>Los cuestionarios, las prácticas de laboratorio, los Packet Tracers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3.6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x-none" sz="1400">
                <a:latin typeface="Arial" charset="0"/>
              </a:rPr>
              <a:t>Conclusión</a:t>
            </a:r>
            <a:r>
              <a:rPr lang="en-US" dirty="0">
                <a:latin typeface="Arial" charset="0"/>
              </a:rPr>
              <a:t/>
            </a:r>
            <a:br>
              <a:rPr lang="en-US" dirty="0">
                <a:latin typeface="Arial" charset="0"/>
              </a:rPr>
            </a:br>
            <a:r>
              <a:rPr lang="x-none">
                <a:latin typeface="Arial" charset="0"/>
              </a:rPr>
              <a:t>Capítulo 3: </a:t>
            </a:r>
            <a:r>
              <a:rPr lang="x-none"/>
              <a:t>Hardware de computadora avanzado</a:t>
            </a:r>
          </a:p>
        </p:txBody>
      </p:sp>
      <p:sp>
        <p:nvSpPr>
          <p:cNvPr id="4" name="Content Placeholder 3"/>
          <p:cNvSpPr>
            <a:spLocks noGrp="1"/>
          </p:cNvSpPr>
          <p:nvPr>
            <p:ph idx="1"/>
          </p:nvPr>
        </p:nvSpPr>
        <p:spPr/>
        <p:txBody>
          <a:bodyPr/>
          <a:lstStyle/>
          <a:p>
            <a:pPr rtl="0"/>
            <a:r>
              <a:rPr lang="x-none"/>
              <a:t>Configuración de ajustes de BIOS o UEFI</a:t>
            </a:r>
          </a:p>
          <a:p>
            <a:pPr rtl="0"/>
            <a:r>
              <a:rPr lang="x-none"/>
              <a:t>Explicación de la energía eléctrica</a:t>
            </a:r>
          </a:p>
          <a:p>
            <a:pPr rtl="0"/>
            <a:r>
              <a:rPr lang="x-none"/>
              <a:t>Explicación de la funcionalidad de la computadora</a:t>
            </a:r>
          </a:p>
          <a:p>
            <a:pPr rtl="0"/>
            <a:r>
              <a:rPr lang="x-none"/>
              <a:t>Descripción de las características del monitor.</a:t>
            </a:r>
          </a:p>
          <a:p>
            <a:pPr rtl="0"/>
            <a:r>
              <a:rPr lang="x-none"/>
              <a:t>Explicación de los métodos de eliminación segura para proteger el medio ambiente</a:t>
            </a:r>
          </a:p>
        </p:txBody>
      </p:sp>
    </p:spTree>
    <p:custDataLst>
      <p:tags r:id="rId1"/>
    </p:custDataLst>
    <p:extLst>
      <p:ext uri="{BB962C8B-B14F-4D97-AF65-F5344CB8AC3E}">
        <p14:creationId xmlns:p14="http://schemas.microsoft.com/office/powerpoint/2010/main" val="2175629910"/>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3.1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39015636"/>
              </p:ext>
            </p:extLst>
          </p:nvPr>
        </p:nvGraphicFramePr>
        <p:xfrm>
          <a:off x="207959" y="912813"/>
          <a:ext cx="7119940" cy="1097280"/>
        </p:xfrm>
        <a:graphic>
          <a:graphicData uri="http://schemas.openxmlformats.org/drawingml/2006/table">
            <a:tbl>
              <a:tblPr firstRow="1" bandRow="1">
                <a:tableStyleId>{F5AB1C69-6EDB-4FF4-983F-18BD219EF322}</a:tableStyleId>
              </a:tblPr>
              <a:tblGrid>
                <a:gridCol w="3559970">
                  <a:extLst>
                    <a:ext uri="{9D8B030D-6E8A-4147-A177-3AD203B41FA5}">
                      <a16:colId xmlns:a16="http://schemas.microsoft.com/office/drawing/2014/main" xmlns:c15="http://schemas.microsoft.com/office/drawing/2012/chart" xmlns:c="http://schemas.openxmlformats.org/drawingml/2006/chart" xmlns="" val="2731093094"/>
                    </a:ext>
                  </a:extLst>
                </a:gridCol>
                <a:gridCol w="3559970">
                  <a:extLst>
                    <a:ext uri="{9D8B030D-6E8A-4147-A177-3AD203B41FA5}">
                      <a16:colId xmlns:a16="http://schemas.microsoft.com/office/drawing/2014/main" xmlns:c15="http://schemas.microsoft.com/office/drawing/2012/chart" xmlns:c="http://schemas.openxmlformats.org/drawingml/2006/chart" xmlns="" val="20001"/>
                    </a:ext>
                  </a:extLst>
                </a:gridCol>
              </a:tblGrid>
              <a:tr h="1055687">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BIOS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UEFI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POST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CMOS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Arranque seguro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LoJack</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TPM</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Actualización del BIOS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3.2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59005717"/>
              </p:ext>
            </p:extLst>
          </p:nvPr>
        </p:nvGraphicFramePr>
        <p:xfrm>
          <a:off x="144459" y="798513"/>
          <a:ext cx="7881940" cy="1889760"/>
        </p:xfrm>
        <a:graphic>
          <a:graphicData uri="http://schemas.openxmlformats.org/drawingml/2006/table">
            <a:tbl>
              <a:tblPr firstRow="1" bandRow="1">
                <a:tableStyleId>{F5AB1C69-6EDB-4FF4-983F-18BD219EF322}</a:tableStyleId>
              </a:tblPr>
              <a:tblGrid>
                <a:gridCol w="3940970">
                  <a:extLst>
                    <a:ext uri="{9D8B030D-6E8A-4147-A177-3AD203B41FA5}">
                      <a16:colId xmlns:a16="http://schemas.microsoft.com/office/drawing/2014/main" xmlns:c15="http://schemas.microsoft.com/office/drawing/2012/chart" xmlns:c="http://schemas.openxmlformats.org/drawingml/2006/chart" xmlns="" val="2731093094"/>
                    </a:ext>
                  </a:extLst>
                </a:gridCol>
                <a:gridCol w="3940970">
                  <a:extLst>
                    <a:ext uri="{9D8B030D-6E8A-4147-A177-3AD203B41FA5}">
                      <a16:colId xmlns:a16="http://schemas.microsoft.com/office/drawing/2014/main" xmlns:c15="http://schemas.microsoft.com/office/drawing/2012/chart" xmlns:c="http://schemas.openxmlformats.org/drawingml/2006/chart" xmlns=""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Voltaje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Resistencia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Corriente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Alimentación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Protector contra sobrevoltaje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UPS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Ley de ohm</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Apagón total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Baja de tensión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Ruido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Sobrevoltaje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3752238262"/>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3.3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53832358"/>
              </p:ext>
            </p:extLst>
          </p:nvPr>
        </p:nvGraphicFramePr>
        <p:xfrm>
          <a:off x="144459" y="798513"/>
          <a:ext cx="7881940" cy="4267200"/>
        </p:xfrm>
        <a:graphic>
          <a:graphicData uri="http://schemas.openxmlformats.org/drawingml/2006/table">
            <a:tbl>
              <a:tblPr firstRow="1" bandRow="1">
                <a:tableStyleId>{F5AB1C69-6EDB-4FF4-983F-18BD219EF322}</a:tableStyleId>
              </a:tblPr>
              <a:tblGrid>
                <a:gridCol w="3940970">
                  <a:extLst>
                    <a:ext uri="{9D8B030D-6E8A-4147-A177-3AD203B41FA5}">
                      <a16:colId xmlns:a16="http://schemas.microsoft.com/office/drawing/2014/main" xmlns:c15="http://schemas.microsoft.com/office/drawing/2012/chart" xmlns:c="http://schemas.openxmlformats.org/drawingml/2006/chart" xmlns="" val="2731093094"/>
                    </a:ext>
                  </a:extLst>
                </a:gridCol>
                <a:gridCol w="3940970">
                  <a:extLst>
                    <a:ext uri="{9D8B030D-6E8A-4147-A177-3AD203B41FA5}">
                      <a16:colId xmlns:a16="http://schemas.microsoft.com/office/drawing/2014/main" xmlns:c15="http://schemas.microsoft.com/office/drawing/2012/chart" xmlns:c="http://schemas.openxmlformats.org/drawingml/2006/chart" xmlns=""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⁪RISC</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CISC</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HyperTransport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Hyper-Threading</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MHz</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GHz</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Virtualización de la CPU</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GPU</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CPU de varios núcleos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Refrigeración por agua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Refrigeración activa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Refrigeración pasiva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Segmentación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Duplicación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Paridad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Paridad doble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Niveles de RAID (0, 1, 5, 6, 10)</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Conexión en serie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Conexión en paralelo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Juego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PS/2</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VGA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DVI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HDMI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DisplayPort</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USB tipo 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Mini USB</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Micro USB</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USB tipo B</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USB tipo C</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Lightning</a:t>
                      </a:r>
                    </a:p>
                    <a:p>
                      <a:pPr marL="0" indent="0" algn="l" defTabSz="685777" rtl="0" eaLnBrk="1" latinLnBrk="0" hangingPunct="1">
                        <a:spcBef>
                          <a:spcPts val="200"/>
                        </a:spcBef>
                        <a:spcAft>
                          <a:spcPts val="200"/>
                        </a:spcAft>
                        <a:buFont typeface="Arial" panose="020B0604020202020204" pitchFamily="34" charset="0"/>
                        <a:buNone/>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1740454140"/>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3.3 </a:t>
            </a:r>
            <a:r>
              <a:rPr lang="en-US" dirty="0">
                <a:latin typeface="Arial" charset="0"/>
              </a:rPr>
              <a:t/>
            </a:r>
            <a:br>
              <a:rPr lang="en-US" dirty="0">
                <a:latin typeface="Arial" charset="0"/>
              </a:rPr>
            </a:br>
            <a:r>
              <a:rPr lang="x-none">
                <a:latin typeface="Arial" charset="0"/>
              </a:rPr>
              <a:t>Nuevos términos y comandos (cont.)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3121556"/>
              </p:ext>
            </p:extLst>
          </p:nvPr>
        </p:nvGraphicFramePr>
        <p:xfrm>
          <a:off x="144459" y="798513"/>
          <a:ext cx="7881940" cy="4267200"/>
        </p:xfrm>
        <a:graphic>
          <a:graphicData uri="http://schemas.openxmlformats.org/drawingml/2006/table">
            <a:tbl>
              <a:tblPr firstRow="1" bandRow="1">
                <a:tableStyleId>{F5AB1C69-6EDB-4FF4-983F-18BD219EF322}</a:tableStyleId>
              </a:tblPr>
              <a:tblGrid>
                <a:gridCol w="3940970">
                  <a:extLst>
                    <a:ext uri="{9D8B030D-6E8A-4147-A177-3AD203B41FA5}">
                      <a16:colId xmlns:a16="http://schemas.microsoft.com/office/drawing/2014/main" xmlns:c15="http://schemas.microsoft.com/office/drawing/2012/chart" xmlns:c="http://schemas.openxmlformats.org/drawingml/2006/chart" xmlns="" val="2731093094"/>
                    </a:ext>
                  </a:extLst>
                </a:gridCol>
                <a:gridCol w="3940970">
                  <a:extLst>
                    <a:ext uri="{9D8B030D-6E8A-4147-A177-3AD203B41FA5}">
                      <a16:colId xmlns:a16="http://schemas.microsoft.com/office/drawing/2014/main" xmlns:c15="http://schemas.microsoft.com/office/drawing/2012/chart" xmlns:c="http://schemas.openxmlformats.org/drawingml/2006/chart" xmlns="" val="20001"/>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SATA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eSATA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RJ-45</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RJ-11</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UTP</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STP</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RG-6</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RG-59</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BNC</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SCSI</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IDE</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Píxel</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Tamaño de punto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Brillo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Proporción de contraste</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Relación de aspecto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Frecuencia de actualización</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Tiempo de respuesta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Entrelazado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No entrelazado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CGA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VGA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SVGA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HD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FHD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QHD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UHD</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p>
                      <a:pPr marL="0" indent="0" algn="l" defTabSz="685777" rtl="0" eaLnBrk="1" latinLnBrk="0" hangingPunct="1">
                        <a:spcBef>
                          <a:spcPts val="200"/>
                        </a:spcBef>
                        <a:spcAft>
                          <a:spcPts val="200"/>
                        </a:spcAft>
                        <a:buFont typeface="Arial" panose="020B0604020202020204" pitchFamily="34" charset="0"/>
                        <a:buNone/>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816316883"/>
      </p:ext>
    </p:extLst>
  </p:cSld>
  <p:clrMapOvr>
    <a:masterClrMapping/>
  </p:clrMapOvr>
  <p:transition spd="slow">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3.4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06467476"/>
              </p:ext>
            </p:extLst>
          </p:nvPr>
        </p:nvGraphicFramePr>
        <p:xfrm>
          <a:off x="144459" y="798513"/>
          <a:ext cx="7881940" cy="1361440"/>
        </p:xfrm>
        <a:graphic>
          <a:graphicData uri="http://schemas.openxmlformats.org/drawingml/2006/table">
            <a:tbl>
              <a:tblPr firstRow="1" bandRow="1">
                <a:tableStyleId>{F5AB1C69-6EDB-4FF4-983F-18BD219EF322}</a:tableStyleId>
              </a:tblPr>
              <a:tblGrid>
                <a:gridCol w="3940970">
                  <a:extLst>
                    <a:ext uri="{9D8B030D-6E8A-4147-A177-3AD203B41FA5}">
                      <a16:colId xmlns:a16="http://schemas.microsoft.com/office/drawing/2014/main" xmlns:c15="http://schemas.microsoft.com/office/drawing/2012/chart" xmlns:c="http://schemas.openxmlformats.org/drawingml/2006/chart" xmlns="" val="2731093094"/>
                    </a:ext>
                  </a:extLst>
                </a:gridCol>
                <a:gridCol w="3940970">
                  <a:extLst>
                    <a:ext uri="{9D8B030D-6E8A-4147-A177-3AD203B41FA5}">
                      <a16:colId xmlns:a16="http://schemas.microsoft.com/office/drawing/2014/main" xmlns:c15="http://schemas.microsoft.com/office/drawing/2012/chart" xmlns:c="http://schemas.openxmlformats.org/drawingml/2006/chart" xmlns="" val="20001"/>
                    </a:ext>
                  </a:extLst>
                </a:gridCol>
              </a:tblGrid>
              <a:tr h="284062">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Ergonómico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CAx</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CAM</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VDI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Clientes ligeros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rgbClr val="000000"/>
                          </a:solidFill>
                          <a:latin typeface="+mn-lt"/>
                          <a:ea typeface="+mn-ea"/>
                          <a:cs typeface="+mn-cs"/>
                        </a:rPr>
                        <a:t>Clientes pesados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Clientes sobrecargados</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rgbClr val="000000"/>
                          </a:solidFill>
                          <a:latin typeface="+mn-lt"/>
                          <a:ea typeface="+mn-ea"/>
                          <a:cs typeface="+mn-cs"/>
                        </a:rPr>
                        <a:t>NAS</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1588858833"/>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3.5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34092292"/>
              </p:ext>
            </p:extLst>
          </p:nvPr>
        </p:nvGraphicFramePr>
        <p:xfrm>
          <a:off x="144459" y="798513"/>
          <a:ext cx="7881940" cy="370840"/>
        </p:xfrm>
        <a:graphic>
          <a:graphicData uri="http://schemas.openxmlformats.org/drawingml/2006/table">
            <a:tbl>
              <a:tblPr firstRow="1" bandRow="1">
                <a:tableStyleId>{F5AB1C69-6EDB-4FF4-983F-18BD219EF322}</a:tableStyleId>
              </a:tblPr>
              <a:tblGrid>
                <a:gridCol w="3940970">
                  <a:extLst>
                    <a:ext uri="{9D8B030D-6E8A-4147-A177-3AD203B41FA5}">
                      <a16:colId xmlns:a16="http://schemas.microsoft.com/office/drawing/2014/main" xmlns:c15="http://schemas.microsoft.com/office/drawing/2012/chart" xmlns:c="http://schemas.openxmlformats.org/drawingml/2006/chart" xmlns="" val="2731093094"/>
                    </a:ext>
                  </a:extLst>
                </a:gridCol>
                <a:gridCol w="3940970">
                  <a:extLst>
                    <a:ext uri="{9D8B030D-6E8A-4147-A177-3AD203B41FA5}">
                      <a16:colId xmlns:a16="http://schemas.microsoft.com/office/drawing/2014/main" xmlns:c15="http://schemas.microsoft.com/office/drawing/2012/chart" xmlns:c="http://schemas.openxmlformats.org/drawingml/2006/chart" xmlns="" val="20001"/>
                    </a:ext>
                  </a:extLst>
                </a:gridCol>
              </a:tblGrid>
              <a:tr h="370840">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rgbClr val="000000"/>
                          </a:solidFill>
                          <a:latin typeface="+mn-lt"/>
                          <a:ea typeface="+mn-ea"/>
                          <a:cs typeface="+mn-cs"/>
                        </a:rPr>
                        <a:t>SDS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x-none" sz="1400" b="0" kern="1200">
                          <a:solidFill>
                            <a:srgbClr val="000000"/>
                          </a:solidFill>
                          <a:latin typeface="+mn-lt"/>
                          <a:ea typeface="+mn-ea"/>
                          <a:cs typeface="+mn-cs"/>
                        </a:rPr>
                        <a:t>MSDS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538855925"/>
      </p:ext>
    </p:extLst>
  </p:cSld>
  <p:clrMapOvr>
    <a:masterClrMapping/>
  </p:clrMapOvr>
  <p:transition spd="slow">
    <p:wip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82827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3: Prácticas recomendadas</a:t>
            </a:r>
          </a:p>
        </p:txBody>
      </p:sp>
      <p:sp>
        <p:nvSpPr>
          <p:cNvPr id="11266" name="Rectangle 34"/>
          <p:cNvSpPr>
            <a:spLocks noGrp="1" noChangeArrowheads="1"/>
          </p:cNvSpPr>
          <p:nvPr>
            <p:ph idx="1"/>
          </p:nvPr>
        </p:nvSpPr>
        <p:spPr/>
        <p:txBody>
          <a:bodyPr numCol="2"/>
          <a:lstStyle/>
          <a:p>
            <a:pPr marL="0" indent="0" rtl="0">
              <a:lnSpc>
                <a:spcPct val="85000"/>
              </a:lnSpc>
              <a:spcBef>
                <a:spcPct val="30000"/>
              </a:spcBef>
              <a:buNone/>
            </a:pPr>
            <a:r>
              <a:rPr lang="x-none"/>
              <a:t>Antes de enseñar el Capítulo 3, el instructor debe:</a:t>
            </a:r>
          </a:p>
          <a:p>
            <a:pPr rtl="0" eaLnBrk="1" hangingPunct="1">
              <a:lnSpc>
                <a:spcPct val="85000"/>
              </a:lnSpc>
              <a:spcBef>
                <a:spcPct val="30000"/>
              </a:spcBef>
            </a:pPr>
            <a:r>
              <a:rPr lang="x-none"/>
              <a:t>Completar la "Evaluación" del Capítulo 3.</a:t>
            </a:r>
          </a:p>
          <a:p>
            <a:pPr rtl="0" eaLnBrk="1" hangingPunct="1">
              <a:lnSpc>
                <a:spcPct val="85000"/>
              </a:lnSpc>
              <a:spcBef>
                <a:spcPct val="30000"/>
              </a:spcBef>
            </a:pPr>
            <a:r>
              <a:rPr lang="x-none"/>
              <a:t>Los objetivos de este capítulo son:</a:t>
            </a:r>
          </a:p>
          <a:p>
            <a:pPr marL="542131" lvl="2" indent="-214313" rtl="0">
              <a:buFont typeface="Arial" panose="020B0604020202020204" pitchFamily="34" charset="0"/>
              <a:buChar char="•"/>
            </a:pPr>
            <a:r>
              <a:rPr lang="x-none" sz="1300"/>
              <a:t>Describir POST, BIOS, CMOS y UEFI.</a:t>
            </a:r>
          </a:p>
          <a:p>
            <a:pPr marL="542131" lvl="2" indent="-214313" rtl="0">
              <a:buFont typeface="Arial" panose="020B0604020202020204" pitchFamily="34" charset="0"/>
              <a:buChar char="•"/>
            </a:pPr>
            <a:r>
              <a:rPr lang="x-none" sz="1300"/>
              <a:t>Configurar el firmware de la computadora.</a:t>
            </a:r>
          </a:p>
          <a:p>
            <a:pPr marL="542131" lvl="2" indent="-214313" rtl="0">
              <a:buFont typeface="Arial" panose="020B0604020202020204" pitchFamily="34" charset="0"/>
              <a:buChar char="•"/>
            </a:pPr>
            <a:r>
              <a:rPr lang="x-none" sz="1300"/>
              <a:t>Describir el vataje y el voltaje.</a:t>
            </a:r>
          </a:p>
          <a:p>
            <a:pPr marL="542131" lvl="2" indent="-214313" rtl="0">
              <a:buFont typeface="Arial" panose="020B0604020202020204" pitchFamily="34" charset="0"/>
              <a:buChar char="•"/>
            </a:pPr>
            <a:r>
              <a:rPr lang="x-none" sz="1300"/>
              <a:t>Explicar las fluctuaciones de alimentación y los dispositivos que protegen contra los daños causados por estas fluctuaciones.</a:t>
            </a:r>
          </a:p>
          <a:p>
            <a:pPr marL="542131" lvl="2" indent="-214313" rtl="0">
              <a:buFont typeface="Arial" panose="020B0604020202020204" pitchFamily="34" charset="0"/>
              <a:buChar char="•"/>
            </a:pPr>
            <a:r>
              <a:rPr lang="x-none" sz="1300"/>
              <a:t>Explicar la arquitectura de la CPU.</a:t>
            </a:r>
          </a:p>
          <a:p>
            <a:pPr marL="542131" lvl="2" indent="-214313" rtl="0">
              <a:buFont typeface="Arial" panose="020B0604020202020204" pitchFamily="34" charset="0"/>
              <a:buChar char="•"/>
            </a:pPr>
            <a:r>
              <a:rPr lang="x-none" sz="1300"/>
              <a:t>Describir RAID.</a:t>
            </a:r>
          </a:p>
          <a:p>
            <a:pPr marL="542131" lvl="2" indent="-214313">
              <a:buFont typeface="Arial" panose="020B0604020202020204" pitchFamily="34" charset="0"/>
              <a:buChar char="•"/>
            </a:pPr>
            <a:endParaRPr lang="en-US" sz="1300" dirty="0"/>
          </a:p>
          <a:p>
            <a:pPr marL="542131" lvl="2" indent="-214313">
              <a:buFont typeface="Arial" panose="020B0604020202020204" pitchFamily="34" charset="0"/>
              <a:buChar char="•"/>
            </a:pPr>
            <a:endParaRPr lang="en-US" sz="1300" dirty="0"/>
          </a:p>
          <a:p>
            <a:pPr marL="542131" lvl="2" indent="-214313">
              <a:buFont typeface="Arial" panose="020B0604020202020204" pitchFamily="34" charset="0"/>
              <a:buChar char="•"/>
            </a:pPr>
            <a:endParaRPr lang="en-US" sz="1300" dirty="0"/>
          </a:p>
          <a:p>
            <a:pPr marL="542131" lvl="2" indent="-214313">
              <a:buFont typeface="Arial" panose="020B0604020202020204" pitchFamily="34" charset="0"/>
              <a:buChar char="•"/>
            </a:pPr>
            <a:endParaRPr lang="en-US" sz="1300" dirty="0"/>
          </a:p>
          <a:p>
            <a:pPr marL="542131" lvl="2" indent="-214313">
              <a:buFont typeface="Arial" panose="020B0604020202020204" pitchFamily="34" charset="0"/>
              <a:buChar char="•"/>
            </a:pPr>
            <a:endParaRPr lang="en-US" sz="1300" dirty="0"/>
          </a:p>
          <a:p>
            <a:pPr marL="327818" lvl="2" indent="0">
              <a:buNone/>
            </a:pPr>
            <a:endParaRPr lang="en-US" sz="1300" dirty="0"/>
          </a:p>
          <a:p>
            <a:pPr marL="327818" lvl="2" indent="0">
              <a:buNone/>
            </a:pPr>
            <a:endParaRPr lang="en-US" sz="1300" dirty="0"/>
          </a:p>
          <a:p>
            <a:pPr marL="327818" lvl="2" indent="0">
              <a:buNone/>
            </a:pPr>
            <a:endParaRPr lang="en-US" sz="1300" dirty="0"/>
          </a:p>
          <a:p>
            <a:pPr marL="542131" lvl="2" indent="-214313" rtl="0">
              <a:buFont typeface="Arial" panose="020B0604020202020204" pitchFamily="34" charset="0"/>
              <a:buChar char="•"/>
            </a:pPr>
            <a:r>
              <a:rPr lang="x-none" sz="1300"/>
              <a:t>Describir los puertos, los cables y los conectores comunes.</a:t>
            </a:r>
          </a:p>
          <a:p>
            <a:pPr marL="542131" lvl="2" indent="-214313" rtl="0">
              <a:buFont typeface="Arial" panose="020B0604020202020204" pitchFamily="34" charset="0"/>
              <a:buChar char="•"/>
            </a:pPr>
            <a:r>
              <a:rPr lang="x-none" sz="1300"/>
              <a:t>Describir las características del monitor.</a:t>
            </a:r>
          </a:p>
          <a:p>
            <a:pPr marL="542131" lvl="2" indent="-214313" rtl="0">
              <a:buFont typeface="Arial" panose="020B0604020202020204" pitchFamily="34" charset="0"/>
              <a:buChar char="•"/>
            </a:pPr>
            <a:r>
              <a:rPr lang="x-none" sz="1300"/>
              <a:t>Seleccionar los componentes adecuados para actualizar una computadora.</a:t>
            </a:r>
          </a:p>
          <a:p>
            <a:pPr marL="542131" lvl="2" indent="-214313" rtl="0">
              <a:buFont typeface="Arial" panose="020B0604020202020204" pitchFamily="34" charset="0"/>
              <a:buChar char="•"/>
            </a:pPr>
            <a:r>
              <a:rPr lang="x-none" sz="1300"/>
              <a:t>Seleccionar los componentes para las computadoras especializadas.</a:t>
            </a:r>
          </a:p>
          <a:p>
            <a:pPr marL="542131" lvl="2" indent="-214313" rtl="0">
              <a:buFont typeface="Arial" panose="020B0604020202020204" pitchFamily="34" charset="0"/>
              <a:buChar char="•"/>
            </a:pPr>
            <a:r>
              <a:rPr lang="x-none" sz="1300"/>
              <a:t>Explicar los métodos de eliminación segura.</a:t>
            </a:r>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Rectangle 34"/>
          <p:cNvSpPr>
            <a:spLocks noGrp="1" noChangeArrowheads="1"/>
          </p:cNvSpPr>
          <p:nvPr>
            <p:ph idx="1"/>
          </p:nvPr>
        </p:nvSpPr>
        <p:spPr>
          <a:xfrm>
            <a:off x="264380" y="742798"/>
            <a:ext cx="8853286" cy="3396066"/>
          </a:xfrm>
        </p:spPr>
        <p:txBody>
          <a:bodyPr/>
          <a:lstStyle/>
          <a:p>
            <a:pPr rtl="0"/>
            <a:r>
              <a:rPr lang="x-none" sz="1400" dirty="0"/>
              <a:t>Asegúrese de que este capítulo sea lo más práctico posible.</a:t>
            </a:r>
          </a:p>
          <a:p>
            <a:pPr rtl="0"/>
            <a:r>
              <a:rPr lang="x-none" sz="1400" dirty="0"/>
              <a:t>Demuestre y explore con los estudiantes la configuración y los ajustes de UEFI/BIOS. Considere la posibilidad de realizar la actividad 3.2.2.7 con la clase después de la demostración.</a:t>
            </a:r>
          </a:p>
          <a:p>
            <a:pPr rtl="0">
              <a:lnSpc>
                <a:spcPct val="85000"/>
              </a:lnSpc>
              <a:spcBef>
                <a:spcPct val="30000"/>
              </a:spcBef>
            </a:pPr>
            <a:r>
              <a:rPr lang="x-none" sz="1400" dirty="0"/>
              <a:t>Al armar las computadoras, es crucial comprender que la fuerza nunca se debe utilizar; los conectores están diseñados para conectarlos suavemente.</a:t>
            </a:r>
          </a:p>
          <a:p>
            <a:pPr rtl="0">
              <a:lnSpc>
                <a:spcPct val="85000"/>
              </a:lnSpc>
              <a:spcBef>
                <a:spcPct val="30000"/>
              </a:spcBef>
            </a:pPr>
            <a:r>
              <a:rPr lang="x-none" sz="1400" dirty="0"/>
              <a:t>Es importante recordar que mientras que los voltajes son bajos, los componentes son extremadamente sensibles al ESD y las variaciones del voltaje.</a:t>
            </a:r>
          </a:p>
          <a:p>
            <a:pPr rtl="0">
              <a:lnSpc>
                <a:spcPct val="85000"/>
              </a:lnSpc>
              <a:spcBef>
                <a:spcPct val="30000"/>
              </a:spcBef>
            </a:pPr>
            <a:r>
              <a:rPr lang="x-none" sz="1400" dirty="0"/>
              <a:t>Asegúrese de que los estudiantes comprendan que algunos pines conectores transportan energía y deberían conectarse siempre correctamente.</a:t>
            </a:r>
          </a:p>
          <a:p>
            <a:pPr rtl="0">
              <a:lnSpc>
                <a:spcPct val="85000"/>
              </a:lnSpc>
              <a:spcBef>
                <a:spcPct val="30000"/>
              </a:spcBef>
            </a:pPr>
            <a:r>
              <a:rPr lang="x-none" sz="1400" dirty="0"/>
              <a:t>Se debe prestar especial atención al instalar las CPU; el pin 1 se indica claramente en el chip y en la placa base pero debido al factor de formato, las CPU no están enchavetadas y se pueden dañar fácilmente por una instalación incorrecta.</a:t>
            </a:r>
          </a:p>
          <a:p>
            <a:pPr rtl="0"/>
            <a:r>
              <a:rPr lang="x-none" sz="1400" dirty="0"/>
              <a:t>Asegúrese de enfatizar la importancia de trabajar con cables. No fuerce un cable. Verifique la orientación. Tire de los extremos del conector, no del cable. Busque mecanismos de bloqueo si trabaja en un dispositivo móvil.</a:t>
            </a:r>
          </a:p>
        </p:txBody>
      </p:sp>
      <p:sp>
        <p:nvSpPr>
          <p:cNvPr id="2" name="Title 1"/>
          <p:cNvSpPr>
            <a:spLocks noGrp="1"/>
          </p:cNvSpPr>
          <p:nvPr>
            <p:ph type="title"/>
          </p:nvPr>
        </p:nvSpPr>
        <p:spPr/>
        <p:txBody>
          <a:bodyPr/>
          <a:lstStyle/>
          <a:p>
            <a:pPr rtl="0"/>
            <a:r>
              <a:rPr lang="x-none"/>
              <a:t>Capítulo 3: Prácticas recomendadas (cont.)</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15437</TotalTime>
  <Words>7782</Words>
  <Application>Microsoft Office PowerPoint</Application>
  <PresentationFormat>全屏显示(16:9)</PresentationFormat>
  <Paragraphs>950</Paragraphs>
  <Slides>78</Slides>
  <Notes>78</Notes>
  <HiddenSlides>16</HiddenSlides>
  <MMClips>0</MMClips>
  <ScaleCrop>false</ScaleCrop>
  <HeadingPairs>
    <vt:vector size="4" baseType="variant">
      <vt:variant>
        <vt:lpstr>主题</vt:lpstr>
      </vt:variant>
      <vt:variant>
        <vt:i4>1</vt:i4>
      </vt:variant>
      <vt:variant>
        <vt:lpstr>幻灯片标题</vt:lpstr>
      </vt:variant>
      <vt:variant>
        <vt:i4>78</vt:i4>
      </vt:variant>
    </vt:vector>
  </HeadingPairs>
  <TitlesOfParts>
    <vt:vector size="79" baseType="lpstr">
      <vt:lpstr>Default Theme</vt:lpstr>
      <vt:lpstr>Capítulo 3: Hardware de computadora avanzado</vt:lpstr>
      <vt:lpstr>Materiales para el instructor: Guía de planificación del Capítulo 3</vt:lpstr>
      <vt:lpstr>Capítulo 3: Hardware de computadora avanzado</vt:lpstr>
      <vt:lpstr>Verifique su comprensión y ¿Qué conoce hasta ahora? </vt:lpstr>
      <vt:lpstr>Capítulo 3: Actividades </vt:lpstr>
      <vt:lpstr>Capítulo 3: Actividades (cont.)</vt:lpstr>
      <vt:lpstr>Capítulo 3: Evaluación</vt:lpstr>
      <vt:lpstr>Capítulo 3: Prácticas recomendadas</vt:lpstr>
      <vt:lpstr>Capítulo 3: Prácticas recomendadas (cont.)</vt:lpstr>
      <vt:lpstr>Capítulo 3: Prácticas recomendadas (cont.)</vt:lpstr>
      <vt:lpstr>Capítulo 3: Ayuda adicional</vt:lpstr>
      <vt:lpstr>PowerPoint 演示文稿</vt:lpstr>
      <vt:lpstr>Capítulo 3: Hardware de computadora avanzado</vt:lpstr>
      <vt:lpstr>Capítulo 3: Secciones y objetivos</vt:lpstr>
      <vt:lpstr>Capítulo 3: Secciones y objetivos (cont.)</vt:lpstr>
      <vt:lpstr>3.1 Arranque de la computadora</vt:lpstr>
      <vt:lpstr>POST, BIOS, CMOS y UEFI Demostración en video – BIOS – Menús UEFI</vt:lpstr>
      <vt:lpstr>POST, BIOS, CMOS y UEFI POST</vt:lpstr>
      <vt:lpstr>POST, BIOS, CMOS y UEFI BIOS y CMOS</vt:lpstr>
      <vt:lpstr>POST, BIOS, CMOS y UEFI BIOS y CMOS (cont.)</vt:lpstr>
      <vt:lpstr>POST, BIOS, CMOS y UEFI UEFI</vt:lpstr>
      <vt:lpstr>POST, BIOS, CMOS y UEFI Práctica de laboratorio: Investigación de la configuración de BIOS o UEFI</vt:lpstr>
      <vt:lpstr>Configuración de BIOS/UEFI Demostración en vídeo: Configuración de ajustes de BIOS o UEFI</vt:lpstr>
      <vt:lpstr>Configuración de BIOS/UEFI Seguridad de BIOS y UEFI</vt:lpstr>
      <vt:lpstr>Configuración de BIOS/UEFI Actualización del firmware</vt:lpstr>
      <vt:lpstr>Configuración de BIOS/UEFI Práctica de laboratorio: Búsqueda de actualizaciones de firmware para BIOS o UEFI</vt:lpstr>
      <vt:lpstr>Configuración de BIOS/UEFI Práctica de laboratorio: Instalación de Windows</vt:lpstr>
      <vt:lpstr>Configuración de BIOS/UEFI Práctica de laboratorio: Instalación de software de terceros en Windows</vt:lpstr>
      <vt:lpstr>3.2 Energía eléctrica</vt:lpstr>
      <vt:lpstr>Vataje y voltaje Vataje y voltaje</vt:lpstr>
      <vt:lpstr>Vataje y voltaje Configuración de voltaje de la fuente de alimentación</vt:lpstr>
      <vt:lpstr>Vataje y voltaje Práctica de laboratorio: Ley de Ohm</vt:lpstr>
      <vt:lpstr>Fluctuación y protección de alimentación Tipos de fluctuación de alimentación</vt:lpstr>
      <vt:lpstr>Fluctuación y protección de la alimentación Dispositivos de protección de la alimentación</vt:lpstr>
      <vt:lpstr>3.3 Funcionalidades avanzadas de las computadoras</vt:lpstr>
      <vt:lpstr>Arquitecturas y funcionamiento de la CPU Arquitecturas de la CPU</vt:lpstr>
      <vt:lpstr>Arquitecturas y funcionamiento de la CPU Mejora de funcionamiento de la CPU</vt:lpstr>
      <vt:lpstr>Arquitecturas y funcionamiento de la CPU Mejora de funcionamiento de la CPU (cont.)</vt:lpstr>
      <vt:lpstr>Arquitecturas y funcionamiento de la CPU Procesadores multinúcleo</vt:lpstr>
      <vt:lpstr>Arquitecturas y funcionamiento de la CPU Procesadores multinúcleo (cont.)</vt:lpstr>
      <vt:lpstr>Arquitecturas y funcionamiento de la CPU Mecanismos de refrigeración de la CPU</vt:lpstr>
      <vt:lpstr>Arquitecturas y funcionamiento de la CPU Mecanismos de refrigeración de la CPU (cont.)</vt:lpstr>
      <vt:lpstr>RAID Conceptos de RAID</vt:lpstr>
      <vt:lpstr>RAID Niveles de RAID</vt:lpstr>
      <vt:lpstr>Puertos, conectores y cables Puertos antiguos</vt:lpstr>
      <vt:lpstr>Puertos, conectores y cables Puertos de video y gráficos</vt:lpstr>
      <vt:lpstr>Puertos, conectores y cables Cables y conectores USB</vt:lpstr>
      <vt:lpstr>Puertos, conectores y cables Cables y conectores USB (cont.)</vt:lpstr>
      <vt:lpstr>Puertos, conectores y cables Cables y conectores SATA</vt:lpstr>
      <vt:lpstr>Puertos, conectores y cables Cables y conectores de par trenzado</vt:lpstr>
      <vt:lpstr>Puertos, conectores y cables Cables y conectores coaxiales</vt:lpstr>
      <vt:lpstr>Puertos, conectores y cables Cables y conectores SCSI e IDE</vt:lpstr>
      <vt:lpstr>Monitores Características de los monitores</vt:lpstr>
      <vt:lpstr>Monitores Términos del monitor</vt:lpstr>
      <vt:lpstr>Monitores Estándares de visualización</vt:lpstr>
      <vt:lpstr>Monitores Uso de varios monitores</vt:lpstr>
      <vt:lpstr>3.4 Configuración de una computadora</vt:lpstr>
      <vt:lpstr>Actualizar hardware de la computadora Actualización de la placa base</vt:lpstr>
      <vt:lpstr>Actualización del hardware de la computadora Pasos para actualizar una placa base</vt:lpstr>
      <vt:lpstr>Actualización del hardware de la computadora Actualización de CPU</vt:lpstr>
      <vt:lpstr>Actualización del hardware de la computadora Actualización del dispositivo de almacenamiento</vt:lpstr>
      <vt:lpstr>Actualización de hardware de la computadora Actualizaciones de periféricos</vt:lpstr>
      <vt:lpstr>Actualizar hardware de la computadora Actualización de la fuente de alimentación</vt:lpstr>
      <vt:lpstr>Actualización de hardware de la computadora Práctica de laboratorio: Investigación de una actualización de hardware</vt:lpstr>
      <vt:lpstr>Configuraciones para computadoras especializadas Clientes ligeros y pesados</vt:lpstr>
      <vt:lpstr>Configuraciones para computadoras especializadas NAS</vt:lpstr>
      <vt:lpstr>3.5 Protección del medio ambiente</vt:lpstr>
      <vt:lpstr>PowerPoint 演示文稿</vt:lpstr>
      <vt:lpstr>PowerPoint 演示文稿</vt:lpstr>
      <vt:lpstr>3.6 Resumen del capítulo</vt:lpstr>
      <vt:lpstr>Conclusión Capítulo 3: Hardware de computadora avanzado</vt:lpstr>
      <vt:lpstr>Sección 3.1  Nuevos términos y comandos</vt:lpstr>
      <vt:lpstr>Sección 3.2  Nuevos términos y comandos</vt:lpstr>
      <vt:lpstr>Sección 3.3  Nuevos términos y comandos</vt:lpstr>
      <vt:lpstr>Sección 3.3  Nuevos términos y comandos (cont.)</vt:lpstr>
      <vt:lpstr>Sección 3.4  Nuevos términos y comandos</vt:lpstr>
      <vt:lpstr>Sección 3.5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1233</cp:revision>
  <dcterms:created xsi:type="dcterms:W3CDTF">2016-08-22T22:27:36Z</dcterms:created>
  <dcterms:modified xsi:type="dcterms:W3CDTF">2019-12-02T05:49:30Z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F30776B7-F318-47F1-B885-3909B826AD6D</vt:lpwstr>
  </property>
  <property fmtid="{D5CDD505-2E9C-101B-9397-08002B2CF9AE}" pid="9" name="ArticulatePath">
    <vt:lpwstr>ITE7_Ch3_jv_abt</vt:lpwstr>
  </property>
</Properties>
</file>