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421-DDF4-4451-BD7D-3050C6EF88E8}" type="datetimeFigureOut">
              <a:rPr lang="es-ES" smtClean="0"/>
              <a:pPr/>
              <a:t>14/07/2017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F59D30-3C04-4ACA-AB4B-B55044EA09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421-DDF4-4451-BD7D-3050C6EF88E8}" type="datetimeFigureOut">
              <a:rPr lang="es-ES" smtClean="0"/>
              <a:pPr/>
              <a:t>14/07/2017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9D30-3C04-4ACA-AB4B-B55044EA09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DF59D30-3C04-4ACA-AB4B-B55044EA09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421-DDF4-4451-BD7D-3050C6EF88E8}" type="datetimeFigureOut">
              <a:rPr lang="es-ES" smtClean="0"/>
              <a:pPr/>
              <a:t>14/07/2017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421-DDF4-4451-BD7D-3050C6EF88E8}" type="datetimeFigureOut">
              <a:rPr lang="es-ES" smtClean="0"/>
              <a:pPr/>
              <a:t>14/07/2017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DF59D30-3C04-4ACA-AB4B-B55044EA09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421-DDF4-4451-BD7D-3050C6EF88E8}" type="datetimeFigureOut">
              <a:rPr lang="es-ES" smtClean="0"/>
              <a:pPr/>
              <a:t>14/07/2017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F59D30-3C04-4ACA-AB4B-B55044EA09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9F3421-DDF4-4451-BD7D-3050C6EF88E8}" type="datetimeFigureOut">
              <a:rPr lang="es-ES" smtClean="0"/>
              <a:pPr/>
              <a:t>14/07/2017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9D30-3C04-4ACA-AB4B-B55044EA09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421-DDF4-4451-BD7D-3050C6EF88E8}" type="datetimeFigureOut">
              <a:rPr lang="es-ES" smtClean="0"/>
              <a:pPr/>
              <a:t>14/07/2017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DF59D30-3C04-4ACA-AB4B-B55044EA09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421-DDF4-4451-BD7D-3050C6EF88E8}" type="datetimeFigureOut">
              <a:rPr lang="es-ES" smtClean="0"/>
              <a:pPr/>
              <a:t>14/07/2017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DF59D30-3C04-4ACA-AB4B-B55044EA09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421-DDF4-4451-BD7D-3050C6EF88E8}" type="datetimeFigureOut">
              <a:rPr lang="es-ES" smtClean="0"/>
              <a:pPr/>
              <a:t>14/07/2017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F59D30-3C04-4ACA-AB4B-B55044EA09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F59D30-3C04-4ACA-AB4B-B55044EA09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421-DDF4-4451-BD7D-3050C6EF88E8}" type="datetimeFigureOut">
              <a:rPr lang="es-ES" smtClean="0"/>
              <a:pPr/>
              <a:t>14/07/2017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DF59D30-3C04-4ACA-AB4B-B55044EA09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9F3421-DDF4-4451-BD7D-3050C6EF88E8}" type="datetimeFigureOut">
              <a:rPr lang="es-ES" smtClean="0"/>
              <a:pPr/>
              <a:t>14/07/2017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9F3421-DDF4-4451-BD7D-3050C6EF88E8}" type="datetimeFigureOut">
              <a:rPr lang="es-ES" smtClean="0"/>
              <a:pPr/>
              <a:t>14/07/2017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F59D30-3C04-4ACA-AB4B-B55044EA09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2HLGQIYOg" TargetMode="External"/><Relationship Id="rId2" Type="http://schemas.openxmlformats.org/officeDocument/2006/relationships/hyperlink" Target="https://www.youtube.com/watch?v=R72-ec3Gic0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4th E.S.O.</a:t>
            </a:r>
          </a:p>
          <a:p>
            <a:r>
              <a:rPr lang="es-ES" dirty="0" smtClean="0"/>
              <a:t>Elena Moreno Medina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Unit</a:t>
            </a:r>
            <a:r>
              <a:rPr lang="es-ES" dirty="0" smtClean="0"/>
              <a:t>  plan:</a:t>
            </a:r>
            <a:br>
              <a:rPr lang="es-ES" dirty="0" smtClean="0"/>
            </a:b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Revolution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1: </a:t>
            </a:r>
            <a:r>
              <a:rPr lang="es-ES" dirty="0" err="1" smtClean="0"/>
              <a:t>Assessment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lesson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analyse</a:t>
            </a:r>
            <a:r>
              <a:rPr lang="es-ES" dirty="0" smtClean="0"/>
              <a:t> a </a:t>
            </a:r>
            <a:r>
              <a:rPr lang="es-ES" dirty="0" err="1" smtClean="0"/>
              <a:t>graphic</a:t>
            </a:r>
            <a:r>
              <a:rPr lang="es-ES" dirty="0" smtClean="0"/>
              <a:t> in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demographic</a:t>
            </a:r>
            <a:r>
              <a:rPr lang="es-ES" dirty="0" smtClean="0"/>
              <a:t> </a:t>
            </a:r>
            <a:r>
              <a:rPr lang="es-ES" dirty="0" err="1" smtClean="0"/>
              <a:t>evolution</a:t>
            </a:r>
            <a:r>
              <a:rPr lang="es-ES" dirty="0" smtClean="0"/>
              <a:t> of </a:t>
            </a:r>
            <a:r>
              <a:rPr lang="es-ES" dirty="0" err="1" smtClean="0"/>
              <a:t>England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1730 and 1800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represented</a:t>
            </a:r>
            <a:r>
              <a:rPr lang="es-ES" dirty="0" smtClean="0"/>
              <a:t>. In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written</a:t>
            </a:r>
            <a:r>
              <a:rPr lang="es-ES" dirty="0" smtClean="0"/>
              <a:t> </a:t>
            </a:r>
            <a:r>
              <a:rPr lang="es-ES" dirty="0" err="1" smtClean="0"/>
              <a:t>exercise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account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relation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agricultural</a:t>
            </a:r>
            <a:r>
              <a:rPr lang="es-ES" dirty="0" smtClean="0"/>
              <a:t> </a:t>
            </a:r>
            <a:r>
              <a:rPr lang="es-ES" dirty="0" err="1" smtClean="0"/>
              <a:t>revolution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demographical</a:t>
            </a:r>
            <a:r>
              <a:rPr lang="es-ES" dirty="0" smtClean="0"/>
              <a:t> </a:t>
            </a:r>
            <a:r>
              <a:rPr lang="es-ES" dirty="0" err="1" smtClean="0"/>
              <a:t>growth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2333"/>
            <a:ext cx="4196910" cy="444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Lesson</a:t>
            </a:r>
            <a:r>
              <a:rPr lang="es-ES" dirty="0" smtClean="0"/>
              <a:t> 2: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elements</a:t>
            </a:r>
            <a:r>
              <a:rPr lang="es-ES" dirty="0" smtClean="0"/>
              <a:t> of </a:t>
            </a:r>
            <a:r>
              <a:rPr lang="es-ES" dirty="0" err="1" smtClean="0"/>
              <a:t>industrialization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 CONTENT OBJECTIVES:</a:t>
            </a:r>
          </a:p>
          <a:p>
            <a:pPr lvl="1"/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identify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factors</a:t>
            </a:r>
            <a:r>
              <a:rPr lang="es-ES" dirty="0" smtClean="0"/>
              <a:t> of </a:t>
            </a:r>
            <a:r>
              <a:rPr lang="es-ES" dirty="0" err="1" smtClean="0"/>
              <a:t>industrialization</a:t>
            </a:r>
            <a:r>
              <a:rPr lang="es-ES" dirty="0" smtClean="0"/>
              <a:t>, and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 in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impact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economy</a:t>
            </a:r>
            <a:r>
              <a:rPr lang="es-ES" dirty="0" smtClean="0"/>
              <a:t> and </a:t>
            </a:r>
            <a:r>
              <a:rPr lang="es-ES" dirty="0" err="1" smtClean="0"/>
              <a:t>society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 in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industries</a:t>
            </a:r>
            <a:r>
              <a:rPr lang="es-ES" dirty="0" smtClean="0"/>
              <a:t> </a:t>
            </a:r>
            <a:r>
              <a:rPr lang="es-ES" dirty="0" err="1" smtClean="0"/>
              <a:t>developed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beginning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industrialization</a:t>
            </a:r>
            <a:r>
              <a:rPr lang="es-ES" dirty="0" smtClean="0"/>
              <a:t> </a:t>
            </a:r>
            <a:r>
              <a:rPr lang="es-ES" dirty="0" err="1" smtClean="0"/>
              <a:t>impacted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economy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society</a:t>
            </a:r>
            <a:r>
              <a:rPr lang="es-ES" dirty="0" smtClean="0"/>
              <a:t>.</a:t>
            </a:r>
          </a:p>
          <a:p>
            <a:r>
              <a:rPr lang="es-ES" dirty="0" smtClean="0"/>
              <a:t>LANGUAGE OBJECTIVES:</a:t>
            </a:r>
          </a:p>
          <a:p>
            <a:pPr lvl="1"/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use </a:t>
            </a:r>
            <a:r>
              <a:rPr lang="es-ES" dirty="0" err="1" smtClean="0"/>
              <a:t>appropriately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vocabulary</a:t>
            </a:r>
            <a:r>
              <a:rPr lang="es-ES" dirty="0" smtClean="0"/>
              <a:t> 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industrial </a:t>
            </a:r>
            <a:r>
              <a:rPr lang="es-ES" dirty="0" err="1" smtClean="0"/>
              <a:t>factors</a:t>
            </a:r>
            <a:r>
              <a:rPr lang="es-ES" dirty="0" smtClean="0"/>
              <a:t>, </a:t>
            </a:r>
            <a:r>
              <a:rPr lang="es-ES" dirty="0" err="1" smtClean="0"/>
              <a:t>such</a:t>
            </a:r>
            <a:r>
              <a:rPr lang="es-ES" dirty="0" smtClean="0"/>
              <a:t> as “</a:t>
            </a:r>
            <a:r>
              <a:rPr lang="es-ES" dirty="0" err="1" smtClean="0"/>
              <a:t>iron</a:t>
            </a:r>
            <a:r>
              <a:rPr lang="es-ES" dirty="0" smtClean="0"/>
              <a:t>”, “</a:t>
            </a:r>
            <a:r>
              <a:rPr lang="es-ES" dirty="0" err="1" smtClean="0"/>
              <a:t>steel</a:t>
            </a:r>
            <a:r>
              <a:rPr lang="es-ES" dirty="0" smtClean="0"/>
              <a:t>”, “</a:t>
            </a:r>
            <a:r>
              <a:rPr lang="es-ES" dirty="0" err="1" smtClean="0"/>
              <a:t>transport</a:t>
            </a:r>
            <a:r>
              <a:rPr lang="es-ES" dirty="0" smtClean="0"/>
              <a:t>”, “</a:t>
            </a:r>
            <a:r>
              <a:rPr lang="es-ES" dirty="0" err="1" smtClean="0"/>
              <a:t>railway</a:t>
            </a:r>
            <a:r>
              <a:rPr lang="es-ES" dirty="0" smtClean="0"/>
              <a:t> </a:t>
            </a:r>
            <a:r>
              <a:rPr lang="es-ES" dirty="0" err="1" smtClean="0"/>
              <a:t>network</a:t>
            </a:r>
            <a:r>
              <a:rPr lang="es-ES" dirty="0" smtClean="0"/>
              <a:t>”, “</a:t>
            </a:r>
            <a:r>
              <a:rPr lang="es-ES" dirty="0" err="1" smtClean="0"/>
              <a:t>steam</a:t>
            </a:r>
            <a:r>
              <a:rPr lang="es-ES" dirty="0" smtClean="0"/>
              <a:t> </a:t>
            </a:r>
            <a:r>
              <a:rPr lang="es-ES" dirty="0" err="1" smtClean="0"/>
              <a:t>locomotive</a:t>
            </a:r>
            <a:r>
              <a:rPr lang="es-ES" dirty="0" smtClean="0"/>
              <a:t>”, “</a:t>
            </a:r>
            <a:r>
              <a:rPr lang="es-ES" dirty="0" err="1" smtClean="0"/>
              <a:t>steamship</a:t>
            </a:r>
            <a:r>
              <a:rPr lang="es-ES" dirty="0" smtClean="0"/>
              <a:t>”, “</a:t>
            </a:r>
            <a:r>
              <a:rPr lang="es-ES" dirty="0" err="1" smtClean="0"/>
              <a:t>division</a:t>
            </a:r>
            <a:r>
              <a:rPr lang="es-ES" dirty="0" smtClean="0"/>
              <a:t> of </a:t>
            </a:r>
            <a:r>
              <a:rPr lang="es-ES" dirty="0" err="1" smtClean="0"/>
              <a:t>labour</a:t>
            </a:r>
            <a:r>
              <a:rPr lang="es-ES" dirty="0" smtClean="0"/>
              <a:t>”, “spinning </a:t>
            </a:r>
            <a:r>
              <a:rPr lang="es-ES" dirty="0" err="1" smtClean="0"/>
              <a:t>jenny</a:t>
            </a:r>
            <a:r>
              <a:rPr lang="es-ES" dirty="0" smtClean="0"/>
              <a:t>”, “</a:t>
            </a:r>
            <a:r>
              <a:rPr lang="es-ES" dirty="0" err="1" smtClean="0"/>
              <a:t>textile</a:t>
            </a:r>
            <a:r>
              <a:rPr lang="es-ES" dirty="0" smtClean="0"/>
              <a:t> </a:t>
            </a:r>
            <a:r>
              <a:rPr lang="es-ES" dirty="0" err="1" smtClean="0"/>
              <a:t>industry</a:t>
            </a:r>
            <a:r>
              <a:rPr lang="es-ES" dirty="0" smtClean="0"/>
              <a:t>”, “</a:t>
            </a:r>
            <a:r>
              <a:rPr lang="es-ES" dirty="0" err="1" smtClean="0"/>
              <a:t>blast</a:t>
            </a:r>
            <a:r>
              <a:rPr lang="es-ES" dirty="0" smtClean="0"/>
              <a:t> </a:t>
            </a:r>
            <a:r>
              <a:rPr lang="es-ES" dirty="0" err="1" smtClean="0"/>
              <a:t>furnace</a:t>
            </a:r>
            <a:r>
              <a:rPr lang="es-ES" dirty="0" smtClean="0"/>
              <a:t>”, “Bessemer </a:t>
            </a:r>
            <a:r>
              <a:rPr lang="es-ES" dirty="0" err="1" smtClean="0"/>
              <a:t>converter</a:t>
            </a:r>
            <a:r>
              <a:rPr lang="es-ES" dirty="0" smtClean="0"/>
              <a:t>”, “</a:t>
            </a:r>
            <a:r>
              <a:rPr lang="es-ES" dirty="0" err="1" smtClean="0"/>
              <a:t>smallpox</a:t>
            </a:r>
            <a:r>
              <a:rPr lang="es-ES" dirty="0" smtClean="0"/>
              <a:t> </a:t>
            </a:r>
            <a:r>
              <a:rPr lang="es-ES" dirty="0" err="1" smtClean="0"/>
              <a:t>vaccination</a:t>
            </a:r>
            <a:r>
              <a:rPr lang="es-ES" dirty="0" smtClean="0"/>
              <a:t>”. </a:t>
            </a:r>
          </a:p>
          <a:p>
            <a:pPr lvl="1"/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use </a:t>
            </a:r>
            <a:r>
              <a:rPr lang="es-ES" dirty="0" err="1" smtClean="0"/>
              <a:t>awide</a:t>
            </a:r>
            <a:r>
              <a:rPr lang="es-ES" dirty="0" smtClean="0"/>
              <a:t> </a:t>
            </a:r>
            <a:r>
              <a:rPr lang="es-ES" dirty="0" err="1" smtClean="0"/>
              <a:t>variety</a:t>
            </a:r>
            <a:r>
              <a:rPr lang="es-ES" dirty="0" smtClean="0"/>
              <a:t> of </a:t>
            </a:r>
            <a:r>
              <a:rPr lang="es-ES" dirty="0" err="1" smtClean="0"/>
              <a:t>past</a:t>
            </a:r>
            <a:r>
              <a:rPr lang="es-ES" dirty="0" smtClean="0"/>
              <a:t> tenses, </a:t>
            </a:r>
            <a:r>
              <a:rPr lang="es-ES" dirty="0" err="1" smtClean="0"/>
              <a:t>such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simple </a:t>
            </a:r>
            <a:r>
              <a:rPr lang="es-ES" dirty="0" err="1" smtClean="0"/>
              <a:t>past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past</a:t>
            </a:r>
            <a:r>
              <a:rPr lang="es-ES" dirty="0" smtClean="0"/>
              <a:t> </a:t>
            </a:r>
            <a:r>
              <a:rPr lang="es-ES" dirty="0" err="1" smtClean="0"/>
              <a:t>perfect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past</a:t>
            </a:r>
            <a:r>
              <a:rPr lang="es-ES" dirty="0" smtClean="0"/>
              <a:t> </a:t>
            </a:r>
            <a:r>
              <a:rPr lang="es-ES" dirty="0" err="1" smtClean="0"/>
              <a:t>perfect</a:t>
            </a:r>
            <a:r>
              <a:rPr lang="es-ES" dirty="0" smtClean="0"/>
              <a:t> </a:t>
            </a:r>
            <a:r>
              <a:rPr lang="es-ES" dirty="0" err="1" smtClean="0"/>
              <a:t>continuous</a:t>
            </a:r>
            <a:r>
              <a:rPr lang="es-ES" dirty="0" smtClean="0"/>
              <a:t>, in </a:t>
            </a:r>
            <a:r>
              <a:rPr lang="es-ES" dirty="0" err="1" smtClean="0"/>
              <a:t>order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build</a:t>
            </a:r>
            <a:r>
              <a:rPr lang="es-ES" dirty="0" smtClean="0"/>
              <a:t> a </a:t>
            </a:r>
            <a:r>
              <a:rPr lang="es-ES" dirty="0" err="1" smtClean="0"/>
              <a:t>correct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narration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2: </a:t>
            </a:r>
            <a:r>
              <a:rPr lang="es-ES" dirty="0" err="1" smtClean="0"/>
              <a:t>Warm</a:t>
            </a:r>
            <a:r>
              <a:rPr lang="es-ES" dirty="0" smtClean="0"/>
              <a:t>-up </a:t>
            </a:r>
            <a:r>
              <a:rPr lang="es-ES" dirty="0" err="1" smtClean="0"/>
              <a:t>activity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lesson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began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projection</a:t>
            </a:r>
            <a:r>
              <a:rPr lang="es-ES" dirty="0" smtClean="0"/>
              <a:t> of </a:t>
            </a:r>
            <a:r>
              <a:rPr lang="es-ES" dirty="0" err="1" smtClean="0"/>
              <a:t>several</a:t>
            </a:r>
            <a:r>
              <a:rPr lang="es-ES" dirty="0" smtClean="0"/>
              <a:t> machines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revolutionated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labour</a:t>
            </a:r>
            <a:r>
              <a:rPr lang="es-ES" dirty="0" smtClean="0"/>
              <a:t> </a:t>
            </a:r>
            <a:r>
              <a:rPr lang="es-ES" dirty="0" err="1" smtClean="0"/>
              <a:t>world</a:t>
            </a:r>
            <a:r>
              <a:rPr lang="es-ES" dirty="0" smtClean="0"/>
              <a:t>, and </a:t>
            </a:r>
            <a:r>
              <a:rPr lang="es-ES" dirty="0" err="1" smtClean="0"/>
              <a:t>supported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development</a:t>
            </a:r>
            <a:r>
              <a:rPr lang="es-ES" dirty="0" smtClean="0"/>
              <a:t>.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objects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represent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sectors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set up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beginning</a:t>
            </a:r>
            <a:r>
              <a:rPr lang="es-ES" dirty="0" smtClean="0"/>
              <a:t> of </a:t>
            </a:r>
            <a:r>
              <a:rPr lang="es-ES" dirty="0" err="1" smtClean="0"/>
              <a:t>industrialization</a:t>
            </a:r>
            <a:r>
              <a:rPr lang="es-ES" dirty="0" smtClean="0"/>
              <a:t> in </a:t>
            </a:r>
            <a:r>
              <a:rPr lang="es-ES" dirty="0" err="1" smtClean="0"/>
              <a:t>Europe</a:t>
            </a:r>
            <a:r>
              <a:rPr lang="es-ES" dirty="0" smtClean="0"/>
              <a:t>,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Bessemer </a:t>
            </a:r>
            <a:r>
              <a:rPr lang="es-ES" dirty="0" err="1" smtClean="0"/>
              <a:t>converter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" name="6 Marcador de contenido" descr="Bessemer conver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357430"/>
            <a:ext cx="4278010" cy="284589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2: </a:t>
            </a:r>
            <a:r>
              <a:rPr lang="es-ES" dirty="0" err="1" smtClean="0"/>
              <a:t>Language</a:t>
            </a:r>
            <a:r>
              <a:rPr lang="es-ES" dirty="0" smtClean="0"/>
              <a:t> Input </a:t>
            </a:r>
            <a:r>
              <a:rPr lang="es-ES" dirty="0" err="1" smtClean="0"/>
              <a:t>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input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consist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a </a:t>
            </a:r>
            <a:r>
              <a:rPr lang="es-ES" dirty="0" err="1" smtClean="0"/>
              <a:t>crossword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changes</a:t>
            </a:r>
            <a:r>
              <a:rPr lang="es-ES" dirty="0" smtClean="0"/>
              <a:t> –</a:t>
            </a:r>
            <a:r>
              <a:rPr lang="es-ES" dirty="0" err="1" smtClean="0"/>
              <a:t>both</a:t>
            </a:r>
            <a:r>
              <a:rPr lang="es-ES" dirty="0" smtClean="0"/>
              <a:t> social and </a:t>
            </a:r>
            <a:r>
              <a:rPr lang="es-ES" dirty="0" err="1" smtClean="0"/>
              <a:t>economic</a:t>
            </a:r>
            <a:r>
              <a:rPr lang="es-ES" dirty="0" smtClean="0"/>
              <a:t>-.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crossword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solved</a:t>
            </a:r>
            <a:r>
              <a:rPr lang="es-ES" dirty="0" smtClean="0"/>
              <a:t> in </a:t>
            </a:r>
            <a:r>
              <a:rPr lang="es-ES" dirty="0" err="1" smtClean="0"/>
              <a:t>pairs</a:t>
            </a:r>
            <a:r>
              <a:rPr lang="es-ES" dirty="0" smtClean="0"/>
              <a:t>,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correction</a:t>
            </a:r>
            <a:r>
              <a:rPr lang="es-ES" dirty="0" smtClean="0"/>
              <a:t>, in </a:t>
            </a:r>
            <a:r>
              <a:rPr lang="es-ES" dirty="0" err="1" smtClean="0"/>
              <a:t>order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clarify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vocabulary</a:t>
            </a:r>
            <a:r>
              <a:rPr lang="es-ES" dirty="0" smtClean="0"/>
              <a:t> </a:t>
            </a:r>
            <a:r>
              <a:rPr lang="es-ES" dirty="0" err="1" smtClean="0"/>
              <a:t>doubts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4 Marcador de contenido" descr="Industrial revolution crossword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484003"/>
            <a:ext cx="4429124" cy="468864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2: Content </a:t>
            </a:r>
            <a:r>
              <a:rPr lang="es-ES" dirty="0" err="1" smtClean="0"/>
              <a:t>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focus</a:t>
            </a:r>
            <a:r>
              <a:rPr lang="es-ES" dirty="0" smtClean="0"/>
              <a:t> of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lesson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explanation</a:t>
            </a:r>
            <a:r>
              <a:rPr lang="es-ES" dirty="0" smtClean="0"/>
              <a:t> of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industrial </a:t>
            </a:r>
            <a:r>
              <a:rPr lang="es-ES" dirty="0" err="1" smtClean="0"/>
              <a:t>sectors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r>
              <a:rPr lang="es-ES" dirty="0" smtClean="0"/>
              <a:t> of a </a:t>
            </a:r>
            <a:r>
              <a:rPr lang="es-ES" dirty="0" err="1" smtClean="0"/>
              <a:t>historical</a:t>
            </a:r>
            <a:r>
              <a:rPr lang="es-ES" dirty="0" smtClean="0"/>
              <a:t> </a:t>
            </a:r>
            <a:r>
              <a:rPr lang="es-ES" dirty="0" err="1" smtClean="0"/>
              <a:t>map</a:t>
            </a:r>
            <a:r>
              <a:rPr lang="es-ES" dirty="0" smtClean="0"/>
              <a:t>,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too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assesment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86314" y="2104711"/>
            <a:ext cx="4071965" cy="333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r>
              <a:rPr lang="es-ES" sz="2800" dirty="0" err="1" smtClean="0"/>
              <a:t>Lesson</a:t>
            </a:r>
            <a:r>
              <a:rPr lang="es-ES" sz="2800" dirty="0" smtClean="0"/>
              <a:t> 2: </a:t>
            </a:r>
            <a:r>
              <a:rPr lang="es-ES" sz="2800" dirty="0" err="1" smtClean="0"/>
              <a:t>Structured</a:t>
            </a:r>
            <a:r>
              <a:rPr lang="es-ES" sz="2800" dirty="0" smtClean="0"/>
              <a:t> </a:t>
            </a:r>
            <a:r>
              <a:rPr lang="es-ES" sz="2800" dirty="0" err="1" smtClean="0"/>
              <a:t>practice</a:t>
            </a:r>
            <a:r>
              <a:rPr lang="es-ES" sz="2800" dirty="0" smtClean="0"/>
              <a:t> </a:t>
            </a:r>
            <a:r>
              <a:rPr lang="es-ES" sz="2800" dirty="0" err="1" smtClean="0"/>
              <a:t>activity</a:t>
            </a:r>
            <a:r>
              <a:rPr lang="es-ES" sz="2800" dirty="0" smtClean="0"/>
              <a:t> and </a:t>
            </a:r>
            <a:r>
              <a:rPr lang="es-ES" sz="2800" dirty="0" err="1" smtClean="0"/>
              <a:t>sythesis</a:t>
            </a:r>
            <a:r>
              <a:rPr lang="es-ES" sz="2800" dirty="0" smtClean="0"/>
              <a:t> </a:t>
            </a:r>
            <a:r>
              <a:rPr lang="es-ES" sz="2800" dirty="0" err="1" smtClean="0"/>
              <a:t>activity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lesson</a:t>
            </a:r>
            <a:r>
              <a:rPr lang="es-ES" dirty="0" smtClean="0"/>
              <a:t>, in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consolidate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explained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exercise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consist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correction</a:t>
            </a:r>
            <a:r>
              <a:rPr lang="es-ES" dirty="0" smtClean="0"/>
              <a:t> of </a:t>
            </a:r>
            <a:r>
              <a:rPr lang="es-ES" dirty="0" err="1" smtClean="0"/>
              <a:t>several</a:t>
            </a:r>
            <a:r>
              <a:rPr lang="es-ES" dirty="0" smtClean="0"/>
              <a:t> false </a:t>
            </a:r>
            <a:r>
              <a:rPr lang="es-ES" dirty="0" err="1" smtClean="0"/>
              <a:t>statements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industrialization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sythesis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developed</a:t>
            </a:r>
            <a:r>
              <a:rPr lang="es-ES" dirty="0" smtClean="0"/>
              <a:t> in </a:t>
            </a:r>
            <a:r>
              <a:rPr lang="es-ES" dirty="0" err="1" smtClean="0"/>
              <a:t>pairs</a:t>
            </a:r>
            <a:r>
              <a:rPr lang="es-ES" dirty="0" smtClean="0"/>
              <a:t>, and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consist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a short </a:t>
            </a:r>
            <a:r>
              <a:rPr lang="es-ES" dirty="0" err="1" smtClean="0"/>
              <a:t>speech</a:t>
            </a:r>
            <a:r>
              <a:rPr lang="es-ES" dirty="0" smtClean="0"/>
              <a:t> in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defend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economical</a:t>
            </a:r>
            <a:r>
              <a:rPr lang="es-ES" dirty="0" smtClean="0"/>
              <a:t> </a:t>
            </a:r>
            <a:r>
              <a:rPr lang="es-ES" dirty="0" err="1" smtClean="0"/>
              <a:t>sectors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rest</a:t>
            </a:r>
            <a:r>
              <a:rPr lang="es-ES" dirty="0" smtClean="0"/>
              <a:t>, </a:t>
            </a:r>
            <a:r>
              <a:rPr lang="es-ES" dirty="0" err="1" smtClean="0"/>
              <a:t>trying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convince</a:t>
            </a:r>
            <a:r>
              <a:rPr lang="es-ES" dirty="0" smtClean="0"/>
              <a:t> </a:t>
            </a:r>
            <a:r>
              <a:rPr lang="es-ES" dirty="0" err="1" smtClean="0"/>
              <a:t>her</a:t>
            </a:r>
            <a:r>
              <a:rPr lang="es-ES" dirty="0" smtClean="0"/>
              <a:t>/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parter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2: </a:t>
            </a:r>
            <a:r>
              <a:rPr lang="es-ES" dirty="0" err="1" smtClean="0"/>
              <a:t>Assesment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assesment</a:t>
            </a:r>
            <a:r>
              <a:rPr lang="es-ES" dirty="0" smtClean="0"/>
              <a:t> of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unit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consist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and </a:t>
            </a:r>
            <a:r>
              <a:rPr lang="es-ES" dirty="0" err="1" smtClean="0"/>
              <a:t>comment</a:t>
            </a:r>
            <a:r>
              <a:rPr lang="es-ES" dirty="0" smtClean="0"/>
              <a:t> of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historical</a:t>
            </a:r>
            <a:r>
              <a:rPr lang="es-ES" dirty="0" smtClean="0"/>
              <a:t> </a:t>
            </a:r>
            <a:r>
              <a:rPr lang="es-ES" dirty="0" err="1" smtClean="0"/>
              <a:t>map</a:t>
            </a:r>
            <a:r>
              <a:rPr lang="es-ES" dirty="0" smtClean="0"/>
              <a:t> –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teacher’s</a:t>
            </a:r>
            <a:r>
              <a:rPr lang="es-ES" dirty="0" smtClean="0"/>
              <a:t> </a:t>
            </a:r>
            <a:r>
              <a:rPr lang="es-ES" dirty="0" err="1" smtClean="0"/>
              <a:t>explanations</a:t>
            </a:r>
            <a:r>
              <a:rPr lang="es-ES" dirty="0" smtClean="0"/>
              <a:t>-.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individual </a:t>
            </a:r>
            <a:r>
              <a:rPr lang="es-ES" dirty="0" err="1" smtClean="0"/>
              <a:t>work</a:t>
            </a:r>
            <a:r>
              <a:rPr lang="es-ES" dirty="0" smtClean="0"/>
              <a:t>, </a:t>
            </a:r>
            <a:r>
              <a:rPr lang="es-ES" dirty="0" err="1" smtClean="0"/>
              <a:t>presented</a:t>
            </a:r>
            <a:r>
              <a:rPr lang="es-ES" dirty="0" smtClean="0"/>
              <a:t> in a </a:t>
            </a:r>
            <a:r>
              <a:rPr lang="es-ES" dirty="0" err="1" smtClean="0"/>
              <a:t>written</a:t>
            </a:r>
            <a:r>
              <a:rPr lang="es-ES" dirty="0" smtClean="0"/>
              <a:t> </a:t>
            </a:r>
            <a:r>
              <a:rPr lang="es-ES" dirty="0" err="1" smtClean="0"/>
              <a:t>format</a:t>
            </a:r>
            <a:r>
              <a:rPr lang="es-ES" dirty="0" smtClean="0"/>
              <a:t>, in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show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understanding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sectors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collaborated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evolution</a:t>
            </a:r>
            <a:r>
              <a:rPr lang="es-ES" dirty="0" smtClean="0"/>
              <a:t> and spread of </a:t>
            </a: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economy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4 Marcador de contenido" descr="Industrial revolution m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785926"/>
            <a:ext cx="4289152" cy="35142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es-ES" sz="3200" dirty="0" err="1" smtClean="0"/>
              <a:t>Lesson</a:t>
            </a:r>
            <a:r>
              <a:rPr lang="es-ES" sz="3200" dirty="0" smtClean="0"/>
              <a:t> 3: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urban</a:t>
            </a:r>
            <a:r>
              <a:rPr lang="es-ES" sz="3200" dirty="0" smtClean="0"/>
              <a:t> </a:t>
            </a:r>
            <a:r>
              <a:rPr lang="es-ES" sz="3200" dirty="0" err="1" smtClean="0"/>
              <a:t>growth</a:t>
            </a:r>
            <a:r>
              <a:rPr lang="es-ES" sz="3200" dirty="0" smtClean="0"/>
              <a:t> and </a:t>
            </a:r>
            <a:r>
              <a:rPr lang="es-ES" sz="3200" dirty="0" err="1" smtClean="0"/>
              <a:t>the</a:t>
            </a:r>
            <a:r>
              <a:rPr lang="es-ES" sz="3200" dirty="0" smtClean="0"/>
              <a:t> social </a:t>
            </a:r>
            <a:r>
              <a:rPr lang="es-ES" sz="3200" dirty="0" err="1" smtClean="0"/>
              <a:t>changes</a:t>
            </a:r>
            <a:endParaRPr lang="es-ES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CONTENT OBJECTIVES:</a:t>
            </a:r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stablish</a:t>
            </a:r>
            <a:r>
              <a:rPr lang="es-ES" dirty="0" smtClean="0"/>
              <a:t> </a:t>
            </a:r>
            <a:r>
              <a:rPr lang="es-ES" dirty="0" err="1" smtClean="0"/>
              <a:t>relationships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development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growth</a:t>
            </a:r>
            <a:r>
              <a:rPr lang="es-ES" dirty="0" smtClean="0"/>
              <a:t> of </a:t>
            </a:r>
            <a:r>
              <a:rPr lang="es-ES" dirty="0" err="1" smtClean="0"/>
              <a:t>cities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a </a:t>
            </a:r>
            <a:r>
              <a:rPr lang="es-ES" dirty="0" err="1" smtClean="0"/>
              <a:t>understanding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/>
              <a:t>social en </a:t>
            </a:r>
            <a:r>
              <a:rPr lang="es-ES" dirty="0" err="1" smtClean="0"/>
              <a:t>economic</a:t>
            </a:r>
            <a:r>
              <a:rPr lang="es-ES" dirty="0" smtClean="0"/>
              <a:t> </a:t>
            </a:r>
            <a:r>
              <a:rPr lang="es-ES" dirty="0" err="1" smtClean="0"/>
              <a:t>differences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class-based</a:t>
            </a:r>
            <a:r>
              <a:rPr lang="es-ES" dirty="0" smtClean="0"/>
              <a:t> </a:t>
            </a:r>
            <a:r>
              <a:rPr lang="es-ES" dirty="0" err="1" smtClean="0"/>
              <a:t>society</a:t>
            </a:r>
            <a:r>
              <a:rPr lang="es-ES" dirty="0" smtClean="0"/>
              <a:t>.</a:t>
            </a:r>
          </a:p>
          <a:p>
            <a:pPr lvl="1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s-ES" dirty="0" smtClean="0">
                <a:solidFill>
                  <a:schemeClr val="tx1"/>
                </a:solidFill>
              </a:rPr>
              <a:t>LANGUAGE OBJECTIVES:</a:t>
            </a:r>
          </a:p>
          <a:p>
            <a:pPr lvl="1">
              <a:buNone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use </a:t>
            </a:r>
            <a:r>
              <a:rPr lang="es-ES" dirty="0" err="1" smtClean="0"/>
              <a:t>apppropriately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terms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society</a:t>
            </a:r>
            <a:r>
              <a:rPr lang="es-ES" dirty="0" smtClean="0"/>
              <a:t>, </a:t>
            </a:r>
            <a:r>
              <a:rPr lang="es-ES" dirty="0" err="1" smtClean="0"/>
              <a:t>such</a:t>
            </a:r>
            <a:r>
              <a:rPr lang="es-ES" dirty="0" smtClean="0"/>
              <a:t> as “</a:t>
            </a:r>
            <a:r>
              <a:rPr lang="es-ES" dirty="0" err="1" smtClean="0"/>
              <a:t>bourgeoisie</a:t>
            </a:r>
            <a:r>
              <a:rPr lang="es-ES" dirty="0" smtClean="0"/>
              <a:t>”, “</a:t>
            </a:r>
            <a:r>
              <a:rPr lang="es-ES" dirty="0" err="1" smtClean="0"/>
              <a:t>workforce</a:t>
            </a:r>
            <a:r>
              <a:rPr lang="es-ES" dirty="0" smtClean="0"/>
              <a:t>”, “</a:t>
            </a:r>
            <a:r>
              <a:rPr lang="es-ES" dirty="0" err="1" smtClean="0"/>
              <a:t>proletariat</a:t>
            </a:r>
            <a:r>
              <a:rPr lang="es-ES" dirty="0" smtClean="0"/>
              <a:t>”, “</a:t>
            </a:r>
            <a:r>
              <a:rPr lang="es-ES" dirty="0" err="1" smtClean="0"/>
              <a:t>labour</a:t>
            </a:r>
            <a:r>
              <a:rPr lang="es-ES" dirty="0" smtClean="0"/>
              <a:t> </a:t>
            </a:r>
            <a:r>
              <a:rPr lang="es-ES" dirty="0" err="1" smtClean="0"/>
              <a:t>worker</a:t>
            </a:r>
            <a:r>
              <a:rPr lang="es-ES" dirty="0" smtClean="0"/>
              <a:t>”, “</a:t>
            </a:r>
            <a:r>
              <a:rPr lang="es-ES" dirty="0" err="1" smtClean="0"/>
              <a:t>white</a:t>
            </a:r>
            <a:r>
              <a:rPr lang="es-ES" dirty="0" smtClean="0"/>
              <a:t> collar </a:t>
            </a:r>
            <a:r>
              <a:rPr lang="es-ES" dirty="0" err="1" smtClean="0"/>
              <a:t>worker</a:t>
            </a:r>
            <a:r>
              <a:rPr lang="es-ES" dirty="0" smtClean="0"/>
              <a:t>”, “civil </a:t>
            </a:r>
            <a:r>
              <a:rPr lang="es-ES" dirty="0" err="1" smtClean="0"/>
              <a:t>servant</a:t>
            </a:r>
            <a:r>
              <a:rPr lang="es-ES" dirty="0" smtClean="0"/>
              <a:t>” and “</a:t>
            </a:r>
            <a:r>
              <a:rPr lang="es-ES" dirty="0" err="1" smtClean="0"/>
              <a:t>oligarchy</a:t>
            </a:r>
            <a:r>
              <a:rPr lang="es-ES" dirty="0" smtClean="0"/>
              <a:t>”.</a:t>
            </a:r>
          </a:p>
          <a:p>
            <a:pPr lvl="1"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3: </a:t>
            </a:r>
            <a:r>
              <a:rPr lang="es-ES" dirty="0" err="1" smtClean="0"/>
              <a:t>Warm</a:t>
            </a:r>
            <a:r>
              <a:rPr lang="es-ES" dirty="0" smtClean="0"/>
              <a:t>-up </a:t>
            </a:r>
            <a:r>
              <a:rPr lang="es-ES" dirty="0" err="1" smtClean="0"/>
              <a:t>activity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open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lesson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comparison</a:t>
            </a:r>
            <a:r>
              <a:rPr lang="es-ES" dirty="0" smtClean="0"/>
              <a:t> of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,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reflecting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side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cities</a:t>
            </a:r>
            <a:r>
              <a:rPr lang="es-ES" dirty="0" smtClean="0"/>
              <a:t> –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labourers</a:t>
            </a:r>
            <a:r>
              <a:rPr lang="es-ES" dirty="0" smtClean="0"/>
              <a:t> </a:t>
            </a:r>
            <a:r>
              <a:rPr lang="es-ES" dirty="0" err="1" smtClean="0"/>
              <a:t>worked</a:t>
            </a:r>
            <a:r>
              <a:rPr lang="es-ES" dirty="0" smtClean="0"/>
              <a:t>-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bourgeoise</a:t>
            </a:r>
            <a:r>
              <a:rPr lang="es-ES" dirty="0" smtClean="0"/>
              <a:t> </a:t>
            </a:r>
            <a:r>
              <a:rPr lang="es-ES" dirty="0" err="1" smtClean="0"/>
              <a:t>side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cities</a:t>
            </a:r>
            <a:r>
              <a:rPr lang="es-ES" dirty="0" smtClean="0"/>
              <a:t> –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upper</a:t>
            </a:r>
            <a:r>
              <a:rPr lang="es-ES" dirty="0" smtClean="0"/>
              <a:t> </a:t>
            </a:r>
            <a:r>
              <a:rPr lang="es-ES" dirty="0" err="1" smtClean="0"/>
              <a:t>classes</a:t>
            </a:r>
            <a:r>
              <a:rPr lang="es-ES" dirty="0" smtClean="0"/>
              <a:t> </a:t>
            </a:r>
            <a:r>
              <a:rPr lang="es-ES" dirty="0" err="1" smtClean="0"/>
              <a:t>lived</a:t>
            </a:r>
            <a:r>
              <a:rPr lang="es-ES" dirty="0" smtClean="0"/>
              <a:t>-.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open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perspective</a:t>
            </a:r>
            <a:r>
              <a:rPr lang="es-ES" dirty="0" smtClean="0"/>
              <a:t> of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regarding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social </a:t>
            </a:r>
            <a:r>
              <a:rPr lang="es-ES" dirty="0" err="1" smtClean="0"/>
              <a:t>changes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happened</a:t>
            </a:r>
            <a:r>
              <a:rPr lang="es-ES" dirty="0" smtClean="0"/>
              <a:t> </a:t>
            </a:r>
            <a:r>
              <a:rPr lang="es-ES" dirty="0" err="1" smtClean="0"/>
              <a:t>along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 19th </a:t>
            </a:r>
            <a:r>
              <a:rPr lang="es-ES" dirty="0" err="1" smtClean="0"/>
              <a:t>century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" name="5 Marcador de contenido" descr="Picadilly Circu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188034"/>
            <a:ext cx="4038600" cy="304867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3: </a:t>
            </a:r>
            <a:r>
              <a:rPr lang="es-ES" dirty="0" err="1" smtClean="0"/>
              <a:t>Language</a:t>
            </a:r>
            <a:r>
              <a:rPr lang="es-ES" dirty="0" smtClean="0"/>
              <a:t> Input </a:t>
            </a:r>
            <a:r>
              <a:rPr lang="es-ES" dirty="0" err="1" smtClean="0"/>
              <a:t>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consist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filling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gaps of a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social </a:t>
            </a:r>
            <a:r>
              <a:rPr lang="es-ES" dirty="0" err="1" smtClean="0"/>
              <a:t>changes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caused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industrialization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solved</a:t>
            </a:r>
            <a:r>
              <a:rPr lang="es-ES" dirty="0" smtClean="0"/>
              <a:t> in </a:t>
            </a:r>
            <a:r>
              <a:rPr lang="es-ES" dirty="0" err="1" smtClean="0"/>
              <a:t>common</a:t>
            </a:r>
            <a:r>
              <a:rPr lang="es-ES" dirty="0" smtClean="0"/>
              <a:t>,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intereactive</a:t>
            </a:r>
            <a:r>
              <a:rPr lang="es-ES" dirty="0" smtClean="0"/>
              <a:t> </a:t>
            </a:r>
            <a:r>
              <a:rPr lang="es-ES" dirty="0" err="1" smtClean="0"/>
              <a:t>whiteboard</a:t>
            </a:r>
            <a:r>
              <a:rPr lang="es-ES" dirty="0" smtClean="0"/>
              <a:t>;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,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easier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vocabulary</a:t>
            </a:r>
            <a:r>
              <a:rPr lang="es-ES" dirty="0" smtClean="0"/>
              <a:t> </a:t>
            </a:r>
            <a:r>
              <a:rPr lang="es-ES" dirty="0" err="1" smtClean="0"/>
              <a:t>doubts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may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4 Marcador de contenido" descr="lesson 3 language activit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0827" y="2000240"/>
            <a:ext cx="4273291" cy="335758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educative</a:t>
            </a:r>
            <a:r>
              <a:rPr lang="es-ES" dirty="0" smtClean="0"/>
              <a:t> </a:t>
            </a:r>
            <a:r>
              <a:rPr lang="es-ES" dirty="0" err="1" smtClean="0"/>
              <a:t>context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lesson</a:t>
            </a:r>
            <a:r>
              <a:rPr lang="es-ES" dirty="0" smtClean="0"/>
              <a:t> plan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curriculum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4th </a:t>
            </a:r>
            <a:r>
              <a:rPr lang="es-ES" dirty="0" err="1" smtClean="0"/>
              <a:t>year</a:t>
            </a:r>
            <a:r>
              <a:rPr lang="es-ES" dirty="0" smtClean="0"/>
              <a:t> of </a:t>
            </a:r>
            <a:r>
              <a:rPr lang="es-ES" dirty="0" err="1" smtClean="0"/>
              <a:t>obligartory</a:t>
            </a:r>
            <a:r>
              <a:rPr lang="es-ES" dirty="0" smtClean="0"/>
              <a:t> </a:t>
            </a:r>
            <a:r>
              <a:rPr lang="es-ES" dirty="0" err="1" smtClean="0"/>
              <a:t>secondary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 of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designed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class</a:t>
            </a:r>
            <a:r>
              <a:rPr lang="es-ES" dirty="0" smtClean="0"/>
              <a:t> of 27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medium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of </a:t>
            </a:r>
            <a:r>
              <a:rPr lang="es-ES" dirty="0" err="1" smtClean="0"/>
              <a:t>knowledge</a:t>
            </a:r>
            <a:r>
              <a:rPr lang="es-ES" dirty="0" smtClean="0"/>
              <a:t> and a </a:t>
            </a:r>
            <a:r>
              <a:rPr lang="es-ES" dirty="0" err="1" smtClean="0"/>
              <a:t>great</a:t>
            </a:r>
            <a:r>
              <a:rPr lang="es-ES" dirty="0" smtClean="0"/>
              <a:t> </a:t>
            </a:r>
            <a:r>
              <a:rPr lang="es-ES" dirty="0" err="1" smtClean="0"/>
              <a:t>interest</a:t>
            </a:r>
            <a:r>
              <a:rPr lang="es-ES" dirty="0" smtClean="0"/>
              <a:t> </a:t>
            </a:r>
            <a:r>
              <a:rPr lang="es-ES" dirty="0" err="1" smtClean="0"/>
              <a:t>towards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internet </a:t>
            </a:r>
            <a:r>
              <a:rPr lang="es-ES" dirty="0" err="1" smtClean="0"/>
              <a:t>research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audiovisual </a:t>
            </a:r>
            <a:r>
              <a:rPr lang="es-ES" dirty="0" err="1" smtClean="0"/>
              <a:t>resources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18" name="17 Marcador de contenido" descr="Clas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2357430"/>
            <a:ext cx="4099503" cy="273810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3: </a:t>
            </a:r>
            <a:r>
              <a:rPr lang="es-ES" dirty="0" smtClean="0"/>
              <a:t>C</a:t>
            </a:r>
            <a:r>
              <a:rPr lang="es-ES" dirty="0" smtClean="0"/>
              <a:t>ontent input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lesson</a:t>
            </a:r>
            <a:r>
              <a:rPr lang="es-ES" dirty="0" smtClean="0"/>
              <a:t>,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purpouse</a:t>
            </a:r>
            <a:r>
              <a:rPr lang="es-ES" dirty="0" smtClean="0"/>
              <a:t> of </a:t>
            </a:r>
            <a:r>
              <a:rPr lang="es-ES" dirty="0" err="1" smtClean="0"/>
              <a:t>integrating</a:t>
            </a:r>
            <a:r>
              <a:rPr lang="es-ES" dirty="0" smtClean="0"/>
              <a:t> audiovisual </a:t>
            </a:r>
            <a:r>
              <a:rPr lang="es-ES" dirty="0" err="1" smtClean="0"/>
              <a:t>resources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content</a:t>
            </a:r>
            <a:r>
              <a:rPr lang="es-ES" dirty="0" smtClean="0"/>
              <a:t> input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shown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videos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cities</a:t>
            </a:r>
            <a:r>
              <a:rPr lang="es-ES" dirty="0" smtClean="0"/>
              <a:t> –in particular,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describing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victorian</a:t>
            </a:r>
            <a:r>
              <a:rPr lang="es-ES" dirty="0" smtClean="0"/>
              <a:t> </a:t>
            </a:r>
            <a:r>
              <a:rPr lang="es-ES" dirty="0" err="1" smtClean="0"/>
              <a:t>cities</a:t>
            </a:r>
            <a:r>
              <a:rPr lang="es-ES" dirty="0" smtClean="0"/>
              <a:t>, and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depicting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life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slums</a:t>
            </a:r>
            <a:r>
              <a:rPr lang="es-ES" dirty="0" smtClean="0"/>
              <a:t>-.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 smtClean="0"/>
              <a:t>Videolink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“</a:t>
            </a:r>
            <a:r>
              <a:rPr lang="es-ES" dirty="0" err="1" smtClean="0"/>
              <a:t>Victorian</a:t>
            </a:r>
            <a:r>
              <a:rPr lang="es-ES" dirty="0" smtClean="0"/>
              <a:t> </a:t>
            </a:r>
            <a:r>
              <a:rPr lang="es-ES" dirty="0" err="1" smtClean="0"/>
              <a:t>Cities</a:t>
            </a:r>
            <a:r>
              <a:rPr lang="es-ES" dirty="0" smtClean="0"/>
              <a:t>”:</a:t>
            </a:r>
          </a:p>
          <a:p>
            <a:r>
              <a:rPr lang="es-ES" dirty="0" smtClean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www.youtube.com/watch?v=R72-ec3Gic0</a:t>
            </a:r>
            <a:endParaRPr lang="es-ES" dirty="0" smtClean="0"/>
          </a:p>
          <a:p>
            <a:r>
              <a:rPr lang="es-ES" dirty="0" err="1" smtClean="0"/>
              <a:t>Videolink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“</a:t>
            </a:r>
            <a:r>
              <a:rPr lang="es-ES" dirty="0" err="1" smtClean="0"/>
              <a:t>Life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Slums</a:t>
            </a:r>
            <a:r>
              <a:rPr lang="es-ES" dirty="0" smtClean="0"/>
              <a:t>”:</a:t>
            </a:r>
          </a:p>
          <a:p>
            <a:r>
              <a:rPr lang="es-ES" dirty="0" smtClean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www.youtube.com/watch?v=St2HLGQIYOg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3: </a:t>
            </a:r>
            <a:r>
              <a:rPr lang="es-ES" dirty="0" err="1" smtClean="0"/>
              <a:t>Structured</a:t>
            </a:r>
            <a:r>
              <a:rPr lang="es-ES" dirty="0" smtClean="0"/>
              <a:t> </a:t>
            </a:r>
            <a:r>
              <a:rPr lang="es-ES" dirty="0" err="1" smtClean="0"/>
              <a:t>practice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solved</a:t>
            </a:r>
            <a:r>
              <a:rPr lang="es-ES" dirty="0" smtClean="0"/>
              <a:t> </a:t>
            </a:r>
            <a:r>
              <a:rPr lang="es-ES" dirty="0" err="1" smtClean="0"/>
              <a:t>individually</a:t>
            </a:r>
            <a:r>
              <a:rPr lang="es-ES" dirty="0" smtClean="0"/>
              <a:t>.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student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drawn</a:t>
            </a:r>
            <a:r>
              <a:rPr lang="es-ES" dirty="0" smtClean="0"/>
              <a:t> and complete a </a:t>
            </a:r>
            <a:r>
              <a:rPr lang="es-ES" dirty="0" err="1" smtClean="0"/>
              <a:t>comparison</a:t>
            </a:r>
            <a:r>
              <a:rPr lang="es-ES" dirty="0" smtClean="0"/>
              <a:t> chart in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notebook</a:t>
            </a:r>
            <a:r>
              <a:rPr lang="es-ES" dirty="0" smtClean="0"/>
              <a:t>, </a:t>
            </a:r>
            <a:r>
              <a:rPr lang="es-ES" dirty="0" err="1" smtClean="0"/>
              <a:t>pointing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characteristics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Upper</a:t>
            </a:r>
            <a:r>
              <a:rPr lang="es-ES" dirty="0" smtClean="0"/>
              <a:t> </a:t>
            </a:r>
            <a:r>
              <a:rPr lang="es-ES" dirty="0" err="1" smtClean="0"/>
              <a:t>class</a:t>
            </a:r>
            <a:r>
              <a:rPr lang="es-ES" dirty="0" smtClean="0"/>
              <a:t>, </a:t>
            </a:r>
            <a:r>
              <a:rPr lang="es-ES" dirty="0" err="1" smtClean="0"/>
              <a:t>Middle</a:t>
            </a:r>
            <a:r>
              <a:rPr lang="es-ES" dirty="0" smtClean="0"/>
              <a:t> </a:t>
            </a:r>
            <a:r>
              <a:rPr lang="es-ES" dirty="0" err="1" smtClean="0"/>
              <a:t>class</a:t>
            </a:r>
            <a:r>
              <a:rPr lang="es-ES" dirty="0" smtClean="0"/>
              <a:t> and </a:t>
            </a: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class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19th </a:t>
            </a:r>
            <a:r>
              <a:rPr lang="es-ES" dirty="0" err="1" smtClean="0"/>
              <a:t>century</a:t>
            </a:r>
            <a:r>
              <a:rPr lang="es-ES" dirty="0" smtClean="0"/>
              <a:t> </a:t>
            </a:r>
            <a:r>
              <a:rPr lang="es-ES" dirty="0" err="1" smtClean="0"/>
              <a:t>society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use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provided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video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book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4 Marcador de contenido" descr="Structured practice lesson 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054734"/>
            <a:ext cx="4038600" cy="331526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3: </a:t>
            </a:r>
            <a:r>
              <a:rPr lang="es-ES" dirty="0" err="1" smtClean="0"/>
              <a:t>Synthesis</a:t>
            </a:r>
            <a:r>
              <a:rPr lang="es-ES" dirty="0" smtClean="0"/>
              <a:t> and </a:t>
            </a:r>
            <a:r>
              <a:rPr lang="es-ES" dirty="0" err="1" smtClean="0"/>
              <a:t>assessment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developed</a:t>
            </a:r>
            <a:r>
              <a:rPr lang="es-ES" dirty="0" smtClean="0"/>
              <a:t> in </a:t>
            </a:r>
            <a:r>
              <a:rPr lang="es-ES" dirty="0" err="1" smtClean="0"/>
              <a:t>pairs</a:t>
            </a:r>
            <a:r>
              <a:rPr lang="es-ES" dirty="0" smtClean="0"/>
              <a:t>, and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involve</a:t>
            </a:r>
            <a:r>
              <a:rPr lang="es-ES" dirty="0" smtClean="0"/>
              <a:t> a role-</a:t>
            </a:r>
            <a:r>
              <a:rPr lang="es-ES" dirty="0" err="1" smtClean="0"/>
              <a:t>play</a:t>
            </a:r>
            <a:r>
              <a:rPr lang="es-ES" dirty="0" smtClean="0"/>
              <a:t>.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student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choose</a:t>
            </a:r>
            <a:r>
              <a:rPr lang="es-ES" dirty="0" smtClean="0"/>
              <a:t> a </a:t>
            </a:r>
            <a:r>
              <a:rPr lang="es-ES" dirty="0" err="1" smtClean="0"/>
              <a:t>character</a:t>
            </a:r>
            <a:r>
              <a:rPr lang="es-ES" dirty="0" smtClean="0"/>
              <a:t> </a:t>
            </a:r>
            <a:r>
              <a:rPr lang="es-ES" dirty="0" err="1" smtClean="0"/>
              <a:t>belonging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social </a:t>
            </a:r>
            <a:r>
              <a:rPr lang="es-ES" dirty="0" err="1" smtClean="0"/>
              <a:t>classes</a:t>
            </a:r>
            <a:r>
              <a:rPr lang="es-ES" dirty="0" smtClean="0"/>
              <a:t> </a:t>
            </a:r>
            <a:r>
              <a:rPr lang="es-ES" dirty="0" smtClean="0"/>
              <a:t>–</a:t>
            </a:r>
            <a:r>
              <a:rPr lang="es-ES" dirty="0" err="1" smtClean="0"/>
              <a:t>upper</a:t>
            </a:r>
            <a:r>
              <a:rPr lang="es-ES" dirty="0" smtClean="0"/>
              <a:t> </a:t>
            </a:r>
            <a:r>
              <a:rPr lang="es-ES" dirty="0" err="1" smtClean="0"/>
              <a:t>bourgeoisie</a:t>
            </a:r>
            <a:r>
              <a:rPr lang="es-ES" dirty="0" smtClean="0"/>
              <a:t>, </a:t>
            </a:r>
            <a:r>
              <a:rPr lang="es-ES" dirty="0" err="1" smtClean="0"/>
              <a:t>factory</a:t>
            </a:r>
            <a:r>
              <a:rPr lang="es-ES" dirty="0" smtClean="0"/>
              <a:t> </a:t>
            </a:r>
            <a:r>
              <a:rPr lang="es-ES" dirty="0" err="1" smtClean="0"/>
              <a:t>owner</a:t>
            </a:r>
            <a:r>
              <a:rPr lang="es-ES" dirty="0" smtClean="0"/>
              <a:t>, </a:t>
            </a:r>
            <a:r>
              <a:rPr lang="es-ES" dirty="0" err="1" smtClean="0"/>
              <a:t>white</a:t>
            </a:r>
            <a:r>
              <a:rPr lang="es-ES" dirty="0" smtClean="0"/>
              <a:t> collar </a:t>
            </a:r>
            <a:r>
              <a:rPr lang="es-ES" dirty="0" err="1" smtClean="0"/>
              <a:t>worker</a:t>
            </a:r>
            <a:r>
              <a:rPr lang="es-ES" dirty="0" smtClean="0"/>
              <a:t>, </a:t>
            </a:r>
            <a:r>
              <a:rPr lang="es-ES" dirty="0" err="1" smtClean="0"/>
              <a:t>labour</a:t>
            </a:r>
            <a:r>
              <a:rPr lang="es-ES" dirty="0" smtClean="0"/>
              <a:t> </a:t>
            </a:r>
            <a:r>
              <a:rPr lang="es-ES" dirty="0" err="1" smtClean="0"/>
              <a:t>worker</a:t>
            </a:r>
            <a:r>
              <a:rPr lang="es-ES" dirty="0" smtClean="0"/>
              <a:t>, </a:t>
            </a:r>
            <a:r>
              <a:rPr lang="es-ES" dirty="0" err="1" smtClean="0"/>
              <a:t>service</a:t>
            </a:r>
            <a:r>
              <a:rPr lang="es-ES" dirty="0" smtClean="0"/>
              <a:t> </a:t>
            </a:r>
            <a:r>
              <a:rPr lang="es-ES" dirty="0" err="1" smtClean="0"/>
              <a:t>worker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…-. </a:t>
            </a:r>
          </a:p>
          <a:p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write</a:t>
            </a:r>
            <a:r>
              <a:rPr lang="es-ES" dirty="0" smtClean="0"/>
              <a:t> a short dialogue in </a:t>
            </a:r>
            <a:r>
              <a:rPr lang="es-ES" dirty="0" err="1" smtClean="0"/>
              <a:t>which</a:t>
            </a:r>
            <a:r>
              <a:rPr lang="es-ES" dirty="0" smtClean="0"/>
              <a:t> a </a:t>
            </a:r>
            <a:r>
              <a:rPr lang="es-ES" dirty="0" err="1" smtClean="0"/>
              <a:t>conflictive</a:t>
            </a:r>
            <a:r>
              <a:rPr lang="es-ES" dirty="0" smtClean="0"/>
              <a:t> </a:t>
            </a:r>
            <a:r>
              <a:rPr lang="es-ES" dirty="0" err="1" smtClean="0"/>
              <a:t>situation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social </a:t>
            </a:r>
            <a:r>
              <a:rPr lang="es-ES" dirty="0" err="1" smtClean="0"/>
              <a:t>classes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depicted</a:t>
            </a:r>
            <a:r>
              <a:rPr lang="es-ES" dirty="0" smtClean="0"/>
              <a:t>.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conflict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end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scene</a:t>
            </a:r>
            <a:r>
              <a:rPr lang="es-ES" dirty="0" smtClean="0"/>
              <a:t> –in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another</a:t>
            </a:r>
            <a:r>
              <a:rPr lang="es-ES" dirty="0" smtClean="0"/>
              <a:t>-.</a:t>
            </a:r>
          </a:p>
          <a:p>
            <a:r>
              <a:rPr lang="es-ES" dirty="0" smtClean="0"/>
              <a:t>As </a:t>
            </a:r>
            <a:r>
              <a:rPr lang="es-ES" dirty="0" err="1" smtClean="0"/>
              <a:t>teachers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assess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knowledge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social </a:t>
            </a:r>
            <a:r>
              <a:rPr lang="es-ES" dirty="0" err="1" smtClean="0"/>
              <a:t>differences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represent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scene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class</a:t>
            </a:r>
            <a:r>
              <a:rPr lang="es-ES" dirty="0" smtClean="0"/>
              <a:t>.</a:t>
            </a:r>
          </a:p>
        </p:txBody>
      </p:sp>
      <p:pic>
        <p:nvPicPr>
          <p:cNvPr id="6" name="5 Marcador de contenido" descr="Downtown abbe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6381" y="2633353"/>
            <a:ext cx="4296509" cy="229584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Assessment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unit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unit</a:t>
            </a:r>
            <a:r>
              <a:rPr lang="es-ES" dirty="0" smtClean="0"/>
              <a:t> –as </a:t>
            </a:r>
            <a:r>
              <a:rPr lang="es-ES" dirty="0" err="1" smtClean="0"/>
              <a:t>long</a:t>
            </a:r>
            <a:r>
              <a:rPr lang="es-ES" dirty="0" smtClean="0"/>
              <a:t> as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every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unit</a:t>
            </a:r>
            <a:r>
              <a:rPr lang="es-ES" dirty="0" smtClean="0"/>
              <a:t>-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assess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correction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assessment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proposed</a:t>
            </a:r>
            <a:r>
              <a:rPr lang="es-ES" dirty="0" smtClean="0"/>
              <a:t> and </a:t>
            </a:r>
            <a:r>
              <a:rPr lang="es-ES" dirty="0" err="1" smtClean="0"/>
              <a:t>developed</a:t>
            </a:r>
            <a:r>
              <a:rPr lang="es-ES" dirty="0" smtClean="0"/>
              <a:t> in </a:t>
            </a:r>
            <a:r>
              <a:rPr lang="es-ES" dirty="0" err="1" smtClean="0"/>
              <a:t>class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Assessment</a:t>
            </a:r>
            <a:r>
              <a:rPr lang="es-ES" dirty="0" smtClean="0"/>
              <a:t> </a:t>
            </a:r>
            <a:r>
              <a:rPr lang="es-ES" dirty="0" err="1" smtClean="0"/>
              <a:t>rubric</a:t>
            </a:r>
            <a:endParaRPr lang="es-ES" dirty="0"/>
          </a:p>
        </p:txBody>
      </p:sp>
      <p:pic>
        <p:nvPicPr>
          <p:cNvPr id="4" name="3 Marcador de contenido" descr="LESSON 3 RUBRI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026" y="1428736"/>
            <a:ext cx="8451254" cy="478634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Unit</a:t>
            </a:r>
            <a:r>
              <a:rPr lang="es-ES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Revolution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CONTENT OBJECTIVES:</a:t>
            </a:r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demonstrate</a:t>
            </a:r>
            <a:r>
              <a:rPr lang="es-ES" dirty="0" smtClean="0"/>
              <a:t> </a:t>
            </a:r>
            <a:r>
              <a:rPr lang="es-ES" dirty="0" err="1" smtClean="0"/>
              <a:t>understanding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economic</a:t>
            </a:r>
            <a:r>
              <a:rPr lang="es-ES" dirty="0" smtClean="0"/>
              <a:t> </a:t>
            </a:r>
            <a:r>
              <a:rPr lang="es-ES" dirty="0" err="1" smtClean="0"/>
              <a:t>transformations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occurred</a:t>
            </a:r>
            <a:r>
              <a:rPr lang="es-ES" dirty="0" smtClean="0"/>
              <a:t> in Great </a:t>
            </a:r>
            <a:r>
              <a:rPr lang="es-ES" dirty="0" err="1" smtClean="0"/>
              <a:t>Britain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identify</a:t>
            </a:r>
            <a:r>
              <a:rPr lang="es-ES" dirty="0" smtClean="0"/>
              <a:t> and relate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sectos</a:t>
            </a:r>
            <a:r>
              <a:rPr lang="es-ES" dirty="0" smtClean="0"/>
              <a:t> of </a:t>
            </a:r>
            <a:r>
              <a:rPr lang="es-ES" dirty="0" err="1" smtClean="0"/>
              <a:t>industrialization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stablish</a:t>
            </a:r>
            <a:r>
              <a:rPr lang="es-ES" dirty="0" smtClean="0"/>
              <a:t> </a:t>
            </a:r>
            <a:r>
              <a:rPr lang="es-ES" dirty="0" err="1" smtClean="0"/>
              <a:t>relationships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development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growth</a:t>
            </a:r>
            <a:r>
              <a:rPr lang="es-ES" dirty="0" smtClean="0"/>
              <a:t> of </a:t>
            </a:r>
            <a:r>
              <a:rPr lang="es-ES" dirty="0" err="1" smtClean="0"/>
              <a:t>cities</a:t>
            </a:r>
            <a:r>
              <a:rPr lang="es-ES" dirty="0" smtClean="0"/>
              <a:t>.</a:t>
            </a:r>
          </a:p>
          <a:p>
            <a:pPr lvl="1">
              <a:buNone/>
            </a:pPr>
            <a:r>
              <a:rPr lang="es-ES" b="1" dirty="0" smtClean="0">
                <a:solidFill>
                  <a:schemeClr val="tx1"/>
                </a:solidFill>
              </a:rPr>
              <a:t>LANGUAGE OBJECTIVES:</a:t>
            </a:r>
          </a:p>
          <a:p>
            <a:pPr lvl="1">
              <a:buNone/>
            </a:pP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use </a:t>
            </a:r>
            <a:r>
              <a:rPr lang="es-ES" dirty="0" err="1" smtClean="0"/>
              <a:t>appropriately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vocabulary</a:t>
            </a:r>
            <a:r>
              <a:rPr lang="es-ES" dirty="0" smtClean="0"/>
              <a:t> 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describes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industrial </a:t>
            </a:r>
            <a:r>
              <a:rPr lang="es-ES" dirty="0" err="1" smtClean="0"/>
              <a:t>processess</a:t>
            </a:r>
            <a:r>
              <a:rPr lang="es-ES" dirty="0" smtClean="0"/>
              <a:t>.</a:t>
            </a:r>
          </a:p>
          <a:p>
            <a:pPr lvl="1">
              <a:buNone/>
            </a:pP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economic</a:t>
            </a:r>
            <a:r>
              <a:rPr lang="es-ES" dirty="0" smtClean="0"/>
              <a:t> and social  </a:t>
            </a:r>
            <a:r>
              <a:rPr lang="es-ES" dirty="0" err="1" smtClean="0"/>
              <a:t>changes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appeared</a:t>
            </a:r>
            <a:r>
              <a:rPr lang="es-ES" dirty="0" smtClean="0"/>
              <a:t> </a:t>
            </a:r>
            <a:r>
              <a:rPr lang="es-ES" dirty="0" err="1" smtClean="0"/>
              <a:t>due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industrialization</a:t>
            </a:r>
            <a:r>
              <a:rPr lang="es-ES" dirty="0" smtClean="0"/>
              <a:t>.</a:t>
            </a:r>
          </a:p>
          <a:p>
            <a:pPr lvl="1">
              <a:buNone/>
            </a:pP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command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use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past</a:t>
            </a:r>
            <a:r>
              <a:rPr lang="es-ES" dirty="0" smtClean="0"/>
              <a:t> tenses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build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historical</a:t>
            </a:r>
            <a:r>
              <a:rPr lang="es-ES" dirty="0" smtClean="0"/>
              <a:t> </a:t>
            </a:r>
            <a:r>
              <a:rPr lang="es-ES" dirty="0" err="1" smtClean="0"/>
              <a:t>narrative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err="1" smtClean="0"/>
              <a:t>Lesson</a:t>
            </a:r>
            <a:r>
              <a:rPr lang="es-ES" sz="2800" dirty="0" smtClean="0"/>
              <a:t> 1: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beginning</a:t>
            </a:r>
            <a:r>
              <a:rPr lang="es-ES" sz="2800" dirty="0" smtClean="0"/>
              <a:t> of </a:t>
            </a:r>
            <a:r>
              <a:rPr lang="es-ES" sz="2800" dirty="0" err="1" smtClean="0"/>
              <a:t>industrialization</a:t>
            </a:r>
            <a:r>
              <a:rPr lang="es-ES" sz="2800" dirty="0" smtClean="0"/>
              <a:t> in Great </a:t>
            </a:r>
            <a:r>
              <a:rPr lang="es-ES" sz="2800" dirty="0" err="1" smtClean="0"/>
              <a:t>Britain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CONTENT OBJECTIVES:</a:t>
            </a:r>
          </a:p>
          <a:p>
            <a:pPr lvl="1"/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demonstrate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understanding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agricultural</a:t>
            </a:r>
            <a:r>
              <a:rPr lang="es-ES" dirty="0" smtClean="0"/>
              <a:t> and industrial </a:t>
            </a:r>
            <a:r>
              <a:rPr lang="es-ES" dirty="0" err="1" smtClean="0"/>
              <a:t>changes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developed</a:t>
            </a:r>
            <a:r>
              <a:rPr lang="es-ES" dirty="0" smtClean="0"/>
              <a:t> in Great </a:t>
            </a:r>
            <a:r>
              <a:rPr lang="es-ES" dirty="0" err="1" smtClean="0"/>
              <a:t>Britain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1780 and 1850.</a:t>
            </a:r>
          </a:p>
          <a:p>
            <a:pPr lvl="1"/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identify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changes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supported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developing</a:t>
            </a:r>
            <a:r>
              <a:rPr lang="es-ES" dirty="0" smtClean="0"/>
              <a:t> of </a:t>
            </a:r>
            <a:r>
              <a:rPr lang="es-ES" dirty="0" err="1" smtClean="0"/>
              <a:t>industrialization</a:t>
            </a:r>
            <a:r>
              <a:rPr lang="es-ES" dirty="0" smtClean="0"/>
              <a:t> in </a:t>
            </a:r>
            <a:r>
              <a:rPr lang="es-ES" dirty="0" err="1" smtClean="0"/>
              <a:t>England</a:t>
            </a:r>
            <a:r>
              <a:rPr lang="es-ES" dirty="0" smtClean="0"/>
              <a:t>.</a:t>
            </a:r>
          </a:p>
          <a:p>
            <a:r>
              <a:rPr lang="es-ES" dirty="0" smtClean="0"/>
              <a:t>LANGUAGE OBJECTIVES:</a:t>
            </a:r>
          </a:p>
          <a:p>
            <a:pPr lvl="1"/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use </a:t>
            </a:r>
            <a:r>
              <a:rPr lang="es-ES" dirty="0" err="1" smtClean="0"/>
              <a:t>appropriately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vocabulary</a:t>
            </a:r>
            <a:r>
              <a:rPr lang="es-ES" dirty="0" smtClean="0"/>
              <a:t> 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beginning</a:t>
            </a:r>
            <a:r>
              <a:rPr lang="es-ES" dirty="0" smtClean="0"/>
              <a:t> of </a:t>
            </a:r>
            <a:r>
              <a:rPr lang="es-ES" dirty="0" err="1" smtClean="0"/>
              <a:t>industry</a:t>
            </a:r>
            <a:r>
              <a:rPr lang="es-ES" dirty="0" smtClean="0"/>
              <a:t>, </a:t>
            </a:r>
            <a:r>
              <a:rPr lang="es-ES" dirty="0" err="1" smtClean="0"/>
              <a:t>such</a:t>
            </a:r>
            <a:r>
              <a:rPr lang="es-ES" dirty="0" smtClean="0"/>
              <a:t> as “</a:t>
            </a:r>
            <a:r>
              <a:rPr lang="es-ES" dirty="0" err="1" smtClean="0"/>
              <a:t>enclosure</a:t>
            </a:r>
            <a:r>
              <a:rPr lang="es-ES" dirty="0" smtClean="0"/>
              <a:t>”, “</a:t>
            </a:r>
            <a:r>
              <a:rPr lang="es-ES" dirty="0" err="1" smtClean="0"/>
              <a:t>profit</a:t>
            </a:r>
            <a:r>
              <a:rPr lang="es-ES" dirty="0" smtClean="0"/>
              <a:t>”, “</a:t>
            </a:r>
            <a:r>
              <a:rPr lang="es-ES" dirty="0" err="1" smtClean="0"/>
              <a:t>workforce</a:t>
            </a:r>
            <a:r>
              <a:rPr lang="es-ES" dirty="0" smtClean="0"/>
              <a:t>”, “</a:t>
            </a:r>
            <a:r>
              <a:rPr lang="es-ES" dirty="0" err="1" smtClean="0"/>
              <a:t>metallurgy</a:t>
            </a:r>
            <a:r>
              <a:rPr lang="es-ES" dirty="0" smtClean="0"/>
              <a:t>”, “</a:t>
            </a:r>
            <a:r>
              <a:rPr lang="es-ES" dirty="0" err="1" smtClean="0"/>
              <a:t>factory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”, “</a:t>
            </a:r>
            <a:r>
              <a:rPr lang="es-ES" dirty="0" err="1" smtClean="0"/>
              <a:t>bourgeoisie</a:t>
            </a:r>
            <a:r>
              <a:rPr lang="es-ES" dirty="0" smtClean="0"/>
              <a:t>” and “</a:t>
            </a:r>
            <a:r>
              <a:rPr lang="es-ES" dirty="0" err="1" smtClean="0"/>
              <a:t>demographic</a:t>
            </a:r>
            <a:r>
              <a:rPr lang="es-ES" dirty="0" smtClean="0"/>
              <a:t> </a:t>
            </a:r>
            <a:r>
              <a:rPr lang="es-ES" dirty="0" err="1" smtClean="0"/>
              <a:t>growth</a:t>
            </a:r>
            <a:r>
              <a:rPr lang="es-ES" dirty="0" smtClean="0"/>
              <a:t>”.</a:t>
            </a:r>
          </a:p>
          <a:p>
            <a:pPr lvl="1"/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use a </a:t>
            </a:r>
            <a:r>
              <a:rPr lang="es-ES" dirty="0" err="1" smtClean="0"/>
              <a:t>wide</a:t>
            </a:r>
            <a:r>
              <a:rPr lang="es-ES" dirty="0" smtClean="0"/>
              <a:t> </a:t>
            </a:r>
            <a:r>
              <a:rPr lang="es-ES" dirty="0" err="1" smtClean="0"/>
              <a:t>variety</a:t>
            </a:r>
            <a:r>
              <a:rPr lang="es-ES" dirty="0" smtClean="0"/>
              <a:t> of </a:t>
            </a:r>
            <a:r>
              <a:rPr lang="es-ES" dirty="0" err="1" smtClean="0"/>
              <a:t>past</a:t>
            </a:r>
            <a:r>
              <a:rPr lang="es-ES" dirty="0" smtClean="0"/>
              <a:t> tenses, </a:t>
            </a:r>
            <a:r>
              <a:rPr lang="es-ES" dirty="0" err="1" smtClean="0"/>
              <a:t>such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simple </a:t>
            </a:r>
            <a:r>
              <a:rPr lang="es-ES" dirty="0" err="1" smtClean="0"/>
              <a:t>past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past</a:t>
            </a:r>
            <a:r>
              <a:rPr lang="es-ES" dirty="0" smtClean="0"/>
              <a:t> </a:t>
            </a:r>
            <a:r>
              <a:rPr lang="es-ES" dirty="0" err="1" smtClean="0"/>
              <a:t>perfect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past</a:t>
            </a:r>
            <a:r>
              <a:rPr lang="es-ES" dirty="0" smtClean="0"/>
              <a:t> </a:t>
            </a:r>
            <a:r>
              <a:rPr lang="es-ES" dirty="0" err="1" smtClean="0"/>
              <a:t>perfect</a:t>
            </a:r>
            <a:r>
              <a:rPr lang="es-ES" dirty="0" smtClean="0"/>
              <a:t> </a:t>
            </a:r>
            <a:r>
              <a:rPr lang="es-ES" dirty="0" err="1" smtClean="0"/>
              <a:t>continuous</a:t>
            </a:r>
            <a:r>
              <a:rPr lang="es-ES" dirty="0" smtClean="0"/>
              <a:t>, in </a:t>
            </a:r>
            <a:r>
              <a:rPr lang="es-ES" dirty="0" err="1" smtClean="0"/>
              <a:t>order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build</a:t>
            </a:r>
            <a:r>
              <a:rPr lang="es-ES" dirty="0" smtClean="0"/>
              <a:t> a </a:t>
            </a:r>
            <a:r>
              <a:rPr lang="es-ES" dirty="0" err="1" smtClean="0"/>
              <a:t>correct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narration</a:t>
            </a:r>
            <a:r>
              <a:rPr lang="es-ES" dirty="0" smtClean="0"/>
              <a:t>.</a:t>
            </a:r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1: </a:t>
            </a:r>
            <a:r>
              <a:rPr lang="es-ES" dirty="0" err="1" smtClean="0"/>
              <a:t>Warm</a:t>
            </a:r>
            <a:r>
              <a:rPr lang="es-ES" dirty="0" smtClean="0"/>
              <a:t>-up </a:t>
            </a:r>
            <a:r>
              <a:rPr lang="es-ES" dirty="0" err="1" smtClean="0"/>
              <a:t>activity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lesson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opened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visualization</a:t>
            </a:r>
            <a:r>
              <a:rPr lang="es-ES" dirty="0" smtClean="0"/>
              <a:t> of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, </a:t>
            </a:r>
            <a:r>
              <a:rPr lang="es-ES" dirty="0" err="1" smtClean="0"/>
              <a:t>corresponding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“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Gleaners</a:t>
            </a:r>
            <a:r>
              <a:rPr lang="es-ES" dirty="0" smtClean="0"/>
              <a:t>”, </a:t>
            </a:r>
            <a:r>
              <a:rPr lang="es-ES" dirty="0" err="1" smtClean="0"/>
              <a:t>by</a:t>
            </a:r>
            <a:r>
              <a:rPr lang="es-ES" dirty="0" smtClean="0"/>
              <a:t> François </a:t>
            </a:r>
            <a:r>
              <a:rPr lang="es-ES" dirty="0" err="1" smtClean="0"/>
              <a:t>Millet</a:t>
            </a:r>
            <a:r>
              <a:rPr lang="es-ES" dirty="0" smtClean="0"/>
              <a:t>, a </a:t>
            </a:r>
            <a:r>
              <a:rPr lang="es-ES" dirty="0" err="1" smtClean="0"/>
              <a:t>painting</a:t>
            </a:r>
            <a:r>
              <a:rPr lang="es-ES" dirty="0" smtClean="0"/>
              <a:t> of a </a:t>
            </a:r>
            <a:r>
              <a:rPr lang="es-ES" dirty="0" err="1" smtClean="0"/>
              <a:t>coal</a:t>
            </a:r>
            <a:r>
              <a:rPr lang="es-ES" dirty="0" smtClean="0"/>
              <a:t> mine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beginning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19th </a:t>
            </a:r>
            <a:r>
              <a:rPr lang="es-ES" dirty="0" err="1" smtClean="0"/>
              <a:t>century</a:t>
            </a:r>
            <a:r>
              <a:rPr lang="es-ES" dirty="0" smtClean="0"/>
              <a:t> and a industrial </a:t>
            </a:r>
            <a:r>
              <a:rPr lang="es-ES" dirty="0" err="1" smtClean="0"/>
              <a:t>landscape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describe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changes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, </a:t>
            </a:r>
            <a:r>
              <a:rPr lang="es-ES" dirty="0" err="1" smtClean="0"/>
              <a:t>trying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guess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transformations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occurred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6551" y="2143116"/>
            <a:ext cx="43132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1: </a:t>
            </a:r>
            <a:r>
              <a:rPr lang="es-ES" dirty="0" err="1" smtClean="0"/>
              <a:t>Language</a:t>
            </a:r>
            <a:r>
              <a:rPr lang="es-ES" dirty="0" smtClean="0"/>
              <a:t> Input </a:t>
            </a:r>
            <a:r>
              <a:rPr lang="es-ES" dirty="0" err="1" smtClean="0"/>
              <a:t>activity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input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consist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a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gaps, in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fill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missing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meant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done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intereactive</a:t>
            </a:r>
            <a:r>
              <a:rPr lang="es-ES" dirty="0" smtClean="0"/>
              <a:t> </a:t>
            </a:r>
            <a:r>
              <a:rPr lang="es-ES" dirty="0" err="1" smtClean="0"/>
              <a:t>whiteboard</a:t>
            </a:r>
            <a:r>
              <a:rPr lang="es-ES" dirty="0" smtClean="0"/>
              <a:t>, in </a:t>
            </a:r>
            <a:r>
              <a:rPr lang="es-ES" dirty="0" err="1" smtClean="0"/>
              <a:t>order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vocabulary</a:t>
            </a:r>
            <a:r>
              <a:rPr lang="es-ES" dirty="0" smtClean="0"/>
              <a:t> </a:t>
            </a:r>
            <a:r>
              <a:rPr lang="es-ES" dirty="0" err="1" smtClean="0"/>
              <a:t>doubts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may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4 Marcador de contenido" descr="Language input activit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7" y="1357298"/>
            <a:ext cx="4187426" cy="47405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1: Content Input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lesson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20 minutes.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objective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precedents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development</a:t>
            </a:r>
            <a:r>
              <a:rPr lang="es-ES" dirty="0" smtClean="0"/>
              <a:t> in </a:t>
            </a:r>
            <a:r>
              <a:rPr lang="es-ES" dirty="0" err="1" smtClean="0"/>
              <a:t>England</a:t>
            </a:r>
            <a:r>
              <a:rPr lang="es-ES" dirty="0" smtClean="0"/>
              <a:t> –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changes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agriculture</a:t>
            </a:r>
            <a:r>
              <a:rPr lang="es-ES" dirty="0" smtClean="0"/>
              <a:t>, </a:t>
            </a:r>
            <a:r>
              <a:rPr lang="es-ES" dirty="0" err="1" smtClean="0"/>
              <a:t>demography</a:t>
            </a:r>
            <a:r>
              <a:rPr lang="es-ES" dirty="0" smtClean="0"/>
              <a:t> and </a:t>
            </a:r>
            <a:r>
              <a:rPr lang="es-ES" dirty="0" err="1" smtClean="0"/>
              <a:t>labour</a:t>
            </a:r>
            <a:r>
              <a:rPr lang="es-ES" dirty="0" smtClean="0"/>
              <a:t> </a:t>
            </a:r>
            <a:r>
              <a:rPr lang="es-ES" dirty="0" err="1" smtClean="0"/>
              <a:t>world</a:t>
            </a:r>
            <a:r>
              <a:rPr lang="es-ES" dirty="0" smtClean="0"/>
              <a:t>-.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explaination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supported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designing</a:t>
            </a:r>
            <a:r>
              <a:rPr lang="es-ES" dirty="0" smtClean="0"/>
              <a:t> of a </a:t>
            </a:r>
            <a:r>
              <a:rPr lang="es-ES" dirty="0" err="1" smtClean="0"/>
              <a:t>flow</a:t>
            </a:r>
            <a:r>
              <a:rPr lang="es-ES" dirty="0" smtClean="0"/>
              <a:t> chart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whiteboard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4 Marcador de contenido" descr="Industry diagram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5805"/>
          <a:stretch>
            <a:fillRect/>
          </a:stretch>
        </p:blipFill>
        <p:spPr>
          <a:xfrm>
            <a:off x="4929190" y="1500174"/>
            <a:ext cx="3786773" cy="456227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1: </a:t>
            </a:r>
            <a:r>
              <a:rPr lang="es-ES" dirty="0" err="1" smtClean="0"/>
              <a:t>Structured</a:t>
            </a:r>
            <a:r>
              <a:rPr lang="es-ES" dirty="0" smtClean="0"/>
              <a:t> </a:t>
            </a:r>
            <a:r>
              <a:rPr lang="es-ES" dirty="0" err="1" smtClean="0"/>
              <a:t>practice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focus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reading</a:t>
            </a:r>
            <a:r>
              <a:rPr lang="es-ES" dirty="0" smtClean="0"/>
              <a:t> of a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steam</a:t>
            </a:r>
            <a:r>
              <a:rPr lang="es-ES" dirty="0" smtClean="0"/>
              <a:t> </a:t>
            </a:r>
            <a:r>
              <a:rPr lang="es-ES" dirty="0" err="1" smtClean="0"/>
              <a:t>engine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interest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help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understand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industrialization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thanks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technological</a:t>
            </a:r>
            <a:r>
              <a:rPr lang="es-ES" dirty="0" smtClean="0"/>
              <a:t> </a:t>
            </a:r>
            <a:r>
              <a:rPr lang="es-ES" dirty="0" err="1" smtClean="0"/>
              <a:t>innovations</a:t>
            </a:r>
            <a:r>
              <a:rPr lang="es-ES" dirty="0" smtClean="0"/>
              <a:t> –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factors</a:t>
            </a:r>
            <a:r>
              <a:rPr lang="es-ES" dirty="0" smtClean="0"/>
              <a:t>-.</a:t>
            </a:r>
          </a:p>
          <a:p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reading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short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4 Marcador de contenido" descr="Structured practice lesson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643050"/>
            <a:ext cx="4337307" cy="392909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Lesson</a:t>
            </a:r>
            <a:r>
              <a:rPr lang="es-ES" dirty="0" smtClean="0"/>
              <a:t> 1: </a:t>
            </a:r>
            <a:r>
              <a:rPr lang="es-ES" dirty="0" err="1" smtClean="0"/>
              <a:t>Synthesis</a:t>
            </a:r>
            <a:r>
              <a:rPr lang="es-ES" dirty="0" smtClean="0"/>
              <a:t>, </a:t>
            </a:r>
            <a:r>
              <a:rPr lang="es-ES" dirty="0" err="1" smtClean="0"/>
              <a:t>development</a:t>
            </a:r>
            <a:r>
              <a:rPr lang="es-ES" dirty="0" smtClean="0"/>
              <a:t> and </a:t>
            </a:r>
            <a:r>
              <a:rPr lang="es-ES" dirty="0" err="1" smtClean="0"/>
              <a:t>rehearsal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exercise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envolve</a:t>
            </a:r>
            <a:r>
              <a:rPr lang="es-ES" dirty="0" smtClean="0"/>
              <a:t> a role-</a:t>
            </a:r>
            <a:r>
              <a:rPr lang="es-ES" dirty="0" err="1" smtClean="0"/>
              <a:t>play</a:t>
            </a:r>
            <a:r>
              <a:rPr lang="es-ES" dirty="0" smtClean="0"/>
              <a:t> dialogue. In </a:t>
            </a:r>
            <a:r>
              <a:rPr lang="es-ES" dirty="0" err="1" smtClean="0"/>
              <a:t>pairs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develope</a:t>
            </a:r>
            <a:r>
              <a:rPr lang="es-ES" dirty="0" smtClean="0"/>
              <a:t> a dialogue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english</a:t>
            </a:r>
            <a:r>
              <a:rPr lang="es-ES" dirty="0" smtClean="0"/>
              <a:t> </a:t>
            </a:r>
            <a:r>
              <a:rPr lang="es-ES" dirty="0" err="1" smtClean="0"/>
              <a:t>agricultural</a:t>
            </a:r>
            <a:r>
              <a:rPr lang="es-ES" dirty="0" smtClean="0"/>
              <a:t> </a:t>
            </a:r>
            <a:r>
              <a:rPr lang="es-ES" dirty="0" err="1" smtClean="0"/>
              <a:t>worker</a:t>
            </a:r>
            <a:r>
              <a:rPr lang="es-ES" dirty="0" smtClean="0"/>
              <a:t> and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english</a:t>
            </a:r>
            <a:r>
              <a:rPr lang="es-ES" dirty="0" smtClean="0"/>
              <a:t> </a:t>
            </a:r>
            <a:r>
              <a:rPr lang="es-ES" dirty="0" err="1" smtClean="0"/>
              <a:t>labour</a:t>
            </a:r>
            <a:r>
              <a:rPr lang="es-ES" dirty="0" smtClean="0"/>
              <a:t> </a:t>
            </a:r>
            <a:r>
              <a:rPr lang="es-ES" dirty="0" err="1" smtClean="0"/>
              <a:t>worker</a:t>
            </a:r>
            <a:r>
              <a:rPr lang="es-ES" dirty="0" smtClean="0"/>
              <a:t>, </a:t>
            </a:r>
            <a:r>
              <a:rPr lang="es-ES" dirty="0" err="1" smtClean="0"/>
              <a:t>comparing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ways</a:t>
            </a:r>
            <a:r>
              <a:rPr lang="es-ES" dirty="0" smtClean="0"/>
              <a:t> of living and </a:t>
            </a:r>
            <a:r>
              <a:rPr lang="es-ES" dirty="0" err="1" smtClean="0"/>
              <a:t>how</a:t>
            </a:r>
            <a:r>
              <a:rPr lang="es-ES" dirty="0" smtClean="0"/>
              <a:t> 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economic</a:t>
            </a:r>
            <a:r>
              <a:rPr lang="es-ES" dirty="0" smtClean="0"/>
              <a:t> </a:t>
            </a:r>
            <a:r>
              <a:rPr lang="es-ES" dirty="0" err="1" smtClean="0"/>
              <a:t>changes</a:t>
            </a:r>
            <a:r>
              <a:rPr lang="es-ES" dirty="0" smtClean="0"/>
              <a:t> </a:t>
            </a:r>
            <a:r>
              <a:rPr lang="es-ES" dirty="0" err="1" smtClean="0"/>
              <a:t>affecting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lives</a:t>
            </a:r>
            <a:r>
              <a:rPr lang="es-ES" dirty="0" smtClean="0"/>
              <a:t> and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families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4 Marcador de contenido" descr="Crash Cours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500306"/>
            <a:ext cx="4268275" cy="240090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237</TotalTime>
  <Words>1621</Words>
  <Application>Microsoft Office PowerPoint</Application>
  <PresentationFormat>Presentación en pantalla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Civil</vt:lpstr>
      <vt:lpstr>Unit  plan: The Industrial Revolution</vt:lpstr>
      <vt:lpstr>The educative context</vt:lpstr>
      <vt:lpstr>The Unit: The Industrial Revolution</vt:lpstr>
      <vt:lpstr>Lesson 1: The beginning of industrialization in Great Britain </vt:lpstr>
      <vt:lpstr>Lesson 1: Warm-up activity</vt:lpstr>
      <vt:lpstr>Lesson 1: Language Input activity</vt:lpstr>
      <vt:lpstr>Lesson 1: Content Input</vt:lpstr>
      <vt:lpstr>Lesson 1: Structured practice</vt:lpstr>
      <vt:lpstr>Lesson 1: Synthesis, development and rehearsal</vt:lpstr>
      <vt:lpstr>Lesson 1: Assessment</vt:lpstr>
      <vt:lpstr>Lesson 2: The key elements of industrialization </vt:lpstr>
      <vt:lpstr>Lesson 2: Warm-up activity</vt:lpstr>
      <vt:lpstr>Lesson 2: Language Input Activity</vt:lpstr>
      <vt:lpstr>Lesson 2: Content activity</vt:lpstr>
      <vt:lpstr>Lesson 2: Structured practice activity and sythesis activity</vt:lpstr>
      <vt:lpstr>Lesson 2: Assesment</vt:lpstr>
      <vt:lpstr>Lesson 3: The urban growth and the social changes</vt:lpstr>
      <vt:lpstr>Lesson 3: Warm-up activity</vt:lpstr>
      <vt:lpstr>Lesson 3: Language Input Activity</vt:lpstr>
      <vt:lpstr>Lesson 3: Content input</vt:lpstr>
      <vt:lpstr>Lesson 3: Structured practice activity</vt:lpstr>
      <vt:lpstr>Lesson 3: Synthesis and assessment activity</vt:lpstr>
      <vt:lpstr>Assessment of the unit</vt:lpstr>
      <vt:lpstr>Assessment rubric</vt:lpstr>
      <vt:lpstr>Diapositiva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 plan: The Industrial Revolution</dc:title>
  <dc:creator>Senoa</dc:creator>
  <cp:lastModifiedBy>Senoa</cp:lastModifiedBy>
  <cp:revision>40</cp:revision>
  <dcterms:created xsi:type="dcterms:W3CDTF">2017-07-13T09:07:24Z</dcterms:created>
  <dcterms:modified xsi:type="dcterms:W3CDTF">2017-07-14T06:41:34Z</dcterms:modified>
</cp:coreProperties>
</file>