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311" r:id="rId3"/>
    <p:sldId id="259" r:id="rId4"/>
    <p:sldId id="260" r:id="rId5"/>
    <p:sldId id="261" r:id="rId6"/>
    <p:sldId id="297" r:id="rId7"/>
    <p:sldId id="266" r:id="rId8"/>
    <p:sldId id="267" r:id="rId9"/>
    <p:sldId id="326" r:id="rId10"/>
    <p:sldId id="262" r:id="rId11"/>
    <p:sldId id="265" r:id="rId12"/>
    <p:sldId id="264" r:id="rId13"/>
    <p:sldId id="263" r:id="rId14"/>
    <p:sldId id="258" r:id="rId15"/>
    <p:sldId id="257" r:id="rId16"/>
    <p:sldId id="268" r:id="rId17"/>
    <p:sldId id="269" r:id="rId18"/>
    <p:sldId id="270" r:id="rId19"/>
    <p:sldId id="271" r:id="rId20"/>
    <p:sldId id="272" r:id="rId21"/>
    <p:sldId id="273" r:id="rId22"/>
    <p:sldId id="276" r:id="rId23"/>
    <p:sldId id="277" r:id="rId24"/>
    <p:sldId id="278" r:id="rId25"/>
    <p:sldId id="279" r:id="rId26"/>
    <p:sldId id="280" r:id="rId27"/>
    <p:sldId id="274" r:id="rId28"/>
    <p:sldId id="275" r:id="rId29"/>
    <p:sldId id="282" r:id="rId30"/>
    <p:sldId id="281" r:id="rId31"/>
    <p:sldId id="283" r:id="rId32"/>
    <p:sldId id="285" r:id="rId33"/>
    <p:sldId id="286" r:id="rId34"/>
    <p:sldId id="287" r:id="rId35"/>
    <p:sldId id="288" r:id="rId36"/>
    <p:sldId id="291" r:id="rId37"/>
    <p:sldId id="290" r:id="rId38"/>
    <p:sldId id="292" r:id="rId39"/>
    <p:sldId id="293" r:id="rId40"/>
    <p:sldId id="300" r:id="rId41"/>
    <p:sldId id="301" r:id="rId42"/>
    <p:sldId id="294" r:id="rId43"/>
    <p:sldId id="295" r:id="rId44"/>
    <p:sldId id="315" r:id="rId45"/>
    <p:sldId id="299" r:id="rId46"/>
    <p:sldId id="284" r:id="rId47"/>
    <p:sldId id="302" r:id="rId48"/>
    <p:sldId id="318" r:id="rId49"/>
    <p:sldId id="309" r:id="rId50"/>
    <p:sldId id="305" r:id="rId51"/>
    <p:sldId id="307" r:id="rId52"/>
    <p:sldId id="308" r:id="rId53"/>
    <p:sldId id="317" r:id="rId54"/>
    <p:sldId id="320" r:id="rId55"/>
    <p:sldId id="316" r:id="rId56"/>
    <p:sldId id="319" r:id="rId57"/>
    <p:sldId id="321" r:id="rId58"/>
    <p:sldId id="322" r:id="rId59"/>
    <p:sldId id="323" r:id="rId60"/>
    <p:sldId id="314" r:id="rId61"/>
    <p:sldId id="324" r:id="rId62"/>
    <p:sldId id="327" r:id="rId63"/>
    <p:sldId id="328" r:id="rId64"/>
    <p:sldId id="312" r:id="rId65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0000"/>
    <a:srgbClr val="99CCFF"/>
    <a:srgbClr val="2351E5"/>
    <a:srgbClr val="E226E2"/>
    <a:srgbClr val="9900CC"/>
    <a:srgbClr val="F4FE98"/>
    <a:srgbClr val="C60AB0"/>
    <a:srgbClr val="CCFFFF"/>
    <a:srgbClr val="16D4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32" autoAdjust="0"/>
    <p:restoredTop sz="94660"/>
  </p:normalViewPr>
  <p:slideViewPr>
    <p:cSldViewPr>
      <p:cViewPr varScale="1">
        <p:scale>
          <a:sx n="107" d="100"/>
          <a:sy n="107" d="100"/>
        </p:scale>
        <p:origin x="176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8BA64D-1467-4313-9547-416CE1431BAD}" type="datetimeFigureOut">
              <a:rPr lang="es-ES" smtClean="0"/>
              <a:pPr/>
              <a:t>11/02/2026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8F7C7-686B-4797-A6D7-14416DC8145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9788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8F7C7-686B-4797-A6D7-14416DC8145C}" type="slidenum">
              <a:rPr lang="es-ES" smtClean="0"/>
              <a:pPr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7076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02D54-5990-4AE8-A86D-A206D25B6E37}" type="datetimeFigureOut">
              <a:rPr lang="es-ES"/>
              <a:pPr>
                <a:defRPr/>
              </a:pPr>
              <a:t>11/02/2026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A862C-1B0A-43BB-B329-BFF389E1A85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5691E-A64C-426B-957A-C4FDA41487D9}" type="datetimeFigureOut">
              <a:rPr lang="es-ES"/>
              <a:pPr>
                <a:defRPr/>
              </a:pPr>
              <a:t>11/02/2026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DB0F8-DD64-49CE-BA07-4780FE7540E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A9A3E-054A-415F-BBB8-82327384C04A}" type="datetimeFigureOut">
              <a:rPr lang="es-ES"/>
              <a:pPr>
                <a:defRPr/>
              </a:pPr>
              <a:t>11/02/2026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5DFB1-0602-46FC-AFC3-2C0C6BC12CB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9D7A7-9998-4D9F-8A45-B478EA3B9699}" type="datetimeFigureOut">
              <a:rPr lang="es-ES"/>
              <a:pPr>
                <a:defRPr/>
              </a:pPr>
              <a:t>11/02/2026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B11AF-5C1E-42B8-AF79-8D43DED0BD1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284B3-18D1-458D-ADD1-D4E17FC32EF9}" type="datetimeFigureOut">
              <a:rPr lang="es-ES"/>
              <a:pPr>
                <a:defRPr/>
              </a:pPr>
              <a:t>11/02/2026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CDF12-4EDB-4968-8C0F-AB0DFCE40D9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ED29D-1209-4414-91A6-2CF83E5B4C96}" type="datetimeFigureOut">
              <a:rPr lang="es-ES"/>
              <a:pPr>
                <a:defRPr/>
              </a:pPr>
              <a:t>11/02/2026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D64B3-8BD7-4E9D-8B60-C1D9F8944B0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FE8AD-AC2E-4220-AE28-47D641978D57}" type="datetimeFigureOut">
              <a:rPr lang="es-ES"/>
              <a:pPr>
                <a:defRPr/>
              </a:pPr>
              <a:t>11/02/2026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23815-66C4-45A7-B151-019CBF93EB6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4166C-A156-48C2-9064-61B93CFA5453}" type="datetimeFigureOut">
              <a:rPr lang="es-ES"/>
              <a:pPr>
                <a:defRPr/>
              </a:pPr>
              <a:t>11/02/2026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FD18B-5437-474D-B730-5EBAB18A761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CD700-1968-4704-8DDD-6854C1179CFF}" type="datetimeFigureOut">
              <a:rPr lang="es-ES"/>
              <a:pPr>
                <a:defRPr/>
              </a:pPr>
              <a:t>11/02/2026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B31D1-279F-4AC0-A558-2E69279EFD2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4004F-2156-4789-8777-713A64B1B629}" type="datetimeFigureOut">
              <a:rPr lang="es-ES"/>
              <a:pPr>
                <a:defRPr/>
              </a:pPr>
              <a:t>11/02/2026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2E96C-EFB0-4E7B-BCB0-5D970F2B9A7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669E3-CF9C-40F6-9D1C-D801C6CB2155}" type="datetimeFigureOut">
              <a:rPr lang="es-ES"/>
              <a:pPr>
                <a:defRPr/>
              </a:pPr>
              <a:t>11/02/2026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2B2E2-A1AD-4669-8A5E-710FE9DF403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DA42C1-554F-4F8A-87D3-ECA6B2D1978E}" type="datetimeFigureOut">
              <a:rPr lang="es-ES"/>
              <a:pPr>
                <a:defRPr/>
              </a:pPr>
              <a:t>11/02/2026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9E88FEE-16B8-48D0-AF9C-77B1BE67B3A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2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12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g"/><Relationship Id="rId4" Type="http://schemas.openxmlformats.org/officeDocument/2006/relationships/image" Target="../media/image10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5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3 Imagen" descr="índice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233" r="18954"/>
          <a:stretch>
            <a:fillRect/>
          </a:stretch>
        </p:blipFill>
        <p:spPr bwMode="auto">
          <a:xfrm>
            <a:off x="0" y="1214438"/>
            <a:ext cx="5580063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ítulo 1"/>
          <p:cNvSpPr txBox="1">
            <a:spLocks/>
          </p:cNvSpPr>
          <p:nvPr/>
        </p:nvSpPr>
        <p:spPr bwMode="auto">
          <a:xfrm>
            <a:off x="395536" y="188640"/>
            <a:ext cx="8229600" cy="1143000"/>
          </a:xfrm>
          <a:prstGeom prst="rect">
            <a:avLst/>
          </a:prstGeom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solidFill>
                  <a:srgbClr val="FFFF00"/>
                </a:solidFill>
                <a:latin typeface="Arial Black" panose="020B0A04020102020204" pitchFamily="34" charset="0"/>
              </a:rPr>
              <a:t>CEIP “ LA ALHÓNDIGA”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775519"/>
              </p:ext>
            </p:extLst>
          </p:nvPr>
        </p:nvGraphicFramePr>
        <p:xfrm>
          <a:off x="785786" y="2071678"/>
          <a:ext cx="7643868" cy="271464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73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39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39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39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39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39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2441">
                <a:tc gridSpan="5">
                  <a:txBody>
                    <a:bodyPr/>
                    <a:lstStyle/>
                    <a:p>
                      <a:r>
                        <a:rPr lang="es-ES" dirty="0"/>
                        <a:t>INFANTIL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60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441">
                <a:tc gridSpan="2"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3 AÑOS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4 AÑOS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5 AÑOS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441">
                <a:tc gridSpan="2">
                  <a:txBody>
                    <a:bodyPr/>
                    <a:lstStyle/>
                    <a:p>
                      <a:pPr algn="ctr"/>
                      <a:r>
                        <a:rPr lang="es-ES" dirty="0"/>
                        <a:t>20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dirty="0"/>
                        <a:t>20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dirty="0"/>
                        <a:t>20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441">
                <a:tc gridSpan="5">
                  <a:txBody>
                    <a:bodyPr/>
                    <a:lstStyle/>
                    <a:p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PRIMARIA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305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2441"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1º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2º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3º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4º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5º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6º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2441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5 Rectángulo"/>
          <p:cNvSpPr/>
          <p:nvPr/>
        </p:nvSpPr>
        <p:spPr>
          <a:xfrm>
            <a:off x="2928926" y="0"/>
            <a:ext cx="2982769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s-E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Alumnado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428596" y="642918"/>
            <a:ext cx="81820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El colegio cuenta con enseñanzas de 2º ciclo de Educación Infantil y Primaria.</a:t>
            </a:r>
          </a:p>
          <a:p>
            <a:endParaRPr lang="es-ES" dirty="0"/>
          </a:p>
        </p:txBody>
      </p:sp>
      <p:sp>
        <p:nvSpPr>
          <p:cNvPr id="8" name="7 CuadroTexto"/>
          <p:cNvSpPr txBox="1"/>
          <p:nvPr/>
        </p:nvSpPr>
        <p:spPr>
          <a:xfrm>
            <a:off x="264646" y="5072074"/>
            <a:ext cx="87767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Los resultados académicos obtenidos en las pruebas de evaluación externa han </a:t>
            </a:r>
          </a:p>
          <a:p>
            <a:r>
              <a:rPr lang="es-ES" dirty="0"/>
              <a:t>sido satisfactorios, en algunas áreas estamos por encima de la media de </a:t>
            </a:r>
          </a:p>
          <a:p>
            <a:r>
              <a:rPr lang="es-ES" dirty="0"/>
              <a:t>la Comunidad de Madrid. Este año se realizará para 4º y 6º de Educación Primaria.</a:t>
            </a:r>
          </a:p>
        </p:txBody>
      </p:sp>
      <p:pic>
        <p:nvPicPr>
          <p:cNvPr id="9" name="8 Imagen" descr="índice.jpg"/>
          <p:cNvPicPr>
            <a:picLocks noChangeAspect="1"/>
          </p:cNvPicPr>
          <p:nvPr/>
        </p:nvPicPr>
        <p:blipFill>
          <a:blip r:embed="rId2" cstate="print"/>
          <a:srcRect r="19101"/>
          <a:stretch>
            <a:fillRect/>
          </a:stretch>
        </p:blipFill>
        <p:spPr>
          <a:xfrm>
            <a:off x="285720" y="6000768"/>
            <a:ext cx="816409" cy="71435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9 Imagen" descr="índice.jpg"/>
          <p:cNvPicPr>
            <a:picLocks noChangeAspect="1"/>
          </p:cNvPicPr>
          <p:nvPr/>
        </p:nvPicPr>
        <p:blipFill>
          <a:blip r:embed="rId2" cstate="print"/>
          <a:srcRect r="19101"/>
          <a:stretch>
            <a:fillRect/>
          </a:stretch>
        </p:blipFill>
        <p:spPr>
          <a:xfrm>
            <a:off x="5000628" y="0"/>
            <a:ext cx="714348" cy="62505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10 Rectángulo"/>
          <p:cNvSpPr/>
          <p:nvPr/>
        </p:nvSpPr>
        <p:spPr>
          <a:xfrm>
            <a:off x="428596" y="1071546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En la actualidad tenemos línea uno  en Educación Infantil y línea 2 en Primaria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500166" y="0"/>
            <a:ext cx="4533431" cy="5847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s-E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Plantilla de profesores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357158" y="1214422"/>
            <a:ext cx="8238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El Centro cuenta con una plantilla de profesores estable de la cual el 70 % son</a:t>
            </a:r>
          </a:p>
          <a:p>
            <a:r>
              <a:rPr lang="es-ES" dirty="0"/>
              <a:t>definitivos.</a:t>
            </a: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9210495"/>
              </p:ext>
            </p:extLst>
          </p:nvPr>
        </p:nvGraphicFramePr>
        <p:xfrm>
          <a:off x="285721" y="1928802"/>
          <a:ext cx="8429683" cy="4875454"/>
        </p:xfrm>
        <a:graphic>
          <a:graphicData uri="http://schemas.openxmlformats.org/drawingml/2006/table">
            <a:tbl>
              <a:tblPr/>
              <a:tblGrid>
                <a:gridCol w="1230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31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2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23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36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36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369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118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Etapa</a:t>
                      </a:r>
                      <a:endParaRPr lang="es-ES" sz="1200" dirty="0">
                        <a:latin typeface="Times New Roman"/>
                        <a:ea typeface="Times New Roman"/>
                      </a:endParaRPr>
                    </a:p>
                  </a:txBody>
                  <a:tcPr marL="46130" marR="4613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Tutores</a:t>
                      </a:r>
                      <a:endParaRPr lang="es-ES" sz="1200" dirty="0">
                        <a:latin typeface="Times New Roman"/>
                        <a:ea typeface="Times New Roman"/>
                      </a:endParaRPr>
                    </a:p>
                  </a:txBody>
                  <a:tcPr marL="46130" marR="4613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b="1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Especialistas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6130" marR="4613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09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/>
                          <a:ea typeface="Times New Roman"/>
                        </a:rPr>
                        <a:t>Psicomotricidad</a:t>
                      </a:r>
                      <a:endParaRPr lang="es-ES" sz="1200" dirty="0">
                        <a:latin typeface="Times New Roman"/>
                        <a:ea typeface="Times New Roman"/>
                      </a:endParaRPr>
                    </a:p>
                  </a:txBody>
                  <a:tcPr marL="46130" marR="4613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/>
                          <a:ea typeface="Times New Roman"/>
                        </a:rPr>
                        <a:t>Inglés</a:t>
                      </a:r>
                      <a:endParaRPr lang="es-ES" sz="1200" dirty="0">
                        <a:latin typeface="Times New Roman"/>
                        <a:ea typeface="Times New Roman"/>
                      </a:endParaRPr>
                    </a:p>
                  </a:txBody>
                  <a:tcPr marL="46130" marR="4613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/>
                          <a:ea typeface="Times New Roman"/>
                        </a:rPr>
                        <a:t>Música</a:t>
                      </a:r>
                      <a:endParaRPr lang="es-ES" sz="1200" dirty="0">
                        <a:latin typeface="Times New Roman"/>
                        <a:ea typeface="Times New Roman"/>
                      </a:endParaRPr>
                    </a:p>
                  </a:txBody>
                  <a:tcPr marL="46130" marR="4613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/>
                          <a:ea typeface="Times New Roman"/>
                        </a:rPr>
                        <a:t>Educación Física</a:t>
                      </a:r>
                      <a:endParaRPr lang="es-ES" sz="1200" dirty="0">
                        <a:latin typeface="Times New Roman"/>
                        <a:ea typeface="Times New Roman"/>
                      </a:endParaRPr>
                    </a:p>
                  </a:txBody>
                  <a:tcPr marL="46130" marR="4613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/>
                          <a:ea typeface="Times New Roman"/>
                        </a:rPr>
                        <a:t>Religión</a:t>
                      </a:r>
                      <a:endParaRPr lang="es-ES" sz="1200" dirty="0">
                        <a:latin typeface="Times New Roman"/>
                        <a:ea typeface="Times New Roman"/>
                      </a:endParaRPr>
                    </a:p>
                  </a:txBody>
                  <a:tcPr marL="46130" marR="4613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5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Infantil</a:t>
                      </a:r>
                      <a:endParaRPr lang="es-ES" sz="1400" dirty="0">
                        <a:latin typeface="Times New Roman"/>
                        <a:ea typeface="Times New Roman"/>
                      </a:endParaRPr>
                    </a:p>
                  </a:txBody>
                  <a:tcPr marL="46130" marR="4613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/>
                          <a:ea typeface="Times New Roman"/>
                        </a:rPr>
                        <a:t>3</a:t>
                      </a:r>
                      <a:endParaRPr lang="es-ES" sz="1200" dirty="0">
                        <a:latin typeface="Times New Roman"/>
                        <a:ea typeface="Times New Roman"/>
                      </a:endParaRPr>
                    </a:p>
                  </a:txBody>
                  <a:tcPr marL="46130" marR="4613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/>
                          <a:ea typeface="Times New Roman"/>
                        </a:rPr>
                        <a:t>1</a:t>
                      </a:r>
                      <a:endParaRPr lang="es-ES" sz="1200" dirty="0">
                        <a:latin typeface="Times New Roman"/>
                        <a:ea typeface="Times New Roman"/>
                      </a:endParaRPr>
                    </a:p>
                  </a:txBody>
                  <a:tcPr marL="46130" marR="4613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46130" marR="4613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>
                          <a:latin typeface="Arial"/>
                          <a:ea typeface="Times New Roman"/>
                        </a:rPr>
                        <a:t>1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6130" marR="4613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1200" dirty="0">
                        <a:latin typeface="Times New Roman"/>
                        <a:ea typeface="Times New Roman"/>
                      </a:endParaRPr>
                    </a:p>
                  </a:txBody>
                  <a:tcPr marL="46130" marR="4613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/>
                          <a:ea typeface="Times New Roman"/>
                        </a:rPr>
                        <a:t>2</a:t>
                      </a:r>
                      <a:endParaRPr lang="es-ES" sz="1200" dirty="0">
                        <a:latin typeface="Times New Roman"/>
                        <a:ea typeface="Times New Roman"/>
                      </a:endParaRPr>
                    </a:p>
                  </a:txBody>
                  <a:tcPr marL="46130" marR="4613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05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Primaria</a:t>
                      </a:r>
                      <a:endParaRPr lang="es-ES" sz="1400" dirty="0">
                        <a:latin typeface="Times New Roman"/>
                        <a:ea typeface="Times New Roman"/>
                      </a:endParaRPr>
                    </a:p>
                  </a:txBody>
                  <a:tcPr marL="46130" marR="4613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/>
                          <a:ea typeface="Times New Roman"/>
                        </a:rPr>
                        <a:t>13</a:t>
                      </a:r>
                      <a:endParaRPr lang="es-ES" sz="1200" dirty="0">
                        <a:latin typeface="Times New Roman"/>
                        <a:ea typeface="Times New Roman"/>
                      </a:endParaRPr>
                    </a:p>
                  </a:txBody>
                  <a:tcPr marL="46130" marR="4613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1200" dirty="0">
                        <a:latin typeface="Times New Roman"/>
                        <a:ea typeface="Times New Roman"/>
                      </a:endParaRPr>
                    </a:p>
                  </a:txBody>
                  <a:tcPr marL="46130" marR="4613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/>
                          <a:ea typeface="Times New Roman"/>
                        </a:rPr>
                        <a:t>6</a:t>
                      </a:r>
                      <a:endParaRPr lang="es-ES" sz="1200" dirty="0">
                        <a:latin typeface="Times New Roman"/>
                        <a:ea typeface="Times New Roman"/>
                      </a:endParaRPr>
                    </a:p>
                  </a:txBody>
                  <a:tcPr marL="46130" marR="4613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/>
                          <a:ea typeface="Times New Roman"/>
                        </a:rPr>
                        <a:t>2</a:t>
                      </a:r>
                      <a:endParaRPr lang="es-ES" sz="1200" dirty="0">
                        <a:latin typeface="Times New Roman"/>
                        <a:ea typeface="Times New Roman"/>
                      </a:endParaRPr>
                    </a:p>
                  </a:txBody>
                  <a:tcPr marL="46130" marR="4613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/>
                          <a:ea typeface="Times New Roman"/>
                        </a:rPr>
                        <a:t>2</a:t>
                      </a:r>
                      <a:endParaRPr lang="es-ES" sz="1200" dirty="0">
                        <a:latin typeface="Times New Roman"/>
                        <a:ea typeface="Times New Roman"/>
                      </a:endParaRPr>
                    </a:p>
                  </a:txBody>
                  <a:tcPr marL="46130" marR="4613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/>
                          <a:ea typeface="Times New Roman"/>
                        </a:rPr>
                        <a:t>2</a:t>
                      </a:r>
                      <a:endParaRPr lang="es-ES" sz="1200" dirty="0">
                        <a:latin typeface="Times New Roman"/>
                        <a:ea typeface="Times New Roman"/>
                      </a:endParaRPr>
                    </a:p>
                  </a:txBody>
                  <a:tcPr marL="46130" marR="4613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6672">
                <a:tc gridSpan="7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Otros Especialista ( </a:t>
                      </a:r>
                      <a:r>
                        <a:rPr lang="es-ES" sz="6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A tiempo parcial )</a:t>
                      </a:r>
                      <a:endParaRPr lang="es-ES" sz="600" dirty="0">
                        <a:latin typeface="Times New Roman"/>
                        <a:ea typeface="Times New Roman"/>
                      </a:endParaRPr>
                    </a:p>
                  </a:txBody>
                  <a:tcPr marL="46130" marR="4613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0537">
                <a:tc gridSpan="7"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Orientadora</a:t>
                      </a:r>
                      <a:endParaRPr lang="es-ES" sz="1200" dirty="0">
                        <a:latin typeface="Times New Roman"/>
                        <a:ea typeface="Times New Roman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Maestras de Pedagogía Terapéutica</a:t>
                      </a:r>
                      <a:endParaRPr lang="es-ES" sz="1200" dirty="0">
                        <a:latin typeface="Times New Roman"/>
                        <a:ea typeface="Times New Roman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Maestra de Audición y lenguaje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Maestra de Compensatoria.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Aula de enlace.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PSC:</a:t>
                      </a:r>
                      <a:r>
                        <a:rPr lang="es-ES" sz="1200" b="1" baseline="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 Profesor al servicio de la Comunidad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es-ES" sz="1200" b="1" baseline="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Aula TGD: Docente con doble perfil (PT/AL) y TSIS (Técnico Superior de Integración Social).</a:t>
                      </a:r>
                      <a:endParaRPr lang="es-ES" sz="1200" b="1" dirty="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  <a:p>
                      <a:pPr marL="342900" lvl="0" indent="-342900" algn="r">
                        <a:spcAft>
                          <a:spcPts val="0"/>
                        </a:spcAft>
                        <a:buFont typeface="Wingdings"/>
                        <a:buNone/>
                      </a:pPr>
                      <a:endParaRPr lang="es-ES" sz="1200" b="1" dirty="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6130" marR="4613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257">
                <a:tc gridSpan="7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Equipo Directivo</a:t>
                      </a:r>
                      <a:endParaRPr lang="es-ES" sz="1400" dirty="0">
                        <a:latin typeface="Times New Roman"/>
                        <a:ea typeface="Times New Roman"/>
                      </a:endParaRPr>
                    </a:p>
                  </a:txBody>
                  <a:tcPr marL="46130" marR="4613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45474">
                <a:tc gridSpan="7"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Director</a:t>
                      </a:r>
                      <a:endParaRPr lang="es-ES" sz="1200" dirty="0">
                        <a:latin typeface="Times New Roman"/>
                        <a:ea typeface="Times New Roman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Jefa de Estudios</a:t>
                      </a:r>
                      <a:endParaRPr lang="es-ES" sz="1200" dirty="0">
                        <a:latin typeface="Times New Roman"/>
                        <a:ea typeface="Times New Roman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Secretaria</a:t>
                      </a:r>
                      <a:endParaRPr lang="es-ES" sz="1200" dirty="0">
                        <a:latin typeface="Times New Roman"/>
                        <a:ea typeface="Times New Roman"/>
                      </a:endParaRPr>
                    </a:p>
                  </a:txBody>
                  <a:tcPr marL="46130" marR="4613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500166" y="6000768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 </a:t>
            </a:r>
          </a:p>
        </p:txBody>
      </p:sp>
      <p:pic>
        <p:nvPicPr>
          <p:cNvPr id="8" name="7 Imagen" descr="índice.jpg"/>
          <p:cNvPicPr>
            <a:picLocks noChangeAspect="1"/>
          </p:cNvPicPr>
          <p:nvPr/>
        </p:nvPicPr>
        <p:blipFill>
          <a:blip r:embed="rId2" cstate="print"/>
          <a:srcRect r="19101"/>
          <a:stretch>
            <a:fillRect/>
          </a:stretch>
        </p:blipFill>
        <p:spPr>
          <a:xfrm>
            <a:off x="5286380" y="0"/>
            <a:ext cx="714348" cy="625053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ute Teacher clipart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2976" y="0"/>
            <a:ext cx="6429420" cy="5683607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1428728" y="5500702"/>
            <a:ext cx="61478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Educación Infantil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428596" y="748380"/>
            <a:ext cx="75724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“</a:t>
            </a:r>
            <a:r>
              <a:rPr kumimoji="0" lang="es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La finalidad </a:t>
            </a:r>
            <a:r>
              <a:rPr kumimoji="0" lang="es-E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 la Educación </a:t>
            </a:r>
            <a:r>
              <a:rPr lang="es-ES" dirty="0"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kumimoji="0" lang="es-E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nfantil es la de contribuir al desarrollo físico, sensorial, intelectual, afectivo y social de los niños”</a:t>
            </a:r>
            <a:endParaRPr kumimoji="0" lang="es-E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00034" y="1857364"/>
            <a:ext cx="81044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Áreas  de  conocimiento: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s-ES" dirty="0"/>
              <a:t>Crecimiento en armonía.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s-ES" dirty="0"/>
              <a:t>Descubrimiento y exploración del entorno.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s-ES" dirty="0"/>
              <a:t>Comunicación y representación de la realidad.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es-ES_tradnl" dirty="0"/>
              <a:t>Lenguaje verbal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es-ES_tradnl" dirty="0"/>
              <a:t>Alfabetización digital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es-ES_tradnl" dirty="0"/>
              <a:t>Lenguaje plástico</a:t>
            </a:r>
            <a:endParaRPr lang="es-ES" dirty="0"/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es-ES_tradnl" dirty="0"/>
              <a:t>Lenguaje musical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es-ES_tradnl" dirty="0"/>
              <a:t>Lenguaje corporal</a:t>
            </a:r>
          </a:p>
          <a:p>
            <a:pPr lvl="1">
              <a:buFont typeface="Wingdings" pitchFamily="2" charset="2"/>
              <a:buChar char="Ø"/>
            </a:pPr>
            <a:endParaRPr lang="es-ES" dirty="0"/>
          </a:p>
        </p:txBody>
      </p:sp>
      <p:pic>
        <p:nvPicPr>
          <p:cNvPr id="4" name="3 Imagen" descr="ETAPA_~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8064" y="4293096"/>
            <a:ext cx="3048000" cy="21621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203658" y="-844059"/>
            <a:ext cx="8995156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La metodología </a:t>
            </a:r>
            <a:r>
              <a:rPr lang="es-ES_tradnl" sz="1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es</a:t>
            </a:r>
            <a:r>
              <a:rPr kumimoji="0" lang="es-ES_tradnl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globalizada acorde con el centro de interés o el libro de texto de Santillana </a:t>
            </a:r>
          </a:p>
          <a:p>
            <a:pPr marL="0" marR="0" lvl="0" indent="0" algn="just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¡</a:t>
            </a:r>
            <a:r>
              <a:rPr kumimoji="0" lang="es-ES_tradnl" sz="1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CUÁNTO SABEMOS! </a:t>
            </a:r>
            <a:r>
              <a:rPr kumimoji="0" lang="es-ES_tradnl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que estamos trabajando, y en función del cual girarán todas las actividades </a:t>
            </a:r>
          </a:p>
          <a:p>
            <a:pPr marL="0" marR="0" lvl="0" indent="0" algn="just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educativas</a:t>
            </a:r>
            <a:r>
              <a:rPr kumimoji="0" lang="es-ES_tradnl" sz="1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con </a:t>
            </a:r>
            <a:r>
              <a:rPr lang="es-ES_tradnl" sz="1400" baseline="0" dirty="0">
                <a:latin typeface="Arial" pitchFamily="34" charset="0"/>
                <a:ea typeface="Times New Roman" pitchFamily="18" charset="0"/>
                <a:cs typeface="Arial" pitchFamily="34" charset="0"/>
              </a:rPr>
              <a:t>Proyectos</a:t>
            </a:r>
            <a:r>
              <a:rPr lang="es-ES_tradnl" sz="1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como “Las abejas”, “Un </a:t>
            </a:r>
            <a:r>
              <a:rPr lang="es-ES_tradnl" sz="1400">
                <a:latin typeface="Arial" pitchFamily="34" charset="0"/>
                <a:ea typeface="Times New Roman" pitchFamily="18" charset="0"/>
                <a:cs typeface="Arial" pitchFamily="34" charset="0"/>
              </a:rPr>
              <a:t>viaje espacial”, </a:t>
            </a:r>
            <a:r>
              <a:rPr lang="es-ES_tradnl" sz="1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“Los indios”, “La </a:t>
            </a:r>
            <a:r>
              <a:rPr kumimoji="0" lang="es-ES_tradnl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prehistoria”, “Los Polos”…</a:t>
            </a:r>
          </a:p>
          <a:p>
            <a:pPr marL="0" marR="0" lvl="0" indent="0" algn="just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Con ello se ayudará a que el niño establezca conexiones entre lo nuevo y lo ya aprendido y pueda ampliar</a:t>
            </a:r>
          </a:p>
          <a:p>
            <a:pPr marL="0" marR="0" lvl="0" indent="0" algn="just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su campo de experiencia.</a:t>
            </a:r>
          </a:p>
          <a:p>
            <a:pPr marL="0" marR="0" lvl="0" indent="0" algn="just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03658" y="1857364"/>
            <a:ext cx="871543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s-ES_tradnl" sz="1400" dirty="0"/>
              <a:t>Trataremos también de favorecer los aprendizajes significativos,  partiendo siempre de lo que el niño ya conoce, de su propia experiencia, favoreciendo el juego, imprescindible en esta etapa ya que es a través de él como los niños descubren y construyen sus conocimientos.</a:t>
            </a:r>
            <a:endParaRPr lang="es-ES" sz="1400" dirty="0"/>
          </a:p>
          <a:p>
            <a:pPr algn="just"/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203658" y="3357562"/>
            <a:ext cx="644004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s-ES_tradnl" sz="1400" dirty="0"/>
              <a:t>El espacio del aula  será un espacio abierto que permita actividades individuales, de gran grupo y pequeño grupo,  donde los niños tengan sus sitios propios  y sitios comunes para compartir y relacionarse.</a:t>
            </a:r>
            <a:endParaRPr lang="es-ES" sz="1400" dirty="0"/>
          </a:p>
          <a:p>
            <a:endParaRPr lang="es-ES" dirty="0"/>
          </a:p>
        </p:txBody>
      </p:sp>
      <p:pic>
        <p:nvPicPr>
          <p:cNvPr id="7" name="6 Imagen" descr="Sin título-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43042" y="4606489"/>
            <a:ext cx="1357322" cy="2141966"/>
          </a:xfrm>
          <a:prstGeom prst="rect">
            <a:avLst/>
          </a:prstGeom>
        </p:spPr>
      </p:pic>
      <p:pic>
        <p:nvPicPr>
          <p:cNvPr id="9" name="8 Imagen" descr="Sin título-6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72264" y="3214685"/>
            <a:ext cx="2000264" cy="356010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14282" y="214290"/>
            <a:ext cx="792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El aula está distribuida por rincones: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458DCB6-8BAD-DA4C-3865-990A2C8DC2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692696"/>
            <a:ext cx="4572000" cy="3429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B82C0CB-8875-DA66-3FD8-1DB740192D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14290"/>
            <a:ext cx="3491880" cy="261891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C763879-6609-C17B-3447-20762D8696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29000"/>
            <a:ext cx="4379979" cy="32849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F627DB5-0886-606D-90B4-720D4AEA7A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42" y="4243698"/>
            <a:ext cx="3491880" cy="261891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EC680A4-0022-0961-99CB-0075794C45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81"/>
          <a:stretch>
            <a:fillRect/>
          </a:stretch>
        </p:blipFill>
        <p:spPr>
          <a:xfrm>
            <a:off x="4248472" y="3731786"/>
            <a:ext cx="4572000" cy="293179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88D7ED2-68C1-FA47-F6E0-62B607A92D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0"/>
            <a:ext cx="2679254" cy="3572339"/>
          </a:xfrm>
          <a:prstGeom prst="rect">
            <a:avLst/>
          </a:prstGeom>
        </p:spPr>
      </p:pic>
      <p:pic>
        <p:nvPicPr>
          <p:cNvPr id="12" name="Marcador de posición de imagen 8">
            <a:extLst>
              <a:ext uri="{FF2B5EF4-FFF2-40B4-BE49-F238E27FC236}">
                <a16:creationId xmlns:a16="http://schemas.microsoft.com/office/drawing/2014/main" id="{91AE8735-54D5-CF98-D009-B0C0C93FFA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" r="106"/>
          <a:stretch>
            <a:fillRect/>
          </a:stretch>
        </p:blipFill>
        <p:spPr>
          <a:xfrm>
            <a:off x="395536" y="2747343"/>
            <a:ext cx="3491880" cy="1968886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38DADE6-5CD7-FD2D-F7CD-849DDBDA6A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16128"/>
            <a:ext cx="3264363" cy="2448272"/>
          </a:xfrm>
          <a:prstGeom prst="rect">
            <a:avLst/>
          </a:prstGeom>
        </p:spPr>
      </p:pic>
      <p:pic>
        <p:nvPicPr>
          <p:cNvPr id="16" name="Marcador de posición de imagen 14">
            <a:extLst>
              <a:ext uri="{FF2B5EF4-FFF2-40B4-BE49-F238E27FC236}">
                <a16:creationId xmlns:a16="http://schemas.microsoft.com/office/drawing/2014/main" id="{F956DBE1-19C6-6938-F122-EA72C00602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5" b="7075"/>
          <a:stretch>
            <a:fillRect/>
          </a:stretch>
        </p:blipFill>
        <p:spPr>
          <a:xfrm>
            <a:off x="552039" y="5077094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E8EB3F87-4EB7-2E70-07CF-2F747EE9D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2301720" cy="306896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7939144-F7B0-2C15-4806-D1FFEE4568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636912"/>
            <a:ext cx="2895786" cy="38610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278CA1B-43E2-8E52-2855-4895FDB23E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385" y="182960"/>
            <a:ext cx="3672408" cy="275430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B56740C-6E2B-25C5-2480-8848148189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5868">
            <a:off x="524345" y="3331568"/>
            <a:ext cx="2293976" cy="305863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8F8E9506-05BF-388A-400B-F0E9F0A3CF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385" y="3257600"/>
            <a:ext cx="2976331" cy="223224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142976" y="428604"/>
            <a:ext cx="512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El área de Inglés se imparte desde los tres años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BF36F67-008E-6910-6FCA-E680176DCF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 b="6250"/>
          <a:stretch>
            <a:fillRect/>
          </a:stretch>
        </p:blipFill>
        <p:spPr>
          <a:xfrm>
            <a:off x="300301" y="1115451"/>
            <a:ext cx="2039451" cy="261411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12F8DA2-ED2E-18F9-E2EC-EF1D1B1C1E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11150"/>
          <a:stretch>
            <a:fillRect/>
          </a:stretch>
        </p:blipFill>
        <p:spPr>
          <a:xfrm>
            <a:off x="5796136" y="980728"/>
            <a:ext cx="2825303" cy="374441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24389E3-B0F5-589A-2ECC-AD23E2C2B9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102883"/>
            <a:ext cx="2847612" cy="506242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8CA86A7-CFF7-0E0B-07C9-D7395D1636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/>
          <a:stretch>
            <a:fillRect/>
          </a:stretch>
        </p:blipFill>
        <p:spPr>
          <a:xfrm>
            <a:off x="107504" y="3824538"/>
            <a:ext cx="2592288" cy="251915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89E5A31-5633-5A9B-830D-029D112F61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729570"/>
            <a:ext cx="2253215" cy="272376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85720" y="214290"/>
            <a:ext cx="6891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Música se trabaja durante toda la etapa, siendo impartida el área </a:t>
            </a:r>
          </a:p>
          <a:p>
            <a:r>
              <a:rPr lang="es-ES" dirty="0"/>
              <a:t>por el especialista de música.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47715"/>
            <a:ext cx="5040560" cy="320226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56992"/>
            <a:ext cx="4431261" cy="3312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3 Imagen" descr="índice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674" r="19101"/>
          <a:stretch>
            <a:fillRect/>
          </a:stretch>
        </p:blipFill>
        <p:spPr bwMode="auto">
          <a:xfrm>
            <a:off x="214313" y="2428875"/>
            <a:ext cx="3571875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Llamada de nube"/>
          <p:cNvSpPr/>
          <p:nvPr/>
        </p:nvSpPr>
        <p:spPr>
          <a:xfrm>
            <a:off x="2214546" y="142852"/>
            <a:ext cx="6786610" cy="2643206"/>
          </a:xfrm>
          <a:prstGeom prst="cloudCallou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400" b="1" dirty="0">
                <a:latin typeface="ItalicC" pitchFamily="2" charset="0"/>
                <a:cs typeface="ItalicC" pitchFamily="2" charset="0"/>
              </a:rPr>
              <a:t>Bienvenidos</a:t>
            </a:r>
          </a:p>
        </p:txBody>
      </p:sp>
      <p:sp>
        <p:nvSpPr>
          <p:cNvPr id="2" name="AutoShape 2" descr="Resultado de imagen de bienveni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4077072"/>
            <a:ext cx="4439167" cy="245477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42910" y="214290"/>
            <a:ext cx="772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Se trabaja el desarrollo motriz de los niños en el aula de psicomotricidad, </a:t>
            </a:r>
          </a:p>
          <a:p>
            <a:r>
              <a:rPr lang="es-ES" dirty="0"/>
              <a:t>impartida por un maestro especialista en Educación Física.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00977" y="1194343"/>
            <a:ext cx="3257011" cy="244275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94" y="4005064"/>
            <a:ext cx="3419872" cy="256490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834E466-51B4-4036-B8DA-7512D5074A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2000" y="4286788"/>
            <a:ext cx="3796102" cy="213530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5563744-F8D9-4DE9-BA4C-95C35C37DD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42" y="787216"/>
            <a:ext cx="3308410" cy="313675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85720" y="285728"/>
            <a:ext cx="8469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Todas las aulas cuentan con Pizarras interactivas nuevas y rincón de ordenador, </a:t>
            </a:r>
          </a:p>
          <a:p>
            <a:r>
              <a:rPr lang="es-ES" dirty="0"/>
              <a:t>también cuentan con  una hora semanal en el aula de informática.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810" y="3429000"/>
            <a:ext cx="4425127" cy="332092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2DF04B1-9DD5-808E-5D81-C6635789D7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810" y="942363"/>
            <a:ext cx="4425127" cy="317523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82C6613-76EA-465C-DCA7-11DBEAA078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1" y="1268760"/>
            <a:ext cx="3708910" cy="494521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71472" y="214290"/>
            <a:ext cx="8122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Se realizan salidas trimestrales: museos, teatros, granja escuela, base aérea,</a:t>
            </a:r>
          </a:p>
          <a:p>
            <a:r>
              <a:rPr lang="es-ES" dirty="0"/>
              <a:t> planetario, </a:t>
            </a:r>
            <a:r>
              <a:rPr lang="es-ES" dirty="0" err="1"/>
              <a:t>Faunia</a:t>
            </a:r>
            <a:r>
              <a:rPr lang="es-ES" dirty="0"/>
              <a:t>, …...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43" y="3519146"/>
            <a:ext cx="3777054" cy="310585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678" y="837814"/>
            <a:ext cx="1637255" cy="237516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B88E86E-7EAB-D988-E521-2A6198FC4B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139" y="692696"/>
            <a:ext cx="3567360" cy="26755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FCDC4C2-DDCB-23A2-B155-B9A8662A73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555" y="3635850"/>
            <a:ext cx="4067944" cy="305095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8E4BD67-F4E6-BBE7-6692-F87786A5FB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73" y="860621"/>
            <a:ext cx="3166881" cy="237516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68CE6F1-6C5C-D58A-B427-1A2C9E13A9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50" b="10101"/>
          <a:stretch>
            <a:fillRect/>
          </a:stretch>
        </p:blipFill>
        <p:spPr>
          <a:xfrm>
            <a:off x="2725260" y="2578542"/>
            <a:ext cx="3434884" cy="273593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28596" y="285728"/>
            <a:ext cx="3980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También realizamos salidas al barrio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72685"/>
            <a:ext cx="4355976" cy="32669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717315"/>
            <a:ext cx="3509646" cy="306768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460" y="3779835"/>
            <a:ext cx="3921071" cy="294264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01" y="826369"/>
            <a:ext cx="3193411" cy="213099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751" y="2304384"/>
            <a:ext cx="2998974" cy="224923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492102" y="3400155"/>
            <a:ext cx="4519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En el Centro  se realizan cuentacuentos y </a:t>
            </a:r>
          </a:p>
          <a:p>
            <a:r>
              <a:rPr lang="es-ES" dirty="0"/>
              <a:t>otra gran variedad de actividades.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467544" y="3585837"/>
            <a:ext cx="2980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Charlas de la policía sobre </a:t>
            </a:r>
          </a:p>
          <a:p>
            <a:r>
              <a:rPr lang="es-ES" dirty="0"/>
              <a:t>Educación Vial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045B895-369B-4117-8551-3BDC3B6AF0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12"/>
          <a:stretch>
            <a:fillRect/>
          </a:stretch>
        </p:blipFill>
        <p:spPr>
          <a:xfrm>
            <a:off x="107505" y="4320146"/>
            <a:ext cx="4392488" cy="232235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ADAC6E0-AACB-7E2B-C29A-65007B9492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64"/>
          <a:stretch>
            <a:fillRect/>
          </a:stretch>
        </p:blipFill>
        <p:spPr>
          <a:xfrm>
            <a:off x="4587960" y="4320146"/>
            <a:ext cx="4392488" cy="232924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6597AFC-9C47-0B15-1232-8A54D44BF9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003" y="37752"/>
            <a:ext cx="4499993" cy="337499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85720" y="142852"/>
            <a:ext cx="842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Todos los años, en Navidad, se realiza un festival en el Centro Cívico de La Alhóndiga, invitando a todos los padres a dicho evento.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1FBA615-4F2D-44FA-DF86-8F5E782CE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001" y="3755275"/>
            <a:ext cx="3921403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2C263FC-E9C7-C0C7-BB40-886360A9B7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13" y="956744"/>
            <a:ext cx="3921403" cy="294105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A5E00B2-20F1-43FC-A6A1-810B22401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56744"/>
            <a:ext cx="3635896" cy="2726922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8A2AA3BC-0AAB-0E23-065B-C7CA3CDD6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71" y="3945079"/>
            <a:ext cx="3679318" cy="277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14348" y="428604"/>
            <a:ext cx="7494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Al finalizar la etapa se celebra la graduación de los niños de cinco años.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BE3FB3-25BE-4D41-A17D-47C7490BDD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1"/>
          <a:stretch/>
        </p:blipFill>
        <p:spPr>
          <a:xfrm>
            <a:off x="2184278" y="797936"/>
            <a:ext cx="4554498" cy="263106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392442-A2BA-44B7-BF02-0BE6A4FB58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0107332-C655-4343-8CE1-7D51F12D35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5010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eacher-with-red-hair-sitting-at-des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214290"/>
            <a:ext cx="4357718" cy="548831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1357290" y="5715016"/>
            <a:ext cx="66479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Educación Primaria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85720" y="285728"/>
            <a:ext cx="86439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La finalidad </a:t>
            </a:r>
            <a:r>
              <a:rPr lang="es-ES" dirty="0"/>
              <a:t>de la Educación Primaria es el pleno  desarrollo de la personalidad </a:t>
            </a:r>
            <a:r>
              <a:rPr lang="en-US" dirty="0" err="1"/>
              <a:t>así</a:t>
            </a:r>
            <a:r>
              <a:rPr lang="en-US" dirty="0"/>
              <a:t> </a:t>
            </a:r>
            <a:r>
              <a:rPr lang="en-US" dirty="0" err="1"/>
              <a:t>como</a:t>
            </a:r>
            <a:r>
              <a:rPr lang="en-US" dirty="0"/>
              <a:t> la </a:t>
            </a:r>
            <a:r>
              <a:rPr lang="en-US" dirty="0" err="1"/>
              <a:t>adquisición</a:t>
            </a:r>
            <a:r>
              <a:rPr lang="en-US" dirty="0"/>
              <a:t> del </a:t>
            </a:r>
            <a:r>
              <a:rPr lang="en-US" dirty="0" err="1"/>
              <a:t>conjunto</a:t>
            </a:r>
            <a:r>
              <a:rPr lang="en-US" dirty="0"/>
              <a:t> de </a:t>
            </a:r>
            <a:r>
              <a:rPr lang="en-US" dirty="0" err="1"/>
              <a:t>conocimientos</a:t>
            </a:r>
            <a:r>
              <a:rPr lang="en-US" dirty="0"/>
              <a:t>, </a:t>
            </a:r>
            <a:r>
              <a:rPr lang="en-US" dirty="0" err="1"/>
              <a:t>recursos</a:t>
            </a:r>
            <a:r>
              <a:rPr lang="en-US" dirty="0"/>
              <a:t> y </a:t>
            </a:r>
            <a:r>
              <a:rPr lang="en-US" dirty="0" err="1"/>
              <a:t>herramientas</a:t>
            </a:r>
            <a:r>
              <a:rPr lang="en-US" dirty="0"/>
              <a:t> de </a:t>
            </a:r>
          </a:p>
          <a:p>
            <a:r>
              <a:rPr lang="en-US" dirty="0" err="1"/>
              <a:t>aprendizaje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capacitan</a:t>
            </a:r>
            <a:r>
              <a:rPr lang="en-US" dirty="0"/>
              <a:t> a los </a:t>
            </a:r>
            <a:r>
              <a:rPr lang="en-US" dirty="0" err="1"/>
              <a:t>alumnos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 </a:t>
            </a:r>
            <a:r>
              <a:rPr lang="en-US" dirty="0" err="1"/>
              <a:t>desenvolverse</a:t>
            </a:r>
            <a:r>
              <a:rPr lang="en-US" dirty="0"/>
              <a:t> </a:t>
            </a:r>
            <a:r>
              <a:rPr lang="en-US" dirty="0" err="1"/>
              <a:t>plenamente</a:t>
            </a:r>
            <a:r>
              <a:rPr lang="en-US" dirty="0"/>
              <a:t> en la </a:t>
            </a:r>
            <a:r>
              <a:rPr lang="en-US" dirty="0" err="1"/>
              <a:t>vida</a:t>
            </a:r>
            <a:r>
              <a:rPr lang="en-US" dirty="0"/>
              <a:t>.</a:t>
            </a:r>
          </a:p>
          <a:p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279813" y="3368273"/>
            <a:ext cx="8429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Las competencias son los conocimientos, habilidades, y destrezas que desarrolla una persona para comprender, transformar y practicar en el mundo que le  rodea.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629320" y="1694033"/>
            <a:ext cx="7255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Desde el curso 2022/23 entró en vigor plenamente la LOMLOE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302417" y="2462040"/>
            <a:ext cx="8572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 </a:t>
            </a:r>
            <a:r>
              <a:rPr lang="en-US" dirty="0" err="1"/>
              <a:t>Educación</a:t>
            </a:r>
            <a:r>
              <a:rPr lang="en-US" dirty="0"/>
              <a:t> </a:t>
            </a:r>
            <a:r>
              <a:rPr lang="en-US" dirty="0" err="1"/>
              <a:t>Primaria</a:t>
            </a:r>
            <a:r>
              <a:rPr lang="en-US" dirty="0"/>
              <a:t> 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basada</a:t>
            </a:r>
            <a:r>
              <a:rPr lang="en-US" dirty="0"/>
              <a:t> en el </a:t>
            </a:r>
            <a:r>
              <a:rPr lang="en-US" dirty="0" err="1"/>
              <a:t>desarrollo</a:t>
            </a:r>
            <a:r>
              <a:rPr lang="en-US" dirty="0"/>
              <a:t> de </a:t>
            </a:r>
            <a:r>
              <a:rPr lang="en-US" dirty="0" err="1"/>
              <a:t>competencias</a:t>
            </a:r>
            <a:r>
              <a:rPr lang="en-US" dirty="0"/>
              <a:t> </a:t>
            </a:r>
            <a:r>
              <a:rPr lang="en-US" dirty="0" err="1"/>
              <a:t>específicas</a:t>
            </a:r>
            <a:r>
              <a:rPr lang="en-US" dirty="0"/>
              <a:t> y </a:t>
            </a:r>
            <a:r>
              <a:rPr lang="en-US" dirty="0" err="1"/>
              <a:t>saberes</a:t>
            </a:r>
            <a:r>
              <a:rPr lang="en-US" dirty="0"/>
              <a:t> </a:t>
            </a:r>
            <a:r>
              <a:rPr lang="en-US" dirty="0" err="1"/>
              <a:t>básicos</a:t>
            </a:r>
            <a:r>
              <a:rPr lang="en-US" dirty="0"/>
              <a:t> (</a:t>
            </a:r>
            <a:r>
              <a:rPr lang="en-US" dirty="0" err="1"/>
              <a:t>en</a:t>
            </a:r>
            <a:r>
              <a:rPr lang="en-US" dirty="0"/>
              <a:t> forma de </a:t>
            </a:r>
            <a:r>
              <a:rPr lang="en-US" dirty="0" err="1"/>
              <a:t>contenidos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ciclos</a:t>
            </a:r>
            <a:r>
              <a:rPr lang="en-US" dirty="0"/>
              <a:t>).</a:t>
            </a:r>
            <a:endParaRPr lang="es-ES" dirty="0"/>
          </a:p>
        </p:txBody>
      </p:sp>
      <p:sp>
        <p:nvSpPr>
          <p:cNvPr id="19" name="18 CuadroTexto"/>
          <p:cNvSpPr txBox="1"/>
          <p:nvPr/>
        </p:nvSpPr>
        <p:spPr>
          <a:xfrm>
            <a:off x="4214810" y="4572008"/>
            <a:ext cx="1353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/>
              <a:t>SABER  HACER</a:t>
            </a:r>
          </a:p>
        </p:txBody>
      </p:sp>
      <p:grpSp>
        <p:nvGrpSpPr>
          <p:cNvPr id="26" name="25 Grupo"/>
          <p:cNvGrpSpPr/>
          <p:nvPr/>
        </p:nvGrpSpPr>
        <p:grpSpPr>
          <a:xfrm>
            <a:off x="2500298" y="4500570"/>
            <a:ext cx="3214710" cy="2143140"/>
            <a:chOff x="2500298" y="4500570"/>
            <a:chExt cx="3214710" cy="2143140"/>
          </a:xfrm>
        </p:grpSpPr>
        <p:grpSp>
          <p:nvGrpSpPr>
            <p:cNvPr id="17" name="16 Grupo"/>
            <p:cNvGrpSpPr/>
            <p:nvPr/>
          </p:nvGrpSpPr>
          <p:grpSpPr>
            <a:xfrm>
              <a:off x="2500298" y="4500570"/>
              <a:ext cx="3214710" cy="2143140"/>
              <a:chOff x="2500298" y="4500570"/>
              <a:chExt cx="3214710" cy="2143140"/>
            </a:xfrm>
          </p:grpSpPr>
          <p:grpSp>
            <p:nvGrpSpPr>
              <p:cNvPr id="15" name="14 Grupo"/>
              <p:cNvGrpSpPr/>
              <p:nvPr/>
            </p:nvGrpSpPr>
            <p:grpSpPr>
              <a:xfrm>
                <a:off x="2500298" y="4500570"/>
                <a:ext cx="3214710" cy="2143140"/>
                <a:chOff x="2500298" y="4500570"/>
                <a:chExt cx="3214710" cy="2143140"/>
              </a:xfrm>
            </p:grpSpPr>
            <p:sp>
              <p:nvSpPr>
                <p:cNvPr id="10" name="9 Rectángulo redondeado"/>
                <p:cNvSpPr/>
                <p:nvPr/>
              </p:nvSpPr>
              <p:spPr>
                <a:xfrm>
                  <a:off x="2500298" y="4500570"/>
                  <a:ext cx="3214710" cy="2143140"/>
                </a:xfrm>
                <a:prstGeom prst="roundRect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cxnSp>
              <p:nvCxnSpPr>
                <p:cNvPr id="12" name="11 Conector recto"/>
                <p:cNvCxnSpPr>
                  <a:stCxn id="10" idx="0"/>
                  <a:endCxn id="10" idx="2"/>
                </p:cNvCxnSpPr>
                <p:nvPr/>
              </p:nvCxnSpPr>
              <p:spPr>
                <a:xfrm rot="16200000" flipH="1">
                  <a:off x="3036083" y="5572140"/>
                  <a:ext cx="214314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13 Conector recto"/>
                <p:cNvCxnSpPr>
                  <a:stCxn id="10" idx="1"/>
                  <a:endCxn id="10" idx="3"/>
                </p:cNvCxnSpPr>
                <p:nvPr/>
              </p:nvCxnSpPr>
              <p:spPr>
                <a:xfrm rot="10800000" flipH="1">
                  <a:off x="2500298" y="5572140"/>
                  <a:ext cx="321471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15 Rectángulo redondeado"/>
              <p:cNvSpPr/>
              <p:nvPr/>
            </p:nvSpPr>
            <p:spPr>
              <a:xfrm>
                <a:off x="3571868" y="5143512"/>
                <a:ext cx="1143008" cy="785818"/>
              </a:xfrm>
              <a:prstGeom prst="round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000" b="1" dirty="0"/>
                  <a:t>COMPETENCIAS</a:t>
                </a:r>
              </a:p>
            </p:txBody>
          </p:sp>
        </p:grpSp>
        <p:sp>
          <p:nvSpPr>
            <p:cNvPr id="18" name="17 CuadroTexto"/>
            <p:cNvSpPr txBox="1"/>
            <p:nvPr/>
          </p:nvSpPr>
          <p:spPr>
            <a:xfrm>
              <a:off x="2786050" y="4572008"/>
              <a:ext cx="7216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b="1" dirty="0"/>
                <a:t>SABER</a:t>
              </a:r>
            </a:p>
          </p:txBody>
        </p:sp>
        <p:sp>
          <p:nvSpPr>
            <p:cNvPr id="20" name="19 CuadroTexto"/>
            <p:cNvSpPr txBox="1"/>
            <p:nvPr/>
          </p:nvSpPr>
          <p:spPr>
            <a:xfrm>
              <a:off x="2571736" y="5929330"/>
              <a:ext cx="13115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b="1" dirty="0"/>
                <a:t>PODER HACER</a:t>
              </a:r>
            </a:p>
          </p:txBody>
        </p:sp>
        <p:sp>
          <p:nvSpPr>
            <p:cNvPr id="21" name="20 Rectángulo"/>
            <p:cNvSpPr/>
            <p:nvPr/>
          </p:nvSpPr>
          <p:spPr>
            <a:xfrm>
              <a:off x="4214810" y="5929330"/>
              <a:ext cx="142218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200" b="1" dirty="0"/>
                <a:t>QUERER HACER</a:t>
              </a:r>
            </a:p>
          </p:txBody>
        </p:sp>
        <p:sp>
          <p:nvSpPr>
            <p:cNvPr id="22" name="21 CuadroTexto"/>
            <p:cNvSpPr txBox="1"/>
            <p:nvPr/>
          </p:nvSpPr>
          <p:spPr>
            <a:xfrm>
              <a:off x="2500298" y="4857760"/>
              <a:ext cx="1572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>
                  <a:solidFill>
                    <a:srgbClr val="FF0000"/>
                  </a:solidFill>
                  <a:latin typeface="Eras Bold ITC" pitchFamily="34" charset="0"/>
                </a:rPr>
                <a:t>CONOCIMIENTOS</a:t>
              </a:r>
            </a:p>
          </p:txBody>
        </p:sp>
        <p:sp>
          <p:nvSpPr>
            <p:cNvPr id="23" name="22 CuadroTexto"/>
            <p:cNvSpPr txBox="1"/>
            <p:nvPr/>
          </p:nvSpPr>
          <p:spPr>
            <a:xfrm>
              <a:off x="4357686" y="4929198"/>
              <a:ext cx="12891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>
                  <a:solidFill>
                    <a:srgbClr val="FF0000"/>
                  </a:solidFill>
                  <a:latin typeface="Eras Bold ITC" pitchFamily="34" charset="0"/>
                </a:rPr>
                <a:t>HABILIDADES</a:t>
              </a:r>
            </a:p>
          </p:txBody>
        </p:sp>
        <p:sp>
          <p:nvSpPr>
            <p:cNvPr id="24" name="23 CuadroTexto"/>
            <p:cNvSpPr txBox="1"/>
            <p:nvPr/>
          </p:nvSpPr>
          <p:spPr>
            <a:xfrm>
              <a:off x="2714612" y="6215082"/>
              <a:ext cx="10807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>
                  <a:solidFill>
                    <a:srgbClr val="FF0000"/>
                  </a:solidFill>
                  <a:latin typeface="Eras Bold ITC" pitchFamily="34" charset="0"/>
                </a:rPr>
                <a:t>APTITUDES</a:t>
              </a:r>
            </a:p>
          </p:txBody>
        </p:sp>
        <p:sp>
          <p:nvSpPr>
            <p:cNvPr id="25" name="24 CuadroTexto"/>
            <p:cNvSpPr txBox="1"/>
            <p:nvPr/>
          </p:nvSpPr>
          <p:spPr>
            <a:xfrm>
              <a:off x="4357686" y="6215082"/>
              <a:ext cx="1085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>
                  <a:solidFill>
                    <a:srgbClr val="FF0000"/>
                  </a:solidFill>
                  <a:latin typeface="Eras Bold ITC" pitchFamily="34" charset="0"/>
                </a:rPr>
                <a:t>ACTITUDES</a:t>
              </a: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files.competenciasbasicas.webnode.es/200000265-b255fb350b/Competencias%20b%C3%A1sicas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9DAF8"/>
              </a:clrFrom>
              <a:clrTo>
                <a:srgbClr val="C9DA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74" y="836712"/>
            <a:ext cx="9144000" cy="5143501"/>
          </a:xfrm>
          <a:prstGeom prst="rect">
            <a:avLst/>
          </a:prstGeom>
          <a:noFill/>
        </p:spPr>
      </p:pic>
      <p:sp>
        <p:nvSpPr>
          <p:cNvPr id="2" name="Rectángulo redondeado 1"/>
          <p:cNvSpPr/>
          <p:nvPr/>
        </p:nvSpPr>
        <p:spPr>
          <a:xfrm>
            <a:off x="971600" y="1700808"/>
            <a:ext cx="2304256" cy="1152128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Competencia en Comunicación Lingüística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3435646" y="116632"/>
            <a:ext cx="2304256" cy="1152128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Competencia Plurilingüe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3450487" y="1412776"/>
            <a:ext cx="2304256" cy="1152128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Competencia matemática y en ciencia, tecnología e ingeniería.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5929374" y="1700808"/>
            <a:ext cx="2304256" cy="1152128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Competencia digital.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5929374" y="2924944"/>
            <a:ext cx="2304256" cy="1152128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Competencia personal, social y de aprender a aprender.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4656891" y="4221088"/>
            <a:ext cx="2304256" cy="1152128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Competencia ciudadana.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2308670" y="4221088"/>
            <a:ext cx="2304256" cy="1152128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Competencia emprendedora.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1043608" y="2960948"/>
            <a:ext cx="2304256" cy="1152128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Competencia en conciencia y expresiones culturales.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3 Imagen" descr="índice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674" r="19101"/>
          <a:stretch>
            <a:fillRect/>
          </a:stretch>
        </p:blipFill>
        <p:spPr bwMode="auto">
          <a:xfrm>
            <a:off x="214313" y="2428875"/>
            <a:ext cx="3571875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Llamada de nube"/>
          <p:cNvSpPr/>
          <p:nvPr/>
        </p:nvSpPr>
        <p:spPr>
          <a:xfrm>
            <a:off x="2214546" y="142852"/>
            <a:ext cx="6786610" cy="2643206"/>
          </a:xfrm>
          <a:prstGeom prst="cloudCallou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latin typeface="ItalicC" pitchFamily="2" charset="0"/>
                <a:cs typeface="ItalicC" pitchFamily="2" charset="0"/>
              </a:rPr>
              <a:t>¡Hola! Este es mi cole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latin typeface="ItalicC" pitchFamily="2" charset="0"/>
                <a:cs typeface="ItalicC" pitchFamily="2" charset="0"/>
              </a:rPr>
              <a:t>Lleva funcionando desde el año 1971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356992"/>
            <a:ext cx="4464496" cy="334837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14282" y="71414"/>
            <a:ext cx="850112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Metodología</a:t>
            </a:r>
          </a:p>
          <a:p>
            <a:pPr>
              <a:lnSpc>
                <a:spcPct val="200000"/>
              </a:lnSpc>
            </a:pPr>
            <a:r>
              <a:rPr lang="es-ES_tradnl" dirty="0"/>
              <a:t>	La actividad se basará en un </a:t>
            </a:r>
            <a:r>
              <a:rPr lang="es-ES_tradnl" b="1" dirty="0">
                <a:solidFill>
                  <a:srgbClr val="FF0000"/>
                </a:solidFill>
              </a:rPr>
              <a:t>método activo </a:t>
            </a:r>
            <a:r>
              <a:rPr lang="es-ES_tradnl" dirty="0"/>
              <a:t>y, en la medida de lo posible, </a:t>
            </a:r>
            <a:r>
              <a:rPr lang="es-ES_tradnl" b="1" dirty="0">
                <a:solidFill>
                  <a:srgbClr val="FF0000"/>
                </a:solidFill>
              </a:rPr>
              <a:t>autónomo</a:t>
            </a:r>
            <a:r>
              <a:rPr lang="es-ES_tradnl" dirty="0"/>
              <a:t> con ejercicios que </a:t>
            </a:r>
            <a:r>
              <a:rPr lang="es-ES_tradnl" b="1" dirty="0">
                <a:solidFill>
                  <a:srgbClr val="FF0000"/>
                </a:solidFill>
              </a:rPr>
              <a:t>potencian</a:t>
            </a:r>
            <a:r>
              <a:rPr lang="es-ES_tradnl" dirty="0"/>
              <a:t> bien </a:t>
            </a:r>
            <a:r>
              <a:rPr lang="es-ES_tradnl" b="1" dirty="0">
                <a:solidFill>
                  <a:srgbClr val="FF0000"/>
                </a:solidFill>
              </a:rPr>
              <a:t>la capacidad de razonar  </a:t>
            </a:r>
            <a:r>
              <a:rPr lang="es-ES_tradnl" dirty="0"/>
              <a:t>( actividades de relacionar, secuenciaciones, memorización de canciones, producciones vocales, instrumentales…)  o bien el </a:t>
            </a:r>
            <a:r>
              <a:rPr lang="es-ES_tradnl" b="1" dirty="0">
                <a:solidFill>
                  <a:srgbClr val="FF0000"/>
                </a:solidFill>
              </a:rPr>
              <a:t>terreno emocional </a:t>
            </a:r>
            <a:r>
              <a:rPr lang="es-ES_tradnl" dirty="0"/>
              <a:t>( expresión corporal, vocal, instrumental, improvisación…).</a:t>
            </a:r>
            <a:endParaRPr lang="es-ES" dirty="0"/>
          </a:p>
          <a:p>
            <a:pPr>
              <a:lnSpc>
                <a:spcPct val="200000"/>
              </a:lnSpc>
            </a:pPr>
            <a:r>
              <a:rPr lang="es-ES" dirty="0"/>
              <a:t>Se trata de fomentar el </a:t>
            </a:r>
            <a:r>
              <a:rPr lang="es-ES" b="1" i="1" dirty="0">
                <a:solidFill>
                  <a:srgbClr val="FF0000"/>
                </a:solidFill>
              </a:rPr>
              <a:t>aprendizaje activo </a:t>
            </a:r>
            <a:r>
              <a:rPr lang="es-ES" dirty="0"/>
              <a:t>y lo más autónomo posible por parte del alumnado, que se ve confrontado a tomar decisiones en torno a cómo proceder en el aprendizaje, qué recursos utilizar, cómo seleccionar y elaborar la información encontrada, cómo organizar y repartir el trabajo, en definitiva </a:t>
            </a:r>
            <a:r>
              <a:rPr lang="es-ES" b="1" dirty="0">
                <a:solidFill>
                  <a:srgbClr val="FF0000"/>
                </a:solidFill>
              </a:rPr>
              <a:t>aprender a aprender</a:t>
            </a:r>
          </a:p>
          <a:p>
            <a:br>
              <a:rPr lang="es-ES" dirty="0"/>
            </a:br>
            <a:endParaRPr lang="es-ES" dirty="0"/>
          </a:p>
        </p:txBody>
      </p:sp>
      <p:pic>
        <p:nvPicPr>
          <p:cNvPr id="4" name="3 Imagen" descr="ninos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6F5F3"/>
              </a:clrFrom>
              <a:clrTo>
                <a:srgbClr val="F6F5F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86658" y="5214950"/>
            <a:ext cx="1643050" cy="164305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643042" y="0"/>
            <a:ext cx="5857916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s-E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Áreas que se imparten</a:t>
            </a:r>
          </a:p>
        </p:txBody>
      </p:sp>
      <p:pic>
        <p:nvPicPr>
          <p:cNvPr id="3" name="2 Imagen" descr="índice.jpg"/>
          <p:cNvPicPr>
            <a:picLocks noChangeAspect="1"/>
          </p:cNvPicPr>
          <p:nvPr/>
        </p:nvPicPr>
        <p:blipFill>
          <a:blip r:embed="rId3" cstate="print"/>
          <a:srcRect r="19101"/>
          <a:stretch>
            <a:fillRect/>
          </a:stretch>
        </p:blipFill>
        <p:spPr>
          <a:xfrm>
            <a:off x="6786578" y="0"/>
            <a:ext cx="714348" cy="62505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3 Rectángulo"/>
          <p:cNvSpPr/>
          <p:nvPr/>
        </p:nvSpPr>
        <p:spPr>
          <a:xfrm>
            <a:off x="3286116" y="857232"/>
            <a:ext cx="2786082" cy="923330"/>
          </a:xfrm>
          <a:prstGeom prst="rect">
            <a:avLst/>
          </a:prstGeom>
          <a:solidFill>
            <a:srgbClr val="E226E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4FE9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INGLÉS</a:t>
            </a:r>
            <a:endParaRPr lang="es-ES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4FE98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224C81F-0077-25F9-AC29-38993B3CFD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65" y="692696"/>
            <a:ext cx="2279230" cy="317297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37BE612-85B7-2EEC-D76A-78C31B6DA9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7"/>
          <a:stretch>
            <a:fillRect/>
          </a:stretch>
        </p:blipFill>
        <p:spPr>
          <a:xfrm>
            <a:off x="6359625" y="692696"/>
            <a:ext cx="2090831" cy="317297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7C59066-4497-A12E-1C56-4F5F496CD0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038" y="3835927"/>
            <a:ext cx="3122442" cy="294432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DE75C64-5015-99D2-97ED-F9A09A7662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81" y="3973589"/>
            <a:ext cx="2279230" cy="271382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5652F75-EFBC-7E3A-1913-B0F751882E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138" y="2182666"/>
            <a:ext cx="2516473" cy="314783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821769" y="0"/>
            <a:ext cx="3500462" cy="923330"/>
          </a:xfrm>
          <a:prstGeom prst="rect">
            <a:avLst/>
          </a:prstGeom>
          <a:solidFill>
            <a:srgbClr val="16D4CB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8000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MÚSICA</a:t>
            </a:r>
          </a:p>
        </p:txBody>
      </p:sp>
      <p:pic>
        <p:nvPicPr>
          <p:cNvPr id="4" name="3 Imagen" descr="DSCN09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11552" y="1412776"/>
            <a:ext cx="2928958" cy="2196719"/>
          </a:xfrm>
          <a:prstGeom prst="rect">
            <a:avLst/>
          </a:prstGeom>
        </p:spPr>
      </p:pic>
      <p:pic>
        <p:nvPicPr>
          <p:cNvPr id="8" name="7 Imagen" descr="DSCN09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3830269"/>
            <a:ext cx="3881465" cy="291109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93858" y="96288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>El área de Música se imparte desde 1º de Primaria, con una sesión semanal.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99553"/>
            <a:ext cx="3591391" cy="269354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581128"/>
            <a:ext cx="2880320" cy="216024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07191" y="0"/>
            <a:ext cx="7929618" cy="1200329"/>
          </a:xfrm>
          <a:prstGeom prst="rect">
            <a:avLst/>
          </a:prstGeom>
          <a:solidFill>
            <a:srgbClr val="F4FE98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i="1" cap="none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2351E5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EDUCACIÓN </a:t>
            </a:r>
          </a:p>
          <a:p>
            <a:pPr algn="ctr"/>
            <a:r>
              <a:rPr lang="es-ES" sz="3600" b="1" i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2351E5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FÍSICA</a:t>
            </a:r>
            <a:endParaRPr lang="es-ES" sz="3600" b="1" i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2351E5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85720" y="5934670"/>
            <a:ext cx="8715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La Educación Física se imparte desde 1º de Primaria, con tres sesiones semanales.</a:t>
            </a:r>
          </a:p>
          <a:p>
            <a:r>
              <a:rPr lang="es-ES" dirty="0"/>
              <a:t>Se dispone para su realización de una pistas polideportivas, un Gimnasio y dos salas de Psicomotricidad.</a:t>
            </a:r>
          </a:p>
          <a:p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06810"/>
            <a:ext cx="3923928" cy="294294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55084"/>
            <a:ext cx="3923928" cy="2402886"/>
          </a:xfrm>
          <a:prstGeom prst="rect">
            <a:avLst/>
          </a:prstGeom>
        </p:spPr>
      </p:pic>
      <p:pic>
        <p:nvPicPr>
          <p:cNvPr id="2050" name="Picture 2" descr="F:\Fotos CEIP LaAlhóndiga curso 2018-2019\Fotos Patios Divertidos\20190205_1312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2776"/>
            <a:ext cx="3355604" cy="454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806132" y="0"/>
            <a:ext cx="3531737" cy="830997"/>
          </a:xfrm>
          <a:prstGeom prst="rect">
            <a:avLst/>
          </a:prstGeom>
          <a:solidFill>
            <a:srgbClr val="CCFFFF"/>
          </a:solidFill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s-ES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E226E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RELIGIÓN</a:t>
            </a:r>
            <a:endParaRPr lang="es-ES" sz="4800" b="1" cap="none" spc="0" dirty="0">
              <a:ln>
                <a:prstDash val="solid"/>
              </a:ln>
              <a:solidFill>
                <a:srgbClr val="E226E2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071538" y="6143644"/>
            <a:ext cx="7122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La Asignatura de Religión es optativa y se imparte desde los 3 años.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43488"/>
            <a:ext cx="7632848" cy="467113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176776" y="0"/>
            <a:ext cx="6790449" cy="769441"/>
          </a:xfrm>
          <a:prstGeom prst="rect">
            <a:avLst/>
          </a:prstGeom>
          <a:solidFill>
            <a:srgbClr val="16D4CB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NUEVAS</a:t>
            </a:r>
            <a:r>
              <a:rPr lang="es-E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s-E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TECNOLOGÍAS</a:t>
            </a:r>
            <a:endParaRPr lang="es-ES" sz="4400" b="1" cap="none" spc="0" dirty="0">
              <a:ln/>
              <a:solidFill>
                <a:schemeClr val="accent3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42844" y="928670"/>
            <a:ext cx="45720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Nuestro Centro ha participado en varios de cursos y seminarios de formación relacionados con las  Nuevas Tecnologías de la Información.</a:t>
            </a:r>
          </a:p>
          <a:p>
            <a:r>
              <a:rPr lang="es-ES" dirty="0"/>
              <a:t>Todas las aulas del Centro disponen de PDI y ordenador. Disponemos de Pizarras</a:t>
            </a:r>
          </a:p>
          <a:p>
            <a:r>
              <a:rPr lang="es-ES" dirty="0"/>
              <a:t>Interactivas nuevas en la mayoría de las clases.</a:t>
            </a:r>
          </a:p>
          <a:p>
            <a:endParaRPr lang="es-ES" dirty="0"/>
          </a:p>
        </p:txBody>
      </p:sp>
      <p:sp>
        <p:nvSpPr>
          <p:cNvPr id="9" name="8 Rectángulo"/>
          <p:cNvSpPr/>
          <p:nvPr/>
        </p:nvSpPr>
        <p:spPr>
          <a:xfrm>
            <a:off x="5000628" y="464344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>El Centro cuenta con una Sala de Informática a la que los alumnos/as acuden semanalmente 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8760"/>
            <a:ext cx="4383416" cy="328756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A3D709C-61EA-4900-9A75-4BACA78717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2434" y="2758440"/>
            <a:ext cx="3627125" cy="457199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15 Grupo"/>
          <p:cNvGrpSpPr/>
          <p:nvPr/>
        </p:nvGrpSpPr>
        <p:grpSpPr>
          <a:xfrm>
            <a:off x="-357222" y="0"/>
            <a:ext cx="9501222" cy="6858000"/>
            <a:chOff x="-357222" y="0"/>
            <a:chExt cx="9501222" cy="6858000"/>
          </a:xfrm>
        </p:grpSpPr>
        <p:pic>
          <p:nvPicPr>
            <p:cNvPr id="13" name="12 Imagen" descr="graduación 023.jpg"/>
            <p:cNvPicPr>
              <a:picLocks noChangeAspect="1"/>
            </p:cNvPicPr>
            <p:nvPr/>
          </p:nvPicPr>
          <p:blipFill>
            <a:blip r:embed="rId2" cstate="print"/>
            <a:srcRect t="7291" b="14583"/>
            <a:stretch>
              <a:fillRect/>
            </a:stretch>
          </p:blipFill>
          <p:spPr>
            <a:xfrm>
              <a:off x="3714744" y="3429000"/>
              <a:ext cx="5429256" cy="342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1 Imagen" descr="graduación 015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357222" y="0"/>
              <a:ext cx="4857784" cy="36433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" name="2 Imagen" descr="graduación 017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81498" y="0"/>
              <a:ext cx="4762502" cy="36433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5 Imagen" descr="graduación 051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429000"/>
              <a:ext cx="4071934" cy="342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13 Imagen" descr="graduación 054.jpg"/>
            <p:cNvPicPr>
              <a:picLocks noChangeAspect="1"/>
            </p:cNvPicPr>
            <p:nvPr/>
          </p:nvPicPr>
          <p:blipFill>
            <a:blip r:embed="rId6" cstate="print"/>
            <a:srcRect l="10937" b="31250"/>
            <a:stretch>
              <a:fillRect/>
            </a:stretch>
          </p:blipFill>
          <p:spPr>
            <a:xfrm>
              <a:off x="2714612" y="2786058"/>
              <a:ext cx="2857520" cy="16543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6 Rectángulo"/>
          <p:cNvSpPr/>
          <p:nvPr/>
        </p:nvSpPr>
        <p:spPr>
          <a:xfrm rot="206358">
            <a:off x="4452827" y="5802493"/>
            <a:ext cx="44342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CC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" pitchFamily="34" charset="0"/>
              </a:rPr>
              <a:t>Matemáticas</a:t>
            </a:r>
          </a:p>
        </p:txBody>
      </p:sp>
      <p:sp>
        <p:nvSpPr>
          <p:cNvPr id="9" name="8 Rectángulo"/>
          <p:cNvSpPr/>
          <p:nvPr/>
        </p:nvSpPr>
        <p:spPr>
          <a:xfrm rot="20651972">
            <a:off x="41597" y="358422"/>
            <a:ext cx="287610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226E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" pitchFamily="34" charset="0"/>
              </a:rPr>
              <a:t>Ciencias</a:t>
            </a:r>
          </a:p>
          <a:p>
            <a:pPr algn="ctr"/>
            <a:r>
              <a:rPr lang="es-E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226E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" pitchFamily="34" charset="0"/>
              </a:rPr>
              <a:t>Sociales</a:t>
            </a:r>
            <a:endParaRPr lang="es-E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E226E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 rot="579179">
            <a:off x="5409039" y="276828"/>
            <a:ext cx="344998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" pitchFamily="34" charset="0"/>
              </a:rPr>
              <a:t>Ciencias </a:t>
            </a:r>
          </a:p>
          <a:p>
            <a:pPr algn="ctr"/>
            <a:r>
              <a:rPr lang="es-E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" pitchFamily="34" charset="0"/>
              </a:rPr>
              <a:t>Naturales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0" y="5934670"/>
            <a:ext cx="26212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" pitchFamily="34" charset="0"/>
              </a:rPr>
              <a:t>Valores</a:t>
            </a:r>
          </a:p>
        </p:txBody>
      </p:sp>
      <p:sp>
        <p:nvSpPr>
          <p:cNvPr id="12" name="11 Rectángulo"/>
          <p:cNvSpPr/>
          <p:nvPr/>
        </p:nvSpPr>
        <p:spPr>
          <a:xfrm rot="1577389">
            <a:off x="5559245" y="3934672"/>
            <a:ext cx="28216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7"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" pitchFamily="34" charset="0"/>
              </a:rPr>
              <a:t>Plástica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214282" y="3143248"/>
            <a:ext cx="32624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" pitchFamily="34" charset="0"/>
              </a:rPr>
              <a:t>Lenguaje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85918" y="0"/>
            <a:ext cx="5572164" cy="646331"/>
          </a:xfrm>
          <a:prstGeom prst="rect">
            <a:avLst/>
          </a:prstGeom>
          <a:solidFill>
            <a:srgbClr val="CCFFF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spc="50" dirty="0">
                <a:ln w="12700" cmpd="sng">
                  <a:solidFill>
                    <a:srgbClr val="E226E2"/>
                  </a:solidFill>
                  <a:prstDash val="solid"/>
                </a:ln>
                <a:solidFill>
                  <a:srgbClr val="9900CC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BIBLIOTECA </a:t>
            </a:r>
            <a:endParaRPr lang="es-ES" sz="3600" b="1" cap="none" spc="50" dirty="0">
              <a:ln w="12700" cmpd="sng">
                <a:solidFill>
                  <a:srgbClr val="E226E2"/>
                </a:solidFill>
                <a:prstDash val="solid"/>
              </a:ln>
              <a:solidFill>
                <a:srgbClr val="9900CC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214414" y="78579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  <a:p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142844" y="4714885"/>
            <a:ext cx="62981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Los alumnos tienen asignado un horario semanal para acudir a la Biblioteca, donde se realizan diferentes actividades para fomentar el </a:t>
            </a:r>
            <a:r>
              <a:rPr lang="es-ES" b="1" dirty="0"/>
              <a:t>hábito lector </a:t>
            </a:r>
            <a:r>
              <a:rPr lang="es-ES" dirty="0"/>
              <a:t>y se lleva a cabo el préstamo de libros. Hacemos uso del Programa </a:t>
            </a:r>
            <a:r>
              <a:rPr lang="es-ES" dirty="0" err="1"/>
              <a:t>Abies</a:t>
            </a:r>
            <a:r>
              <a:rPr lang="es-ES" dirty="0"/>
              <a:t>(más de 8000 títulos).</a:t>
            </a:r>
          </a:p>
          <a:p>
            <a:r>
              <a:rPr lang="es-ES" dirty="0"/>
              <a:t>Todas las clases disponen  a su vez , de una Biblioteca de Aula.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909404"/>
            <a:ext cx="2160240" cy="162018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B6F7B42-FAA4-5839-2FBB-333D5BE27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79"/>
          <a:stretch>
            <a:fillRect/>
          </a:stretch>
        </p:blipFill>
        <p:spPr>
          <a:xfrm>
            <a:off x="142845" y="1108959"/>
            <a:ext cx="3493052" cy="357301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A7C863A-E4A6-0B68-1562-F05511779B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154" y="1204324"/>
            <a:ext cx="4509714" cy="3382286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643042" y="0"/>
            <a:ext cx="5857916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s-E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Actividades Complementarias</a:t>
            </a:r>
          </a:p>
        </p:txBody>
      </p:sp>
      <p:pic>
        <p:nvPicPr>
          <p:cNvPr id="3" name="2 Imagen" descr="índice.jpg"/>
          <p:cNvPicPr>
            <a:picLocks noChangeAspect="1"/>
          </p:cNvPicPr>
          <p:nvPr/>
        </p:nvPicPr>
        <p:blipFill>
          <a:blip r:embed="rId2" cstate="print"/>
          <a:srcRect r="19101"/>
          <a:stretch>
            <a:fillRect/>
          </a:stretch>
        </p:blipFill>
        <p:spPr>
          <a:xfrm>
            <a:off x="6786578" y="0"/>
            <a:ext cx="714348" cy="62505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3 CuadroTexto"/>
          <p:cNvSpPr txBox="1"/>
          <p:nvPr/>
        </p:nvSpPr>
        <p:spPr>
          <a:xfrm>
            <a:off x="357158" y="785794"/>
            <a:ext cx="832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 lo largo del año se programan una serie de actividades comunes en el Centro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683568" y="6318417"/>
            <a:ext cx="417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Navidad y venida de los Reyes Magos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76" y="1254300"/>
            <a:ext cx="3779912" cy="251994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46" y="3873415"/>
            <a:ext cx="3127771" cy="234582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DEDAA8A-D052-E0A2-215A-742F0FE0CA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654" y="2287082"/>
            <a:ext cx="4572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3896174" y="3774698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Carnavales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E7EBB94-5960-E5E4-B2CB-88DFE26118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9940"/>
            <a:ext cx="4283968" cy="32129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33B50B8-D1EF-C28C-F54B-C51A17EA4A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9940"/>
            <a:ext cx="4283969" cy="321297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B3196B7-8BC3-6C8E-A2A5-899182CC26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5"/>
          <a:stretch>
            <a:fillRect/>
          </a:stretch>
        </p:blipFill>
        <p:spPr>
          <a:xfrm>
            <a:off x="204688" y="4215124"/>
            <a:ext cx="4067944" cy="2567524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48B6ABC-65FD-4FCC-4D57-53E19DDAF0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50"/>
          <a:stretch>
            <a:fillRect/>
          </a:stretch>
        </p:blipFill>
        <p:spPr bwMode="auto">
          <a:xfrm>
            <a:off x="4463481" y="4212868"/>
            <a:ext cx="4617246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3579580" y="0"/>
            <a:ext cx="2778369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s-E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Ubicación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214282" y="639529"/>
            <a:ext cx="8290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Nos encontramos situados en el barrio de La Alhóndiga, en la calle Buenavista,  nº 26, cerca de la estación de Getafe Centro.</a:t>
            </a:r>
          </a:p>
        </p:txBody>
      </p:sp>
      <p:sp>
        <p:nvSpPr>
          <p:cNvPr id="8" name="7 Rectángulo redondeado"/>
          <p:cNvSpPr/>
          <p:nvPr/>
        </p:nvSpPr>
        <p:spPr>
          <a:xfrm>
            <a:off x="4786314" y="3071810"/>
            <a:ext cx="857256" cy="35719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9 Imagen" descr="índice.jpg"/>
          <p:cNvPicPr>
            <a:picLocks noChangeAspect="1"/>
          </p:cNvPicPr>
          <p:nvPr/>
        </p:nvPicPr>
        <p:blipFill>
          <a:blip r:embed="rId2" cstate="print"/>
          <a:srcRect r="19101"/>
          <a:stretch>
            <a:fillRect/>
          </a:stretch>
        </p:blipFill>
        <p:spPr>
          <a:xfrm>
            <a:off x="5715008" y="0"/>
            <a:ext cx="714348" cy="62505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1312104"/>
            <a:ext cx="8390166" cy="511563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2532" y="4581128"/>
            <a:ext cx="646232" cy="1008112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 flipH="1">
            <a:off x="395536" y="3501008"/>
            <a:ext cx="2796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Día de la Paz</a:t>
            </a:r>
          </a:p>
        </p:txBody>
      </p:sp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3686538" cy="2764904"/>
          </a:xfr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54968"/>
            <a:ext cx="4093618" cy="508518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75" y="4005064"/>
            <a:ext cx="3539075" cy="2654306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755576" y="5948470"/>
            <a:ext cx="1903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Talleres Semana</a:t>
            </a:r>
          </a:p>
          <a:p>
            <a:r>
              <a:rPr lang="es-ES" dirty="0"/>
              <a:t>Cultural</a:t>
            </a:r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7266" y="-377106"/>
            <a:ext cx="3394472" cy="4525963"/>
          </a:xfr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822211"/>
            <a:ext cx="5076056" cy="380704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37631"/>
            <a:ext cx="4416491" cy="331236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63359"/>
            <a:ext cx="2939819" cy="2204864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6012160" y="6093296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Halloween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54" y="3292580"/>
            <a:ext cx="3846187" cy="288644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FA1D363-8890-0B54-4300-69FC50DE97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24" y="41690"/>
            <a:ext cx="4199710" cy="314978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53E8C39-81ED-20E0-7446-A7D6650139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7912"/>
            <a:ext cx="4213538" cy="315192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8585DEA-8DE8-36EF-4345-5A32023226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01"/>
          <a:stretch>
            <a:fillRect/>
          </a:stretch>
        </p:blipFill>
        <p:spPr>
          <a:xfrm>
            <a:off x="4134414" y="3276044"/>
            <a:ext cx="4860032" cy="274104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142976" y="5929330"/>
            <a:ext cx="1817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DÍA DEL LIBRO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ACA478C-9226-3691-0FA4-10410B1C44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30" y="283528"/>
            <a:ext cx="3980747" cy="299551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C6E8813-5D56-0DAC-79CC-596EB30393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83527"/>
            <a:ext cx="3980748" cy="299551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BB61F92-F928-2680-D621-5D309075E5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864" y="3645024"/>
            <a:ext cx="3980748" cy="298556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E537BDE-D39A-2F9F-C949-2F5A232F96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55" y="3429000"/>
            <a:ext cx="3116651" cy="234528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2196752" y="5596096"/>
            <a:ext cx="7772400" cy="362471"/>
          </a:xfrm>
        </p:spPr>
        <p:txBody>
          <a:bodyPr/>
          <a:lstStyle/>
          <a:p>
            <a:r>
              <a:rPr lang="es-ES" sz="3200" dirty="0"/>
              <a:t>Fiesta del Agua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7585" y="9204251"/>
            <a:ext cx="6400800" cy="1752600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732C558-B50D-EDB3-DE7C-D22CADA783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018" y="2938648"/>
            <a:ext cx="3121498" cy="234892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BAC0A28-5287-8484-A98A-13C2019217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4" y="2924944"/>
            <a:ext cx="3323861" cy="249289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9EBEA4D-EE1E-93E3-3052-DF80A507FF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270" y="122479"/>
            <a:ext cx="1991077" cy="265476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C1DF36D-11E7-C59B-96AF-EFDFFDF503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3" y="253792"/>
            <a:ext cx="3323861" cy="249289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F0A613B-05B1-B87C-FB74-3FD1C9A0AF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323" y="463095"/>
            <a:ext cx="3121497" cy="234892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28A2B03-FE6C-536F-44AC-5077A3310A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385" y="2838334"/>
            <a:ext cx="2216845" cy="39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595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643042" y="0"/>
            <a:ext cx="5857916" cy="107721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s-E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Proyecto Ampliación horaria </a:t>
            </a:r>
          </a:p>
          <a:p>
            <a:r>
              <a:rPr lang="es-E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 el área de Lengua Inglesa!</a:t>
            </a:r>
          </a:p>
        </p:txBody>
      </p:sp>
      <p:pic>
        <p:nvPicPr>
          <p:cNvPr id="3" name="2 Imagen" descr="índice.jpg"/>
          <p:cNvPicPr>
            <a:picLocks noChangeAspect="1"/>
          </p:cNvPicPr>
          <p:nvPr/>
        </p:nvPicPr>
        <p:blipFill>
          <a:blip r:embed="rId2" cstate="print"/>
          <a:srcRect r="19101"/>
          <a:stretch>
            <a:fillRect/>
          </a:stretch>
        </p:blipFill>
        <p:spPr>
          <a:xfrm>
            <a:off x="6786578" y="0"/>
            <a:ext cx="714348" cy="62505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1340768"/>
            <a:ext cx="6261359" cy="4968552"/>
          </a:xfrm>
          <a:prstGeom prst="rect">
            <a:avLst/>
          </a:prstGeom>
        </p:spPr>
      </p:pic>
      <p:sp>
        <p:nvSpPr>
          <p:cNvPr id="6" name="AutoShape 2" descr="Resultado de imagen de inglé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514" y="4869160"/>
            <a:ext cx="4216127" cy="16002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643042" y="0"/>
            <a:ext cx="5857916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s-E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Comedor  escolar</a:t>
            </a:r>
          </a:p>
        </p:txBody>
      </p:sp>
      <p:pic>
        <p:nvPicPr>
          <p:cNvPr id="3" name="2 Imagen" descr="índice.jpg"/>
          <p:cNvPicPr>
            <a:picLocks noChangeAspect="1"/>
          </p:cNvPicPr>
          <p:nvPr/>
        </p:nvPicPr>
        <p:blipFill>
          <a:blip r:embed="rId2" cstate="print"/>
          <a:srcRect r="19101"/>
          <a:stretch>
            <a:fillRect/>
          </a:stretch>
        </p:blipFill>
        <p:spPr>
          <a:xfrm>
            <a:off x="6786578" y="0"/>
            <a:ext cx="714348" cy="62505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6 Rectángulo"/>
          <p:cNvSpPr/>
          <p:nvPr/>
        </p:nvSpPr>
        <p:spPr>
          <a:xfrm>
            <a:off x="642910" y="5072074"/>
            <a:ext cx="7143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El Servicio de Comedor Escolar es de 14:00 a 16:00 horas.</a:t>
            </a:r>
          </a:p>
          <a:p>
            <a:endParaRPr lang="es-ES" dirty="0"/>
          </a:p>
          <a:p>
            <a:r>
              <a:rPr lang="es-ES" dirty="0"/>
              <a:t>También contamos con los Primeros del cole de 7:30 a 9:00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7544" y="884208"/>
            <a:ext cx="2592288" cy="194421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814515"/>
            <a:ext cx="5508104" cy="4131078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142976" y="5500702"/>
            <a:ext cx="6660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Contamos con cocina en donde se preparan a diario los menús</a:t>
            </a:r>
          </a:p>
          <a:p>
            <a:r>
              <a:rPr lang="es-ES" dirty="0"/>
              <a:t>Dieta equilibrada estudiada por un dietista.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32656"/>
            <a:ext cx="2664296" cy="1796382"/>
          </a:xfrm>
          <a:prstGeom prst="rect">
            <a:avLst/>
          </a:prstGeom>
        </p:spPr>
      </p:pic>
      <p:pic>
        <p:nvPicPr>
          <p:cNvPr id="3074" name="Picture 2" descr="C:\Users\rafa\Desktop\IMG-20181230-WA0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40"/>
            <a:ext cx="3816424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rafa\Desktop\IMG-20181230-WA0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40"/>
            <a:ext cx="3816424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rafa\Desktop\IMG-20181230-WA00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5587"/>
            <a:ext cx="3888432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rafa\Desktop\IMG-20181230-WA0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79" y="2348879"/>
            <a:ext cx="3980790" cy="298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rafa\Desktop\IMG-20181230-WA00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288" y="3212976"/>
            <a:ext cx="3564152" cy="212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78166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34409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0" y="-857250"/>
            <a:ext cx="13716000" cy="8572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"/>
          <p:cNvSpPr/>
          <p:nvPr/>
        </p:nvSpPr>
        <p:spPr>
          <a:xfrm>
            <a:off x="3579580" y="0"/>
            <a:ext cx="2778369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s-E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Entorno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071538" y="571480"/>
            <a:ext cx="71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214282" y="719720"/>
            <a:ext cx="850112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dirty="0"/>
              <a:t>Junto al Centro tenemos la Escuela Infantil “ El Prado” y los IES “</a:t>
            </a:r>
            <a:r>
              <a:rPr lang="es-ES" dirty="0" err="1"/>
              <a:t>Altair</a:t>
            </a:r>
            <a:r>
              <a:rPr lang="es-ES" dirty="0"/>
              <a:t> y León Felipe” a los que acuden la gran mayoría de nuestros alumnos al finalizar Primaria.</a:t>
            </a:r>
          </a:p>
        </p:txBody>
      </p:sp>
      <p:sp>
        <p:nvSpPr>
          <p:cNvPr id="18438" name="AutoShape 6" descr="Resultado de imagen de ies arquitecto peridis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8440" name="AutoShape 8" descr="Resultado de imagen de ies arquitecto peridis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9 CuadroTexto"/>
          <p:cNvSpPr txBox="1"/>
          <p:nvPr/>
        </p:nvSpPr>
        <p:spPr>
          <a:xfrm>
            <a:off x="164903" y="2039856"/>
            <a:ext cx="868282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Contamos con una gran variedad de recursos de índole cultural y deportivo: </a:t>
            </a:r>
          </a:p>
          <a:p>
            <a:pPr>
              <a:buFont typeface="Wingdings" pitchFamily="2" charset="2"/>
              <a:buChar char="Ø"/>
            </a:pPr>
            <a:r>
              <a:rPr lang="es-ES" dirty="0"/>
              <a:t>Centro cívico La Alhóndiga</a:t>
            </a:r>
          </a:p>
          <a:p>
            <a:pPr>
              <a:buFont typeface="Wingdings" pitchFamily="2" charset="2"/>
              <a:buChar char="Ø"/>
            </a:pPr>
            <a:r>
              <a:rPr lang="es-ES" dirty="0"/>
              <a:t>Bibliotecas</a:t>
            </a:r>
          </a:p>
          <a:p>
            <a:pPr>
              <a:buFont typeface="Wingdings" pitchFamily="2" charset="2"/>
              <a:buChar char="Ø"/>
            </a:pPr>
            <a:r>
              <a:rPr lang="es-ES" dirty="0"/>
              <a:t>Complejo polideportivo “La Alhóndiga” Sector 3</a:t>
            </a:r>
          </a:p>
          <a:p>
            <a:pPr>
              <a:buFont typeface="Wingdings" pitchFamily="2" charset="2"/>
              <a:buChar char="Ø"/>
            </a:pPr>
            <a:r>
              <a:rPr lang="es-ES" dirty="0"/>
              <a:t>Centro Comercial Getafe 3</a:t>
            </a:r>
          </a:p>
          <a:p>
            <a:r>
              <a:rPr lang="es-ES" dirty="0"/>
              <a:t>Y también nos encontramos rodeados de parques y jardines, entre los que destaca</a:t>
            </a:r>
          </a:p>
          <a:p>
            <a:r>
              <a:rPr lang="es-ES" dirty="0"/>
              <a:t>el parque de “La Alhóndiga”</a:t>
            </a:r>
          </a:p>
        </p:txBody>
      </p:sp>
      <p:pic>
        <p:nvPicPr>
          <p:cNvPr id="15" name="14 Imagen" descr="índice.jpg"/>
          <p:cNvPicPr>
            <a:picLocks noChangeAspect="1"/>
          </p:cNvPicPr>
          <p:nvPr/>
        </p:nvPicPr>
        <p:blipFill>
          <a:blip r:embed="rId2" cstate="print"/>
          <a:srcRect r="19101"/>
          <a:stretch>
            <a:fillRect/>
          </a:stretch>
        </p:blipFill>
        <p:spPr>
          <a:xfrm>
            <a:off x="5715008" y="0"/>
            <a:ext cx="714348" cy="62505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580" y="3826985"/>
            <a:ext cx="2160768" cy="128586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3" y="4255248"/>
            <a:ext cx="2695575" cy="219808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581" y="5287161"/>
            <a:ext cx="2299182" cy="145519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56" y="3938066"/>
            <a:ext cx="2116742" cy="2526171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0" y="-857250"/>
            <a:ext cx="13716000" cy="85725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01BFC4-4A2A-47A0-AFD1-61513E92C5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36296" cy="263804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576FD78-0A8A-4419-93A0-0C0C9EF84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8044"/>
            <a:ext cx="9144000" cy="4219956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0" y="-857250"/>
            <a:ext cx="13716000" cy="85725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Actividades de comedor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4211960" cy="315897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485" y="1268760"/>
            <a:ext cx="4032448" cy="315897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644330"/>
            <a:ext cx="6069057" cy="221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017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73070" y="980728"/>
            <a:ext cx="6197860" cy="144016"/>
          </a:xfrm>
        </p:spPr>
        <p:txBody>
          <a:bodyPr/>
          <a:lstStyle/>
          <a:p>
            <a:pPr>
              <a:spcAft>
                <a:spcPts val="0"/>
              </a:spcAft>
              <a:tabLst>
                <a:tab pos="2700020" algn="ctr"/>
                <a:tab pos="5400040" algn="r"/>
              </a:tabLst>
            </a:pPr>
            <a:r>
              <a:rPr lang="es-ES" sz="3200" u="sng" dirty="0">
                <a:solidFill>
                  <a:srgbClr val="FF0000"/>
                </a:solidFill>
                <a:latin typeface="Arial Black"/>
                <a:ea typeface="Calibri"/>
                <a:cs typeface="Times New Roman"/>
              </a:rPr>
              <a:t>ACTIVIDADES EXTRAESCOLARES</a:t>
            </a:r>
            <a:br>
              <a:rPr lang="es-ES" sz="2000" dirty="0">
                <a:ea typeface="Calibri"/>
                <a:cs typeface="Times New Roman"/>
              </a:rPr>
            </a:br>
            <a:endParaRPr lang="es-ES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69314D09-4646-4ADE-80ED-53F40385DE7A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918262"/>
          <a:ext cx="8229599" cy="3889839"/>
        </p:xfrm>
        <a:graphic>
          <a:graphicData uri="http://schemas.openxmlformats.org/drawingml/2006/table">
            <a:tbl>
              <a:tblPr firstRow="1" firstCol="1" bandRow="1"/>
              <a:tblGrid>
                <a:gridCol w="2510576">
                  <a:extLst>
                    <a:ext uri="{9D8B030D-6E8A-4147-A177-3AD203B41FA5}">
                      <a16:colId xmlns:a16="http://schemas.microsoft.com/office/drawing/2014/main" val="3965569781"/>
                    </a:ext>
                  </a:extLst>
                </a:gridCol>
                <a:gridCol w="1080820">
                  <a:extLst>
                    <a:ext uri="{9D8B030D-6E8A-4147-A177-3AD203B41FA5}">
                      <a16:colId xmlns:a16="http://schemas.microsoft.com/office/drawing/2014/main" val="736886630"/>
                    </a:ext>
                  </a:extLst>
                </a:gridCol>
                <a:gridCol w="1246785">
                  <a:extLst>
                    <a:ext uri="{9D8B030D-6E8A-4147-A177-3AD203B41FA5}">
                      <a16:colId xmlns:a16="http://schemas.microsoft.com/office/drawing/2014/main" val="3363892534"/>
                    </a:ext>
                  </a:extLst>
                </a:gridCol>
                <a:gridCol w="1141224">
                  <a:extLst>
                    <a:ext uri="{9D8B030D-6E8A-4147-A177-3AD203B41FA5}">
                      <a16:colId xmlns:a16="http://schemas.microsoft.com/office/drawing/2014/main" val="2281292583"/>
                    </a:ext>
                  </a:extLst>
                </a:gridCol>
                <a:gridCol w="2250194">
                  <a:extLst>
                    <a:ext uri="{9D8B030D-6E8A-4147-A177-3AD203B41FA5}">
                      <a16:colId xmlns:a16="http://schemas.microsoft.com/office/drawing/2014/main" val="3932608502"/>
                    </a:ext>
                  </a:extLst>
                </a:gridCol>
              </a:tblGrid>
              <a:tr h="1295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ACTIVIDAD Y CURSO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HORARIO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DÍAS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AULA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COMPETENCIA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966534"/>
                  </a:ext>
                </a:extLst>
              </a:tr>
              <a:tr h="2650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PROGRAMA DE ACOMPAÑAMIENTO y APOYO ESCOLAR (4º, 5º y 6º)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15:00h – 16:00h.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 Lunes a Jueves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Aulas: 15 Y 17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Consejería de Educación de la Comunidad de Madrid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665593"/>
                  </a:ext>
                </a:extLst>
              </a:tr>
              <a:tr h="2650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RUMANO TODAS LAS EDADES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16:00h – 18:00h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Jueves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Aula 3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Consejería de Educación de la Comunidad de Madrid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8931690"/>
                  </a:ext>
                </a:extLst>
              </a:tr>
              <a:tr h="3589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CARRUSEL DE ACTIVIDADES (1º, 2º y 3º)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16:00h – 17:30h.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Martes y Jueves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Biblioteca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Ayuntamiento de Getafe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4986783"/>
                  </a:ext>
                </a:extLst>
              </a:tr>
              <a:tr h="3589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CARRUSEL DE ACTIVIDADES (4º, 5º y 6º)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16:00h – 17:30h.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Lunes y Miércoles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Biblioteca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Ayuntamiento de Getafe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8899164"/>
                  </a:ext>
                </a:extLst>
              </a:tr>
              <a:tr h="3589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CARRUSEL DE ACTIVIDADES (INFANTIL)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16:00h – 17:30h.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Martes y Jueves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Aula 1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Ayuntamiento de Getafe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9171950"/>
                  </a:ext>
                </a:extLst>
              </a:tr>
              <a:tr h="3589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CARRUSEL DE ACTIVIDADES (INFANTIL)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16:00h – 17:30h.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Lunes y Miércoles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Aula 1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Ayuntamiento de Getafe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8174522"/>
                  </a:ext>
                </a:extLst>
              </a:tr>
              <a:tr h="3589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AULAS ACTIVAS (1º, 2º y 3º)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16:00h – 17:30h.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Lunes y Miércoles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Aula 4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Ayuntamiento de Getafe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7336463"/>
                  </a:ext>
                </a:extLst>
              </a:tr>
              <a:tr h="3589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AULAS ACTIVAS (4º, 5º y 6º)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16:00h – 17:30h.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Martes y Jueves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Aula 4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Ayuntamiento de Getafe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8629891"/>
                  </a:ext>
                </a:extLst>
              </a:tr>
              <a:tr h="3589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INGLÉS TODA LA PRIMARIA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16:00h - 17:00h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Martes y Jueves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Aula 12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AMPA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9656354"/>
                  </a:ext>
                </a:extLst>
              </a:tr>
              <a:tr h="3589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FÚTBOL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16:00h – 17:00h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Martes y Jueves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Pista deportiva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AMPA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545312"/>
                  </a:ext>
                </a:extLst>
              </a:tr>
              <a:tr h="3589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PATINAJE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16:00h - 17:00h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Lunes y Miércoles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Pista deportiva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b="1" dirty="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AMPA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36" marR="63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67839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57974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691680" y="548680"/>
            <a:ext cx="5860900" cy="2308324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lbertus Extra Bold" pitchFamily="34" charset="0"/>
              </a:rPr>
              <a:t>PROYECTO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lbertus Extra Bold" pitchFamily="34" charset="0"/>
              </a:rPr>
              <a:t>DE PATIOS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907704" y="5877272"/>
            <a:ext cx="5293180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CEIP LA ALHÓNDIGA (Getafe)</a:t>
            </a:r>
          </a:p>
        </p:txBody>
      </p:sp>
      <p:pic>
        <p:nvPicPr>
          <p:cNvPr id="2052" name="6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16"/>
          <a:stretch>
            <a:fillRect/>
          </a:stretch>
        </p:blipFill>
        <p:spPr bwMode="auto">
          <a:xfrm>
            <a:off x="2987675" y="3141663"/>
            <a:ext cx="34940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5589588"/>
            <a:ext cx="1547812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2930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FF0000"/>
                </a:solidFill>
              </a:rPr>
              <a:t>ALUMNOS /AS AYUDANTES</a:t>
            </a:r>
          </a:p>
        </p:txBody>
      </p:sp>
      <p:pic>
        <p:nvPicPr>
          <p:cNvPr id="5122" name="Picture 2" descr="F:\Fotos CEIP LaAlhóndiga curso 2019-2020\Fotos mediadores\20191217_1336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0891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5016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FF0000"/>
                </a:solidFill>
              </a:rPr>
              <a:t>AULA DE ENLACE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853135"/>
          </a:xfrm>
        </p:spPr>
        <p:txBody>
          <a:bodyPr/>
          <a:lstStyle/>
          <a:p>
            <a:r>
              <a:rPr lang="es-ES" sz="2000" dirty="0"/>
              <a:t>Dichas aulas están reguladas por la Consejería de Educación e Investigación de la Comunidad de Madrid y contribuyen a facilitar la incorporación del alumnado extranjero con desconocimiento del castellano al sistema educativo.</a:t>
            </a:r>
          </a:p>
          <a:p>
            <a:r>
              <a:rPr lang="es-ES" sz="2000" dirty="0"/>
              <a:t>Los objetivos que se pretenden conseguir son los siguientes:</a:t>
            </a:r>
          </a:p>
          <a:p>
            <a:pPr marL="0" lvl="0" indent="0">
              <a:buNone/>
            </a:pPr>
            <a:r>
              <a:rPr lang="es-ES" sz="2000" dirty="0"/>
              <a:t>    A) Posibilitar la atención específica al alumnado procedente de sistemas educativos extranjeros que e integra en el sistema educativo español y presenta graves carencias lingüísticas, mediante programas específicos que le permitan eliminar dicha carencia.</a:t>
            </a:r>
          </a:p>
          <a:p>
            <a:pPr marL="0" lvl="0" indent="0">
              <a:buNone/>
            </a:pPr>
            <a:r>
              <a:rPr lang="es-ES" sz="2000" dirty="0"/>
              <a:t>    B) Acortar el tiempo para la completa integración de este alumnado en el sistema educativo español y facilitar la incorporación al curso correspondiente.</a:t>
            </a:r>
          </a:p>
          <a:p>
            <a:pPr marL="0" lvl="0" indent="0">
              <a:buNone/>
            </a:pPr>
            <a:r>
              <a:rPr lang="es-ES" sz="2000" dirty="0"/>
              <a:t>    C) Favorecer el desarrollo de la identidad personal y cultural del alumno y su integración en el medio social.</a:t>
            </a:r>
          </a:p>
          <a:p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6572236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chemeClr val="accent3"/>
                </a:solidFill>
              </a:rPr>
              <a:t>PROGRAMA “EN SUS </a:t>
            </a:r>
            <a:r>
              <a:rPr lang="es-ES" sz="6000" dirty="0" err="1">
                <a:solidFill>
                  <a:schemeClr val="accent3"/>
                </a:solidFill>
              </a:rPr>
              <a:t>z</a:t>
            </a:r>
            <a:r>
              <a:rPr lang="es-ES" b="1" dirty="0" err="1">
                <a:solidFill>
                  <a:schemeClr val="accent3"/>
                </a:solidFill>
              </a:rPr>
              <a:t>APATOS</a:t>
            </a:r>
            <a:r>
              <a:rPr lang="es-ES" b="1" dirty="0">
                <a:solidFill>
                  <a:schemeClr val="accent3"/>
                </a:solidFill>
              </a:rPr>
              <a:t>”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848" y="1700808"/>
            <a:ext cx="1368152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95536" y="1268760"/>
            <a:ext cx="7488832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 dirty="0"/>
              <a:t>Es un programa de Alfabetización Emocional y Teatro de Conciencia para la convivencia, el cual estamos aplicando en nuestro centro desde el curso 2019/2020 a través de un seminario formación para docentes.</a:t>
            </a:r>
          </a:p>
          <a:p>
            <a:pPr>
              <a:lnSpc>
                <a:spcPct val="150000"/>
              </a:lnSpc>
            </a:pPr>
            <a:r>
              <a:rPr lang="es-ES" sz="1400" dirty="0"/>
              <a:t>“En Sus Zapatos: Un Espacio de Empatía Activa” busca prevenir la violencia y el acoso escolar, y fomenta la convivencia formando al alumnado, maestros, familias y personal no docente en Educación Emocional, a través del juego y el teatro.</a:t>
            </a:r>
          </a:p>
          <a:p>
            <a:pPr>
              <a:lnSpc>
                <a:spcPct val="150000"/>
              </a:lnSpc>
            </a:pPr>
            <a:r>
              <a:rPr lang="es-ES" sz="1400" dirty="0"/>
              <a:t>Nuestro método:3 ejes teóricos que sustenta el programa.</a:t>
            </a:r>
          </a:p>
          <a:p>
            <a:pPr marL="342900" indent="-342900">
              <a:lnSpc>
                <a:spcPct val="150000"/>
              </a:lnSpc>
              <a:buAutoNum type="alphaUcParenR"/>
            </a:pPr>
            <a:r>
              <a:rPr lang="es-ES" sz="1400" dirty="0"/>
              <a:t>Gestión Emocional: aprendemos  a  calmarnos y  evitar  que  ante situaciones   que   provocan   frustración,   rabia,   miedo   o   tristeza usemos  conductas  que  agredan  a  otras  personas  o  a  nosotros mismos.</a:t>
            </a:r>
          </a:p>
          <a:p>
            <a:pPr marL="342900" indent="-342900">
              <a:lnSpc>
                <a:spcPct val="150000"/>
              </a:lnSpc>
              <a:buAutoNum type="alphaUcParenR"/>
            </a:pPr>
            <a:r>
              <a:rPr lang="es-ES" sz="1400" dirty="0"/>
              <a:t>Empatía   Activa: aprendemos  no  sólo  a  ponernos  “en  los zapatos” de   las   otras personas,   sino   también   a   actuar   en consecuencia  e  intentar  ayudarles.  De  esta  manera,  abrimos  la puerta a la compasión y al perdón.</a:t>
            </a:r>
          </a:p>
          <a:p>
            <a:pPr marL="342900" indent="-342900">
              <a:lnSpc>
                <a:spcPct val="150000"/>
              </a:lnSpc>
              <a:buAutoNum type="alphaUcParenR"/>
            </a:pPr>
            <a:r>
              <a:rPr lang="es-ES" sz="1400" dirty="0"/>
              <a:t>Resolución   Positiva   del   Conflicto: aprendemos   a   usar   la asertividad, la negociación y los acuerdos “</a:t>
            </a:r>
            <a:r>
              <a:rPr lang="es-ES" sz="1400" dirty="0" err="1"/>
              <a:t>win-win</a:t>
            </a:r>
            <a:r>
              <a:rPr lang="es-ES" sz="1400" dirty="0"/>
              <a:t>” –en el que todos  ganamos–para  resolver  los  problemas  de  convivencia  que surgen a diario. Aprendemos una comunicación no violenta y una resolución creativa y restaurativa de los conflictos</a:t>
            </a:r>
          </a:p>
        </p:txBody>
      </p:sp>
    </p:spTree>
    <p:extLst>
      <p:ext uri="{BB962C8B-B14F-4D97-AF65-F5344CB8AC3E}">
        <p14:creationId xmlns:p14="http://schemas.microsoft.com/office/powerpoint/2010/main" val="16878200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800" b="1" dirty="0">
                <a:solidFill>
                  <a:schemeClr val="accent1"/>
                </a:solidFill>
              </a:rPr>
              <a:t>PROYECTO “LÓVA”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196752"/>
            <a:ext cx="8075240" cy="4493095"/>
          </a:xfrm>
        </p:spPr>
        <p:txBody>
          <a:bodyPr/>
          <a:lstStyle/>
          <a:p>
            <a:r>
              <a:rPr lang="es-ES" sz="1800" dirty="0"/>
              <a:t>LÓVA  (La  Ópera,  un Vehículo  de  Aprendizaje)  es  un  proyecto  educativo  que propone la superación de retos en equipo. </a:t>
            </a:r>
          </a:p>
          <a:p>
            <a:r>
              <a:rPr lang="es-ES" sz="1800" dirty="0"/>
              <a:t>A  través  del  proyecto,  la  clase  se  convierte en  una  compañía  de  ópera  cuyo gran reto será estrenar una ópera 100 por 100 original. </a:t>
            </a:r>
          </a:p>
          <a:p>
            <a:r>
              <a:rPr lang="es-ES" sz="1800" dirty="0"/>
              <a:t>Ellos escriben el libreto, diseñan la escenografía, componen la música, diseñan el vestuario, realizan la campaña  de  prensa,  recaudan  dinero,  diseñan  y  fabrican  decorados,  crean  la iluminación...etc.</a:t>
            </a:r>
          </a:p>
          <a:p>
            <a:r>
              <a:rPr lang="es-ES" sz="1800" dirty="0"/>
              <a:t>Es un proyecto en el que lo importante es el proceso no el final. </a:t>
            </a:r>
          </a:p>
          <a:p>
            <a:r>
              <a:rPr lang="es-ES" sz="1800" dirty="0"/>
              <a:t>Durante el curso 2019/2020 la clase de 6º A está llevando a cabo el proyecto LÓVA. </a:t>
            </a:r>
          </a:p>
          <a:p>
            <a:r>
              <a:rPr lang="es-ES" sz="1800" dirty="0"/>
              <a:t>Por lo tanto, el objetivo es convertir la clase en una compañía de ópera, donde cada uno de los alumnos tiene una misión y unos compromisos que asumir</a:t>
            </a:r>
          </a:p>
          <a:p>
            <a:r>
              <a:rPr lang="es-ES" sz="1800" dirty="0"/>
              <a:t>Toda la información sobre LÓVA la encontrarás en: https://proyectolova.es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157192"/>
            <a:ext cx="4608512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225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1714480" y="357166"/>
            <a:ext cx="5257808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s-E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HORARIO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Nuestro horario es de 09:00 a 14:00 horas.</a:t>
            </a:r>
          </a:p>
          <a:p>
            <a:r>
              <a:rPr lang="es-ES" dirty="0"/>
              <a:t>El Centro dispone de Servicio de Desayuno de 07:30 a 09:00 horas de la mañana.</a:t>
            </a:r>
          </a:p>
          <a:p>
            <a:r>
              <a:rPr lang="es-ES" dirty="0"/>
              <a:t>El Servicio de Comedor Escolar es de 14:00 a 16:00 horas.</a:t>
            </a:r>
          </a:p>
          <a:p>
            <a:r>
              <a:rPr lang="es-ES" dirty="0"/>
              <a:t>A partir de las 16:00 los alumnos disponen de actividades extraescolares hasta las 18:00.</a:t>
            </a:r>
          </a:p>
        </p:txBody>
      </p:sp>
      <p:pic>
        <p:nvPicPr>
          <p:cNvPr id="6" name="5 Imagen" descr="índice.jpg"/>
          <p:cNvPicPr>
            <a:picLocks noChangeAspect="1"/>
          </p:cNvPicPr>
          <p:nvPr/>
        </p:nvPicPr>
        <p:blipFill>
          <a:blip r:embed="rId2" cstate="print"/>
          <a:srcRect r="19101"/>
          <a:stretch>
            <a:fillRect/>
          </a:stretch>
        </p:blipFill>
        <p:spPr>
          <a:xfrm>
            <a:off x="5929322" y="357166"/>
            <a:ext cx="714348" cy="625053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COLABORACIÓN DEL AMPA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68" y="1417638"/>
            <a:ext cx="4145332" cy="2764904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970" y="1394375"/>
            <a:ext cx="2918148" cy="388843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293096"/>
            <a:ext cx="3162239" cy="237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3700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00B0F0"/>
                </a:solidFill>
              </a:rPr>
              <a:t>CENTRO PREFERENTE TGD</a:t>
            </a:r>
            <a:br>
              <a:rPr lang="es-ES" dirty="0">
                <a:solidFill>
                  <a:srgbClr val="00B0F0"/>
                </a:solidFill>
              </a:rPr>
            </a:br>
            <a:r>
              <a:rPr lang="es-ES" dirty="0">
                <a:solidFill>
                  <a:srgbClr val="00B0F0"/>
                </a:solidFill>
              </a:rPr>
              <a:t>ALUMNADO TEA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40" y="1518712"/>
            <a:ext cx="3321321" cy="5150648"/>
          </a:xfrm>
        </p:spPr>
      </p:pic>
      <p:sp>
        <p:nvSpPr>
          <p:cNvPr id="5" name="Rectángulo 4"/>
          <p:cNvSpPr/>
          <p:nvPr/>
        </p:nvSpPr>
        <p:spPr>
          <a:xfrm>
            <a:off x="3923928" y="1518712"/>
            <a:ext cx="504056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/>
              <a:t>¿QUÉ IMPLICA SER CENTRO PREFERENTE?</a:t>
            </a:r>
          </a:p>
          <a:p>
            <a:endParaRPr lang="es-E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El trabajo diario NO tiene que quedarse exclusivamente en el aula de apoyo intensivo.</a:t>
            </a:r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Tiene que extenderse a todas las personas que de forma diaria convivimos en la escuela y a todos los entornos del centro.</a:t>
            </a:r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“La educación como la luz del sol, puede y debe llegar a todos”. José Pedro Varela</a:t>
            </a:r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El TEA es un trastorno de </a:t>
            </a:r>
            <a:r>
              <a:rPr lang="es-ES" dirty="0" err="1"/>
              <a:t>neurodesarrollo</a:t>
            </a:r>
            <a:r>
              <a:rPr lang="es-ES" dirty="0"/>
              <a:t> que afecta a las áreas de: </a:t>
            </a:r>
          </a:p>
          <a:p>
            <a:endParaRPr lang="es-E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/>
              <a:t>Interacción social,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/>
              <a:t>Comunicación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/>
              <a:t>Funciones ejecutivas.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268290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00B0F0"/>
                </a:solidFill>
              </a:rPr>
              <a:t>TERTULIAS DIALÓGICAS LITERARIAS</a:t>
            </a:r>
          </a:p>
        </p:txBody>
      </p:sp>
      <p:sp>
        <p:nvSpPr>
          <p:cNvPr id="10" name="Marcador de contenido 9"/>
          <p:cNvSpPr>
            <a:spLocks noGrp="1"/>
          </p:cNvSpPr>
          <p:nvPr>
            <p:ph idx="1"/>
          </p:nvPr>
        </p:nvSpPr>
        <p:spPr>
          <a:xfrm>
            <a:off x="323528" y="1196752"/>
            <a:ext cx="8712968" cy="5184576"/>
          </a:xfrm>
        </p:spPr>
        <p:txBody>
          <a:bodyPr/>
          <a:lstStyle/>
          <a:p>
            <a:pPr lvl="0" defTabSz="457200" fontAlgn="auto"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es-ES" sz="2000" dirty="0">
                <a:solidFill>
                  <a:srgbClr val="B01513">
                    <a:lumMod val="60000"/>
                    <a:lumOff val="40000"/>
                  </a:srgbClr>
                </a:solidFill>
                <a:latin typeface="Century Gothic" panose="020B0502020202020204"/>
                <a:ea typeface="+mj-ea"/>
                <a:cs typeface="+mj-cs"/>
              </a:rPr>
              <a:t>Se reúnen las personas para compartir, leer y dialogar sobre un libro de la literatura universal.</a:t>
            </a:r>
          </a:p>
          <a:p>
            <a:pPr lvl="0" defTabSz="457200" fontAlgn="auto"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es-ES" sz="2000" dirty="0">
                <a:solidFill>
                  <a:srgbClr val="B01513">
                    <a:lumMod val="60000"/>
                    <a:lumOff val="40000"/>
                  </a:srgbClr>
                </a:solidFill>
                <a:latin typeface="Century Gothic" panose="020B0502020202020204"/>
                <a:ea typeface="+mj-ea"/>
                <a:cs typeface="+mj-cs"/>
              </a:rPr>
              <a:t>Ha sido considerada como una de las actuaciones de éxito por el proyecto integrado INCLUD-ED de la Comisión Europea.</a:t>
            </a:r>
          </a:p>
          <a:p>
            <a:pPr lvl="0" defTabSz="457200" fontAlgn="auto"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es-ES" sz="2000" dirty="0">
                <a:solidFill>
                  <a:srgbClr val="B01513">
                    <a:lumMod val="60000"/>
                    <a:lumOff val="40000"/>
                  </a:srgbClr>
                </a:solidFill>
                <a:latin typeface="Century Gothic" panose="020B0502020202020204"/>
                <a:ea typeface="+mj-ea"/>
                <a:cs typeface="+mj-cs"/>
              </a:rPr>
              <a:t>Participamos en la construcción del conocimiento a través del diálogo igualitario.</a:t>
            </a:r>
          </a:p>
          <a:p>
            <a:pPr lvl="0" defTabSz="457200" fontAlgn="auto"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es-ES" sz="2000" dirty="0">
                <a:solidFill>
                  <a:srgbClr val="B01513">
                    <a:lumMod val="60000"/>
                    <a:lumOff val="40000"/>
                  </a:srgbClr>
                </a:solidFill>
                <a:latin typeface="Century Gothic" panose="020B0502020202020204"/>
                <a:ea typeface="+mj-ea"/>
                <a:cs typeface="+mj-cs"/>
              </a:rPr>
              <a:t>Sirve para compartir interpretaciones y opiniones sobre la obra, reflexionando sobre temas como: democracia, Derechos Humanos, injusticias, historia,…</a:t>
            </a:r>
          </a:p>
          <a:p>
            <a:pPr lvl="0" defTabSz="457200" fontAlgn="auto"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endParaRPr lang="es-ES" sz="2000" dirty="0">
              <a:solidFill>
                <a:srgbClr val="B01513">
                  <a:lumMod val="60000"/>
                  <a:lumOff val="40000"/>
                </a:srgbClr>
              </a:solidFill>
              <a:latin typeface="Century Gothic" panose="020B0502020202020204"/>
              <a:ea typeface="+mj-ea"/>
              <a:cs typeface="+mj-cs"/>
            </a:endParaRPr>
          </a:p>
          <a:p>
            <a:pPr lvl="0" defTabSz="457200" fontAlgn="auto"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endParaRPr lang="es-ES" sz="2000" dirty="0">
              <a:solidFill>
                <a:srgbClr val="B01513">
                  <a:lumMod val="60000"/>
                  <a:lumOff val="40000"/>
                </a:srgbClr>
              </a:solidFill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365104"/>
            <a:ext cx="7920880" cy="218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767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MEJORAMOS …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467544" y="1124744"/>
            <a:ext cx="8435280" cy="5040560"/>
          </a:xfrm>
        </p:spPr>
        <p:txBody>
          <a:bodyPr/>
          <a:lstStyle/>
          <a:p>
            <a:pPr lvl="0" defTabSz="457200" fontAlgn="auto"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es-ES" sz="1900" dirty="0">
                <a:solidFill>
                  <a:srgbClr val="B01513">
                    <a:lumMod val="60000"/>
                    <a:lumOff val="40000"/>
                  </a:srgbClr>
                </a:solidFill>
                <a:latin typeface="Century Gothic" panose="020B0502020202020204"/>
                <a:ea typeface="+mj-ea"/>
                <a:cs typeface="+mj-cs"/>
              </a:rPr>
              <a:t>Habilidades relacionadas con la lectura y la expresión</a:t>
            </a:r>
          </a:p>
          <a:p>
            <a:pPr lvl="0" defTabSz="457200" fontAlgn="auto"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es-ES" sz="1900" dirty="0">
                <a:solidFill>
                  <a:srgbClr val="B01513">
                    <a:lumMod val="60000"/>
                    <a:lumOff val="40000"/>
                  </a:srgbClr>
                </a:solidFill>
                <a:latin typeface="Century Gothic" panose="020B0502020202020204"/>
                <a:ea typeface="+mj-ea"/>
                <a:cs typeface="+mj-cs"/>
              </a:rPr>
              <a:t>La comprensión lectora y el hábito lector.</a:t>
            </a:r>
          </a:p>
          <a:p>
            <a:pPr lvl="0" defTabSz="457200" fontAlgn="auto"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es-ES" sz="1900" dirty="0">
                <a:solidFill>
                  <a:srgbClr val="B01513">
                    <a:lumMod val="60000"/>
                    <a:lumOff val="40000"/>
                  </a:srgbClr>
                </a:solidFill>
                <a:latin typeface="Century Gothic" panose="020B0502020202020204"/>
                <a:ea typeface="+mj-ea"/>
                <a:cs typeface="+mj-cs"/>
              </a:rPr>
              <a:t>La ampliación del vocabulario</a:t>
            </a:r>
          </a:p>
          <a:p>
            <a:pPr lvl="0" defTabSz="457200" fontAlgn="auto"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es-ES" sz="1900" dirty="0">
                <a:solidFill>
                  <a:srgbClr val="B01513">
                    <a:lumMod val="60000"/>
                    <a:lumOff val="40000"/>
                  </a:srgbClr>
                </a:solidFill>
                <a:latin typeface="Century Gothic" panose="020B0502020202020204"/>
                <a:ea typeface="+mj-ea"/>
                <a:cs typeface="+mj-cs"/>
              </a:rPr>
              <a:t>La expresión en público.</a:t>
            </a:r>
          </a:p>
          <a:p>
            <a:pPr lvl="0" defTabSz="457200" fontAlgn="auto"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es-ES" sz="1900" dirty="0">
                <a:solidFill>
                  <a:srgbClr val="B01513">
                    <a:lumMod val="60000"/>
                    <a:lumOff val="40000"/>
                  </a:srgbClr>
                </a:solidFill>
                <a:latin typeface="Century Gothic" panose="020B0502020202020204"/>
                <a:ea typeface="+mj-ea"/>
                <a:cs typeface="+mj-cs"/>
              </a:rPr>
              <a:t>Estimula el conocimiento.</a:t>
            </a:r>
          </a:p>
          <a:p>
            <a:pPr lvl="0" defTabSz="457200" fontAlgn="auto"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es-ES" sz="1900" dirty="0">
                <a:solidFill>
                  <a:srgbClr val="B01513">
                    <a:lumMod val="60000"/>
                    <a:lumOff val="40000"/>
                  </a:srgbClr>
                </a:solidFill>
                <a:latin typeface="Century Gothic" panose="020B0502020202020204"/>
                <a:ea typeface="+mj-ea"/>
                <a:cs typeface="+mj-cs"/>
              </a:rPr>
              <a:t>La visión amplia del mundo a través de los clásicos.</a:t>
            </a:r>
          </a:p>
          <a:p>
            <a:pPr lvl="0" defTabSz="457200" fontAlgn="auto"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es-ES" sz="1900" dirty="0">
                <a:solidFill>
                  <a:srgbClr val="B01513">
                    <a:lumMod val="60000"/>
                    <a:lumOff val="40000"/>
                  </a:srgbClr>
                </a:solidFill>
                <a:latin typeface="Century Gothic" panose="020B0502020202020204"/>
                <a:ea typeface="+mj-ea"/>
                <a:cs typeface="+mj-cs"/>
              </a:rPr>
              <a:t>Compartimos con el resto presentando argumentos que susciten reflexión y diálogo, sin intentar convencer a nadie de nuestra opinión.</a:t>
            </a:r>
          </a:p>
          <a:p>
            <a:pPr marL="0" lvl="0" indent="0" defTabSz="457200" fontAlgn="auto"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None/>
            </a:pPr>
            <a:endParaRPr lang="es-ES" sz="1900" dirty="0">
              <a:solidFill>
                <a:srgbClr val="B01513">
                  <a:lumMod val="60000"/>
                  <a:lumOff val="40000"/>
                </a:srgbClr>
              </a:solidFill>
              <a:latin typeface="Century Gothic" panose="020B0502020202020204"/>
              <a:ea typeface="+mj-ea"/>
              <a:cs typeface="+mj-cs"/>
            </a:endParaRP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653136"/>
            <a:ext cx="8003232" cy="207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105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323528" y="2564904"/>
            <a:ext cx="8229600" cy="1143000"/>
          </a:xfrm>
        </p:spPr>
        <p:txBody>
          <a:bodyPr/>
          <a:lstStyle/>
          <a:p>
            <a:r>
              <a:rPr lang="es-ES" sz="8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MUCHAS GRACIAS.</a:t>
            </a:r>
            <a:br>
              <a:rPr lang="es-ES" sz="8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ESPERAMOS VERLOS PRONTO.</a:t>
            </a:r>
          </a:p>
        </p:txBody>
      </p:sp>
    </p:spTree>
    <p:extLst>
      <p:ext uri="{BB962C8B-B14F-4D97-AF65-F5344CB8AC3E}">
        <p14:creationId xmlns:p14="http://schemas.microsoft.com/office/powerpoint/2010/main" val="381085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3 Imagen" descr="índice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674" r="19101"/>
          <a:stretch>
            <a:fillRect/>
          </a:stretch>
        </p:blipFill>
        <p:spPr bwMode="auto">
          <a:xfrm>
            <a:off x="3643306" y="3143248"/>
            <a:ext cx="1843542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Rectángulo"/>
          <p:cNvSpPr/>
          <p:nvPr/>
        </p:nvSpPr>
        <p:spPr>
          <a:xfrm>
            <a:off x="1643042" y="-24"/>
            <a:ext cx="5500726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s-ES" sz="3200" b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erlin Sans FB Demi" pitchFamily="34" charset="0"/>
              </a:rPr>
              <a:t>Principios  Educativos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23582" y="1214422"/>
            <a:ext cx="7827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Nuestro proyecto educativo pretende la educación integral de los alumnos </a:t>
            </a:r>
          </a:p>
          <a:p>
            <a:r>
              <a:rPr lang="es-ES" dirty="0"/>
              <a:t>basándose  en los siguientes principios de:</a:t>
            </a:r>
          </a:p>
        </p:txBody>
      </p:sp>
      <p:sp>
        <p:nvSpPr>
          <p:cNvPr id="4" name="3 Rectángulo"/>
          <p:cNvSpPr/>
          <p:nvPr/>
        </p:nvSpPr>
        <p:spPr>
          <a:xfrm>
            <a:off x="-81159" y="2357430"/>
            <a:ext cx="3231974" cy="15081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s-ES" sz="4800" b="1" cap="none" spc="0" dirty="0">
                <a:ln w="12700">
                  <a:solidFill>
                    <a:srgbClr val="FC1D0C"/>
                  </a:solidFill>
                  <a:prstDash val="solid"/>
                </a:ln>
                <a:solidFill>
                  <a:srgbClr val="FC1D0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Desarrollo</a:t>
            </a:r>
          </a:p>
          <a:p>
            <a:pPr algn="ctr"/>
            <a:r>
              <a:rPr lang="es-ES" sz="4400" b="1" dirty="0">
                <a:ln w="12700">
                  <a:solidFill>
                    <a:srgbClr val="FC1D0C"/>
                  </a:solidFill>
                  <a:prstDash val="solid"/>
                </a:ln>
                <a:solidFill>
                  <a:srgbClr val="FC1D0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personal</a:t>
            </a:r>
            <a:endParaRPr lang="es-ES" sz="4400" b="1" cap="none" spc="0" dirty="0">
              <a:ln w="12700">
                <a:solidFill>
                  <a:srgbClr val="FC1D0C"/>
                </a:solidFill>
                <a:prstDash val="solid"/>
              </a:ln>
              <a:solidFill>
                <a:srgbClr val="FC1D0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960080" y="1928802"/>
            <a:ext cx="24112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12700">
                  <a:solidFill>
                    <a:srgbClr val="3F24E4"/>
                  </a:solidFill>
                  <a:prstDash val="solid"/>
                </a:ln>
                <a:solidFill>
                  <a:srgbClr val="3F24E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Respeto</a:t>
            </a:r>
          </a:p>
        </p:txBody>
      </p:sp>
      <p:sp>
        <p:nvSpPr>
          <p:cNvPr id="6" name="5 Rectángulo"/>
          <p:cNvSpPr/>
          <p:nvPr/>
        </p:nvSpPr>
        <p:spPr>
          <a:xfrm>
            <a:off x="681103" y="4214818"/>
            <a:ext cx="250581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threePt" dir="t"/>
            </a:scene3d>
          </a:bodyPr>
          <a:lstStyle/>
          <a:p>
            <a:pPr algn="ctr"/>
            <a:r>
              <a:rPr lang="es-ES" sz="4400" b="1" cap="none" spc="0" dirty="0">
                <a:ln w="12700">
                  <a:solidFill>
                    <a:srgbClr val="E226E2"/>
                  </a:solidFill>
                  <a:prstDash val="solid"/>
                </a:ln>
                <a:solidFill>
                  <a:srgbClr val="E226E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Igualdad</a:t>
            </a:r>
          </a:p>
        </p:txBody>
      </p:sp>
      <p:sp>
        <p:nvSpPr>
          <p:cNvPr id="8" name="7 Rectángulo"/>
          <p:cNvSpPr/>
          <p:nvPr/>
        </p:nvSpPr>
        <p:spPr>
          <a:xfrm>
            <a:off x="5771490" y="3857628"/>
            <a:ext cx="296728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es-ES" sz="4400" b="1" cap="none" spc="0" dirty="0">
                <a:ln w="12700">
                  <a:solidFill>
                    <a:srgbClr val="19EF70"/>
                  </a:solidFill>
                  <a:prstDash val="solid"/>
                </a:ln>
                <a:solidFill>
                  <a:srgbClr val="19EF7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Tolerancia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338066" y="5357826"/>
            <a:ext cx="24112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HeroicExtremeRightFacing"/>
              <a:lightRig rig="threePt" dir="t"/>
            </a:scene3d>
          </a:bodyPr>
          <a:lstStyle/>
          <a:p>
            <a:pPr algn="ctr"/>
            <a:r>
              <a:rPr lang="es-ES" sz="4400" b="1" cap="none" spc="0" dirty="0">
                <a:ln w="12700">
                  <a:solidFill>
                    <a:srgbClr val="F7FD0B"/>
                  </a:solidFill>
                  <a:prstDash val="solid"/>
                </a:ln>
                <a:solidFill>
                  <a:srgbClr val="F7FD0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Libertad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14616" y="5572140"/>
            <a:ext cx="351089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12700">
                  <a:solidFill>
                    <a:srgbClr val="FF99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Convivencia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5526167" y="2500306"/>
            <a:ext cx="313098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s-ES" sz="4400" b="1" cap="none" spc="0" dirty="0">
                <a:ln w="12700">
                  <a:solidFill>
                    <a:srgbClr val="9900CC"/>
                  </a:solidFill>
                  <a:prstDash val="solid"/>
                </a:ln>
                <a:solidFill>
                  <a:srgbClr val="99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Autonomía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6603243" y="5500702"/>
            <a:ext cx="256833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12700">
                  <a:solidFill>
                    <a:srgbClr val="00FFFF"/>
                  </a:solidFill>
                  <a:prstDash val="solid"/>
                </a:ln>
                <a:solidFill>
                  <a:srgbClr val="00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Esfuerzo</a:t>
            </a:r>
          </a:p>
        </p:txBody>
      </p:sp>
      <p:pic>
        <p:nvPicPr>
          <p:cNvPr id="14" name="13 Imagen" descr="índice.jpg"/>
          <p:cNvPicPr>
            <a:picLocks noChangeAspect="1"/>
          </p:cNvPicPr>
          <p:nvPr/>
        </p:nvPicPr>
        <p:blipFill>
          <a:blip r:embed="rId2" cstate="print"/>
          <a:srcRect r="19101"/>
          <a:stretch>
            <a:fillRect/>
          </a:stretch>
        </p:blipFill>
        <p:spPr>
          <a:xfrm>
            <a:off x="6429388" y="0"/>
            <a:ext cx="714348" cy="625053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3 Imagen" descr="índice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674" r="19101"/>
          <a:stretch>
            <a:fillRect/>
          </a:stretch>
        </p:blipFill>
        <p:spPr bwMode="auto">
          <a:xfrm>
            <a:off x="3571868" y="2500306"/>
            <a:ext cx="1843542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Rectángulo"/>
          <p:cNvSpPr/>
          <p:nvPr/>
        </p:nvSpPr>
        <p:spPr>
          <a:xfrm>
            <a:off x="3214678" y="0"/>
            <a:ext cx="2144557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s-E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Hábitos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14282" y="642918"/>
            <a:ext cx="842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Y en la adquisición de hábitos que le ayuden a desenvolverse en todos los ámbitos de la vida:</a:t>
            </a:r>
          </a:p>
        </p:txBody>
      </p:sp>
      <p:sp>
        <p:nvSpPr>
          <p:cNvPr id="4" name="3 Rectángulo"/>
          <p:cNvSpPr/>
          <p:nvPr/>
        </p:nvSpPr>
        <p:spPr>
          <a:xfrm>
            <a:off x="0" y="2643182"/>
            <a:ext cx="34403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800" b="1" cap="none" spc="0" dirty="0">
                <a:ln w="12700">
                  <a:solidFill>
                    <a:srgbClr val="FC1D0C"/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Saludables</a:t>
            </a:r>
            <a:endParaRPr lang="es-ES" sz="4400" b="1" cap="none" spc="0" dirty="0">
              <a:ln w="12700">
                <a:solidFill>
                  <a:srgbClr val="FC1D0C"/>
                </a:solidFill>
                <a:prstDash val="solid"/>
              </a:ln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000364" y="1571612"/>
            <a:ext cx="30700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dirty="0">
                <a:ln w="12700">
                  <a:solidFill>
                    <a:srgbClr val="3F24E4"/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Científicos</a:t>
            </a:r>
            <a:endParaRPr lang="es-ES" sz="4400" b="1" cap="none" spc="0" dirty="0">
              <a:ln w="12700">
                <a:solidFill>
                  <a:srgbClr val="3F24E4"/>
                </a:solidFill>
                <a:prstDash val="solid"/>
              </a:ln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258000" y="4000504"/>
            <a:ext cx="38860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cap="none" spc="0" dirty="0">
                <a:ln w="12700">
                  <a:solidFill>
                    <a:srgbClr val="FF9900"/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Humanísticos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571472" y="4286256"/>
            <a:ext cx="29450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ContrastingRightFacing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dirty="0">
                <a:ln w="12700">
                  <a:solidFill>
                    <a:srgbClr val="19EF70"/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</a:t>
            </a:r>
            <a:r>
              <a:rPr lang="es-ES" sz="4400" b="1" cap="none" spc="0" dirty="0">
                <a:ln w="12700">
                  <a:solidFill>
                    <a:srgbClr val="19EF70"/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istóricos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000496" y="5214950"/>
            <a:ext cx="278794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HeroicExtremeRightFacing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cap="none" spc="0" dirty="0">
                <a:ln w="12700">
                  <a:solidFill>
                    <a:srgbClr val="F7FD0B"/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Artísticos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303772" y="5572140"/>
            <a:ext cx="31325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cap="none" spc="0" dirty="0">
                <a:ln w="12700">
                  <a:solidFill>
                    <a:srgbClr val="FF9900"/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Deportivos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6511548" y="5715016"/>
            <a:ext cx="263245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cap="none" spc="0" dirty="0">
                <a:ln w="12700">
                  <a:solidFill>
                    <a:srgbClr val="9900CC"/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Técnicos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5857884" y="2500306"/>
            <a:ext cx="29450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cap="none" spc="0" dirty="0">
                <a:ln w="12700">
                  <a:solidFill>
                    <a:srgbClr val="00FFFF"/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Culturales</a:t>
            </a:r>
          </a:p>
        </p:txBody>
      </p:sp>
      <p:pic>
        <p:nvPicPr>
          <p:cNvPr id="14" name="13 Imagen" descr="índice.jpg"/>
          <p:cNvPicPr>
            <a:picLocks noChangeAspect="1"/>
          </p:cNvPicPr>
          <p:nvPr/>
        </p:nvPicPr>
        <p:blipFill>
          <a:blip r:embed="rId2" cstate="print"/>
          <a:srcRect r="19101"/>
          <a:stretch>
            <a:fillRect/>
          </a:stretch>
        </p:blipFill>
        <p:spPr>
          <a:xfrm>
            <a:off x="4643438" y="0"/>
            <a:ext cx="714348" cy="625053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3 Imagen" descr="índice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674" r="19101"/>
          <a:stretch>
            <a:fillRect/>
          </a:stretch>
        </p:blipFill>
        <p:spPr bwMode="auto">
          <a:xfrm>
            <a:off x="3571868" y="2500306"/>
            <a:ext cx="1843542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Rectángulo"/>
          <p:cNvSpPr/>
          <p:nvPr/>
        </p:nvSpPr>
        <p:spPr>
          <a:xfrm>
            <a:off x="3214678" y="0"/>
            <a:ext cx="2144557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s-E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Hábitos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14282" y="642918"/>
            <a:ext cx="842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Y en la adquisición de las </a:t>
            </a:r>
            <a:r>
              <a:rPr lang="es-ES" b="1" dirty="0"/>
              <a:t>competencias clave </a:t>
            </a:r>
            <a:r>
              <a:rPr lang="es-ES" dirty="0"/>
              <a:t>del Decreto 61/2022 que le ayuden a desenvolverse en todos los ámbitos de la vida: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5268" y="2643182"/>
            <a:ext cx="336983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800" b="1" dirty="0">
                <a:ln w="12700">
                  <a:solidFill>
                    <a:srgbClr val="FC1D0C"/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Plurilingüe</a:t>
            </a:r>
            <a:endParaRPr lang="es-ES" sz="4400" b="1" cap="none" spc="0" dirty="0">
              <a:ln w="12700">
                <a:solidFill>
                  <a:srgbClr val="FC1D0C"/>
                </a:solidFill>
                <a:prstDash val="solid"/>
              </a:ln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023868" y="1571612"/>
            <a:ext cx="702307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dirty="0">
                <a:ln w="12700">
                  <a:solidFill>
                    <a:srgbClr val="3F24E4"/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Comunicación lingüística</a:t>
            </a:r>
            <a:endParaRPr lang="es-ES" sz="4400" b="1" cap="none" spc="0" dirty="0">
              <a:ln w="12700">
                <a:solidFill>
                  <a:srgbClr val="3F24E4"/>
                </a:solidFill>
                <a:prstDash val="solid"/>
              </a:ln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573895" y="3504007"/>
            <a:ext cx="30700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dirty="0">
                <a:ln w="12700">
                  <a:solidFill>
                    <a:srgbClr val="FF9900"/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Ciudadana</a:t>
            </a:r>
            <a:endParaRPr lang="es-ES" sz="4400" b="1" cap="none" spc="0" dirty="0">
              <a:ln w="12700">
                <a:solidFill>
                  <a:srgbClr val="FF9900"/>
                </a:solidFill>
                <a:prstDash val="solid"/>
              </a:ln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089241" y="4286256"/>
            <a:ext cx="190949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ContrastingRightFacing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dirty="0">
                <a:ln w="12700">
                  <a:solidFill>
                    <a:srgbClr val="19EF70"/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Digital</a:t>
            </a:r>
            <a:endParaRPr lang="es-ES" sz="4400" b="1" cap="none" spc="0" dirty="0">
              <a:ln w="12700">
                <a:solidFill>
                  <a:srgbClr val="19EF70"/>
                </a:solidFill>
                <a:prstDash val="solid"/>
              </a:ln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3440207" y="4533300"/>
            <a:ext cx="41681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HeroicExtremeRightFacing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cap="none" spc="0" dirty="0">
                <a:ln w="12700">
                  <a:solidFill>
                    <a:srgbClr val="F7FD0B"/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Emprendedora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0" y="5343128"/>
            <a:ext cx="630493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cap="none" spc="0" dirty="0">
                <a:ln w="12700">
                  <a:solidFill>
                    <a:srgbClr val="FF9900"/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Conciencia y </a:t>
            </a:r>
          </a:p>
          <a:p>
            <a:pPr algn="ctr"/>
            <a:r>
              <a:rPr lang="es-ES" sz="4400" b="1" cap="none" spc="0" dirty="0">
                <a:ln w="12700">
                  <a:solidFill>
                    <a:srgbClr val="FF9900"/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expresiones culturales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5588325" y="5177872"/>
            <a:ext cx="304121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cap="none" spc="0" dirty="0">
                <a:ln w="12700">
                  <a:solidFill>
                    <a:srgbClr val="9900CC"/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Personal y</a:t>
            </a:r>
          </a:p>
          <a:p>
            <a:pPr algn="ctr"/>
            <a:r>
              <a:rPr lang="es-ES" sz="4400" b="1" dirty="0">
                <a:ln w="12700">
                  <a:solidFill>
                    <a:srgbClr val="9900CC"/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social</a:t>
            </a:r>
            <a:endParaRPr lang="es-ES" sz="4400" b="1" cap="none" spc="0" dirty="0">
              <a:ln w="12700">
                <a:solidFill>
                  <a:srgbClr val="9900CC"/>
                </a:solidFill>
                <a:prstDash val="solid"/>
              </a:ln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5700791" y="2500306"/>
            <a:ext cx="32592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cap="none" spc="0" dirty="0">
                <a:ln w="12700">
                  <a:solidFill>
                    <a:srgbClr val="00FFFF"/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Matemática</a:t>
            </a:r>
          </a:p>
        </p:txBody>
      </p:sp>
      <p:pic>
        <p:nvPicPr>
          <p:cNvPr id="14" name="13 Imagen" descr="índice.jpg"/>
          <p:cNvPicPr>
            <a:picLocks noChangeAspect="1"/>
          </p:cNvPicPr>
          <p:nvPr/>
        </p:nvPicPr>
        <p:blipFill>
          <a:blip r:embed="rId2" cstate="print"/>
          <a:srcRect r="19101"/>
          <a:stretch>
            <a:fillRect/>
          </a:stretch>
        </p:blipFill>
        <p:spPr>
          <a:xfrm>
            <a:off x="4643438" y="0"/>
            <a:ext cx="714348" cy="62505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250322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2571</TotalTime>
  <Words>2453</Words>
  <Application>Microsoft Office PowerPoint</Application>
  <PresentationFormat>Presentación en pantalla (4:3)</PresentationFormat>
  <Paragraphs>355</Paragraphs>
  <Slides>64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64</vt:i4>
      </vt:variant>
    </vt:vector>
  </HeadingPairs>
  <TitlesOfParts>
    <vt:vector size="77" baseType="lpstr">
      <vt:lpstr>Albertus Extra Bold</vt:lpstr>
      <vt:lpstr>Arial</vt:lpstr>
      <vt:lpstr>Arial Black</vt:lpstr>
      <vt:lpstr>Berlin Sans FB</vt:lpstr>
      <vt:lpstr>Berlin Sans FB Demi</vt:lpstr>
      <vt:lpstr>Calibri</vt:lpstr>
      <vt:lpstr>Century Gothic</vt:lpstr>
      <vt:lpstr>Eras Bold ITC</vt:lpstr>
      <vt:lpstr>ItalicC</vt:lpstr>
      <vt:lpstr>Times New Roman</vt:lpstr>
      <vt:lpstr>Wingdings</vt:lpstr>
      <vt:lpstr>Wingdings 3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HORARIO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Fiesta del Agua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Actividades de comedor</vt:lpstr>
      <vt:lpstr>ACTIVIDADES EXTRAESCOLARES </vt:lpstr>
      <vt:lpstr>Presentación de PowerPoint</vt:lpstr>
      <vt:lpstr>ALUMNOS /AS AYUDANTES</vt:lpstr>
      <vt:lpstr>AULA DE ENLACE</vt:lpstr>
      <vt:lpstr>PROGRAMA “EN SUS zAPATOS”</vt:lpstr>
      <vt:lpstr>PROYECTO “LÓVA”</vt:lpstr>
      <vt:lpstr>COLABORACIÓN DEL AMPA</vt:lpstr>
      <vt:lpstr>CENTRO PREFERENTE TGD ALUMNADO TEA</vt:lpstr>
      <vt:lpstr>TERTULIAS DIALÓGICAS LITERARIAS</vt:lpstr>
      <vt:lpstr>MEJORAMOS …</vt:lpstr>
      <vt:lpstr>MUCHAS GRACIAS. ESPERAMOS VERLOS PRONTO.</vt:lpstr>
    </vt:vector>
  </TitlesOfParts>
  <Company>Comunidad de Madrid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ICM</dc:creator>
  <cp:lastModifiedBy>ALMAZAN PACHECO, RAFAEL JESUS</cp:lastModifiedBy>
  <cp:revision>223</cp:revision>
  <dcterms:created xsi:type="dcterms:W3CDTF">2015-02-17T09:34:46Z</dcterms:created>
  <dcterms:modified xsi:type="dcterms:W3CDTF">2026-02-11T13:50:39Z</dcterms:modified>
</cp:coreProperties>
</file>