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72" r:id="rId16"/>
    <p:sldId id="268" r:id="rId17"/>
    <p:sldId id="273" r:id="rId18"/>
    <p:sldId id="269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 snapToGrid="0">
      <p:cViewPr varScale="1">
        <p:scale>
          <a:sx n="32" d="100"/>
          <a:sy n="32" d="100"/>
        </p:scale>
        <p:origin x="-78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6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36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21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2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69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9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33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4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1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72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55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48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57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16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7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05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77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DECEE1-2DEE-4A77-AA16-233E29DE423D}" type="datetimeFigureOut">
              <a:rPr lang="es-ES" smtClean="0"/>
              <a:t>16/10/2019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3958-E9D1-4D4D-AEAF-6C49EB3E8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434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2: Los recursos naturales y el desarrollo económico.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5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Industrialización y regiones industriales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7" y="-1"/>
            <a:ext cx="10472382" cy="6830635"/>
          </a:xfrm>
        </p:spPr>
      </p:pic>
    </p:spTree>
    <p:extLst>
      <p:ext uri="{BB962C8B-B14F-4D97-AF65-F5344CB8AC3E}">
        <p14:creationId xmlns:p14="http://schemas.microsoft.com/office/powerpoint/2010/main" val="1424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concentra sobre todo en los países desarrollados. Cuanta más energía consuma y  más industria tenga un país más industrializado estará. </a:t>
            </a:r>
          </a:p>
          <a:p>
            <a:r>
              <a:rPr lang="es-ES" dirty="0" smtClean="0"/>
              <a:t>Grandes regiones: </a:t>
            </a:r>
          </a:p>
          <a:p>
            <a:pPr lvl="1"/>
            <a:r>
              <a:rPr lang="es-ES" dirty="0" smtClean="0"/>
              <a:t>Unión Europea.</a:t>
            </a:r>
          </a:p>
          <a:p>
            <a:pPr lvl="1"/>
            <a:r>
              <a:rPr lang="es-ES" dirty="0" smtClean="0"/>
              <a:t>Norteamérica. </a:t>
            </a:r>
          </a:p>
          <a:p>
            <a:pPr lvl="1"/>
            <a:r>
              <a:rPr lang="es-ES" dirty="0" smtClean="0"/>
              <a:t>Japón. </a:t>
            </a:r>
          </a:p>
          <a:p>
            <a:pPr lvl="1"/>
            <a:r>
              <a:rPr lang="es-ES" dirty="0" smtClean="0"/>
              <a:t>Sudeste Asiático. </a:t>
            </a:r>
          </a:p>
          <a:p>
            <a:pPr lvl="1"/>
            <a:r>
              <a:rPr lang="es-ES" dirty="0" smtClean="0"/>
              <a:t>Rusia.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negativos de la industrialización	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Se modifica el entorno donde se ubica. </a:t>
            </a:r>
          </a:p>
          <a:p>
            <a:r>
              <a:rPr lang="es-ES" sz="2400" dirty="0" smtClean="0"/>
              <a:t>Contamina las aguas. </a:t>
            </a:r>
          </a:p>
          <a:p>
            <a:r>
              <a:rPr lang="es-ES" sz="2400" dirty="0" smtClean="0"/>
              <a:t>Contamina la atmósfera. (Partículas en suspensión o lluvia ácida)</a:t>
            </a:r>
          </a:p>
          <a:p>
            <a:r>
              <a:rPr lang="es-ES" sz="2400" dirty="0" smtClean="0"/>
              <a:t>Contaminación acústica. </a:t>
            </a:r>
          </a:p>
          <a:p>
            <a:r>
              <a:rPr lang="es-ES" sz="2400" dirty="0" smtClean="0"/>
              <a:t>Agotamiento de los recursos. </a:t>
            </a:r>
          </a:p>
        </p:txBody>
      </p:sp>
    </p:spTree>
    <p:extLst>
      <p:ext uri="{BB962C8B-B14F-4D97-AF65-F5344CB8AC3E}">
        <p14:creationId xmlns:p14="http://schemas.microsoft.com/office/powerpoint/2010/main" val="199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Globalización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0"/>
            <a:ext cx="7606352" cy="5704764"/>
          </a:xfrm>
        </p:spPr>
      </p:pic>
    </p:spTree>
    <p:extLst>
      <p:ext uri="{BB962C8B-B14F-4D97-AF65-F5344CB8AC3E}">
        <p14:creationId xmlns:p14="http://schemas.microsoft.com/office/powerpoint/2010/main" val="36560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Se ha creado un mercado único en el que se mueven mercancías, dinero y personas por todo el globo. </a:t>
            </a:r>
          </a:p>
          <a:p>
            <a:r>
              <a:rPr lang="es-ES" sz="2800" dirty="0" smtClean="0"/>
              <a:t>Desde 1945 y 1989 el ritmo se ha acelerado hasta llegar a hoy día. </a:t>
            </a:r>
          </a:p>
          <a:p>
            <a:r>
              <a:rPr lang="es-ES" sz="2800" dirty="0" smtClean="0"/>
              <a:t>Es un proceso de integración mundial.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204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Repercusiones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Provoca cambios económicos en todo el globo. </a:t>
            </a:r>
          </a:p>
          <a:p>
            <a:r>
              <a:rPr lang="es-ES" dirty="0" smtClean="0"/>
              <a:t>Pérdida de la identidad cultural.</a:t>
            </a:r>
          </a:p>
          <a:p>
            <a:r>
              <a:rPr lang="es-ES" dirty="0" smtClean="0"/>
              <a:t>Las grandes empresas dominan a los países pequeños. </a:t>
            </a:r>
          </a:p>
          <a:p>
            <a:r>
              <a:rPr lang="es-ES" dirty="0" smtClean="0"/>
              <a:t>Aumenta la contaminación en todo el planeta.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3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y subdesarrollo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desigualdad entre países desarrollados y no desarrollados provoca: </a:t>
            </a:r>
          </a:p>
          <a:p>
            <a:pPr lvl="1"/>
            <a:r>
              <a:rPr lang="es-ES" dirty="0" smtClean="0"/>
              <a:t>Aumento de la deuda externa. </a:t>
            </a:r>
          </a:p>
          <a:p>
            <a:pPr lvl="1"/>
            <a:r>
              <a:rPr lang="es-ES" dirty="0" smtClean="0"/>
              <a:t>Guerras y corrupción. </a:t>
            </a:r>
          </a:p>
          <a:p>
            <a:pPr lvl="1"/>
            <a:r>
              <a:rPr lang="es-ES" dirty="0" smtClean="0"/>
              <a:t>Hambre y desnutrición. </a:t>
            </a:r>
          </a:p>
          <a:p>
            <a:r>
              <a:rPr lang="es-ES" dirty="0" smtClean="0"/>
              <a:t>La ayuda al desarrollo trata de paliar estas problemáticas. Estas ayudas proceden directamente de los estados, de la ONU o de las ONG.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6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Países desarrollados y subdesarrollados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22302"/>
              </p:ext>
            </p:extLst>
          </p:nvPr>
        </p:nvGraphicFramePr>
        <p:xfrm>
          <a:off x="782198" y="1853248"/>
          <a:ext cx="9694843" cy="4610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7079"/>
                <a:gridCol w="4857764"/>
              </a:tblGrid>
              <a:tr h="617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50" dirty="0">
                          <a:effectLst/>
                        </a:rPr>
                        <a:t>PAÍSES SUBDESARROLLADOS</a:t>
                      </a:r>
                      <a:endParaRPr lang="es-E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50">
                          <a:effectLst/>
                        </a:rPr>
                        <a:t>PAÍSES DESARROLLADOS</a:t>
                      </a:r>
                      <a:endParaRPr lang="es-E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</a:tr>
              <a:tr h="449357">
                <a:tc>
                  <a:txBody>
                    <a:bodyPr/>
                    <a:lstStyle/>
                    <a:p>
                      <a:endParaRPr lang="es-ES" sz="3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ES" sz="3600"/>
                    </a:p>
                  </a:txBody>
                  <a:tcPr/>
                </a:tc>
              </a:tr>
              <a:tr h="3089328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kern="50" dirty="0" smtClean="0">
                          <a:effectLst/>
                        </a:rPr>
                        <a:t>PIB </a:t>
                      </a:r>
                      <a:r>
                        <a:rPr lang="es-ES" sz="2000" kern="50" dirty="0">
                          <a:effectLst/>
                        </a:rPr>
                        <a:t>reducido y escasos ingresos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Predomina el sector primario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Gran dependencia económica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La población es joven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Gran tasa de </a:t>
                      </a:r>
                      <a:r>
                        <a:rPr lang="es-ES" sz="2000" kern="50" dirty="0" err="1">
                          <a:effectLst/>
                        </a:rPr>
                        <a:t>analfebetización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Variedad de sistemas políticos. </a:t>
                      </a:r>
                      <a:endParaRPr lang="es-ES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kern="50" dirty="0" smtClean="0">
                          <a:effectLst/>
                        </a:rPr>
                        <a:t>PIB </a:t>
                      </a:r>
                      <a:r>
                        <a:rPr lang="es-ES" sz="2000" kern="50" dirty="0">
                          <a:effectLst/>
                        </a:rPr>
                        <a:t>elevado y alto nivel de vida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</a:t>
                      </a:r>
                      <a:r>
                        <a:rPr lang="es-ES" sz="2000" kern="50" dirty="0" err="1">
                          <a:effectLst/>
                        </a:rPr>
                        <a:t>Tercialización</a:t>
                      </a:r>
                      <a:r>
                        <a:rPr lang="es-ES" sz="2000" kern="50" dirty="0">
                          <a:effectLst/>
                        </a:rPr>
                        <a:t> de la economía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Tecnología propia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Envejecimiento de la población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Alta tasa de alfabetización</a:t>
                      </a:r>
                      <a:r>
                        <a:rPr lang="es-ES" sz="2000" kern="5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2000" kern="50" dirty="0">
                          <a:effectLst/>
                        </a:rPr>
                        <a:t/>
                      </a:r>
                      <a:br>
                        <a:rPr lang="es-ES" sz="2000" kern="50" dirty="0">
                          <a:effectLst/>
                        </a:rPr>
                      </a:br>
                      <a:r>
                        <a:rPr lang="es-ES" sz="2000" kern="50" dirty="0">
                          <a:effectLst/>
                        </a:rPr>
                        <a:t>- El sistema político es democrático.</a:t>
                      </a:r>
                      <a:endParaRPr lang="es-ES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deslocalización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Proceso por el cual las empresas trasladan sus fábricas a otro país por las condiciones ventajosas que le ofrecen. </a:t>
            </a:r>
          </a:p>
          <a:p>
            <a:r>
              <a:rPr lang="es-ES" sz="2800" dirty="0" smtClean="0"/>
              <a:t>Busca minimizar costes como mano de obra más barata, menos impuestos o leyes medioambientales más laxas. </a:t>
            </a:r>
          </a:p>
          <a:p>
            <a:r>
              <a:rPr lang="es-ES" sz="2800" dirty="0" smtClean="0"/>
              <a:t>La globalización ha ayudado enormemente a esto.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723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naturales.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Son aquellos elementos proporcionados por la naturaleza sin la intervención del hombre y que pueden ser aprovechados. </a:t>
            </a:r>
          </a:p>
          <a:p>
            <a:r>
              <a:rPr lang="es-ES" sz="2800" dirty="0" smtClean="0"/>
              <a:t>Podemos clasificarlos en renovables y no renovables. 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8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En el país de origen provoca pérdida de empleos y de impuestos. </a:t>
            </a:r>
          </a:p>
          <a:p>
            <a:r>
              <a:rPr lang="es-ES" sz="2400" dirty="0" smtClean="0"/>
              <a:t>El país en el que se instala ve reducido su desempleo y aumenta su recaudación. </a:t>
            </a:r>
            <a:endParaRPr lang="es-ES" sz="2400" dirty="0"/>
          </a:p>
          <a:p>
            <a:r>
              <a:rPr lang="es-ES" sz="2400" dirty="0" smtClean="0"/>
              <a:t>Pero también provoca un daño ambiental enorme, precariza el trabajo y provoca la competencia entre país para ver quién ofrece unas condiciones más suaves. </a:t>
            </a:r>
          </a:p>
          <a:p>
            <a:r>
              <a:rPr lang="es-ES" sz="2400" dirty="0" smtClean="0"/>
              <a:t>Todo ello beneficia a las empresas por encima de los estados.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021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Movimientos migratorios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Se han intensificado por culpa de la globalización. </a:t>
            </a:r>
          </a:p>
          <a:p>
            <a:r>
              <a:rPr lang="es-ES" sz="3200" dirty="0" smtClean="0"/>
              <a:t>Es un movimiento de población en direcciones muy concretas.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955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flujos migrato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renovables.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Su utilización no modifica su stock o su estado (Luz solar, viento)</a:t>
            </a:r>
          </a:p>
          <a:p>
            <a:r>
              <a:rPr lang="es-ES" sz="2800" dirty="0" smtClean="0"/>
              <a:t>Se regeneran lo bastante rápido como para asegurar su flujo ilimitado si están bien gestionados (Bosques, pesca</a:t>
            </a:r>
            <a:r>
              <a:rPr lang="es-ES" dirty="0" smtClean="0"/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9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recursos no renovables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Existen en cantidades fijas o bien su tasa de renovación es tan alta que no es viable esperar a que se regeneren (el carbón tarda millones de años en crearse). </a:t>
            </a:r>
          </a:p>
          <a:p>
            <a:r>
              <a:rPr lang="es-ES" sz="2800" dirty="0" smtClean="0"/>
              <a:t>A medida que se usan se van agotando y son finitos.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930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recursos renov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8" y="-8010"/>
            <a:ext cx="8922327" cy="68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9" y="-1"/>
            <a:ext cx="10548794" cy="70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y economía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3565" y="1607127"/>
            <a:ext cx="9440252" cy="4585853"/>
          </a:xfrm>
        </p:spPr>
        <p:txBody>
          <a:bodyPr>
            <a:noAutofit/>
          </a:bodyPr>
          <a:lstStyle/>
          <a:p>
            <a:r>
              <a:rPr lang="es-ES" sz="2800" dirty="0" smtClean="0"/>
              <a:t>Son importantes para la economía global y local ya que determinan las industrias que se pueden desarrollar y las actividades económicas que se pueden establecer. Por ejemplo, es imposible producir losas de mármol si no existen canteras de mármol. </a:t>
            </a:r>
          </a:p>
          <a:p>
            <a:r>
              <a:rPr lang="es-ES" sz="2800" dirty="0" smtClean="0"/>
              <a:t>El uso o mal uso de los recursos provoca una importante cuestión ambiental que hay que resolver. El actual modelo económico y la sobrepoblación de determinados continentes amenaza el equilibrio de los recursos.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7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Agotamiento de los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En el caso de los renovables no es problemático. </a:t>
            </a:r>
          </a:p>
          <a:p>
            <a:r>
              <a:rPr lang="es-ES" sz="2800" dirty="0" smtClean="0"/>
              <a:t>Pero para los recursos no renovables provoca enormes problemas a largo plazo. </a:t>
            </a:r>
          </a:p>
          <a:p>
            <a:r>
              <a:rPr lang="es-ES" sz="2800" dirty="0" smtClean="0"/>
              <a:t>Es necesario adoptar medidas como reducir el consumo de productos superfluos, reciclar y realizar un desarrollo sostenible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9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fuentes de energía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Resultado de imagen de fuentes de energÃ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938"/>
            <a:ext cx="12148628" cy="26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624</Words>
  <Application>Microsoft Office PowerPoint</Application>
  <PresentationFormat>Personalizado</PresentationFormat>
  <Paragraphs>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Ion</vt:lpstr>
      <vt:lpstr>Tema 2: Los recursos naturales y el desarrollo económico. </vt:lpstr>
      <vt:lpstr>Los recursos naturales. </vt:lpstr>
      <vt:lpstr>Los recursos renovables. </vt:lpstr>
      <vt:lpstr>Los recursos no renovables</vt:lpstr>
      <vt:lpstr>Presentación de PowerPoint</vt:lpstr>
      <vt:lpstr>Presentación de PowerPoint</vt:lpstr>
      <vt:lpstr>Recursos y economía</vt:lpstr>
      <vt:lpstr>Agotamiento de los recursos</vt:lpstr>
      <vt:lpstr>Las fuentes de energía</vt:lpstr>
      <vt:lpstr>Industrialización y regiones industriales</vt:lpstr>
      <vt:lpstr>Presentación de PowerPoint</vt:lpstr>
      <vt:lpstr>Presentación de PowerPoint</vt:lpstr>
      <vt:lpstr>Efectos negativos de la industrialización   </vt:lpstr>
      <vt:lpstr>Globalización</vt:lpstr>
      <vt:lpstr>Presentación de PowerPoint</vt:lpstr>
      <vt:lpstr>Repercusiones</vt:lpstr>
      <vt:lpstr>Desarrollo y subdesarrollo</vt:lpstr>
      <vt:lpstr>Países desarrollados y subdesarrollados</vt:lpstr>
      <vt:lpstr>La deslocalización</vt:lpstr>
      <vt:lpstr>Presentación de PowerPoint</vt:lpstr>
      <vt:lpstr>Movimientos migratorios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Los recursos naturales y el desarrollo económico. </dc:title>
  <dc:creator>Propietario</dc:creator>
  <cp:lastModifiedBy>Profesor</cp:lastModifiedBy>
  <cp:revision>9</cp:revision>
  <dcterms:created xsi:type="dcterms:W3CDTF">2019-09-16T09:47:15Z</dcterms:created>
  <dcterms:modified xsi:type="dcterms:W3CDTF">2019-10-16T14:20:12Z</dcterms:modified>
</cp:coreProperties>
</file>