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72" r:id="rId13"/>
    <p:sldId id="266" r:id="rId14"/>
    <p:sldId id="273" r:id="rId15"/>
    <p:sldId id="274" r:id="rId16"/>
    <p:sldId id="275" r:id="rId17"/>
    <p:sldId id="276" r:id="rId18"/>
    <p:sldId id="277" r:id="rId19"/>
    <p:sldId id="267" r:id="rId20"/>
    <p:sldId id="268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E553C9-0B22-4CEC-B1F0-B8183B515202}" type="datetimeFigureOut">
              <a:rPr lang="es-ES" smtClean="0"/>
              <a:pPr/>
              <a:t>16/05/2020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D7A6F7-542A-4BD9-9B29-6E273BC210D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4k.es/necesitas-saber/privacidad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s4k.es/blog/de-verdad-sabes-quien-es-ese-nuevo-amigo-online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is4k.es/necesitas-saber/contenido-inapropiado" TargetMode="External"/><Relationship Id="rId5" Type="http://schemas.openxmlformats.org/officeDocument/2006/relationships/hyperlink" Target="https://www.osi.es/es/actualidad/blog/2016/04/12/una-mentira-que-se-repite-mucho-sigue-siendo-una-mentira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is4k.es/sites/default/files/contenidos/herramientas/is4k_guia_mediacion_parental_internet.pdf" TargetMode="External"/><Relationship Id="rId9" Type="http://schemas.openxmlformats.org/officeDocument/2006/relationships/hyperlink" Target="https://www.is4k.es/blog/como-utilizar-las-redes-sociales-para-frenar-una-situacion-de-ciberbully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hyperlink" Target="http://www.injuve.es/convivencia-y-salud/noticia/campana-diez-formas-de-violencia-de-genero-digita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s://www.osi.es/es/node/3704/tak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empantallados.com/test-de-digitalizac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hyperlink" Target="https://www.is4k.es/de-utilidad/tes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hyperlink" Target="https://families.google.com/familylin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is4k.es/blog/cual-es-la-edad-ideal-para-comprarles-su-primer-movil" TargetMode="External"/><Relationship Id="rId5" Type="http://schemas.openxmlformats.org/officeDocument/2006/relationships/hyperlink" Target="https://www.elmundo.es/yodona/lifestyle/2017/01/14/5875212ae5fdea6d648b45d0.htm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www.is4k.es/sites/default/files/contenidos/pacto_familiar_movil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s-ES" sz="6000" dirty="0" smtClean="0"/>
              <a:t>SEGURIDAD, PRIVACIDAD E IDENTIDAD DIGITAL EN EL ENTORNO ESCOLAR</a:t>
            </a:r>
            <a:endParaRPr lang="es-ES" sz="6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2"/>
    </mc:Choice>
    <mc:Fallback>
      <p:transition spd="slow" advTm="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87624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Decálogo para prevenir el </a:t>
            </a:r>
            <a:r>
              <a:rPr lang="es-ES" b="1" dirty="0" err="1" smtClean="0"/>
              <a:t>ciberacoso</a:t>
            </a:r>
            <a:r>
              <a:rPr lang="es-ES" b="1" dirty="0" smtClean="0"/>
              <a:t> entre jóvenes. </a:t>
            </a:r>
            <a:br>
              <a:rPr lang="es-ES" b="1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s-ES" b="1" dirty="0" smtClean="0"/>
              <a:t>Sentido común y aprender a utilizar las redes sociales e internet son las claves. </a:t>
            </a:r>
          </a:p>
          <a:p>
            <a:r>
              <a:rPr lang="es-ES" b="1" dirty="0" smtClean="0"/>
              <a:t>1.No compartir datos personales ni fotos íntimas. </a:t>
            </a:r>
          </a:p>
          <a:p>
            <a:r>
              <a:rPr lang="es-ES" b="1" dirty="0" smtClean="0"/>
              <a:t>2.Analizar los ajustes de privacidad. </a:t>
            </a:r>
          </a:p>
          <a:p>
            <a:r>
              <a:rPr lang="es-ES" b="1" dirty="0" smtClean="0"/>
              <a:t>3.Comunicación y confianza. </a:t>
            </a:r>
          </a:p>
          <a:p>
            <a:r>
              <a:rPr lang="es-ES" b="1" dirty="0" smtClean="0"/>
              <a:t>4.Control parental y marcar horarios de uso de internet. </a:t>
            </a:r>
          </a:p>
          <a:p>
            <a:r>
              <a:rPr lang="es-ES" b="1" dirty="0" smtClean="0"/>
              <a:t>5.No hagas en el mundo online lo que no harías en el offline. 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01"/>
    </mc:Choice>
    <mc:Fallback>
      <p:transition spd="slow" advTm="3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 fontScale="77500" lnSpcReduction="20000"/>
          </a:bodyPr>
          <a:lstStyle/>
          <a:p>
            <a:endParaRPr lang="es-ES" dirty="0" smtClean="0"/>
          </a:p>
          <a:p>
            <a:r>
              <a:rPr lang="es-ES" sz="3500" b="1" dirty="0" smtClean="0"/>
              <a:t>6. Contar hasta 10 antes de contestar un mensaje. </a:t>
            </a:r>
          </a:p>
          <a:p>
            <a:r>
              <a:rPr lang="es-ES" sz="3500" b="1" dirty="0" smtClean="0"/>
              <a:t>7. Si el contenido es dañino, es importante que sepan que pueden hablar con sus padres y ponerse en contacto con los administradores de las páginas webs o redes sociales para denunciar y pedir que los eliminen. </a:t>
            </a:r>
          </a:p>
          <a:p>
            <a:r>
              <a:rPr lang="es-ES" sz="3500" b="1" dirty="0" smtClean="0"/>
              <a:t>8. Ante cualquier duda de acoso, el mensaje más claro para los jóvenes es que acudan directamente a sus padres y profesores. </a:t>
            </a:r>
          </a:p>
          <a:p>
            <a:r>
              <a:rPr lang="es-ES" sz="3500" b="1" dirty="0" smtClean="0"/>
              <a:t>9. La máxima más importante: si te acosan, denuncia. </a:t>
            </a:r>
          </a:p>
          <a:p>
            <a:r>
              <a:rPr lang="es-ES" sz="3500" b="1" dirty="0" smtClean="0"/>
              <a:t>10. No borres las pruebas, son útiles para una denuncia. </a:t>
            </a:r>
            <a:endParaRPr lang="es-ES" sz="35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5"/>
    </mc:Choice>
    <mc:Fallback>
      <p:transition spd="slow" advTm="39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1561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Herramientas de control y mediación parental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99174"/>
          </a:xfrm>
        </p:spPr>
        <p:txBody>
          <a:bodyPr>
            <a:normAutofit fontScale="77500" lnSpcReduction="20000"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El INCIBE ha elaborado la </a:t>
            </a:r>
            <a:r>
              <a:rPr lang="es-ES" b="1" dirty="0" smtClean="0">
                <a:hlinkClick r:id="rId4"/>
              </a:rPr>
              <a:t>"Guía para uso seguro y responsable de Internet por los menores. Itinerario de mediación parental". </a:t>
            </a:r>
            <a:endParaRPr lang="es-ES" b="1" dirty="0" smtClean="0"/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Temas de Mediación familiar: </a:t>
            </a:r>
          </a:p>
          <a:p>
            <a:pPr>
              <a:buNone/>
            </a:pPr>
            <a:r>
              <a:rPr lang="es-ES" dirty="0" smtClean="0"/>
              <a:t>		-L</a:t>
            </a:r>
            <a:r>
              <a:rPr lang="es-ES" dirty="0" smtClean="0">
                <a:hlinkClick r:id="rId5"/>
              </a:rPr>
              <a:t>os contenidos que no se deben creer(OSI) 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		</a:t>
            </a:r>
            <a:r>
              <a:rPr lang="es-ES" dirty="0" smtClean="0">
                <a:hlinkClick r:id="rId6"/>
              </a:rPr>
              <a:t>-La precaución ante mensajes potencialmente 	peligrosos(is4K). 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		-</a:t>
            </a:r>
            <a:r>
              <a:rPr lang="es-ES" dirty="0" smtClean="0">
                <a:hlinkClick r:id="rId7"/>
              </a:rPr>
              <a:t>el control de la lista de amigos( is4K) 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		-</a:t>
            </a:r>
            <a:r>
              <a:rPr lang="es-ES" dirty="0" smtClean="0">
                <a:hlinkClick r:id="rId8"/>
              </a:rPr>
              <a:t>la importancia de la privacidad (is4K) 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		-</a:t>
            </a:r>
            <a:r>
              <a:rPr lang="es-ES" dirty="0" smtClean="0">
                <a:hlinkClick r:id="rId9"/>
              </a:rPr>
              <a:t>el respeto a los demás (is4k) 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5"/>
    </mc:Choice>
    <mc:Fallback>
      <p:transition spd="slow" advTm="3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0364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Estructura del Protocolo de prevención, detección y tratamiento </a:t>
            </a:r>
            <a:r>
              <a:rPr lang="es-ES" b="1" dirty="0" err="1" smtClean="0"/>
              <a:t>dE</a:t>
            </a:r>
            <a:r>
              <a:rPr lang="es-ES" b="1" dirty="0" smtClean="0"/>
              <a:t> </a:t>
            </a:r>
            <a:r>
              <a:rPr lang="es-ES" b="1" dirty="0" smtClean="0"/>
              <a:t>acoso escolar </a:t>
            </a:r>
            <a:r>
              <a:rPr lang="es-ES" b="1" dirty="0" smtClean="0"/>
              <a:t>y </a:t>
            </a:r>
            <a:r>
              <a:rPr lang="es-ES" b="1" dirty="0" err="1" smtClean="0"/>
              <a:t>ciberacoso</a:t>
            </a:r>
            <a:r>
              <a:rPr lang="es-ES" b="1" dirty="0" smtClean="0"/>
              <a:t> </a:t>
            </a:r>
            <a:br>
              <a:rPr lang="es-ES" b="1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844824"/>
            <a:ext cx="8686800" cy="460851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s-ES" b="1" dirty="0" smtClean="0"/>
              <a:t>Está estructurado en 4 fases para coordinar la acción ante una situación de acoso/</a:t>
            </a:r>
            <a:r>
              <a:rPr lang="es-ES" b="1" dirty="0" err="1" smtClean="0"/>
              <a:t>ciberacoso</a:t>
            </a:r>
            <a:r>
              <a:rPr lang="es-ES" b="1" dirty="0" smtClean="0"/>
              <a:t> escolar : </a:t>
            </a:r>
          </a:p>
          <a:p>
            <a:pPr>
              <a:buNone/>
            </a:pPr>
            <a:r>
              <a:rPr lang="es-ES" dirty="0" smtClean="0"/>
              <a:t>	-</a:t>
            </a:r>
            <a:r>
              <a:rPr lang="es-ES" b="1" dirty="0" smtClean="0"/>
              <a:t>Primera fase: conocimiento, identificación y comunicación de la situación. </a:t>
            </a:r>
          </a:p>
          <a:p>
            <a:pPr>
              <a:buNone/>
            </a:pPr>
            <a:r>
              <a:rPr lang="es-ES" dirty="0" smtClean="0"/>
              <a:t>	-</a:t>
            </a:r>
            <a:r>
              <a:rPr lang="es-ES" b="1" dirty="0" smtClean="0"/>
              <a:t>Segunda fase: recopilación de información y registro. La investigación preliminar debe hacerse en un plazo máximo de 2 días. </a:t>
            </a:r>
          </a:p>
          <a:p>
            <a:pPr>
              <a:buNone/>
            </a:pPr>
            <a:r>
              <a:rPr lang="es-ES" dirty="0" smtClean="0"/>
              <a:t>	-</a:t>
            </a:r>
            <a:r>
              <a:rPr lang="es-ES" b="1" dirty="0" smtClean="0"/>
              <a:t>Tercera fase: análisis de información y adopción de medidas. </a:t>
            </a:r>
          </a:p>
          <a:p>
            <a:pPr>
              <a:buNone/>
            </a:pPr>
            <a:r>
              <a:rPr lang="es-ES" dirty="0" smtClean="0"/>
              <a:t>	-</a:t>
            </a:r>
            <a:r>
              <a:rPr lang="es-ES" b="1" dirty="0" smtClean="0"/>
              <a:t>Cuarta fase: seguimiento y evaluación de las medidas adoptadas. 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86"/>
    </mc:Choice>
    <mc:Fallback>
      <p:transition spd="slow" advTm="3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SEXTORSIÓN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>
                <a:latin typeface="Arial "/>
              </a:rPr>
              <a:t>Muy relacionados con los riesgos y peligros del </a:t>
            </a:r>
            <a:r>
              <a:rPr lang="es-ES" dirty="0" err="1" smtClean="0">
                <a:latin typeface="Arial "/>
              </a:rPr>
              <a:t>sexting</a:t>
            </a:r>
            <a:r>
              <a:rPr lang="es-ES" dirty="0" smtClean="0">
                <a:latin typeface="Arial "/>
              </a:rPr>
              <a:t> está la llamada </a:t>
            </a:r>
            <a:r>
              <a:rPr lang="es-ES" b="1" i="1" u="sng" dirty="0" err="1" smtClean="0">
                <a:latin typeface="Arial "/>
              </a:rPr>
              <a:t>sextorsión</a:t>
            </a:r>
            <a:r>
              <a:rPr lang="es-ES" b="1" i="1" dirty="0" smtClean="0">
                <a:latin typeface="Arial "/>
              </a:rPr>
              <a:t> </a:t>
            </a:r>
            <a:r>
              <a:rPr lang="es-ES" dirty="0" smtClean="0">
                <a:latin typeface="Arial "/>
              </a:rPr>
              <a:t>cuando </a:t>
            </a:r>
            <a:r>
              <a:rPr lang="es-ES" u="sng" dirty="0" smtClean="0">
                <a:latin typeface="Arial "/>
              </a:rPr>
              <a:t>imágenes o grabaciones son usadas para amenazar, chantajear o extorsionar</a:t>
            </a:r>
            <a:r>
              <a:rPr lang="es-ES" dirty="0" smtClean="0">
                <a:latin typeface="Arial "/>
              </a:rPr>
              <a:t> a la víctima mediante la difusión de las mismas.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b="1" dirty="0" smtClean="0">
                <a:latin typeface="Arial "/>
              </a:rPr>
              <a:t>A menudo se utiliza la </a:t>
            </a:r>
            <a:r>
              <a:rPr lang="es-ES" b="1" dirty="0" err="1" smtClean="0">
                <a:latin typeface="Arial "/>
              </a:rPr>
              <a:t>sextorsión</a:t>
            </a:r>
            <a:r>
              <a:rPr lang="es-ES" b="1" dirty="0" smtClean="0">
                <a:latin typeface="Arial "/>
              </a:rPr>
              <a:t> como venganza personal entre parejas o </a:t>
            </a:r>
            <a:r>
              <a:rPr lang="es-ES" b="1" dirty="0" err="1" smtClean="0">
                <a:latin typeface="Arial "/>
              </a:rPr>
              <a:t>exparejas</a:t>
            </a:r>
            <a:r>
              <a:rPr lang="es-ES" b="1" dirty="0" smtClean="0">
                <a:latin typeface="Arial "/>
              </a:rPr>
              <a:t> o como chantaje emocional</a:t>
            </a:r>
            <a:r>
              <a:rPr lang="es-ES" dirty="0" smtClean="0">
                <a:latin typeface="Arial "/>
              </a:rPr>
              <a:t>, valiéndose para ello de una imagen, vídeo o cualquier otro contenido erótico de la víctima (</a:t>
            </a:r>
            <a:r>
              <a:rPr lang="es-ES" dirty="0" err="1" smtClean="0">
                <a:latin typeface="Arial "/>
              </a:rPr>
              <a:t>Pornovenganza</a:t>
            </a:r>
            <a:r>
              <a:rPr lang="es-ES" dirty="0" smtClean="0">
                <a:latin typeface="Arial "/>
              </a:rPr>
              <a:t>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ES" dirty="0" smtClean="0">
                <a:latin typeface="Arial "/>
              </a:rPr>
              <a:t>No existe un tipo penal propio como tal que regule la </a:t>
            </a:r>
            <a:r>
              <a:rPr lang="es-ES" dirty="0" err="1" smtClean="0">
                <a:latin typeface="Arial "/>
              </a:rPr>
              <a:t>sextorsión</a:t>
            </a:r>
            <a:r>
              <a:rPr lang="es-ES" dirty="0" smtClean="0">
                <a:latin typeface="Arial "/>
              </a:rPr>
              <a:t>, sino que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debe reconducirse a otros tipos penales como la extorsión</a:t>
            </a:r>
            <a:r>
              <a:rPr lang="es-ES" b="1" dirty="0" smtClean="0">
                <a:latin typeface="Arial "/>
              </a:rPr>
              <a:t>, 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</a:rPr>
              <a:t>la amenaza o el chantaje</a:t>
            </a:r>
            <a:r>
              <a:rPr lang="es-ES" dirty="0" smtClean="0">
                <a:latin typeface="Arial "/>
              </a:rPr>
              <a:t>.</a:t>
            </a:r>
          </a:p>
          <a:p>
            <a:endParaRPr lang="es-E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84"/>
    </mc:Choice>
    <mc:Fallback>
      <p:transition spd="slow" advTm="3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Diez formas de violencia de género digital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>
            <a:normAutofit fontScale="70000" lnSpcReduction="20000"/>
          </a:bodyPr>
          <a:lstStyle/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Acosar o controlar a tu pareja usando el móvil.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Interferir en relaciones de tu pareja en Internet con otras personas.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Espiar el móvil de tu pareja.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Censurar fotos que tu pareja publica y comparte en redes sociales.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Controlar lo que hace tu pareja en las redes sociales.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Exigir a tu pareja que demuestre dónde está con su </a:t>
            </a:r>
            <a:r>
              <a:rPr lang="es-ES" dirty="0" err="1" smtClean="0">
                <a:latin typeface="Arial "/>
              </a:rPr>
              <a:t>geolocalización</a:t>
            </a:r>
            <a:r>
              <a:rPr lang="es-ES" dirty="0" smtClean="0">
                <a:latin typeface="Arial "/>
              </a:rPr>
              <a:t>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Obligar a tu pareja a que te envíe imágenes íntimas.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Comprometer a tu pareja para que te facilite sus claves personales.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Obligar a tu pareja a que te muestre un chat con otra persona.</a:t>
            </a:r>
          </a:p>
          <a:p>
            <a:pPr marL="493772" indent="-457200" algn="just" fontAlgn="base">
              <a:buFont typeface="+mj-lt"/>
              <a:buAutoNum type="arabicPeriod"/>
            </a:pPr>
            <a:r>
              <a:rPr lang="es-ES" dirty="0" smtClean="0">
                <a:latin typeface="Arial "/>
              </a:rPr>
              <a:t>Mostrar enfado por no tener siempre una respuesta inmediata online.</a:t>
            </a:r>
          </a:p>
          <a:p>
            <a:endParaRPr lang="es-E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9"/>
    </mc:Choice>
    <mc:Fallback>
      <p:transition spd="slow" advTm="4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Situación actual del fenómeno del </a:t>
            </a:r>
            <a:r>
              <a:rPr lang="es-ES" b="1" dirty="0" err="1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Grooming</a:t>
            </a:r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o abuso sexual de menores por los adultos. Pedofilia.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5375"/>
            <a:ext cx="8686800" cy="408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3"/>
    </mc:Choice>
    <mc:Fallback>
      <p:transition spd="slow" advTm="1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dirty="0" smtClean="0"/>
              <a:t>Pedofilia.  Atracción erótica o sexual que un adulto siente por los niños, aunque no abuse de ellos. </a:t>
            </a:r>
            <a:r>
              <a:rPr lang="es-ES" u="sng" dirty="0" smtClean="0"/>
              <a:t>Por el contrario, el pederasta </a:t>
            </a:r>
            <a:r>
              <a:rPr lang="es-ES" dirty="0" smtClean="0"/>
              <a:t>es el pedófilo que lleva a término el contacto sexual con el menor de edad.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endParaRPr lang="es-ES" dirty="0" smtClean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s-ES" dirty="0" smtClean="0"/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dirty="0" smtClean="0"/>
              <a:t>En primer lugar, hay que diferenciar el concepto pedofilia y el concepto pederastia. Los adultos que sienten atraídos sexualmente, violan, explotan e incluso matan a los niños se les califica indistintamente de pederastas o pedófilos. Sin embargo, </a:t>
            </a:r>
            <a:r>
              <a:rPr lang="es-ES" u="sng" dirty="0" smtClean="0"/>
              <a:t>estos dos términos no son sinónimos.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1"/>
    </mc:Choice>
    <mc:Fallback>
      <p:transition spd="slow" advTm="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u="sng" dirty="0" smtClean="0"/>
              <a:t>Pederasta hace referencia</a:t>
            </a:r>
            <a:r>
              <a:rPr lang="es-ES" dirty="0" smtClean="0"/>
              <a:t> a los hombres que desean sexualmente a adolescentes masculinos, </a:t>
            </a:r>
            <a:r>
              <a:rPr lang="es-ES" u="sng" dirty="0" smtClean="0"/>
              <a:t>siendo su conducta comisiva de delitos contra la libertad e indemnidad sexuales del menor de edad y que está penalizado en el artículo 181.1 del Código Penal </a:t>
            </a:r>
            <a:r>
              <a:rPr lang="es-ES" dirty="0" smtClean="0"/>
              <a:t>dónde se prevé como castigo, la pena privativa de libertad de uno a tres años o multa de dieciocho a veinticuatro meses. 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s-ES" dirty="0" smtClean="0"/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dirty="0" smtClean="0"/>
              <a:t>En muchas ocasiones el acceso a los menores se realiza a través de internet en forma de delito de acoso a menores por </a:t>
            </a:r>
            <a:r>
              <a:rPr lang="es-ES" dirty="0" err="1" smtClean="0"/>
              <a:t>grooming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5"/>
    </mc:Choice>
    <mc:Fallback>
      <p:transition spd="slow" advTm="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Respuesta legal a nivel </a:t>
            </a:r>
            <a:r>
              <a:rPr lang="es-ES" b="1" dirty="0" smtClean="0"/>
              <a:t>judicial  </a:t>
            </a:r>
            <a:r>
              <a:rPr lang="es-ES" b="1" dirty="0" smtClean="0"/>
              <a:t/>
            </a:r>
            <a:br>
              <a:rPr lang="es-ES" b="1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Lo deseable es que la solución a esta infracción tan grave de normas de convivencia escolar, tenga solución extrajudicial: educación/mediación y aplicación de protocolos de convivencia escolar. </a:t>
            </a:r>
          </a:p>
          <a:p>
            <a:r>
              <a:rPr lang="es-ES" dirty="0" smtClean="0"/>
              <a:t>Los casos más graves pueden conducir a dos tipos de acciones en el marco judicial: penal y civil. También cabe presentar una demanda de responsabilidad administrativa. </a:t>
            </a:r>
          </a:p>
          <a:p>
            <a:r>
              <a:rPr lang="es-ES" dirty="0" smtClean="0"/>
              <a:t>Podemos INFORMAR de forma totalmente anónima a través del formulario de información ciudadana. Podemos denunciar en la Sección de delitos telemáticos de la Guarda Civil.. </a:t>
            </a:r>
          </a:p>
          <a:p>
            <a:r>
              <a:rPr lang="es-ES" dirty="0" smtClean="0"/>
              <a:t>La herramienta de la Guardia Civil </a:t>
            </a:r>
            <a:r>
              <a:rPr lang="es-ES" dirty="0" err="1" smtClean="0"/>
              <a:t>eGarante</a:t>
            </a:r>
            <a:r>
              <a:rPr lang="es-ES" dirty="0" smtClean="0"/>
              <a:t>, permite acreditar la existencia de un contenido ilícito, para hacer frente a la volatilidad de la información en Internet y evitar que ésta desaparezca. Se ofrece la posibilidad de certificar los contenidos públicos de redes sociales para que puedan ser adjuntados en una denuncia con plenas garantías jurídicas. </a:t>
            </a:r>
          </a:p>
          <a:p>
            <a:endParaRPr lang="es-E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7"/>
    </mc:Choice>
    <mc:Fallback>
      <p:transition spd="slow" advTm="3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 Redes Sociales y Menores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115616" y="764704"/>
            <a:ext cx="7344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atin typeface="AR BLANCA" pitchFamily="2" charset="0"/>
              </a:rPr>
              <a:t>Esta </a:t>
            </a:r>
            <a:r>
              <a:rPr lang="es-ES" sz="4000" b="1" dirty="0" smtClean="0">
                <a:latin typeface="AR BLANCA" pitchFamily="2" charset="0"/>
              </a:rPr>
              <a:t>presentación es una  propuesta a nivel de centro. Se ven las pautas a seguir en el centro en caso de detección de algún tipo de problema o riesgo. Se podría utilizar en charlas para profesores o familias.</a:t>
            </a:r>
            <a:endParaRPr lang="es-ES" sz="4000" b="1" dirty="0">
              <a:latin typeface="AR BLANCA" pitchFamily="2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12"/>
    </mc:Choice>
    <mc:Fallback>
      <p:transition spd="slow" advTm="27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127024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La respuesta penal depende de la edad de la persona que ejerce el </a:t>
            </a:r>
            <a:r>
              <a:rPr lang="es-ES" b="1" dirty="0" err="1" smtClean="0"/>
              <a:t>bullying</a:t>
            </a:r>
            <a:r>
              <a:rPr lang="es-ES" b="1" dirty="0" smtClean="0"/>
              <a:t>/</a:t>
            </a:r>
            <a:r>
              <a:rPr lang="es-ES" b="1" dirty="0" err="1" smtClean="0"/>
              <a:t>ciberbullying</a:t>
            </a:r>
            <a:r>
              <a:rPr lang="es-ES" b="1" dirty="0" smtClean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1.El </a:t>
            </a:r>
            <a:r>
              <a:rPr lang="es-ES" b="1" dirty="0" smtClean="0"/>
              <a:t>menor de 14 años es inimputable. </a:t>
            </a:r>
          </a:p>
          <a:p>
            <a:r>
              <a:rPr lang="es-ES" b="1" dirty="0" smtClean="0"/>
              <a:t>2.Menores de 18 años pero mayores de 14. Se le podrá exigir la responsabilidad penal y civil, por el procedimiento penal de menores. </a:t>
            </a:r>
          </a:p>
          <a:p>
            <a:r>
              <a:rPr lang="es-ES" dirty="0" smtClean="0"/>
              <a:t>3.Persona, </a:t>
            </a:r>
            <a:r>
              <a:rPr lang="es-ES" b="1" dirty="0" smtClean="0"/>
              <a:t>mayor de 18 años, se le aplica el Código Penal. 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49"/>
    </mc:Choice>
    <mc:Fallback>
      <p:transition spd="slow" advTm="2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764704"/>
            <a:ext cx="86868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El acoso/</a:t>
            </a:r>
            <a:r>
              <a:rPr lang="es-ES" b="1" dirty="0" err="1" smtClean="0"/>
              <a:t>ciberacoso</a:t>
            </a:r>
            <a:r>
              <a:rPr lang="es-ES" b="1" dirty="0" smtClean="0"/>
              <a:t> escolar puede llegar a ser delito si las conductas se encuentran tipificadas en el Código penal. </a:t>
            </a:r>
            <a:br>
              <a:rPr lang="es-ES" b="1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2060848"/>
            <a:ext cx="8686800" cy="4525963"/>
          </a:xfrm>
        </p:spPr>
        <p:txBody>
          <a:bodyPr>
            <a:normAutofit fontScale="775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Un mismo acto de acoso escolar puede llegar a ser constitutivo de varios delitos: </a:t>
            </a:r>
          </a:p>
          <a:p>
            <a:r>
              <a:rPr lang="es-ES" dirty="0" smtClean="0"/>
              <a:t>Lesiones</a:t>
            </a:r>
          </a:p>
          <a:p>
            <a:r>
              <a:rPr lang="es-ES" dirty="0" smtClean="0"/>
              <a:t>Amenazas </a:t>
            </a:r>
          </a:p>
          <a:p>
            <a:r>
              <a:rPr lang="es-ES" dirty="0" smtClean="0"/>
              <a:t>Coacciones </a:t>
            </a:r>
          </a:p>
          <a:p>
            <a:r>
              <a:rPr lang="pt-BR" dirty="0" smtClean="0"/>
              <a:t>Injurias </a:t>
            </a:r>
          </a:p>
          <a:p>
            <a:r>
              <a:rPr lang="es-ES" dirty="0" smtClean="0"/>
              <a:t>Calumnias </a:t>
            </a:r>
          </a:p>
          <a:p>
            <a:r>
              <a:rPr lang="es-ES" dirty="0" smtClean="0"/>
              <a:t>Agresiones y abusos sexuales</a:t>
            </a:r>
          </a:p>
          <a:p>
            <a:r>
              <a:rPr lang="es-ES" dirty="0" smtClean="0"/>
              <a:t>El “engatusamiento” con fines sexuales o </a:t>
            </a:r>
            <a:r>
              <a:rPr lang="es-ES" dirty="0" err="1" smtClean="0"/>
              <a:t>Grooming</a:t>
            </a:r>
            <a:r>
              <a:rPr lang="es-ES" dirty="0" smtClean="0"/>
              <a:t>, a menores de 16 años</a:t>
            </a:r>
          </a:p>
          <a:p>
            <a:r>
              <a:rPr lang="es-ES" dirty="0" smtClean="0"/>
              <a:t>Homicidio doloso, homicidio imprudente o incluso asesinato. 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2"/>
    </mc:Choice>
    <mc:Fallback>
      <p:transition spd="slow" advTm="3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Acción civil 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s-ES" dirty="0" smtClean="0"/>
          </a:p>
          <a:p>
            <a:r>
              <a:rPr lang="es-ES" dirty="0" smtClean="0"/>
              <a:t>Los menores de 14 años son inimputables penalmente, pero alguien tiene que responder por ellos (progenitores/tutor legal). Hablamos de RESPONSABILIDAD CIVIL. La acción civil persigue la reparación del daño y la indemnización de los perjuicios causados. </a:t>
            </a:r>
          </a:p>
          <a:p>
            <a:r>
              <a:rPr lang="es-ES" dirty="0" smtClean="0"/>
              <a:t>Puede exigirse responsabilidad civil: Por culpa o negligencia basada en la existencia de culpa in vigilando: </a:t>
            </a:r>
          </a:p>
          <a:p>
            <a:pPr>
              <a:buNone/>
            </a:pPr>
            <a:r>
              <a:rPr lang="es-ES" dirty="0" smtClean="0"/>
              <a:t>	-del centro educativo reclamación por la vía del artículo 61.3 de la LORPM, </a:t>
            </a:r>
          </a:p>
          <a:p>
            <a:pPr>
              <a:buNone/>
            </a:pPr>
            <a:r>
              <a:rPr lang="es-ES" dirty="0" smtClean="0"/>
              <a:t>	-de los progenitores del menor acosador fundamentada en la existencia de una culpa in vigilando  o </a:t>
            </a:r>
          </a:p>
          <a:p>
            <a:pPr>
              <a:buNone/>
            </a:pPr>
            <a:r>
              <a:rPr lang="es-ES" dirty="0" smtClean="0"/>
              <a:t>	-exigirse como responsabilidad civil subsidiaria por la comisión de un delito. </a:t>
            </a:r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60"/>
    </mc:Choice>
    <mc:Fallback>
      <p:transition spd="slow" advTm="4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0"/>
            <a:ext cx="8686800" cy="6080125"/>
          </a:xfrm>
        </p:spPr>
        <p:txBody>
          <a:bodyPr>
            <a:normAutofit fontScale="70000" lnSpcReduction="20000"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La Ley Orgánica 2/2006 de 3 de mayo, de Educación, establece específicamente en su art. 91 letra g), entre las funciones del profesorado, "</a:t>
            </a:r>
            <a:r>
              <a:rPr lang="es-ES" i="1" dirty="0" smtClean="0"/>
              <a:t>La contribución a que las actividades del centro se desarrollen en un clima de respeto, de tolerancia, de participación y de libertad para fomentar en el alumnado los valores de la ciudadanía democrática". </a:t>
            </a:r>
          </a:p>
          <a:p>
            <a:r>
              <a:rPr lang="es-ES" dirty="0" smtClean="0"/>
              <a:t>El profesorado podrá ser penalmente responsable como autor de un delito por omisión cuando teniendo conocimiento de la situación de acoso no puso los medios que habrían evitado o dificultado el resultado lesivo, infringiendo así la obligación legal de actuar que le correspondía en función de su posición de garante del bien jurídico protegido. </a:t>
            </a:r>
          </a:p>
          <a:p>
            <a:r>
              <a:rPr lang="es-ES" dirty="0" smtClean="0"/>
              <a:t>Tratamiento administrativo. Los particulares </a:t>
            </a:r>
            <a:r>
              <a:rPr lang="es-ES" dirty="0" smtClean="0"/>
              <a:t>tendrán </a:t>
            </a:r>
            <a:r>
              <a:rPr lang="es-ES" dirty="0" smtClean="0"/>
              <a:t>derecho a ser indemnizados por las administraciones públicas de toda lesión que sufran como consecuencia del funcionamiento normal o anormal del servicio público… Ley 39/2015, de 1 de octubre, del Procedimiento Administrativo Común de las Administraciones Públicas. </a:t>
            </a:r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30"/>
    </mc:Choice>
    <mc:Fallback>
      <p:transition spd="slow" advTm="6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TEST DE CONOCIMIENTOS previos.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ctr">
              <a:buNone/>
            </a:pPr>
            <a:r>
              <a:rPr lang="es-ES" dirty="0" smtClean="0"/>
              <a:t>Lo primero es conocer los conocimientos  que tenemos. </a:t>
            </a:r>
          </a:p>
          <a:p>
            <a:pPr>
              <a:buNone/>
            </a:pPr>
            <a:r>
              <a:rPr lang="es-ES" dirty="0" smtClean="0"/>
              <a:t>Vamos a realizar algunos test:</a:t>
            </a:r>
          </a:p>
          <a:p>
            <a:pPr>
              <a:buNone/>
            </a:pPr>
            <a:r>
              <a:rPr lang="es-ES" dirty="0" smtClean="0"/>
              <a:t>1.- Test de conocimientos generales de ciberseguridad:</a:t>
            </a:r>
          </a:p>
          <a:p>
            <a:pPr>
              <a:buNone/>
            </a:pPr>
            <a:r>
              <a:rPr lang="es-ES" dirty="0" smtClean="0"/>
              <a:t>		</a:t>
            </a:r>
            <a:r>
              <a:rPr lang="es-ES" dirty="0" smtClean="0">
                <a:hlinkClick r:id="rId4"/>
              </a:rPr>
              <a:t>Haz </a:t>
            </a:r>
            <a:r>
              <a:rPr lang="es-ES" dirty="0" err="1" smtClean="0">
                <a:hlinkClick r:id="rId4"/>
              </a:rPr>
              <a:t>click</a:t>
            </a:r>
            <a:r>
              <a:rPr lang="es-ES" dirty="0" smtClean="0">
                <a:hlinkClick r:id="rId4"/>
              </a:rPr>
              <a:t> aquí</a:t>
            </a:r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75"/>
    </mc:Choice>
    <mc:Fallback>
      <p:transition spd="slow" advTm="2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/>
              <a:t>2. Test: ¿cuál es tu consumo digital?</a:t>
            </a:r>
          </a:p>
          <a:p>
            <a:pPr>
              <a:buNone/>
            </a:pPr>
            <a:r>
              <a:rPr lang="es-ES" dirty="0" smtClean="0"/>
              <a:t>    Realizar los tres test (individual, familiar, conocimiento entorno digital).</a:t>
            </a:r>
          </a:p>
          <a:p>
            <a:pPr>
              <a:buNone/>
            </a:pPr>
            <a:r>
              <a:rPr lang="es-ES" dirty="0" smtClean="0"/>
              <a:t>		</a:t>
            </a:r>
            <a:r>
              <a:rPr lang="es-ES" dirty="0" smtClean="0">
                <a:hlinkClick r:id="rId4"/>
              </a:rPr>
              <a:t>Haz </a:t>
            </a:r>
            <a:r>
              <a:rPr lang="es-ES" dirty="0" err="1" smtClean="0">
                <a:hlinkClick r:id="rId4"/>
              </a:rPr>
              <a:t>click</a:t>
            </a:r>
            <a:r>
              <a:rPr lang="es-ES" dirty="0" smtClean="0">
                <a:hlinkClick r:id="rId4"/>
              </a:rPr>
              <a:t> aquí. 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 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TEST DE CONOCIMIENTOS previos. </a:t>
            </a:r>
            <a:endParaRPr lang="es-E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6"/>
    </mc:Choice>
    <mc:Fallback>
      <p:transition spd="slow" advTm="2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3. ¿Conoces los riesgos a los que se enfrenta tus hijos y alumnos en Internet? </a:t>
            </a:r>
          </a:p>
          <a:p>
            <a:pPr>
              <a:buNone/>
            </a:pPr>
            <a:r>
              <a:rPr lang="es-ES" dirty="0" smtClean="0"/>
              <a:t>   A lo largo de las siguientes cuestiones se exponen posibles situaciones de riesgo para la infancia y adolescencia conectada. </a:t>
            </a:r>
          </a:p>
          <a:p>
            <a:pPr>
              <a:buNone/>
            </a:pPr>
            <a:r>
              <a:rPr lang="es-ES" dirty="0" smtClean="0"/>
              <a:t>		</a:t>
            </a:r>
            <a:r>
              <a:rPr lang="es-ES" dirty="0" smtClean="0">
                <a:hlinkClick r:id="rId4"/>
              </a:rPr>
              <a:t>Haz </a:t>
            </a:r>
            <a:r>
              <a:rPr lang="es-ES" dirty="0" err="1" smtClean="0">
                <a:hlinkClick r:id="rId4"/>
              </a:rPr>
              <a:t>click</a:t>
            </a:r>
            <a:r>
              <a:rPr lang="es-ES" dirty="0" smtClean="0">
                <a:hlinkClick r:id="rId4"/>
              </a:rPr>
              <a:t> aquí.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TEST DE CONOCIMIENTOS previos. </a:t>
            </a:r>
            <a:endParaRPr lang="es-E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0"/>
    </mc:Choice>
    <mc:Fallback>
      <p:transition spd="slow" advTm="2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45963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Ayuda a tu </a:t>
            </a:r>
            <a:r>
              <a:rPr lang="es-ES" b="1" dirty="0" smtClean="0"/>
              <a:t>familia O ALUMNOS </a:t>
            </a:r>
            <a:r>
              <a:rPr lang="es-ES" b="1" dirty="0" smtClean="0"/>
              <a:t>a crear hábitos digitales saludables</a:t>
            </a:r>
            <a:br>
              <a:rPr lang="es-ES" b="1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La aplicación </a:t>
            </a:r>
            <a:r>
              <a:rPr lang="es-ES" dirty="0" err="1" smtClean="0"/>
              <a:t>Family</a:t>
            </a:r>
            <a:r>
              <a:rPr lang="es-ES" dirty="0" smtClean="0"/>
              <a:t> Link te permite establecer ciertas normas básicas para guiar a tus hijos y alumnos (niños o adolescentes) mientras aprenden, juegan y descubren cosas online con sus dispositivos digitales.</a:t>
            </a:r>
          </a:p>
          <a:p>
            <a:pPr>
              <a:buNone/>
            </a:pPr>
            <a:r>
              <a:rPr lang="es-ES" dirty="0" smtClean="0"/>
              <a:t>		</a:t>
            </a:r>
            <a:r>
              <a:rPr lang="es-ES" dirty="0" smtClean="0">
                <a:hlinkClick r:id="rId4"/>
              </a:rPr>
              <a:t>Haz </a:t>
            </a:r>
            <a:r>
              <a:rPr lang="es-ES" dirty="0" err="1" smtClean="0">
                <a:hlinkClick r:id="rId4"/>
              </a:rPr>
              <a:t>click</a:t>
            </a:r>
            <a:r>
              <a:rPr lang="es-ES" dirty="0" smtClean="0">
                <a:hlinkClick r:id="rId4"/>
              </a:rPr>
              <a:t> aquí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3"/>
    </mc:Choice>
    <mc:Fallback>
      <p:transition spd="slow" advTm="3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03569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¿A qué edad deben tener móvil los niños?</a:t>
            </a:r>
            <a:br>
              <a:rPr lang="es-ES" b="1" dirty="0" smtClean="0"/>
            </a:br>
            <a:r>
              <a:rPr lang="es-ES" b="1" dirty="0" smtClean="0"/>
              <a:t>¿Cuál es la edad ideal para comprarles su primer móvil?</a:t>
            </a:r>
            <a:br>
              <a:rPr lang="es-ES" b="1" dirty="0" smtClean="0"/>
            </a:br>
            <a:endParaRPr lang="es-ES" dirty="0"/>
          </a:p>
        </p:txBody>
      </p:sp>
      <p:pic>
        <p:nvPicPr>
          <p:cNvPr id="4" name="3 Marcador de contenido" descr="Sin título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2996952"/>
            <a:ext cx="4340673" cy="2975773"/>
          </a:xfrm>
        </p:spPr>
      </p:pic>
      <p:sp>
        <p:nvSpPr>
          <p:cNvPr id="5" name="4 CuadroTexto"/>
          <p:cNvSpPr txBox="1"/>
          <p:nvPr/>
        </p:nvSpPr>
        <p:spPr>
          <a:xfrm>
            <a:off x="5292080" y="2996952"/>
            <a:ext cx="33843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En estos dos links podemos leer opiniones y datos sobre este tema:</a:t>
            </a:r>
          </a:p>
          <a:p>
            <a:r>
              <a:rPr lang="es-ES" sz="2000" b="1" dirty="0" smtClean="0"/>
              <a:t>-</a:t>
            </a:r>
            <a:r>
              <a:rPr lang="es-ES" sz="2000" b="1" dirty="0" smtClean="0">
                <a:hlinkClick r:id="rId5"/>
              </a:rPr>
              <a:t>Link 1</a:t>
            </a:r>
            <a:endParaRPr lang="es-ES" sz="2000" b="1" dirty="0" smtClean="0"/>
          </a:p>
          <a:p>
            <a:r>
              <a:rPr lang="es-ES" sz="2000" b="1" dirty="0" smtClean="0"/>
              <a:t>-</a:t>
            </a:r>
            <a:r>
              <a:rPr lang="es-ES" sz="2000" b="1" dirty="0" smtClean="0">
                <a:hlinkClick r:id="rId6"/>
              </a:rPr>
              <a:t>Link 2</a:t>
            </a:r>
            <a:endParaRPr lang="es-ES" sz="2000" b="1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3"/>
    </mc:Choice>
    <mc:Fallback>
      <p:transition spd="slow" advTm="3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PACTOS FAMILIARES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    CONTRATO FAMILIAR para el BUEN USO de tu MÓVIL. </a:t>
            </a:r>
            <a:r>
              <a:rPr lang="es-ES" dirty="0" smtClean="0">
                <a:hlinkClick r:id="rId4"/>
              </a:rPr>
              <a:t>Modelo de pacto familiar de Is4K. </a:t>
            </a:r>
            <a:endParaRPr lang="es-ES" dirty="0" smtClean="0"/>
          </a:p>
        </p:txBody>
      </p:sp>
      <p:pic>
        <p:nvPicPr>
          <p:cNvPr id="4" name="3 Imagen" descr="Sin títul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5" y="3429000"/>
            <a:ext cx="4896544" cy="246417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796136" y="3645024"/>
            <a:ext cx="29523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sz="2400" b="1" dirty="0"/>
              <a:t>Uno de cada tres niños pasa de media tres horas diarias conectado a internet </a:t>
            </a:r>
          </a:p>
          <a:p>
            <a:endParaRPr lang="es-E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91"/>
    </mc:Choice>
    <mc:Fallback>
      <p:transition spd="slow" advTm="1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8356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err="1" smtClean="0"/>
              <a:t>Tecnoadiciones</a:t>
            </a:r>
            <a:r>
              <a:rPr lang="es-ES" b="1" dirty="0" smtClean="0"/>
              <a:t>. Consejos para padres y educadores.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2204864"/>
            <a:ext cx="8686800" cy="3875261"/>
          </a:xfrm>
        </p:spPr>
        <p:txBody>
          <a:bodyPr>
            <a:normAutofit fontScale="85000" lnSpcReduction="20000"/>
          </a:bodyPr>
          <a:lstStyle/>
          <a:p>
            <a:endParaRPr lang="es-ES" dirty="0" smtClean="0"/>
          </a:p>
          <a:p>
            <a:pPr>
              <a:buNone/>
            </a:pPr>
            <a:r>
              <a:rPr lang="es-ES" dirty="0" smtClean="0"/>
              <a:t> -El uso del ordenador en los menores de 8 años debe ser de 40 minutos como máximo. </a:t>
            </a:r>
          </a:p>
          <a:p>
            <a:pPr>
              <a:buNone/>
            </a:pPr>
            <a:r>
              <a:rPr lang="es-ES" dirty="0" smtClean="0"/>
              <a:t>– En los menores de 9 a 12 años, los tiempos de dedicación diaria deberían ser de una hora o una hora y media máximo (los menores que pasan tres horas o más frente a un ordenador, móvil o videoconsola pueden presentar problemas de adicción). </a:t>
            </a:r>
          </a:p>
          <a:p>
            <a:pPr>
              <a:buNone/>
            </a:pPr>
            <a:r>
              <a:rPr lang="es-ES" dirty="0" smtClean="0"/>
              <a:t>– La conexión debe realizarse sólo cuando haya un adulto en la casa (menores de 14 años).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5"/>
    </mc:Choice>
    <mc:Fallback>
      <p:transition spd="slow" advTm="19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438</TotalTime>
  <Words>1319</Words>
  <Application>Microsoft Office PowerPoint</Application>
  <PresentationFormat>Presentación en pantalla (4:3)</PresentationFormat>
  <Paragraphs>123</Paragraphs>
  <Slides>23</Slides>
  <Notes>0</Notes>
  <HiddenSlides>0</HiddenSlides>
  <MMClips>23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 BLANCA</vt:lpstr>
      <vt:lpstr>Arial </vt:lpstr>
      <vt:lpstr>Franklin Gothic Book</vt:lpstr>
      <vt:lpstr>Franklin Gothic Medium</vt:lpstr>
      <vt:lpstr>Verdana</vt:lpstr>
      <vt:lpstr>Wingdings</vt:lpstr>
      <vt:lpstr>Wingdings 2</vt:lpstr>
      <vt:lpstr>Viajes</vt:lpstr>
      <vt:lpstr>SEGURIDAD, PRIVACIDAD E IDENTIDAD DIGITAL EN EL ENTORNO ESCOLAR</vt:lpstr>
      <vt:lpstr>   Redes Sociales y Menores </vt:lpstr>
      <vt:lpstr> TEST DE CONOCIMIENTOS previos. </vt:lpstr>
      <vt:lpstr> TEST DE CONOCIMIENTOS previos. </vt:lpstr>
      <vt:lpstr> TEST DE CONOCIMIENTOS previos. </vt:lpstr>
      <vt:lpstr>Ayuda a tu familia O ALUMNOS a crear hábitos digitales saludables </vt:lpstr>
      <vt:lpstr>¿A qué edad deben tener móvil los niños? ¿Cuál es la edad ideal para comprarles su primer móvil? </vt:lpstr>
      <vt:lpstr> PACTOS FAMILIARES </vt:lpstr>
      <vt:lpstr> Tecnoadiciones. Consejos para padres y educadores. </vt:lpstr>
      <vt:lpstr>Decálogo para prevenir el ciberacoso entre jóvenes.  </vt:lpstr>
      <vt:lpstr>Presentación de PowerPoint</vt:lpstr>
      <vt:lpstr> Herramientas de control y mediación parental </vt:lpstr>
      <vt:lpstr>Estructura del Protocolo de prevención, detección y tratamiento dE acoso escolar y ciberacoso  </vt:lpstr>
      <vt:lpstr>SEXTORSIÓN</vt:lpstr>
      <vt:lpstr>Diez formas de violencia de género digital</vt:lpstr>
      <vt:lpstr>Situación actual del fenómeno del Grooming o abuso sexual de menores por los adultos. Pedofilia.</vt:lpstr>
      <vt:lpstr>Presentación de PowerPoint</vt:lpstr>
      <vt:lpstr>Presentación de PowerPoint</vt:lpstr>
      <vt:lpstr>Respuesta legal a nivel judicial   </vt:lpstr>
      <vt:lpstr>La respuesta penal depende de la edad de la persona que ejerce el bullying/ciberbullying </vt:lpstr>
      <vt:lpstr>El acoso/ciberacoso escolar puede llegar a ser delito si las conductas se encuentran tipificadas en el Código penal.  </vt:lpstr>
      <vt:lpstr>Acción civil  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 Sociales y Menores</dc:title>
  <dc:creator>Alf</dc:creator>
  <cp:lastModifiedBy>Rocio</cp:lastModifiedBy>
  <cp:revision>41</cp:revision>
  <dcterms:created xsi:type="dcterms:W3CDTF">2020-05-10T18:35:50Z</dcterms:created>
  <dcterms:modified xsi:type="dcterms:W3CDTF">2020-05-16T19:35:35Z</dcterms:modified>
</cp:coreProperties>
</file>