
<file path=[Content_Types].xml><?xml version="1.0" encoding="utf-8"?>
<Types xmlns="http://schemas.openxmlformats.org/package/2006/content-types">
  <Default Extension="png" ContentType="image/png"/>
  <Default Extension="jpeg" ContentType="image/jpeg"/>
  <Default Extension="webp"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67" r:id="rId4"/>
    <p:sldId id="265" r:id="rId5"/>
    <p:sldId id="266" r:id="rId6"/>
    <p:sldId id="269" r:id="rId7"/>
    <p:sldId id="258" r:id="rId8"/>
    <p:sldId id="271" r:id="rId9"/>
    <p:sldId id="270" r:id="rId10"/>
    <p:sldId id="272" r:id="rId11"/>
    <p:sldId id="273" r:id="rId12"/>
    <p:sldId id="274" r:id="rId13"/>
    <p:sldId id="279" r:id="rId14"/>
    <p:sldId id="278" r:id="rId15"/>
    <p:sldId id="280" r:id="rId16"/>
    <p:sldId id="275" r:id="rId17"/>
    <p:sldId id="276" r:id="rId18"/>
    <p:sldId id="277" r:id="rId19"/>
    <p:sldId id="284" r:id="rId20"/>
    <p:sldId id="281" r:id="rId21"/>
    <p:sldId id="282" r:id="rId22"/>
    <p:sldId id="283" r:id="rId23"/>
    <p:sldId id="268" r:id="rId24"/>
    <p:sldId id="285" r:id="rId25"/>
    <p:sldId id="286" r:id="rId26"/>
    <p:sldId id="287" r:id="rId27"/>
    <p:sldId id="288" r:id="rId28"/>
    <p:sldId id="289" r:id="rId29"/>
    <p:sldId id="290" r:id="rId30"/>
    <p:sldId id="291" r:id="rId31"/>
    <p:sldId id="292" r:id="rId32"/>
    <p:sldId id="293" r:id="rId33"/>
    <p:sldId id="294" r:id="rId34"/>
    <p:sldId id="296" r:id="rId35"/>
    <p:sldId id="295" r:id="rId36"/>
    <p:sldId id="297" r:id="rId37"/>
    <p:sldId id="298" r:id="rId38"/>
    <p:sldId id="299" r:id="rId39"/>
    <p:sldId id="300" r:id="rId40"/>
    <p:sldId id="301" r:id="rId41"/>
    <p:sldId id="302" r:id="rId42"/>
    <p:sldId id="305" r:id="rId43"/>
    <p:sldId id="306" r:id="rId44"/>
    <p:sldId id="307" r:id="rId45"/>
    <p:sldId id="308" r:id="rId46"/>
    <p:sldId id="309" r:id="rId47"/>
    <p:sldId id="310" r:id="rId48"/>
    <p:sldId id="311" r:id="rId49"/>
    <p:sldId id="312" r:id="rId50"/>
    <p:sldId id="313" r:id="rId51"/>
    <p:sldId id="314" r:id="rId52"/>
    <p:sldId id="316" r:id="rId53"/>
    <p:sldId id="321" r:id="rId54"/>
    <p:sldId id="322" r:id="rId55"/>
    <p:sldId id="315" r:id="rId56"/>
    <p:sldId id="317" r:id="rId57"/>
    <p:sldId id="318" r:id="rId58"/>
    <p:sldId id="319" r:id="rId59"/>
    <p:sldId id="320" r:id="rId60"/>
    <p:sldId id="323" r:id="rId61"/>
    <p:sldId id="324" r:id="rId62"/>
    <p:sldId id="325" r:id="rId63"/>
    <p:sldId id="326" r:id="rId64"/>
    <p:sldId id="327" r:id="rId65"/>
    <p:sldId id="328" r:id="rId66"/>
    <p:sldId id="329" r:id="rId67"/>
    <p:sldId id="330" r:id="rId68"/>
    <p:sldId id="331" r:id="rId69"/>
    <p:sldId id="334" r:id="rId70"/>
    <p:sldId id="333" r:id="rId71"/>
    <p:sldId id="335" r:id="rId72"/>
    <p:sldId id="332" r:id="rId73"/>
    <p:sldId id="336" r:id="rId74"/>
    <p:sldId id="337" r:id="rId75"/>
    <p:sldId id="338" r:id="rId76"/>
    <p:sldId id="339" r:id="rId77"/>
    <p:sldId id="349" r:id="rId78"/>
    <p:sldId id="340" r:id="rId79"/>
    <p:sldId id="341" r:id="rId80"/>
    <p:sldId id="342" r:id="rId81"/>
    <p:sldId id="343" r:id="rId82"/>
    <p:sldId id="344" r:id="rId83"/>
    <p:sldId id="345" r:id="rId84"/>
    <p:sldId id="346" r:id="rId85"/>
    <p:sldId id="348" r:id="rId86"/>
    <p:sldId id="347" r:id="rId87"/>
    <p:sldId id="350" r:id="rId88"/>
    <p:sldId id="351" r:id="rId89"/>
    <p:sldId id="352" r:id="rId90"/>
    <p:sldId id="354" r:id="rId91"/>
    <p:sldId id="353" r:id="rId92"/>
    <p:sldId id="355" r:id="rId93"/>
    <p:sldId id="356" r:id="rId94"/>
    <p:sldId id="357" r:id="rId95"/>
    <p:sldId id="358" r:id="rId96"/>
    <p:sldId id="362" r:id="rId97"/>
    <p:sldId id="363" r:id="rId98"/>
    <p:sldId id="359" r:id="rId99"/>
    <p:sldId id="364" r:id="rId100"/>
    <p:sldId id="361" r:id="rId101"/>
    <p:sldId id="365" r:id="rId102"/>
    <p:sldId id="366" r:id="rId103"/>
    <p:sldId id="367" r:id="rId104"/>
    <p:sldId id="368" r:id="rId105"/>
    <p:sldId id="369" r:id="rId106"/>
    <p:sldId id="259" r:id="rId107"/>
    <p:sldId id="370" r:id="rId108"/>
    <p:sldId id="371" r:id="rId109"/>
    <p:sldId id="372" r:id="rId110"/>
    <p:sldId id="360" r:id="rId111"/>
    <p:sldId id="373" r:id="rId112"/>
    <p:sldId id="374" r:id="rId113"/>
    <p:sldId id="375" r:id="rId114"/>
    <p:sldId id="376" r:id="rId115"/>
    <p:sldId id="377" r:id="rId116"/>
    <p:sldId id="260" r:id="rId117"/>
    <p:sldId id="378" r:id="rId118"/>
    <p:sldId id="379" r:id="rId119"/>
    <p:sldId id="380" r:id="rId120"/>
    <p:sldId id="382" r:id="rId121"/>
    <p:sldId id="383" r:id="rId122"/>
    <p:sldId id="381" r:id="rId123"/>
    <p:sldId id="385" r:id="rId124"/>
    <p:sldId id="386" r:id="rId125"/>
    <p:sldId id="387" r:id="rId126"/>
    <p:sldId id="388" r:id="rId127"/>
    <p:sldId id="261" r:id="rId128"/>
    <p:sldId id="389" r:id="rId129"/>
    <p:sldId id="390" r:id="rId130"/>
    <p:sldId id="391" r:id="rId131"/>
    <p:sldId id="392" r:id="rId132"/>
    <p:sldId id="395" r:id="rId133"/>
    <p:sldId id="394" r:id="rId134"/>
    <p:sldId id="393" r:id="rId135"/>
    <p:sldId id="262" r:id="rId136"/>
    <p:sldId id="410" r:id="rId137"/>
    <p:sldId id="396" r:id="rId138"/>
    <p:sldId id="397" r:id="rId139"/>
    <p:sldId id="398" r:id="rId140"/>
    <p:sldId id="406" r:id="rId141"/>
    <p:sldId id="399" r:id="rId142"/>
    <p:sldId id="400" r:id="rId143"/>
    <p:sldId id="402" r:id="rId144"/>
    <p:sldId id="403" r:id="rId145"/>
    <p:sldId id="401" r:id="rId146"/>
    <p:sldId id="412" r:id="rId147"/>
    <p:sldId id="408" r:id="rId148"/>
    <p:sldId id="414" r:id="rId149"/>
    <p:sldId id="405" r:id="rId150"/>
    <p:sldId id="409" r:id="rId151"/>
    <p:sldId id="413" r:id="rId152"/>
    <p:sldId id="415" r:id="rId153"/>
    <p:sldId id="416" r:id="rId154"/>
    <p:sldId id="404" r:id="rId155"/>
    <p:sldId id="407" r:id="rId156"/>
    <p:sldId id="411" r:id="rId157"/>
    <p:sldId id="263" r:id="rId158"/>
    <p:sldId id="420" r:id="rId159"/>
    <p:sldId id="417" r:id="rId160"/>
    <p:sldId id="418" r:id="rId161"/>
    <p:sldId id="419" r:id="rId162"/>
    <p:sldId id="421" r:id="rId163"/>
    <p:sldId id="422" r:id="rId164"/>
    <p:sldId id="423" r:id="rId165"/>
    <p:sldId id="424" r:id="rId166"/>
    <p:sldId id="425" r:id="rId167"/>
    <p:sldId id="426" r:id="rId168"/>
    <p:sldId id="384" r:id="rId169"/>
    <p:sldId id="427" r:id="rId170"/>
    <p:sldId id="428" r:id="rId171"/>
    <p:sldId id="429" r:id="rId172"/>
    <p:sldId id="264" r:id="rId173"/>
    <p:sldId id="430" r:id="rId174"/>
    <p:sldId id="435" r:id="rId175"/>
    <p:sldId id="432" r:id="rId176"/>
    <p:sldId id="431" r:id="rId177"/>
    <p:sldId id="433" r:id="rId178"/>
    <p:sldId id="434" r:id="rId179"/>
    <p:sldId id="436" r:id="rId180"/>
    <p:sldId id="437" r:id="rId181"/>
    <p:sldId id="438" r:id="rId18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9" d="100"/>
          <a:sy n="49" d="100"/>
        </p:scale>
        <p:origin x="-90" y="-11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slide" Target="slides/slide17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t>21/02/2020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3017254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t>21/02/2020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1781665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t>21/02/2020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1487278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t>21/02/2020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62989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t>21/02/2020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1196058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7A847CFC-816F-41D0-AAC0-9BF4FEBC753E}" type="datetimeFigureOut">
              <a:rPr lang="es-ES" smtClean="0"/>
              <a:t>21/02/2020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1159729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7A847CFC-816F-41D0-AAC0-9BF4FEBC753E}" type="datetimeFigureOut">
              <a:rPr lang="es-ES" smtClean="0"/>
              <a:t>21/02/2020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3000020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t>21/02/2020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145934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t>21/02/2020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913267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847CFC-816F-41D0-AAC0-9BF4FEBC753E}" type="datetimeFigureOut">
              <a:rPr lang="es-ES" smtClean="0"/>
              <a:t>21/02/2020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91952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A847CFC-816F-41D0-AAC0-9BF4FEBC753E}" type="datetimeFigureOut">
              <a:rPr lang="es-ES" smtClean="0"/>
              <a:t>21/02/2020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1172088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A847CFC-816F-41D0-AAC0-9BF4FEBC753E}" type="datetimeFigureOut">
              <a:rPr lang="es-ES" smtClean="0"/>
              <a:t>21/02/2020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3947746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A847CFC-816F-41D0-AAC0-9BF4FEBC753E}" type="datetimeFigureOut">
              <a:rPr lang="es-ES" smtClean="0"/>
              <a:t>21/02/2020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1420284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A847CFC-816F-41D0-AAC0-9BF4FEBC753E}" type="datetimeFigureOut">
              <a:rPr lang="es-ES" smtClean="0"/>
              <a:t>21/02/2020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68820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47CFC-816F-41D0-AAC0-9BF4FEBC753E}" type="datetimeFigureOut">
              <a:rPr lang="es-ES" smtClean="0"/>
              <a:t>21/02/2020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18390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t>21/02/2020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140229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847CFC-816F-41D0-AAC0-9BF4FEBC753E}" type="datetimeFigureOut">
              <a:rPr lang="es-ES" smtClean="0"/>
              <a:t>21/02/2020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32FADFE-3B8F-471C-ABF0-DBC7717ECBBC}" type="slidenum">
              <a:rPr lang="es-ES" smtClean="0"/>
              <a:t>‹Nº›</a:t>
            </a:fld>
            <a:endParaRPr lang="es-ES"/>
          </a:p>
        </p:txBody>
      </p:sp>
    </p:spTree>
    <p:extLst>
      <p:ext uri="{BB962C8B-B14F-4D97-AF65-F5344CB8AC3E}">
        <p14:creationId xmlns:p14="http://schemas.microsoft.com/office/powerpoint/2010/main" val="2794942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A847CFC-816F-41D0-AAC0-9BF4FEBC753E}" type="datetimeFigureOut">
              <a:rPr lang="es-ES" smtClean="0"/>
              <a:t>21/02/2020</a:t>
            </a:fld>
            <a:endParaRPr lang="es-E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s-E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32FADFE-3B8F-471C-ABF0-DBC7717ECBBC}" type="slidenum">
              <a:rPr lang="es-ES" smtClean="0"/>
              <a:t>‹Nº›</a:t>
            </a:fld>
            <a:endParaRPr lang="es-ES"/>
          </a:p>
        </p:txBody>
      </p:sp>
    </p:spTree>
    <p:extLst>
      <p:ext uri="{BB962C8B-B14F-4D97-AF65-F5344CB8AC3E}">
        <p14:creationId xmlns:p14="http://schemas.microsoft.com/office/powerpoint/2010/main" val="2725770452"/>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5.webp"/><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Tema 10: Grecia</a:t>
            </a:r>
            <a:endParaRPr lang="es-ES" dirty="0"/>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120860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7170" name="Picture 2" descr="https://upload.wikimedia.org/wikipedia/commons/thumb/f/f0/Palazzo_Minosse7.jpg/300px-Palazzo_Minoss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 y="0"/>
            <a:ext cx="9169474"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21096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02" y="0"/>
            <a:ext cx="9315400" cy="5589240"/>
          </a:xfrm>
        </p:spPr>
      </p:pic>
    </p:spTree>
    <p:extLst>
      <p:ext uri="{BB962C8B-B14F-4D97-AF65-F5344CB8AC3E}">
        <p14:creationId xmlns:p14="http://schemas.microsoft.com/office/powerpoint/2010/main" val="258895749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424"/>
            <a:ext cx="9145406" cy="4572703"/>
          </a:xfrm>
        </p:spPr>
      </p:pic>
    </p:spTree>
    <p:extLst>
      <p:ext uri="{BB962C8B-B14F-4D97-AF65-F5344CB8AC3E}">
        <p14:creationId xmlns:p14="http://schemas.microsoft.com/office/powerpoint/2010/main" val="82871834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 name="Marcador de conteni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156"/>
            <a:ext cx="10022107" cy="4815308"/>
          </a:xfrm>
        </p:spPr>
      </p:pic>
    </p:spTree>
    <p:extLst>
      <p:ext uri="{BB962C8B-B14F-4D97-AF65-F5344CB8AC3E}">
        <p14:creationId xmlns:p14="http://schemas.microsoft.com/office/powerpoint/2010/main" val="7736858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07"/>
            <a:ext cx="9183325" cy="5389823"/>
          </a:xfrm>
        </p:spPr>
      </p:pic>
    </p:spTree>
    <p:extLst>
      <p:ext uri="{BB962C8B-B14F-4D97-AF65-F5344CB8AC3E}">
        <p14:creationId xmlns:p14="http://schemas.microsoft.com/office/powerpoint/2010/main" val="2753044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3688" y="0"/>
            <a:ext cx="5112568" cy="6816759"/>
          </a:xfrm>
        </p:spPr>
      </p:pic>
    </p:spTree>
    <p:extLst>
      <p:ext uri="{BB962C8B-B14F-4D97-AF65-F5344CB8AC3E}">
        <p14:creationId xmlns:p14="http://schemas.microsoft.com/office/powerpoint/2010/main" val="1045092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211" y="0"/>
            <a:ext cx="8207592" cy="7461448"/>
          </a:xfrm>
        </p:spPr>
      </p:pic>
    </p:spTree>
    <p:extLst>
      <p:ext uri="{BB962C8B-B14F-4D97-AF65-F5344CB8AC3E}">
        <p14:creationId xmlns:p14="http://schemas.microsoft.com/office/powerpoint/2010/main" val="50486659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3. Ejército</a:t>
            </a:r>
            <a:endParaRPr lang="es-ES" dirty="0"/>
          </a:p>
        </p:txBody>
      </p:sp>
      <p:sp>
        <p:nvSpPr>
          <p:cNvPr id="3" name="Marcador de contenido 2"/>
          <p:cNvSpPr>
            <a:spLocks noGrp="1"/>
          </p:cNvSpPr>
          <p:nvPr>
            <p:ph idx="1"/>
          </p:nvPr>
        </p:nvSpPr>
        <p:spPr/>
        <p:txBody>
          <a:bodyPr/>
          <a:lstStyle/>
          <a:p>
            <a:r>
              <a:rPr lang="es-ES" dirty="0" smtClean="0"/>
              <a:t>En la cultura griega todos los varones tienen el honor y el privilegio de defender a su polis en el campo de batalla. </a:t>
            </a:r>
          </a:p>
          <a:p>
            <a:r>
              <a:rPr lang="es-ES" dirty="0" smtClean="0"/>
              <a:t>Luchaban en formación cerrada llevando un “</a:t>
            </a:r>
            <a:r>
              <a:rPr lang="es-ES" dirty="0" err="1" smtClean="0"/>
              <a:t>hoplón</a:t>
            </a:r>
            <a:r>
              <a:rPr lang="es-ES" dirty="0" smtClean="0"/>
              <a:t>” en el brazo izquierdo. </a:t>
            </a:r>
            <a:endParaRPr lang="es-ES" dirty="0"/>
          </a:p>
        </p:txBody>
      </p:sp>
    </p:spTree>
    <p:extLst>
      <p:ext uri="{BB962C8B-B14F-4D97-AF65-F5344CB8AC3E}">
        <p14:creationId xmlns:p14="http://schemas.microsoft.com/office/powerpoint/2010/main" val="29431870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10794"/>
            <a:ext cx="5194524" cy="6868794"/>
          </a:xfrm>
        </p:spPr>
      </p:pic>
    </p:spTree>
    <p:extLst>
      <p:ext uri="{BB962C8B-B14F-4D97-AF65-F5344CB8AC3E}">
        <p14:creationId xmlns:p14="http://schemas.microsoft.com/office/powerpoint/2010/main" val="20354017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4000" cy="6627223"/>
          </a:xfrm>
        </p:spPr>
      </p:pic>
    </p:spTree>
    <p:extLst>
      <p:ext uri="{BB962C8B-B14F-4D97-AF65-F5344CB8AC3E}">
        <p14:creationId xmlns:p14="http://schemas.microsoft.com/office/powerpoint/2010/main" val="9315283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864"/>
            <a:ext cx="9159694" cy="5152328"/>
          </a:xfrm>
        </p:spPr>
      </p:pic>
    </p:spTree>
    <p:extLst>
      <p:ext uri="{BB962C8B-B14F-4D97-AF65-F5344CB8AC3E}">
        <p14:creationId xmlns:p14="http://schemas.microsoft.com/office/powerpoint/2010/main" val="1190419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8194" name="Picture 2" descr="https://lh3.googleusercontent.com/proxy/mxeWJMN9hej35tV6cBGF198qUa8syChbtnrV-FhXWXwadMsTq3freQkCeBBFzAtBP1YLhD_R2O5Q3cb1PDi-ILpoJuuSO7V7biTdhvv2JkNP3i9eG31LtZonqgPVnU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03181"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6727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19" y="-30249"/>
            <a:ext cx="9266325" cy="6267561"/>
          </a:xfrm>
        </p:spPr>
      </p:pic>
    </p:spTree>
    <p:extLst>
      <p:ext uri="{BB962C8B-B14F-4D97-AF65-F5344CB8AC3E}">
        <p14:creationId xmlns:p14="http://schemas.microsoft.com/office/powerpoint/2010/main" val="428091075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8456" y="-15674"/>
            <a:ext cx="943896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60707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6879"/>
            <a:ext cx="8150792" cy="6851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318575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2576" y="0"/>
            <a:ext cx="95139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782276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687" y="-10561"/>
            <a:ext cx="9335702" cy="4321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8786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0"/>
            <a:ext cx="648333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43093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4. Sociedad</a:t>
            </a:r>
            <a:endParaRPr lang="es-ES" dirty="0"/>
          </a:p>
        </p:txBody>
      </p:sp>
      <p:sp>
        <p:nvSpPr>
          <p:cNvPr id="3" name="Marcador de contenido 2"/>
          <p:cNvSpPr>
            <a:spLocks noGrp="1"/>
          </p:cNvSpPr>
          <p:nvPr>
            <p:ph idx="1"/>
          </p:nvPr>
        </p:nvSpPr>
        <p:spPr/>
        <p:txBody>
          <a:bodyPr/>
          <a:lstStyle/>
          <a:p>
            <a:r>
              <a:rPr lang="es-ES" dirty="0" smtClean="0"/>
              <a:t>Es una sociedad no igualitaria. </a:t>
            </a:r>
          </a:p>
          <a:p>
            <a:r>
              <a:rPr lang="es-ES" dirty="0" smtClean="0"/>
              <a:t>La condición de ciudadano es lo más determinante que existe en la sociedad griega. </a:t>
            </a:r>
            <a:endParaRPr lang="es-ES" dirty="0"/>
          </a:p>
        </p:txBody>
      </p:sp>
    </p:spTree>
    <p:extLst>
      <p:ext uri="{BB962C8B-B14F-4D97-AF65-F5344CB8AC3E}">
        <p14:creationId xmlns:p14="http://schemas.microsoft.com/office/powerpoint/2010/main" val="59067535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99"/>
            <a:ext cx="9321698" cy="4795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52575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r>
              <a:rPr lang="es-ES" dirty="0" smtClean="0"/>
              <a:t>Los ciudadanos tienen derecho a votar, hablar en la Asamblea, defender a la polis alistándose al ejército y proponer leyes en público. </a:t>
            </a:r>
          </a:p>
          <a:p>
            <a:r>
              <a:rPr lang="es-ES" dirty="0" smtClean="0"/>
              <a:t>A cambio debían pagar impuestos, recaudados según la riqueza de cada uno. </a:t>
            </a:r>
          </a:p>
          <a:p>
            <a:r>
              <a:rPr lang="es-ES" dirty="0" smtClean="0"/>
              <a:t>Los no ciudadanos pagaban impuestos e incluso podían participar como auxiliares en los ejércitos pero no podían ser dueños ni de casas ni de tierras. </a:t>
            </a:r>
          </a:p>
          <a:p>
            <a:r>
              <a:rPr lang="es-ES" dirty="0" smtClean="0"/>
              <a:t>Abajo del todo estaban los esclavos, que no poseían derechos y su condición era bastante precaria. </a:t>
            </a:r>
            <a:endParaRPr lang="es-ES" dirty="0"/>
          </a:p>
        </p:txBody>
      </p:sp>
    </p:spTree>
    <p:extLst>
      <p:ext uri="{BB962C8B-B14F-4D97-AF65-F5344CB8AC3E}">
        <p14:creationId xmlns:p14="http://schemas.microsoft.com/office/powerpoint/2010/main" val="12895390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864"/>
            <a:ext cx="9144000" cy="68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5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9218" name="Picture 2" descr="https://i0.wp.com/historiaeweb.com/wp-content/uploads/2016/08/Knossos-Saray%C4%B11-660x330.jpg?fit=660%2C330&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24"/>
            <a:ext cx="9145406" cy="457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76786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Sociedad espartana</a:t>
            </a:r>
            <a:endParaRPr lang="es-ES" dirty="0"/>
          </a:p>
        </p:txBody>
      </p:sp>
      <p:sp>
        <p:nvSpPr>
          <p:cNvPr id="3" name="2 Marcador de contenido"/>
          <p:cNvSpPr>
            <a:spLocks noGrp="1"/>
          </p:cNvSpPr>
          <p:nvPr>
            <p:ph idx="1"/>
          </p:nvPr>
        </p:nvSpPr>
        <p:spPr/>
        <p:txBody>
          <a:bodyPr/>
          <a:lstStyle/>
          <a:p>
            <a:r>
              <a:rPr lang="es-ES" dirty="0" smtClean="0"/>
              <a:t>Es todavía más desigual. </a:t>
            </a:r>
          </a:p>
          <a:p>
            <a:r>
              <a:rPr lang="es-ES" dirty="0" smtClean="0"/>
              <a:t>Los ciudadanos son entrenados desde su nacimiento para la lucha militar (los que no podían eran descartados). </a:t>
            </a:r>
          </a:p>
          <a:p>
            <a:r>
              <a:rPr lang="es-ES" dirty="0" smtClean="0"/>
              <a:t>Los ciudadanos no realizaban actividades económicas, solo estar permanentemente preparados para la guerra y ocupados en la política de la ciudad. </a:t>
            </a:r>
          </a:p>
          <a:p>
            <a:r>
              <a:rPr lang="es-ES" dirty="0" smtClean="0"/>
              <a:t>La actividad económica era realizada por los no ciudadanos o extranjeros que habitaban en la ciudad, que poseían muy pocos derechos. </a:t>
            </a:r>
          </a:p>
          <a:p>
            <a:r>
              <a:rPr lang="es-ES" dirty="0" smtClean="0"/>
              <a:t>Abajo finalmente estaban los esclavos. Los espartanos eran los únicos de entre los griegos que esclavizaban a otros griegos. </a:t>
            </a:r>
            <a:endParaRPr lang="es-ES" dirty="0"/>
          </a:p>
        </p:txBody>
      </p:sp>
    </p:spTree>
    <p:extLst>
      <p:ext uri="{BB962C8B-B14F-4D97-AF65-F5344CB8AC3E}">
        <p14:creationId xmlns:p14="http://schemas.microsoft.com/office/powerpoint/2010/main" val="12154765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066" y="28350"/>
            <a:ext cx="9103163" cy="4912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25434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27343"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563714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62257" cy="4581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67020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303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6516216" y="3352321"/>
            <a:ext cx="2520280"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6837158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331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295"/>
            <a:ext cx="9054125" cy="4795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051059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0"/>
            <a:ext cx="6768752" cy="6876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98329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5. Economía. </a:t>
            </a:r>
            <a:endParaRPr lang="es-ES" dirty="0"/>
          </a:p>
        </p:txBody>
      </p:sp>
      <p:sp>
        <p:nvSpPr>
          <p:cNvPr id="3" name="Marcador de contenido 2"/>
          <p:cNvSpPr>
            <a:spLocks noGrp="1"/>
          </p:cNvSpPr>
          <p:nvPr>
            <p:ph idx="1"/>
          </p:nvPr>
        </p:nvSpPr>
        <p:spPr/>
        <p:txBody>
          <a:bodyPr/>
          <a:lstStyle/>
          <a:p>
            <a:r>
              <a:rPr lang="es-ES" dirty="0" smtClean="0"/>
              <a:t>La agricultura es una actividad muy importante pese a que las tierras agrícolas escasean en Grecia. </a:t>
            </a:r>
          </a:p>
          <a:p>
            <a:r>
              <a:rPr lang="es-ES" dirty="0" smtClean="0"/>
              <a:t>Los cultivos más importantes son el olivo, el trigo y la vid. </a:t>
            </a:r>
          </a:p>
          <a:p>
            <a:r>
              <a:rPr lang="es-ES" dirty="0" smtClean="0"/>
              <a:t>Había además una importante ganadería pastoril aprovechando las laderas, colinas y montañas de Grecia. </a:t>
            </a:r>
          </a:p>
          <a:p>
            <a:r>
              <a:rPr lang="es-ES" dirty="0" smtClean="0"/>
              <a:t>La artesanía era otro factor a tener en cuenta.</a:t>
            </a:r>
            <a:endParaRPr lang="es-ES" dirty="0"/>
          </a:p>
        </p:txBody>
      </p:sp>
    </p:spTree>
    <p:extLst>
      <p:ext uri="{BB962C8B-B14F-4D97-AF65-F5344CB8AC3E}">
        <p14:creationId xmlns:p14="http://schemas.microsoft.com/office/powerpoint/2010/main" val="380227873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79" y="0"/>
            <a:ext cx="540026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469181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24" y="0"/>
            <a:ext cx="9139943"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924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4338" name="Picture 2" descr="https://sildavia9.files.wordpress.com/2012/03/dic52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83" y="-315416"/>
            <a:ext cx="7632848" cy="7606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10117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2499"/>
            <a:ext cx="51493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24419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16490"/>
            <a:ext cx="4536504" cy="680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70472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r>
              <a:rPr lang="es-ES" dirty="0" smtClean="0"/>
              <a:t>El comercio era algo básico. </a:t>
            </a:r>
          </a:p>
          <a:p>
            <a:r>
              <a:rPr lang="es-ES" dirty="0" smtClean="0"/>
              <a:t>Se exportaban productos de lujo como cerámica, aceite o mármol. </a:t>
            </a:r>
          </a:p>
          <a:p>
            <a:r>
              <a:rPr lang="es-ES" dirty="0" smtClean="0"/>
              <a:t>Desarrollaron una moneda de plata para las transacciones comerciales. </a:t>
            </a:r>
            <a:endParaRPr lang="es-ES" dirty="0"/>
          </a:p>
        </p:txBody>
      </p:sp>
    </p:spTree>
    <p:extLst>
      <p:ext uri="{BB962C8B-B14F-4D97-AF65-F5344CB8AC3E}">
        <p14:creationId xmlns:p14="http://schemas.microsoft.com/office/powerpoint/2010/main" val="10032049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30" y="28350"/>
            <a:ext cx="9161093" cy="5128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762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945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331" y="0"/>
            <a:ext cx="9120602" cy="4293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170627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6. Arte griego</a:t>
            </a:r>
            <a:endParaRPr lang="es-ES" dirty="0"/>
          </a:p>
        </p:txBody>
      </p:sp>
      <p:sp>
        <p:nvSpPr>
          <p:cNvPr id="3" name="Marcador de contenido 2"/>
          <p:cNvSpPr>
            <a:spLocks noGrp="1"/>
          </p:cNvSpPr>
          <p:nvPr>
            <p:ph idx="1"/>
          </p:nvPr>
        </p:nvSpPr>
        <p:spPr/>
        <p:txBody>
          <a:bodyPr/>
          <a:lstStyle/>
          <a:p>
            <a:r>
              <a:rPr lang="es-ES" dirty="0" smtClean="0"/>
              <a:t>Se van a basar en el equilibrio, la proporción y la armonía, así como la belleza. </a:t>
            </a:r>
          </a:p>
          <a:p>
            <a:r>
              <a:rPr lang="es-ES" dirty="0" smtClean="0"/>
              <a:t>Tratarán de alcanzar la belleza imitando a la naturaleza. </a:t>
            </a:r>
            <a:endParaRPr lang="es-ES" dirty="0" smtClean="0"/>
          </a:p>
          <a:p>
            <a:r>
              <a:rPr lang="es-ES" dirty="0" smtClean="0"/>
              <a:t>Tendremos arquitectura y escultura fundamentalmente. </a:t>
            </a:r>
            <a:endParaRPr lang="es-ES" dirty="0"/>
          </a:p>
        </p:txBody>
      </p:sp>
    </p:spTree>
    <p:extLst>
      <p:ext uri="{BB962C8B-B14F-4D97-AF65-F5344CB8AC3E}">
        <p14:creationId xmlns:p14="http://schemas.microsoft.com/office/powerpoint/2010/main" val="149995698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58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30016"/>
            <a:ext cx="8239252" cy="688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7078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4148" y="23236"/>
            <a:ext cx="975814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067711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281863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8760" y="-891480"/>
            <a:ext cx="12564268" cy="9433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2911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3314" name="Picture 2" descr="https://upload.wikimedia.org/wikipedia/commons/d/db/Knossos_silver_coin_400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915" y="8822"/>
            <a:ext cx="6228184" cy="6852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55375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0"/>
            <a:ext cx="5616624" cy="6977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951328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949"/>
            <a:ext cx="5184576" cy="6921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921638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4" y="0"/>
            <a:ext cx="9151155"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995459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536" y="-255534"/>
            <a:ext cx="10247478" cy="7133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462957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0568" y="0"/>
            <a:ext cx="980008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47590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66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747"/>
            <a:ext cx="9304794" cy="5233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843146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7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0"/>
            <a:ext cx="3275856" cy="6860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4" descr="Resultado de imagen de escultura arcaica grie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0"/>
            <a:ext cx="33218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536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7346"/>
            <a:ext cx="5400600" cy="698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83356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3768" y="0"/>
            <a:ext cx="3888432" cy="691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07894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72" y="0"/>
            <a:ext cx="9162523"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95669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5362" name="Picture 2" descr="Resultado de imagen de laberinto del minotauro tes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14579"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41420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48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0"/>
            <a:ext cx="4608512" cy="690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338025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89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0"/>
            <a:ext cx="4608512" cy="691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520798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0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08" y="0"/>
            <a:ext cx="9130591" cy="6870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423880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198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8778"/>
            <a:ext cx="4852488" cy="6866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111916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0677"/>
            <a:ext cx="5976664" cy="6896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70941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27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0"/>
            <a:ext cx="5184576" cy="6904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848095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68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25985"/>
            <a:ext cx="6259326" cy="6883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79224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7. Religión griega</a:t>
            </a:r>
            <a:endParaRPr lang="es-ES" dirty="0"/>
          </a:p>
        </p:txBody>
      </p:sp>
      <p:sp>
        <p:nvSpPr>
          <p:cNvPr id="3" name="Marcador de contenido 2"/>
          <p:cNvSpPr>
            <a:spLocks noGrp="1"/>
          </p:cNvSpPr>
          <p:nvPr>
            <p:ph idx="1"/>
          </p:nvPr>
        </p:nvSpPr>
        <p:spPr/>
        <p:txBody>
          <a:bodyPr/>
          <a:lstStyle/>
          <a:p>
            <a:r>
              <a:rPr lang="es-ES" dirty="0" smtClean="0"/>
              <a:t>Se reconocen una serie de dioses principales, dioses menores y semidioses. </a:t>
            </a:r>
          </a:p>
          <a:p>
            <a:r>
              <a:rPr lang="es-ES" dirty="0">
                <a:effectLst/>
              </a:rPr>
              <a:t>Las prácticas religiosas de la Antigua Grecia se extendían más </a:t>
            </a:r>
            <a:r>
              <a:rPr lang="es-ES" dirty="0" err="1">
                <a:effectLst/>
              </a:rPr>
              <a:t>alla</a:t>
            </a:r>
            <a:r>
              <a:rPr lang="es-ES" dirty="0">
                <a:effectLst/>
              </a:rPr>
              <a:t> de la Grecia Continental, hasta las islas y el litoral de Jonia, en Asia Menor, hasta la Magna Grecia (Sicilia e Italia meridional) y las diversas colonias griegas por todo el Mediterráneo Occidental, tales como </a:t>
            </a:r>
            <a:r>
              <a:rPr lang="es-ES" dirty="0" err="1">
                <a:effectLst/>
              </a:rPr>
              <a:t>Massilia</a:t>
            </a:r>
            <a:r>
              <a:rPr lang="es-ES" dirty="0">
                <a:effectLst/>
              </a:rPr>
              <a:t> (Marsella). La religión griega influencio los cultos y creencias etruscas, formando la posterior religión romana antigua, cuyos dioses son los mismos que los griegos pero con otros nombres diferentes. </a:t>
            </a:r>
          </a:p>
          <a:p>
            <a:endParaRPr lang="es-ES" dirty="0"/>
          </a:p>
        </p:txBody>
      </p:sp>
    </p:spTree>
    <p:extLst>
      <p:ext uri="{BB962C8B-B14F-4D97-AF65-F5344CB8AC3E}">
        <p14:creationId xmlns:p14="http://schemas.microsoft.com/office/powerpoint/2010/main" val="97034631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62" y="0"/>
            <a:ext cx="9356850"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536181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10" y="0"/>
            <a:ext cx="9087785"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57075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0242" name="Picture 2" descr="https://www.ancient-origins.es/sites/default/files/field/image/Damas-de-azu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171400"/>
            <a:ext cx="12069912"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67623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a:xfrm>
            <a:off x="685346" y="1732450"/>
            <a:ext cx="7765322" cy="4648895"/>
          </a:xfrm>
        </p:spPr>
        <p:txBody>
          <a:bodyPr>
            <a:normAutofit lnSpcReduction="10000"/>
          </a:bodyPr>
          <a:lstStyle/>
          <a:p>
            <a:pPr lvl="0"/>
            <a:r>
              <a:rPr lang="es-ES" dirty="0">
                <a:effectLst/>
              </a:rPr>
              <a:t>Fue politeísta, debido a que rindieron culto a numerosos dioses y divinidades menores como los semidioses, surgidos de la unión de un dios y un mortal.</a:t>
            </a:r>
          </a:p>
          <a:p>
            <a:pPr lvl="0"/>
            <a:r>
              <a:rPr lang="es-ES" dirty="0">
                <a:effectLst/>
              </a:rPr>
              <a:t>Fue antropomorfista, ya que suponían que sus divinidades tenían forma humana, inclusive les atribuían las mismas características físicas e intelectuales. No obstante, estos dioses griegos tienen también las mismas pasiones que los seres humanos y no solo su forma, por lo que estos dioses actúan de manera caprichosa, voluble y según sus propios fines, no siendo por tanto ejemplos de recta moral ni una guía que seguir. </a:t>
            </a:r>
          </a:p>
          <a:p>
            <a:pPr lvl="0"/>
            <a:r>
              <a:rPr lang="es-ES" dirty="0">
                <a:effectLst/>
              </a:rPr>
              <a:t>Fue panteísta, puesto que otorgaron culto a las fuerzas de la naturaleza.</a:t>
            </a:r>
          </a:p>
          <a:p>
            <a:pPr lvl="0"/>
            <a:r>
              <a:rPr lang="es-ES" dirty="0">
                <a:effectLst/>
              </a:rPr>
              <a:t>Fue influenciada por el sentimiento religioso de los pueblos que ellos conocieron (egipcios, persas y chinos</a:t>
            </a:r>
            <a:r>
              <a:rPr lang="es-ES" dirty="0" smtClean="0">
                <a:effectLst/>
              </a:rPr>
              <a:t>).</a:t>
            </a:r>
            <a:endParaRPr lang="es-ES" dirty="0">
              <a:effectLst/>
            </a:endParaRPr>
          </a:p>
        </p:txBody>
      </p:sp>
    </p:spTree>
    <p:extLst>
      <p:ext uri="{BB962C8B-B14F-4D97-AF65-F5344CB8AC3E}">
        <p14:creationId xmlns:p14="http://schemas.microsoft.com/office/powerpoint/2010/main" val="402523613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40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10" y="0"/>
            <a:ext cx="9125379"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9746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60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576"/>
            <a:ext cx="9018069" cy="5385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189597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710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054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69092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81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0"/>
            <a:ext cx="6912768" cy="691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697133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91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2848"/>
            <a:ext cx="5714078" cy="6855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850598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normAutofit fontScale="77500" lnSpcReduction="20000"/>
          </a:bodyPr>
          <a:lstStyle/>
          <a:p>
            <a:r>
              <a:rPr lang="es-ES" dirty="0">
                <a:effectLst/>
              </a:rPr>
              <a:t>1. Estrangular al león de Nemea con las manos.</a:t>
            </a:r>
          </a:p>
          <a:p>
            <a:r>
              <a:rPr lang="es-ES" dirty="0">
                <a:effectLst/>
              </a:rPr>
              <a:t>2. Matar a la hidra de </a:t>
            </a:r>
            <a:r>
              <a:rPr lang="es-ES" dirty="0" err="1" smtClean="0">
                <a:effectLst/>
              </a:rPr>
              <a:t>Lerna</a:t>
            </a:r>
            <a:r>
              <a:rPr lang="es-ES" dirty="0">
                <a:effectLst/>
              </a:rPr>
              <a:t>.</a:t>
            </a:r>
            <a:endParaRPr lang="es-ES" dirty="0">
              <a:effectLst/>
            </a:endParaRPr>
          </a:p>
          <a:p>
            <a:r>
              <a:rPr lang="es-ES" dirty="0">
                <a:effectLst/>
              </a:rPr>
              <a:t>3. Capturar a la Cierva de </a:t>
            </a:r>
            <a:r>
              <a:rPr lang="es-ES" dirty="0" err="1">
                <a:effectLst/>
              </a:rPr>
              <a:t>Cerinea</a:t>
            </a:r>
            <a:r>
              <a:rPr lang="es-ES" dirty="0">
                <a:effectLst/>
              </a:rPr>
              <a:t>.</a:t>
            </a:r>
          </a:p>
          <a:p>
            <a:r>
              <a:rPr lang="es-ES" dirty="0">
                <a:effectLst/>
              </a:rPr>
              <a:t>4. Capturar vivo al Jabalí de </a:t>
            </a:r>
            <a:r>
              <a:rPr lang="es-ES" dirty="0" err="1">
                <a:effectLst/>
              </a:rPr>
              <a:t>Erimanto</a:t>
            </a:r>
            <a:r>
              <a:rPr lang="es-ES" dirty="0">
                <a:effectLst/>
              </a:rPr>
              <a:t>.</a:t>
            </a:r>
          </a:p>
          <a:p>
            <a:r>
              <a:rPr lang="es-ES" dirty="0">
                <a:effectLst/>
              </a:rPr>
              <a:t>5. Limpiar los establos de </a:t>
            </a:r>
            <a:r>
              <a:rPr lang="es-ES" dirty="0" err="1">
                <a:effectLst/>
              </a:rPr>
              <a:t>Augías</a:t>
            </a:r>
            <a:r>
              <a:rPr lang="es-ES" dirty="0">
                <a:effectLst/>
              </a:rPr>
              <a:t> en solo un día.</a:t>
            </a:r>
          </a:p>
          <a:p>
            <a:r>
              <a:rPr lang="es-ES" dirty="0">
                <a:effectLst/>
              </a:rPr>
              <a:t>6. Matar a flechazos a las Aves </a:t>
            </a:r>
            <a:r>
              <a:rPr lang="es-ES" dirty="0" smtClean="0">
                <a:effectLst/>
              </a:rPr>
              <a:t>de </a:t>
            </a:r>
            <a:r>
              <a:rPr lang="es-ES" dirty="0" err="1">
                <a:effectLst/>
              </a:rPr>
              <a:t>Estínfalo</a:t>
            </a:r>
            <a:r>
              <a:rPr lang="es-ES" dirty="0">
                <a:effectLst/>
              </a:rPr>
              <a:t>.</a:t>
            </a:r>
          </a:p>
          <a:p>
            <a:r>
              <a:rPr lang="es-ES" dirty="0">
                <a:effectLst/>
              </a:rPr>
              <a:t>7. Domar al toro de Creta.</a:t>
            </a:r>
          </a:p>
          <a:p>
            <a:r>
              <a:rPr lang="es-ES" dirty="0">
                <a:effectLst/>
              </a:rPr>
              <a:t>8. Robar las yeguas de Diomedes.</a:t>
            </a:r>
          </a:p>
          <a:p>
            <a:r>
              <a:rPr lang="es-ES" dirty="0">
                <a:effectLst/>
              </a:rPr>
              <a:t>9. Robar el cinturón de Hipólita.</a:t>
            </a:r>
          </a:p>
          <a:p>
            <a:r>
              <a:rPr lang="es-ES" dirty="0">
                <a:effectLst/>
              </a:rPr>
              <a:t>10. Robar el ganado de </a:t>
            </a:r>
            <a:r>
              <a:rPr lang="es-ES" dirty="0" err="1">
                <a:effectLst/>
              </a:rPr>
              <a:t>Gerión</a:t>
            </a:r>
            <a:r>
              <a:rPr lang="es-ES" dirty="0">
                <a:effectLst/>
              </a:rPr>
              <a:t>.</a:t>
            </a:r>
          </a:p>
          <a:p>
            <a:r>
              <a:rPr lang="es-ES" dirty="0">
                <a:effectLst/>
              </a:rPr>
              <a:t>11. Robar las manzanas doradas del jardín de las Hespérides.</a:t>
            </a:r>
          </a:p>
          <a:p>
            <a:r>
              <a:rPr lang="es-ES" dirty="0">
                <a:effectLst/>
              </a:rPr>
              <a:t>12. Raptar al perro del inframundo, Cerbero, y enseñárselo a su </a:t>
            </a:r>
            <a:r>
              <a:rPr lang="es-ES" dirty="0" smtClean="0">
                <a:effectLst/>
              </a:rPr>
              <a:t>hermano.</a:t>
            </a:r>
            <a:endParaRPr lang="es-ES" dirty="0">
              <a:effectLst/>
            </a:endParaRPr>
          </a:p>
          <a:p>
            <a:endParaRPr lang="es-ES" dirty="0"/>
          </a:p>
        </p:txBody>
      </p:sp>
    </p:spTree>
    <p:extLst>
      <p:ext uri="{BB962C8B-B14F-4D97-AF65-F5344CB8AC3E}">
        <p14:creationId xmlns:p14="http://schemas.microsoft.com/office/powerpoint/2010/main" val="9510179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7" y="-20172"/>
            <a:ext cx="9234207" cy="4293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730142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479443" cy="40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015066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12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864"/>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8804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1266" name="Picture 2" descr="https://3.bp.blogspot.com/-MnpWn1jU23M/XKD-z0ua_BI/AAAAAAAANvI/KLr8a1vXiNEeHc4bSDdNAAN7prrPW79uwCLcBGAs/s1600/IMG_79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942" y="0"/>
            <a:ext cx="10975897" cy="609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3939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22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55676"/>
            <a:ext cx="6822154" cy="6836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737692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32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17583"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15730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8. La filosofía</a:t>
            </a:r>
            <a:endParaRPr lang="es-ES" dirty="0"/>
          </a:p>
        </p:txBody>
      </p:sp>
      <p:sp>
        <p:nvSpPr>
          <p:cNvPr id="3" name="Marcador de contenido 2"/>
          <p:cNvSpPr>
            <a:spLocks noGrp="1"/>
          </p:cNvSpPr>
          <p:nvPr>
            <p:ph idx="1"/>
          </p:nvPr>
        </p:nvSpPr>
        <p:spPr/>
        <p:txBody>
          <a:bodyPr/>
          <a:lstStyle/>
          <a:p>
            <a:r>
              <a:rPr lang="es-ES" dirty="0">
                <a:effectLst/>
              </a:rPr>
              <a:t>Sin duda alguna la filosofía es una de las principales herencias de la cultura griega. Los griegos serán los primeros en discutir y reflexionar acerca de la naturaleza del mundo y del universo, discutiendo de donde proceden la materia, los elementos que forman el mundo, preguntándose por la naturaleza de los dioses o preocupándose de cuestiones acerca de qué es el conocimiento, qué son los sentidos, cómo aprendemos del mundo y qué sentido tiene la vida. </a:t>
            </a:r>
          </a:p>
          <a:p>
            <a:endParaRPr lang="es-ES" dirty="0"/>
          </a:p>
        </p:txBody>
      </p:sp>
    </p:spTree>
    <p:extLst>
      <p:ext uri="{BB962C8B-B14F-4D97-AF65-F5344CB8AC3E}">
        <p14:creationId xmlns:p14="http://schemas.microsoft.com/office/powerpoint/2010/main" val="79098044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r>
              <a:rPr lang="es-ES" dirty="0">
                <a:effectLst/>
              </a:rPr>
              <a:t>	-La etapa presocrática, de los siglos VIII a VI. En esta época comenzaron las preguntas acerca del ser, el conocimiento y la existencia. Destacan entre otros Tales de Mileto, Demócrito (creador de la teoría atómica) o Pitágoras. </a:t>
            </a:r>
          </a:p>
          <a:p>
            <a:endParaRPr lang="es-ES" dirty="0"/>
          </a:p>
        </p:txBody>
      </p:sp>
    </p:spTree>
    <p:extLst>
      <p:ext uri="{BB962C8B-B14F-4D97-AF65-F5344CB8AC3E}">
        <p14:creationId xmlns:p14="http://schemas.microsoft.com/office/powerpoint/2010/main" val="250972402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Tales de Mileto</a:t>
            </a:r>
            <a:endParaRPr lang="es-ES" dirty="0"/>
          </a:p>
        </p:txBody>
      </p:sp>
      <p:sp>
        <p:nvSpPr>
          <p:cNvPr id="3" name="2 Marcador de contenido"/>
          <p:cNvSpPr>
            <a:spLocks noGrp="1"/>
          </p:cNvSpPr>
          <p:nvPr>
            <p:ph idx="1"/>
          </p:nvPr>
        </p:nvSpPr>
        <p:spPr/>
        <p:txBody>
          <a:bodyPr/>
          <a:lstStyle/>
          <a:p>
            <a:r>
              <a:rPr lang="es-ES" dirty="0"/>
              <a:t>El placer supremo es obtener lo que se anhela</a:t>
            </a:r>
          </a:p>
          <a:p>
            <a:r>
              <a:rPr lang="es-ES" dirty="0"/>
              <a:t>La felicidad del cuerpo se funda en la salud; la del entendimiento, en el saber</a:t>
            </a:r>
          </a:p>
          <a:p>
            <a:r>
              <a:rPr lang="es-ES" dirty="0"/>
              <a:t>La cosa más difícil es conocernos a nosotros mismos; la más fácil es hablar mal de los demás</a:t>
            </a:r>
          </a:p>
          <a:p>
            <a:r>
              <a:rPr lang="es-ES" dirty="0" smtClean="0"/>
              <a:t>Toma </a:t>
            </a:r>
            <a:r>
              <a:rPr lang="es-ES" dirty="0"/>
              <a:t>para ti los consejos que das a </a:t>
            </a:r>
            <a:r>
              <a:rPr lang="es-ES" dirty="0" smtClean="0"/>
              <a:t>otro.</a:t>
            </a:r>
          </a:p>
          <a:p>
            <a:r>
              <a:rPr lang="es-ES" dirty="0"/>
              <a:t>Lo más hermoso es el mundo, porque es obra de </a:t>
            </a:r>
            <a:r>
              <a:rPr lang="es-ES" dirty="0" smtClean="0"/>
              <a:t>los dioses.</a:t>
            </a:r>
            <a:endParaRPr lang="es-ES" dirty="0"/>
          </a:p>
          <a:p>
            <a:r>
              <a:rPr lang="es-ES" dirty="0"/>
              <a:t>Cuida tus palabras; que ellas no levanten un muro entre ti y los que contigo viven</a:t>
            </a:r>
          </a:p>
        </p:txBody>
      </p:sp>
    </p:spTree>
    <p:extLst>
      <p:ext uri="{BB962C8B-B14F-4D97-AF65-F5344CB8AC3E}">
        <p14:creationId xmlns:p14="http://schemas.microsoft.com/office/powerpoint/2010/main" val="217550145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r>
              <a:rPr lang="es-ES" dirty="0">
                <a:effectLst/>
              </a:rPr>
              <a:t>	-La etapa clásica, que corresponde a la época de Sócrates y Platón, cuando se desarrollan las teorías acerca del alma, la trascendencia de la vida humana y la reflexión racional con la lógica. </a:t>
            </a:r>
          </a:p>
          <a:p>
            <a:endParaRPr lang="es-ES" dirty="0"/>
          </a:p>
        </p:txBody>
      </p:sp>
    </p:spTree>
    <p:extLst>
      <p:ext uri="{BB962C8B-B14F-4D97-AF65-F5344CB8AC3E}">
        <p14:creationId xmlns:p14="http://schemas.microsoft.com/office/powerpoint/2010/main" val="489902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42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6592" y="-28000"/>
            <a:ext cx="12369872" cy="68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324737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r>
              <a:rPr lang="es-ES" dirty="0">
                <a:effectLst/>
              </a:rPr>
              <a:t>	-La época helenística, en la que destacarán figuras como Aristóteles (probablemente el humano más sabio que haya existido jamás), los epicúreos, los cínicos y los estoicos. </a:t>
            </a:r>
          </a:p>
          <a:p>
            <a:endParaRPr lang="es-ES" dirty="0"/>
          </a:p>
        </p:txBody>
      </p:sp>
    </p:spTree>
    <p:extLst>
      <p:ext uri="{BB962C8B-B14F-4D97-AF65-F5344CB8AC3E}">
        <p14:creationId xmlns:p14="http://schemas.microsoft.com/office/powerpoint/2010/main" val="5099567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5346" y="620688"/>
            <a:ext cx="7765322" cy="5904656"/>
          </a:xfrm>
        </p:spPr>
        <p:txBody>
          <a:bodyPr>
            <a:normAutofit/>
          </a:bodyPr>
          <a:lstStyle/>
          <a:p>
            <a:r>
              <a:rPr lang="es-ES" dirty="0">
                <a:effectLst/>
              </a:rPr>
              <a:t>El ignorante afirma, el sabio duda y reflexiona.</a:t>
            </a:r>
          </a:p>
          <a:p>
            <a:r>
              <a:rPr lang="es-ES" dirty="0">
                <a:effectLst/>
              </a:rPr>
              <a:t>El sabio no dice todo lo que piensa, pero siempre piensa todo lo que dice.</a:t>
            </a:r>
          </a:p>
          <a:p>
            <a:r>
              <a:rPr lang="es-ES" dirty="0">
                <a:effectLst/>
              </a:rPr>
              <a:t>Considero más valiente al que conquista sus deseos que al que conquista a sus enemigos, ya que la victoria más dura es la victoria sobre uno mismo.</a:t>
            </a:r>
          </a:p>
          <a:p>
            <a:r>
              <a:rPr lang="es-ES" dirty="0">
                <a:effectLst/>
              </a:rPr>
              <a:t>Cualquiera puede enfadarse, eso es algo muy sencillo. Pero enfadarse con la persona adecuada, en el grado exacto, en el momento oportuno, con el propósito justo y del modo correcto. Eso, ciertamente, no resulta tan sencillo</a:t>
            </a:r>
            <a:r>
              <a:rPr lang="es-ES" dirty="0" smtClean="0">
                <a:effectLst/>
              </a:rPr>
              <a:t>.</a:t>
            </a:r>
          </a:p>
          <a:p>
            <a:r>
              <a:rPr lang="es-ES" dirty="0">
                <a:effectLst/>
              </a:rPr>
              <a:t>No basta decir solamente la verdad, más conviene mostrar la causa de la falsedad.</a:t>
            </a:r>
          </a:p>
          <a:p>
            <a:r>
              <a:rPr lang="es-ES" dirty="0">
                <a:effectLst/>
              </a:rPr>
              <a:t>La esperanza es el sueño del hombre despierto.</a:t>
            </a:r>
          </a:p>
          <a:p>
            <a:r>
              <a:rPr lang="es-ES" dirty="0">
                <a:effectLst/>
              </a:rPr>
              <a:t>Sólo hay felicidad donde hay virtud y esfuerzo serio, pues la vida no es un juego.</a:t>
            </a:r>
          </a:p>
          <a:p>
            <a:endParaRPr lang="es-ES" dirty="0">
              <a:effectLst/>
            </a:endParaRPr>
          </a:p>
        </p:txBody>
      </p:sp>
    </p:spTree>
    <p:extLst>
      <p:ext uri="{BB962C8B-B14F-4D97-AF65-F5344CB8AC3E}">
        <p14:creationId xmlns:p14="http://schemas.microsoft.com/office/powerpoint/2010/main" val="340207167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Epicuro</a:t>
            </a:r>
            <a:endParaRPr lang="es-ES" dirty="0"/>
          </a:p>
        </p:txBody>
      </p:sp>
      <p:sp>
        <p:nvSpPr>
          <p:cNvPr id="3" name="2 Marcador de contenido"/>
          <p:cNvSpPr>
            <a:spLocks noGrp="1"/>
          </p:cNvSpPr>
          <p:nvPr>
            <p:ph idx="1"/>
          </p:nvPr>
        </p:nvSpPr>
        <p:spPr/>
        <p:txBody>
          <a:bodyPr>
            <a:normAutofit fontScale="92500"/>
          </a:bodyPr>
          <a:lstStyle/>
          <a:p>
            <a:r>
              <a:rPr lang="es-ES" dirty="0">
                <a:effectLst/>
              </a:rPr>
              <a:t>El hombre es rico desde que se familiariza con la escasez.</a:t>
            </a:r>
          </a:p>
          <a:p>
            <a:r>
              <a:rPr lang="es-ES" dirty="0">
                <a:effectLst/>
              </a:rPr>
              <a:t>Si quieres ser rico, no te afanes en aumentar tus bienes, sino en disminuir tu codicia.</a:t>
            </a:r>
          </a:p>
          <a:p>
            <a:r>
              <a:rPr lang="es-ES" dirty="0">
                <a:effectLst/>
              </a:rPr>
              <a:t>El que no esta satisfecho con poco, no esta satisfecho con nada.</a:t>
            </a:r>
          </a:p>
          <a:p>
            <a:r>
              <a:rPr lang="es-ES" dirty="0">
                <a:effectLst/>
              </a:rPr>
              <a:t>La justicia es la venganza del hombre social, como la venganza es la justicia del hombre salvaje</a:t>
            </a:r>
            <a:r>
              <a:rPr lang="es-ES" dirty="0" smtClean="0">
                <a:effectLst/>
              </a:rPr>
              <a:t>.</a:t>
            </a:r>
          </a:p>
          <a:p>
            <a:r>
              <a:rPr lang="es-ES" dirty="0">
                <a:effectLst/>
              </a:rPr>
              <a:t>No desarrollas el coraje siendo feliz en tus relaciones personales diarias. Lo desarrollas sobreviviendo a tiempos difíciles y desafiando la adversidad</a:t>
            </a:r>
            <a:r>
              <a:rPr lang="es-ES" dirty="0" smtClean="0">
                <a:effectLst/>
              </a:rPr>
              <a:t>.</a:t>
            </a:r>
          </a:p>
          <a:p>
            <a:r>
              <a:rPr lang="es-ES" dirty="0">
                <a:effectLst/>
              </a:rPr>
              <a:t>Si </a:t>
            </a:r>
            <a:r>
              <a:rPr lang="es-ES" dirty="0" smtClean="0">
                <a:effectLst/>
              </a:rPr>
              <a:t>los dioses escuchasen las </a:t>
            </a:r>
            <a:r>
              <a:rPr lang="es-ES" dirty="0">
                <a:effectLst/>
              </a:rPr>
              <a:t>oraciones </a:t>
            </a:r>
            <a:r>
              <a:rPr lang="es-ES" dirty="0" smtClean="0">
                <a:effectLst/>
              </a:rPr>
              <a:t>de los hombres, </a:t>
            </a:r>
            <a:r>
              <a:rPr lang="es-ES" dirty="0">
                <a:effectLst/>
              </a:rPr>
              <a:t>todos hubieran perecido rápido, porque siempre rezan por el mal de otros.</a:t>
            </a:r>
          </a:p>
          <a:p>
            <a:endParaRPr lang="es-ES" dirty="0">
              <a:effectLst/>
            </a:endParaRPr>
          </a:p>
        </p:txBody>
      </p:sp>
    </p:spTree>
    <p:extLst>
      <p:ext uri="{BB962C8B-B14F-4D97-AF65-F5344CB8AC3E}">
        <p14:creationId xmlns:p14="http://schemas.microsoft.com/office/powerpoint/2010/main" val="421234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2290" name="Picture 2" descr="https://i.pinimg.com/originals/88/e0/ee/88e0ee9b9736690f487b8014ab4606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25524"/>
            <a:ext cx="9330266" cy="5254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9222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Diógenes de </a:t>
            </a:r>
            <a:r>
              <a:rPr lang="es-ES" dirty="0" err="1" smtClean="0"/>
              <a:t>Sínope</a:t>
            </a:r>
            <a:endParaRPr lang="es-ES" dirty="0"/>
          </a:p>
        </p:txBody>
      </p:sp>
      <p:sp>
        <p:nvSpPr>
          <p:cNvPr id="3" name="2 Marcador de contenido"/>
          <p:cNvSpPr>
            <a:spLocks noGrp="1"/>
          </p:cNvSpPr>
          <p:nvPr>
            <p:ph idx="1"/>
          </p:nvPr>
        </p:nvSpPr>
        <p:spPr/>
        <p:txBody>
          <a:bodyPr/>
          <a:lstStyle/>
          <a:p>
            <a:r>
              <a:rPr lang="es-ES" dirty="0"/>
              <a:t>Los grandes son como el fuego, al que conviene no acercarse mucho ni alejarse de </a:t>
            </a:r>
            <a:r>
              <a:rPr lang="es-ES" dirty="0" smtClean="0"/>
              <a:t>él.</a:t>
            </a:r>
          </a:p>
          <a:p>
            <a:r>
              <a:rPr lang="es-ES" dirty="0"/>
              <a:t>La sabiduría sirve de freno a la juventud, de consuelo a los viejos, de riqueza a los pobres y de adorno a los </a:t>
            </a:r>
            <a:r>
              <a:rPr lang="es-ES" dirty="0" smtClean="0"/>
              <a:t>ricos.</a:t>
            </a:r>
          </a:p>
          <a:p>
            <a:r>
              <a:rPr lang="es-ES" dirty="0"/>
              <a:t>El único medio para que el hombre conserve su libertad es estar siempre dispuesto a morir por ella</a:t>
            </a:r>
          </a:p>
          <a:p>
            <a:r>
              <a:rPr lang="es-ES" dirty="0"/>
              <a:t>El insulto deshonra a quien lo infiere, no a quien lo recibe</a:t>
            </a:r>
          </a:p>
          <a:p>
            <a:r>
              <a:rPr lang="es-ES" dirty="0"/>
              <a:t>El único bien es el conocimiento, y el único mal la </a:t>
            </a:r>
            <a:r>
              <a:rPr lang="es-ES" dirty="0" smtClean="0"/>
              <a:t>ignorancia. </a:t>
            </a:r>
          </a:p>
          <a:p>
            <a:r>
              <a:rPr lang="es-ES" dirty="0" smtClean="0"/>
              <a:t>Apártate Alejandro, me tapas el sol. </a:t>
            </a:r>
            <a:endParaRPr lang="es-ES" dirty="0"/>
          </a:p>
        </p:txBody>
      </p:sp>
    </p:spTree>
    <p:extLst>
      <p:ext uri="{BB962C8B-B14F-4D97-AF65-F5344CB8AC3E}">
        <p14:creationId xmlns:p14="http://schemas.microsoft.com/office/powerpoint/2010/main" val="346205565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Zenón de </a:t>
            </a:r>
            <a:r>
              <a:rPr lang="es-ES" dirty="0" err="1" smtClean="0"/>
              <a:t>Citio</a:t>
            </a:r>
            <a:r>
              <a:rPr lang="es-ES" dirty="0" smtClean="0"/>
              <a:t> y los estoicos</a:t>
            </a:r>
            <a:endParaRPr lang="es-ES" dirty="0"/>
          </a:p>
        </p:txBody>
      </p:sp>
      <p:sp>
        <p:nvSpPr>
          <p:cNvPr id="3" name="2 Marcador de contenido"/>
          <p:cNvSpPr>
            <a:spLocks noGrp="1"/>
          </p:cNvSpPr>
          <p:nvPr>
            <p:ph idx="1"/>
          </p:nvPr>
        </p:nvSpPr>
        <p:spPr/>
        <p:txBody>
          <a:bodyPr>
            <a:normAutofit/>
          </a:bodyPr>
          <a:lstStyle/>
          <a:p>
            <a:r>
              <a:rPr lang="es-ES" dirty="0">
                <a:effectLst/>
              </a:rPr>
              <a:t>La tristeza, aunque esté siempre justificada, muchas veces sólo es pereza. Nada necesita menos esfuerzo que estar </a:t>
            </a:r>
            <a:r>
              <a:rPr lang="es-ES" dirty="0" smtClean="0">
                <a:effectLst/>
              </a:rPr>
              <a:t>triste.</a:t>
            </a:r>
          </a:p>
          <a:p>
            <a:r>
              <a:rPr lang="es-ES" dirty="0" smtClean="0">
                <a:effectLst/>
              </a:rPr>
              <a:t>Cuando </a:t>
            </a:r>
            <a:r>
              <a:rPr lang="es-ES" dirty="0">
                <a:effectLst/>
              </a:rPr>
              <a:t>pones fe, esperanza y amor, juntos puedes criar niños positivos en un mundo </a:t>
            </a:r>
            <a:r>
              <a:rPr lang="es-ES" dirty="0" smtClean="0">
                <a:effectLst/>
              </a:rPr>
              <a:t>negativo.</a:t>
            </a:r>
            <a:endParaRPr lang="es-ES" dirty="0">
              <a:effectLst/>
            </a:endParaRPr>
          </a:p>
          <a:p>
            <a:r>
              <a:rPr lang="es-ES" dirty="0" smtClean="0">
                <a:effectLst/>
              </a:rPr>
              <a:t>Ninguna </a:t>
            </a:r>
            <a:r>
              <a:rPr lang="es-ES" dirty="0">
                <a:effectLst/>
              </a:rPr>
              <a:t>pérdida debe sernos más sensible que la del tiempo, puesto que es </a:t>
            </a:r>
            <a:r>
              <a:rPr lang="es-ES" dirty="0" smtClean="0">
                <a:effectLst/>
              </a:rPr>
              <a:t>irreparable.</a:t>
            </a:r>
            <a:endParaRPr lang="es-ES" dirty="0">
              <a:effectLst/>
            </a:endParaRPr>
          </a:p>
          <a:p>
            <a:r>
              <a:rPr lang="es-ES" dirty="0" smtClean="0">
                <a:effectLst/>
              </a:rPr>
              <a:t>Si </a:t>
            </a:r>
            <a:r>
              <a:rPr lang="es-ES" dirty="0">
                <a:effectLst/>
              </a:rPr>
              <a:t>no conviene, no lo hagas; si no es verdad, no lo digas. Sé dueño de tus inclinaciones</a:t>
            </a:r>
            <a:r>
              <a:rPr lang="es-ES" dirty="0" smtClean="0">
                <a:effectLst/>
              </a:rPr>
              <a:t>.</a:t>
            </a:r>
          </a:p>
          <a:p>
            <a:r>
              <a:rPr lang="es-ES" dirty="0"/>
              <a:t>La naturaleza nos ha dado dos oídos y una boca para enseñarnos que vale más oír que hablar.</a:t>
            </a:r>
          </a:p>
        </p:txBody>
      </p:sp>
    </p:spTree>
    <p:extLst>
      <p:ext uri="{BB962C8B-B14F-4D97-AF65-F5344CB8AC3E}">
        <p14:creationId xmlns:p14="http://schemas.microsoft.com/office/powerpoint/2010/main" val="570043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9458" name="Picture 2" descr="Resultado de imagen de civilización minoica santor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4" y="0"/>
            <a:ext cx="93985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927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1. Situación geográfica</a:t>
            </a:r>
            <a:endParaRPr lang="es-ES" dirty="0"/>
          </a:p>
        </p:txBody>
      </p:sp>
      <p:sp>
        <p:nvSpPr>
          <p:cNvPr id="3" name="Marcador de contenido 2"/>
          <p:cNvSpPr>
            <a:spLocks noGrp="1"/>
          </p:cNvSpPr>
          <p:nvPr>
            <p:ph idx="1"/>
          </p:nvPr>
        </p:nvSpPr>
        <p:spPr/>
        <p:txBody>
          <a:bodyPr/>
          <a:lstStyle/>
          <a:p>
            <a:r>
              <a:rPr lang="es-ES" dirty="0" smtClean="0"/>
              <a:t>Se va a desarrollar en el sur de la Península de los Balcanes, limitando con los mares Egeo, Jónico y Mediterráneo, ocupando una posición privilegiada en las rutas comerciales que unen Europa con Asia y África. </a:t>
            </a:r>
          </a:p>
          <a:p>
            <a:r>
              <a:rPr lang="es-ES" dirty="0" smtClean="0"/>
              <a:t>Grecia no será solo la Grecia continental, sino que también tendremos una gran cantidad de islas que se van a integrar en la vida griega con total naturalidad como Creta, Chipre o Sicilia. </a:t>
            </a:r>
          </a:p>
          <a:p>
            <a:r>
              <a:rPr lang="es-ES" dirty="0" smtClean="0"/>
              <a:t>La cultura griega se va a extender por un </a:t>
            </a:r>
            <a:r>
              <a:rPr lang="es-ES" dirty="0" err="1" smtClean="0"/>
              <a:t>ámibto</a:t>
            </a:r>
            <a:r>
              <a:rPr lang="es-ES" dirty="0" smtClean="0"/>
              <a:t>  geográfico superior a la de la propia Grecia. </a:t>
            </a:r>
            <a:endParaRPr lang="es-ES" dirty="0"/>
          </a:p>
        </p:txBody>
      </p:sp>
    </p:spTree>
    <p:extLst>
      <p:ext uri="{BB962C8B-B14F-4D97-AF65-F5344CB8AC3E}">
        <p14:creationId xmlns:p14="http://schemas.microsoft.com/office/powerpoint/2010/main" val="4113345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6386" name="Picture 2" descr="https://www.elindependiente.com/wp-content/uploads/2019/07/volcan_stromboli-1440x8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 y="0"/>
            <a:ext cx="9191035"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174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7410" name="Picture 2" descr="https://academiaplay.es/wp-content/uploads/2017/06/isla-de-thera-1024x5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 y="0"/>
            <a:ext cx="9145860" cy="4492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235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8434" name="Picture 2" descr="https://gmotupper.files.wordpress.com/2017/06/atlantis1.jpg?w=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5181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193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Micenas</a:t>
            </a:r>
            <a:endParaRPr lang="es-ES" dirty="0"/>
          </a:p>
        </p:txBody>
      </p:sp>
      <p:sp>
        <p:nvSpPr>
          <p:cNvPr id="3" name="Marcador de contenido 2"/>
          <p:cNvSpPr>
            <a:spLocks noGrp="1"/>
          </p:cNvSpPr>
          <p:nvPr>
            <p:ph idx="1"/>
          </p:nvPr>
        </p:nvSpPr>
        <p:spPr/>
        <p:txBody>
          <a:bodyPr/>
          <a:lstStyle/>
          <a:p>
            <a:r>
              <a:rPr lang="es-ES" dirty="0" smtClean="0"/>
              <a:t>En el 1600 llegan a la </a:t>
            </a:r>
            <a:r>
              <a:rPr lang="es-ES" dirty="0"/>
              <a:t>G</a:t>
            </a:r>
            <a:r>
              <a:rPr lang="es-ES" dirty="0" smtClean="0"/>
              <a:t>recia continental los aqueos. Fue una sociedad guerrera liderada por reyes y nobles. </a:t>
            </a:r>
          </a:p>
          <a:p>
            <a:r>
              <a:rPr lang="es-ES" dirty="0" smtClean="0"/>
              <a:t>Se organizaron en ciudades fortificadas e independientes. </a:t>
            </a:r>
          </a:p>
          <a:p>
            <a:r>
              <a:rPr lang="es-ES" dirty="0" smtClean="0"/>
              <a:t>Guerra de Troya. </a:t>
            </a:r>
            <a:endParaRPr lang="es-ES" dirty="0"/>
          </a:p>
        </p:txBody>
      </p:sp>
    </p:spTree>
    <p:extLst>
      <p:ext uri="{BB962C8B-B14F-4D97-AF65-F5344CB8AC3E}">
        <p14:creationId xmlns:p14="http://schemas.microsoft.com/office/powerpoint/2010/main" val="215977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0482" name="Picture 2" descr="https://i.pinimg.com/originals/0a/2a/1f/0a2a1f3d8b405d065ed13831f6e1739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668" y="-85726"/>
            <a:ext cx="7620000" cy="6943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2694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1506" name="Picture 2" descr="https://i0.wp.com/historiaeweb.com/wp-content/uploads/2016/08/la-puerta-de-los-leones-en-micenas.jpg?fit=710%2C465&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72" y="-11460"/>
            <a:ext cx="10488850" cy="6869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479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2530" name="Picture 2" descr="https://3.bp.blogspot.com/-2Wp9f8qfq9w/UI-11m1DgyI/AAAAAAAAAR0/xKMi-iFIY0A/s1600/Mascara%2Bde%2BAgamen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8" y="0"/>
            <a:ext cx="9113862" cy="6989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7250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3554" name="Picture 2" descr="https://sobregrecia.com/wp-content/uploads/micenas_tesoro-atre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0"/>
            <a:ext cx="102613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3096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4578" name="Picture 2" descr="https://www2.uned.es/geo-1-historia-antigua-universal/GRECIA/MicenasTholosClitemnest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6" y="4614"/>
            <a:ext cx="9725426" cy="685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6609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5602" name="Picture 2" descr="https://upload.wikimedia.org/wikipedia/commons/f/fe/07Mykene_Palast_Rundgrab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514"/>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124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074" name="Picture 2" descr="https://www.socialhizo.com/images/edad_antigua/grecia/geografia/greci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9" y="-171400"/>
            <a:ext cx="9347063" cy="70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2588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º</a:t>
            </a:r>
            <a:endParaRPr lang="es-ES" dirty="0"/>
          </a:p>
        </p:txBody>
      </p:sp>
      <p:sp>
        <p:nvSpPr>
          <p:cNvPr id="3" name="Marcador de contenido 2"/>
          <p:cNvSpPr>
            <a:spLocks noGrp="1"/>
          </p:cNvSpPr>
          <p:nvPr>
            <p:ph idx="1"/>
          </p:nvPr>
        </p:nvSpPr>
        <p:spPr/>
        <p:txBody>
          <a:bodyPr/>
          <a:lstStyle/>
          <a:p>
            <a:endParaRPr lang="es-ES"/>
          </a:p>
        </p:txBody>
      </p:sp>
      <p:pic>
        <p:nvPicPr>
          <p:cNvPr id="26626" name="Picture 2" descr="https://i.pinimg.com/originals/54/19/92/54199252a582dfd5f76d5ec0f043c9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4176"/>
            <a:ext cx="892968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1410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Picture 4" descr="https://2.bp.blogspot.com/-7DzB2XQ9xww/UlAwi5EDP6I/AAAAAAAAFx4/2Bi1xaFQVNc/s1600/britishDetal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536"/>
            <a:ext cx="9123040" cy="787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142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7650" name="Picture 2" descr="https://portalclasico.com/sites/default/files/styles/node-center/public/literaturaimgs/caballo_de_troya.jpg?itok=mhKBbBc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433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1470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9700" name="Picture 4" descr="Resultado de imagen de naves griegas caba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5" y="-27384"/>
            <a:ext cx="9463491" cy="5661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4850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1746" name="Picture 2" descr="Resultado de imagen de trirreme navega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87424"/>
            <a:ext cx="5688632" cy="761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8586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0724" name="Picture 4" descr="https://i.pinimg.com/originals/05/f4/d7/05f4d761c95fb3c61ae0f19963d8487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5657" y="-1107504"/>
            <a:ext cx="6224699" cy="841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5415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Invasiones</a:t>
            </a:r>
            <a:endParaRPr lang="es-ES" dirty="0"/>
          </a:p>
        </p:txBody>
      </p:sp>
      <p:sp>
        <p:nvSpPr>
          <p:cNvPr id="3" name="Marcador de contenido 2"/>
          <p:cNvSpPr>
            <a:spLocks noGrp="1"/>
          </p:cNvSpPr>
          <p:nvPr>
            <p:ph idx="1"/>
          </p:nvPr>
        </p:nvSpPr>
        <p:spPr/>
        <p:txBody>
          <a:bodyPr/>
          <a:lstStyle/>
          <a:p>
            <a:r>
              <a:rPr lang="es-ES" dirty="0" smtClean="0"/>
              <a:t>En el 1200 llegan los Pueblos del Mar y después aprovechando la destrucción se instalan los dorios. Traerán el trabajo del hierro en armas y herramientas. </a:t>
            </a:r>
          </a:p>
          <a:p>
            <a:r>
              <a:rPr lang="es-ES" dirty="0" smtClean="0"/>
              <a:t>Se va a producir una época oscura. </a:t>
            </a:r>
            <a:endParaRPr lang="es-ES" dirty="0"/>
          </a:p>
        </p:txBody>
      </p:sp>
    </p:spTree>
    <p:extLst>
      <p:ext uri="{BB962C8B-B14F-4D97-AF65-F5344CB8AC3E}">
        <p14:creationId xmlns:p14="http://schemas.microsoft.com/office/powerpoint/2010/main" val="2993656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2770" name="Picture 2" descr="Resultado de imagen de civilizacion micenica pueblos del ma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766" y="0"/>
            <a:ext cx="89744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124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effectLst/>
              </a:rPr>
              <a:t>En esta situación se gestó la aparición de las polis, que nacerán en el siglo VIII y con ellas resurgirá milagrosamente la escritura y el idioma griegos una vez </a:t>
            </a:r>
            <a:r>
              <a:rPr lang="es-ES" dirty="0" smtClean="0">
                <a:effectLst/>
              </a:rPr>
              <a:t>más. </a:t>
            </a:r>
          </a:p>
          <a:p>
            <a:r>
              <a:rPr lang="es-ES" dirty="0" smtClean="0">
                <a:effectLst/>
              </a:rPr>
              <a:t>Se van a dividir en ciudades-estado. </a:t>
            </a:r>
          </a:p>
          <a:p>
            <a:r>
              <a:rPr lang="es-ES" dirty="0" smtClean="0">
                <a:effectLst/>
              </a:rPr>
              <a:t>Tendrán una Acrópolis y un Ágora. </a:t>
            </a:r>
            <a:endParaRPr lang="es-ES" dirty="0"/>
          </a:p>
        </p:txBody>
      </p:sp>
    </p:spTree>
    <p:extLst>
      <p:ext uri="{BB962C8B-B14F-4D97-AF65-F5344CB8AC3E}">
        <p14:creationId xmlns:p14="http://schemas.microsoft.com/office/powerpoint/2010/main" val="3840862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3794" name="Picture 2" descr="https://upload.wikimedia.org/wikipedia/commons/thumb/a/a9/Greek_vase_with_runners_at_the_panathenaic_games_530_bC.jpg/800px-Greek_vase_with_runners_at_the_panathenaic_games_530_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0" y="0"/>
            <a:ext cx="9362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41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026" name="Picture 2" descr="https://i.pinimg.com/originals/fc/c6/a2/fcc6a2041ae77ec8b7b944b376e056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88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9211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34818" name="Picture 2" descr="https://1.bp.blogspot.com/-LKlcv3WryTU/TyhQfM6Su_I/AAAAAAAAADw/uBoRzN4qztw/s1600/Il+tuffatore+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0" y="-14436"/>
            <a:ext cx="9257886" cy="2939380"/>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https://cdn.pixabay.com/photo/2017/09/07/16/49/acropolis-2725917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46" y="2783632"/>
            <a:ext cx="60960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5590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5842" name="Picture 2" descr="https://t2.up.ltmcdn.com/es/images/9/5/8/polis_griegas_caracteristicas_1859_1_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84" y="0"/>
            <a:ext cx="100852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7623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effectLst/>
              </a:rPr>
              <a:t>Grecia se encontraba fragmentada en pequeños estados, cada uno de ellos abarcando una ciudad y su campo circundante, que constituyen unidades políticas autónomas. </a:t>
            </a:r>
            <a:endParaRPr lang="es-ES" dirty="0" smtClean="0">
              <a:effectLst/>
            </a:endParaRPr>
          </a:p>
          <a:p>
            <a:r>
              <a:rPr lang="es-ES" dirty="0" smtClean="0">
                <a:effectLst/>
              </a:rPr>
              <a:t>El </a:t>
            </a:r>
            <a:r>
              <a:rPr lang="es-ES" dirty="0">
                <a:effectLst/>
              </a:rPr>
              <a:t>origen de estas ciudades-estado está en el espacio correspondiente a cada una de ellas y la explotación de las zonas circundantes de la ciudad físicamente</a:t>
            </a:r>
            <a:endParaRPr lang="es-ES" dirty="0"/>
          </a:p>
        </p:txBody>
      </p:sp>
    </p:spTree>
    <p:extLst>
      <p:ext uri="{BB962C8B-B14F-4D97-AF65-F5344CB8AC3E}">
        <p14:creationId xmlns:p14="http://schemas.microsoft.com/office/powerpoint/2010/main" val="3067801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8914" name="Picture 2" descr="https://turismo.org/wp-content/uploads/2012/07/acropolis-atenas-760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6" y="0"/>
            <a:ext cx="9042906"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488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9938" name="Picture 2" descr="https://1.bp.blogspot.com/-DIIYagWwhvs/T2DX6r0WUuI/AAAAAAAAADI/bnLwQslkfbk/s1600/GreciaPartenondeAte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25" y="0"/>
            <a:ext cx="9672464" cy="6797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2103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0962" name="Picture 2" descr="https://diegoricol.files.wordpress.com/2015/11/diego-ricol-tebas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115633"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687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1986" name="Picture 2" descr="https://www.greciatour.com/wp-content/uploads/2019/03/Acrocorin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787" y="0"/>
            <a:ext cx="102837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4162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3010" name="Picture 2" descr="https://www.greciatour.com/wp-content/uploads/2019/03/Acrocorint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 y="-3448"/>
            <a:ext cx="9148597" cy="686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6153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4034" name="Picture 2" descr="https://www.elpasodelhombre.com/wp-content/uploads/2017/05/agoras-702x3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376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4823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5058" name="Picture 2" descr="https://jeanclaudegolvin.com/wp-content/uploads/2017/10/grece-athenes-agora-jc-golv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360"/>
            <a:ext cx="9144000" cy="7067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129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050" name="Picture 2" descr="https://sites.google.com/site/unidad2civilizaciongriega/_/rsrc/1472868085340/actividades/actividad-7/rutas%20comerciales%20mice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9" y="-10626"/>
            <a:ext cx="10799437" cy="6175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4144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6084" name="Picture 4" descr="https://escribecuandollegues.com/wp-content/uploads/Explora-el-Agora-Grie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84" y="-5358"/>
            <a:ext cx="104502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9135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Legisladores</a:t>
            </a:r>
            <a:endParaRPr lang="es-ES" dirty="0"/>
          </a:p>
        </p:txBody>
      </p:sp>
      <p:sp>
        <p:nvSpPr>
          <p:cNvPr id="3" name="Marcador de contenido 2"/>
          <p:cNvSpPr>
            <a:spLocks noGrp="1"/>
          </p:cNvSpPr>
          <p:nvPr>
            <p:ph idx="1"/>
          </p:nvPr>
        </p:nvSpPr>
        <p:spPr/>
        <p:txBody>
          <a:bodyPr/>
          <a:lstStyle/>
          <a:p>
            <a:r>
              <a:rPr lang="es-ES" dirty="0">
                <a:effectLst/>
              </a:rPr>
              <a:t>Durante esta época los reyes fueron perdiendo poder frente a la aristocracia. En ocasiones, esta clase oprimía de tal forma a los grupos más débiles y causaba tal conflictividad, que apareció la figura primero del legislador y después del tirano, que asumía el poder por medio de un golpe de </a:t>
            </a:r>
            <a:r>
              <a:rPr lang="es-ES" dirty="0" smtClean="0">
                <a:effectLst/>
              </a:rPr>
              <a:t>Estado. </a:t>
            </a:r>
          </a:p>
          <a:p>
            <a:r>
              <a:rPr lang="es-ES" dirty="0" smtClean="0">
                <a:effectLst/>
              </a:rPr>
              <a:t>Los </a:t>
            </a:r>
            <a:r>
              <a:rPr lang="es-ES" dirty="0">
                <a:effectLst/>
              </a:rPr>
              <a:t>legisladores surgieron como figuras de prestigio en la comunidad que debían arreglar las tensiones que se estaban viviendo en el grupo mediante la publicación de unas leyes de obligado cumplimiento para todos</a:t>
            </a:r>
            <a:endParaRPr lang="es-ES" dirty="0"/>
          </a:p>
        </p:txBody>
      </p:sp>
    </p:spTree>
    <p:extLst>
      <p:ext uri="{BB962C8B-B14F-4D97-AF65-F5344CB8AC3E}">
        <p14:creationId xmlns:p14="http://schemas.microsoft.com/office/powerpoint/2010/main" val="32771025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normAutofit lnSpcReduction="10000"/>
          </a:bodyPr>
          <a:lstStyle/>
          <a:p>
            <a:endParaRPr lang="es-ES" dirty="0" smtClean="0">
              <a:effectLst/>
            </a:endParaRPr>
          </a:p>
          <a:p>
            <a:endParaRPr lang="es-ES" dirty="0">
              <a:effectLst/>
            </a:endParaRPr>
          </a:p>
          <a:p>
            <a:endParaRPr lang="es-ES" dirty="0" smtClean="0">
              <a:effectLst/>
            </a:endParaRPr>
          </a:p>
          <a:p>
            <a:endParaRPr lang="es-ES" dirty="0">
              <a:effectLst/>
            </a:endParaRPr>
          </a:p>
          <a:p>
            <a:pPr marL="36900" indent="0" algn="ctr">
              <a:buNone/>
            </a:pPr>
            <a:r>
              <a:rPr lang="es-ES" dirty="0" smtClean="0">
                <a:effectLst/>
              </a:rPr>
              <a:t>“Ten </a:t>
            </a:r>
            <a:r>
              <a:rPr lang="es-ES" dirty="0">
                <a:effectLst/>
              </a:rPr>
              <a:t>por más fiel la probidad que el juramento. Piensa en acciones ilustres. No hagas amigos de presto, ni dejes los que ya hubieres hecho. Manda cuando hubieres ya aprendido a obedecer. No aconsejes lo más agradable, sino lo mejor. Toma por guía la razón. No te familiarices con los malos. Venera a los dioses. Honra a los </a:t>
            </a:r>
            <a:r>
              <a:rPr lang="es-ES" dirty="0" smtClean="0">
                <a:effectLst/>
              </a:rPr>
              <a:t>padres”</a:t>
            </a:r>
          </a:p>
          <a:p>
            <a:pPr marL="36900" indent="0" algn="ctr">
              <a:buNone/>
            </a:pPr>
            <a:endParaRPr lang="es-ES" dirty="0">
              <a:effectLst/>
            </a:endParaRPr>
          </a:p>
          <a:p>
            <a:pPr marL="36900" indent="0" algn="ctr">
              <a:buNone/>
            </a:pPr>
            <a:r>
              <a:rPr lang="es-ES" dirty="0" smtClean="0">
                <a:effectLst/>
              </a:rPr>
              <a:t>Solón de Atenas.</a:t>
            </a:r>
            <a:endParaRPr lang="es-ES" dirty="0"/>
          </a:p>
        </p:txBody>
      </p:sp>
      <p:pic>
        <p:nvPicPr>
          <p:cNvPr id="47106" name="Picture 2" descr="https://www.biografiasyvidas.com/biografia/s/fotos/solon_legislad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757" y="327512"/>
            <a:ext cx="3238500" cy="280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1579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9156" name="Picture 4" descr="https://upload.wikimedia.org/wikipedia/commons/8/8f/Sistemas_pol%C3%ADticos_Grecia_Antigu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836" y="2132856"/>
            <a:ext cx="9265686" cy="213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679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52226" name="Picture 2" descr="https://upload.wikimedia.org/wikipedia/commons/thumb/e/e5/Political_System_Ancient_Athens.svg/1024px-Political_System_Ancient_Athens.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3448"/>
            <a:ext cx="8450668" cy="6998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3450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effectLst/>
              </a:rPr>
              <a:t>Pero en algunas ocasiones estos legisladores no lograron resolver las tensiones sociales. En ese contexto surgieron las </a:t>
            </a:r>
            <a:r>
              <a:rPr lang="es-ES" dirty="0" smtClean="0">
                <a:effectLst/>
              </a:rPr>
              <a:t>tiranías.</a:t>
            </a:r>
            <a:endParaRPr lang="es-ES" dirty="0"/>
          </a:p>
        </p:txBody>
      </p:sp>
    </p:spTree>
    <p:extLst>
      <p:ext uri="{BB962C8B-B14F-4D97-AF65-F5344CB8AC3E}">
        <p14:creationId xmlns:p14="http://schemas.microsoft.com/office/powerpoint/2010/main" val="5379016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48132" name="Picture 4" descr="https://i2.wp.com/www.historiaeweb.com/wp-content/uploads/2017/02/grupo-escultc3b3rico-que-representa-a-los-asesinos-del-tirano-hiparco-de-atenas.jpg?resize=418%2C5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711" y="3398"/>
            <a:ext cx="5328592" cy="6858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3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effectLst/>
              </a:rPr>
              <a:t>El crecimiento de la población y la escasez de tierras de cultivo originaron conflictos internos dentro de muchas polis al ser Grecia montañosa y poco fértil para la agricultura, por lo que se hizo necesario buscar una </a:t>
            </a:r>
            <a:r>
              <a:rPr lang="es-ES" dirty="0" smtClean="0">
                <a:effectLst/>
              </a:rPr>
              <a:t>solución. </a:t>
            </a:r>
          </a:p>
          <a:p>
            <a:r>
              <a:rPr lang="es-ES" dirty="0">
                <a:effectLst/>
              </a:rPr>
              <a:t>Recogiendo la enorme tradición </a:t>
            </a:r>
            <a:r>
              <a:rPr lang="es-ES" dirty="0" smtClean="0">
                <a:effectLst/>
              </a:rPr>
              <a:t>marítima </a:t>
            </a:r>
            <a:r>
              <a:rPr lang="es-ES" dirty="0">
                <a:effectLst/>
              </a:rPr>
              <a:t>se organizaron las </a:t>
            </a:r>
            <a:r>
              <a:rPr lang="es-ES" dirty="0" smtClean="0">
                <a:effectLst/>
              </a:rPr>
              <a:t>colonias. </a:t>
            </a:r>
          </a:p>
          <a:p>
            <a:r>
              <a:rPr lang="es-ES" dirty="0" smtClean="0">
                <a:effectLst/>
              </a:rPr>
              <a:t>La </a:t>
            </a:r>
            <a:r>
              <a:rPr lang="es-ES" dirty="0">
                <a:effectLst/>
              </a:rPr>
              <a:t>cercanía de todas las ciudades-estado al mar las llevó a un profundo proceso de expansión comercial por el Mediterráneo, conocido como colonización que abarcó desde el Mar Negro por el este hasta la Península Ibérica por el </a:t>
            </a:r>
            <a:r>
              <a:rPr lang="es-ES" dirty="0" smtClean="0">
                <a:effectLst/>
              </a:rPr>
              <a:t>oeste. </a:t>
            </a:r>
            <a:endParaRPr lang="es-ES" dirty="0"/>
          </a:p>
        </p:txBody>
      </p:sp>
    </p:spTree>
    <p:extLst>
      <p:ext uri="{BB962C8B-B14F-4D97-AF65-F5344CB8AC3E}">
        <p14:creationId xmlns:p14="http://schemas.microsoft.com/office/powerpoint/2010/main" val="3914820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6866" name="Picture 2" descr="https://userscontent2.emaze.com/images/8a28347a-26aa-4deb-9088-1a7747ca2764/f2dbc7da-d159-4d74-86cd-300766f095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6" y="-1100"/>
            <a:ext cx="9353922" cy="602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2435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7890" name="Picture 2" descr="https://sites.google.com/site/eraselahistoria/_/rsrc/1468748275599/home/1o-eso-ciencias-sociales/grecia-cuna-de-la-civilizacin-occidental/la-grecia-arcaica-viii--vi-ac/Mapa%20expansion%20colonial%20grieg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0"/>
            <a:ext cx="9829180" cy="5883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766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098" name="Picture 2" descr="https://www.mapade.org/wp-content/uploads/Mapa-topografico-de-Grecia-antig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603448"/>
            <a:ext cx="9540552" cy="785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8177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Época clásica</a:t>
            </a:r>
            <a:endParaRPr lang="es-ES" dirty="0"/>
          </a:p>
        </p:txBody>
      </p:sp>
      <p:sp>
        <p:nvSpPr>
          <p:cNvPr id="3" name="Marcador de contenido 2"/>
          <p:cNvSpPr>
            <a:spLocks noGrp="1"/>
          </p:cNvSpPr>
          <p:nvPr>
            <p:ph idx="1"/>
          </p:nvPr>
        </p:nvSpPr>
        <p:spPr/>
        <p:txBody>
          <a:bodyPr/>
          <a:lstStyle/>
          <a:p>
            <a:r>
              <a:rPr lang="es-ES" dirty="0" smtClean="0"/>
              <a:t>Atenas y Esparta van a ser las principales ciudades, que a su vez van a encarnar dos modelos de gobierno permanentemente enfrentados entre sí como son la monarquía y la democracia. </a:t>
            </a:r>
          </a:p>
          <a:p>
            <a:endParaRPr lang="es-ES" dirty="0"/>
          </a:p>
        </p:txBody>
      </p:sp>
    </p:spTree>
    <p:extLst>
      <p:ext uri="{BB962C8B-B14F-4D97-AF65-F5344CB8AC3E}">
        <p14:creationId xmlns:p14="http://schemas.microsoft.com/office/powerpoint/2010/main" val="38520457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3250" name="Picture 2" descr="https://upload.wikimedia.org/wikipedia/commons/thumb/e/ea/Melos_Sparta_and_Athens_416_BCE-es.svg/1280px-Melos_Sparta_and_Athens_416_BCE-e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39377" cy="598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7462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Atenas</a:t>
            </a:r>
            <a:endParaRPr lang="es-ES" dirty="0"/>
          </a:p>
        </p:txBody>
      </p:sp>
      <p:sp>
        <p:nvSpPr>
          <p:cNvPr id="3" name="Marcador de contenido 2"/>
          <p:cNvSpPr>
            <a:spLocks noGrp="1"/>
          </p:cNvSpPr>
          <p:nvPr>
            <p:ph idx="1"/>
          </p:nvPr>
        </p:nvSpPr>
        <p:spPr/>
        <p:txBody>
          <a:bodyPr/>
          <a:lstStyle/>
          <a:p>
            <a:r>
              <a:rPr lang="es-ES" dirty="0" smtClean="0"/>
              <a:t>Va a organizar un sistema representativo en el que participan los ciudadanos y en el que hay una separación entre los tres poderes para evitar la tiranía. </a:t>
            </a:r>
          </a:p>
          <a:p>
            <a:r>
              <a:rPr lang="es-ES" dirty="0" smtClean="0"/>
              <a:t>Todos los varones mayores de 20 años ciudadanos participaban en la Asamblea para declarar la guerra, la paz o votar las leyes. </a:t>
            </a:r>
          </a:p>
          <a:p>
            <a:r>
              <a:rPr lang="es-ES" dirty="0" smtClean="0"/>
              <a:t>Surgirá el ostracismo como forma de evitar los abusos de un individuo. </a:t>
            </a:r>
            <a:endParaRPr lang="es-ES" dirty="0"/>
          </a:p>
        </p:txBody>
      </p:sp>
    </p:spTree>
    <p:extLst>
      <p:ext uri="{BB962C8B-B14F-4D97-AF65-F5344CB8AC3E}">
        <p14:creationId xmlns:p14="http://schemas.microsoft.com/office/powerpoint/2010/main" val="2283962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54274" name="Picture 2" descr="https://upload.wikimedia.org/wikipedia/commons/thumb/e/e5/Political_System_Ancient_Athens.svg/1024px-Political_System_Ancient_Athen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99" y="32742"/>
            <a:ext cx="8316416" cy="688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518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5298" name="Picture 2" descr="https://upload.wikimedia.org/wikipedia/commons/thumb/a/a5/AGMA_Kleroterion_1.jpg/1024px-AGMA_Kleroterion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0" y="-63850"/>
            <a:ext cx="9157320" cy="7180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99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6322" name="Picture 2" descr="https://iessapostol.educarex.es/latin/gobiernogr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2576"/>
            <a:ext cx="6442737" cy="689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752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7346" name="Picture 2" descr="https://upload.wikimedia.org/wikipedia/commons/1/15/AGMA_Ostrakon_Th%C3%A9mistocl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398"/>
            <a:ext cx="6772745" cy="688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1704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8370" name="Picture 2" descr="https://upload.wikimedia.org/wikipedia/commons/2/27/Ostraka_in_the_Ancient_Agora_Museum_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32168" cy="684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7871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effectLst/>
              </a:rPr>
              <a:t>El periodo de mayor esplendor del sistema se produjo en el siglo V a.C. tras las guerras Médicas, y con el gobierno de Pericles, Atenas se hizo dueña del mar Egeo, desarrolló un imperio comercial y durante los años en los que Pericles dominó la ciudad con la influencia de sus palabras se desarrolló la época dorada de la filosofía griega.</a:t>
            </a:r>
          </a:p>
          <a:p>
            <a:endParaRPr lang="es-ES" dirty="0"/>
          </a:p>
        </p:txBody>
      </p:sp>
    </p:spTree>
    <p:extLst>
      <p:ext uri="{BB962C8B-B14F-4D97-AF65-F5344CB8AC3E}">
        <p14:creationId xmlns:p14="http://schemas.microsoft.com/office/powerpoint/2010/main" val="30831621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1442" name="Picture 2" descr="https://historiageneral.com/wp-content/uploads/batalla-de-marat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5818"/>
            <a:ext cx="9144000" cy="5514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696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2. Civilización griega</a:t>
            </a:r>
            <a:endParaRPr lang="es-ES" dirty="0"/>
          </a:p>
        </p:txBody>
      </p:sp>
      <p:sp>
        <p:nvSpPr>
          <p:cNvPr id="3" name="Marcador de contenido 2"/>
          <p:cNvSpPr>
            <a:spLocks noGrp="1"/>
          </p:cNvSpPr>
          <p:nvPr>
            <p:ph idx="1"/>
          </p:nvPr>
        </p:nvSpPr>
        <p:spPr/>
        <p:txBody>
          <a:bodyPr/>
          <a:lstStyle/>
          <a:p>
            <a:r>
              <a:rPr lang="es-ES" dirty="0" smtClean="0"/>
              <a:t>Civilización minoica. En la isla de Creta se va a desarrollar una civilización cretense marcada por el comercio y cierto carácter pacifista. De entre las ciudades cretenses en Cnosos tendremos una capital pero no será la única gran ciudad. </a:t>
            </a:r>
          </a:p>
          <a:p>
            <a:r>
              <a:rPr lang="es-ES" dirty="0" smtClean="0"/>
              <a:t>Su economía seguirá siendo agraria, por supuesto, pero también tendrá una faceta comercial y marítima muy importante, con unas naves que van a dominar el comercio en el Mediterráneo Oriental. </a:t>
            </a:r>
          </a:p>
          <a:p>
            <a:r>
              <a:rPr lang="es-ES" dirty="0" smtClean="0"/>
              <a:t>Van a comerciar con metales, vino y productos agrícolas, teniendo su apogeo en el -2000 aproximadamente. </a:t>
            </a:r>
          </a:p>
          <a:p>
            <a:r>
              <a:rPr lang="es-ES" dirty="0" smtClean="0"/>
              <a:t>Su final será abrupto. </a:t>
            </a:r>
          </a:p>
        </p:txBody>
      </p:sp>
    </p:spTree>
    <p:extLst>
      <p:ext uri="{BB962C8B-B14F-4D97-AF65-F5344CB8AC3E}">
        <p14:creationId xmlns:p14="http://schemas.microsoft.com/office/powerpoint/2010/main" val="3948066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0418" name="Picture 2" descr="Resultado de imagen de maraton greci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8600" y="-819472"/>
            <a:ext cx="9972600" cy="9738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3606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2466" name="Picture 2" descr="Resultado de imagen de maraton batall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536" y="0"/>
            <a:ext cx="1148316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872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a:xfrm>
            <a:off x="685346" y="1732450"/>
            <a:ext cx="7765322" cy="4720886"/>
          </a:xfrm>
        </p:spPr>
        <p:txBody>
          <a:bodyPr>
            <a:noAutofit/>
          </a:bodyPr>
          <a:lstStyle/>
          <a:p>
            <a:endParaRPr lang="es-ES" sz="1100" dirty="0" smtClean="0"/>
          </a:p>
          <a:p>
            <a:endParaRPr lang="es-ES" sz="1100" dirty="0"/>
          </a:p>
          <a:p>
            <a:endParaRPr lang="es-ES" sz="1100" dirty="0" smtClean="0"/>
          </a:p>
          <a:p>
            <a:endParaRPr lang="es-ES" sz="1100" dirty="0"/>
          </a:p>
          <a:p>
            <a:endParaRPr lang="es-ES" sz="1100" dirty="0" smtClean="0"/>
          </a:p>
          <a:p>
            <a:endParaRPr lang="es-ES" sz="1100" dirty="0"/>
          </a:p>
          <a:p>
            <a:endParaRPr lang="es-ES" sz="1100" dirty="0" smtClean="0"/>
          </a:p>
          <a:p>
            <a:pPr marL="36900" indent="0">
              <a:buNone/>
            </a:pPr>
            <a:endParaRPr lang="es-ES" sz="1600" dirty="0" smtClean="0"/>
          </a:p>
          <a:p>
            <a:pPr marL="36900" indent="0" algn="ctr">
              <a:buNone/>
            </a:pPr>
            <a:r>
              <a:rPr lang="es-ES" sz="1600" dirty="0" smtClean="0"/>
              <a:t>El </a:t>
            </a:r>
            <a:r>
              <a:rPr lang="es-ES" sz="1600" dirty="0"/>
              <a:t>que sabe pensar, pero no sabe cómo expresar lo que piensa, está en el mismo nivel del que no sabe pensar</a:t>
            </a:r>
            <a:r>
              <a:rPr lang="es-ES" sz="1600" dirty="0" smtClean="0"/>
              <a:t>. El </a:t>
            </a:r>
            <a:r>
              <a:rPr lang="es-ES" sz="1600" dirty="0"/>
              <a:t>tiempo es el más sabio </a:t>
            </a:r>
            <a:r>
              <a:rPr lang="es-ES" sz="1600" dirty="0" smtClean="0"/>
              <a:t>consejero. La </a:t>
            </a:r>
            <a:r>
              <a:rPr lang="es-ES" sz="1600" dirty="0"/>
              <a:t>felicidad está en la libertad, y la libertad en el coraje</a:t>
            </a:r>
            <a:r>
              <a:rPr lang="es-ES" sz="1600" dirty="0" smtClean="0"/>
              <a:t>. Somos </a:t>
            </a:r>
            <a:r>
              <a:rPr lang="es-ES" sz="1600" dirty="0"/>
              <a:t>libres y tolerantes en nuestras vidas pero en los asuntos públicos nos ceñimos a la </a:t>
            </a:r>
            <a:r>
              <a:rPr lang="es-ES" sz="1600" dirty="0" smtClean="0"/>
              <a:t>Ley. Si </a:t>
            </a:r>
            <a:r>
              <a:rPr lang="es-ES" sz="1600" dirty="0"/>
              <a:t>Atenas te parece grande considera entonces que sus glorias fueron alcanzadas por hombres valientes, y por hombres que aprendieron sus </a:t>
            </a:r>
            <a:r>
              <a:rPr lang="es-ES" sz="1600" dirty="0" smtClean="0"/>
              <a:t>deberes. El </a:t>
            </a:r>
            <a:r>
              <a:rPr lang="es-ES" sz="1600" dirty="0"/>
              <a:t>Estado Democrático debe aplicarse a servir a la mayoría y procurar a todos la igualdad delante de la ley, debe al mismo tiempo protegerse contra el egoísmo y proteger al individuo contra la arbitrariedad del </a:t>
            </a:r>
            <a:r>
              <a:rPr lang="es-ES" sz="1600" dirty="0" smtClean="0"/>
              <a:t>Estado. No </a:t>
            </a:r>
            <a:r>
              <a:rPr lang="es-ES" sz="1600" dirty="0"/>
              <a:t>se sale adelante celebrando éxitos, sino superando </a:t>
            </a:r>
            <a:r>
              <a:rPr lang="es-ES" sz="1600" dirty="0" smtClean="0"/>
              <a:t>fracasos.</a:t>
            </a:r>
            <a:endParaRPr lang="es-ES" sz="1600" dirty="0"/>
          </a:p>
        </p:txBody>
      </p:sp>
      <p:pic>
        <p:nvPicPr>
          <p:cNvPr id="59396" name="Picture 4" descr="https://academiaplay.es/wp-content/uploads/2018/07/web-peric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57" y="-33486"/>
            <a:ext cx="666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0391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Esparta</a:t>
            </a:r>
            <a:endParaRPr lang="es-ES" dirty="0"/>
          </a:p>
        </p:txBody>
      </p:sp>
      <p:sp>
        <p:nvSpPr>
          <p:cNvPr id="3" name="Marcador de contenido 2"/>
          <p:cNvSpPr>
            <a:spLocks noGrp="1"/>
          </p:cNvSpPr>
          <p:nvPr>
            <p:ph idx="1"/>
          </p:nvPr>
        </p:nvSpPr>
        <p:spPr/>
        <p:txBody>
          <a:bodyPr/>
          <a:lstStyle/>
          <a:p>
            <a:r>
              <a:rPr lang="es-ES" dirty="0" smtClean="0"/>
              <a:t>Su población era más reducida y estaba orientada totalmente a la práctica militar. </a:t>
            </a:r>
          </a:p>
          <a:p>
            <a:r>
              <a:rPr lang="es-ES" dirty="0" smtClean="0"/>
              <a:t>Tenían una diarquía con los </a:t>
            </a:r>
            <a:r>
              <a:rPr lang="es-ES" dirty="0" err="1" smtClean="0"/>
              <a:t>Agíadas</a:t>
            </a:r>
            <a:r>
              <a:rPr lang="es-ES" dirty="0" smtClean="0"/>
              <a:t> y los </a:t>
            </a:r>
            <a:r>
              <a:rPr lang="es-ES" dirty="0" err="1" smtClean="0"/>
              <a:t>Euripóntidas</a:t>
            </a:r>
            <a:r>
              <a:rPr lang="es-ES" dirty="0" smtClean="0"/>
              <a:t>. </a:t>
            </a:r>
          </a:p>
          <a:p>
            <a:r>
              <a:rPr lang="es-ES" dirty="0" smtClean="0"/>
              <a:t>Tenían una Asamblea en la que participan los varones de más de 30 años. Por encima estaba la </a:t>
            </a:r>
            <a:r>
              <a:rPr lang="es-ES" dirty="0" err="1" smtClean="0"/>
              <a:t>Gerousía</a:t>
            </a:r>
            <a:r>
              <a:rPr lang="es-ES" dirty="0" smtClean="0"/>
              <a:t> de 28 miembros y los 2 reyes como asamblea superior. </a:t>
            </a:r>
          </a:p>
        </p:txBody>
      </p:sp>
    </p:spTree>
    <p:extLst>
      <p:ext uri="{BB962C8B-B14F-4D97-AF65-F5344CB8AC3E}">
        <p14:creationId xmlns:p14="http://schemas.microsoft.com/office/powerpoint/2010/main" val="28827244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63490" name="Picture 2" descr="https://i.blogs.es/d46097/esparta/450_1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59" y="-1488"/>
            <a:ext cx="9768255" cy="685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076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64514" name="Picture 2" descr="https://lh3.googleusercontent.com/proxy/BPY35zU1ebU_FyuaFOLd0A0Z85XrGeeLaH9pUxAA6Zni9DFIh7pGyI2-kpzRhGT3u7qiOW64DM7nkWENW7nEk7thsEPNxdzG7BSru95DpFV-n7ce4aBf3ucYOL0JznN3Ta_bt7Qk8HWWOWO-f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811" y="-100814"/>
            <a:ext cx="5814392" cy="6958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1954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65538" name="Picture 2" descr="https://www.magnaplus.org/documents/10279/10749733/AD2744_F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26"/>
            <a:ext cx="9100994" cy="3799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8877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Los espartanos no preguntan cuántos son los enemigos sino donde están. </a:t>
            </a:r>
          </a:p>
          <a:p>
            <a:r>
              <a:rPr lang="es-ES" dirty="0" smtClean="0"/>
              <a:t>Si vuestras flechas cubren el cielo lucharemos a la sombra. </a:t>
            </a:r>
          </a:p>
          <a:p>
            <a:r>
              <a:rPr lang="es-ES" dirty="0" smtClean="0"/>
              <a:t>Esparta no necesita murallas, sus murallas son sus hombres. </a:t>
            </a:r>
          </a:p>
          <a:p>
            <a:r>
              <a:rPr lang="es-ES" dirty="0" smtClean="0"/>
              <a:t>Ven y tómalas. </a:t>
            </a:r>
          </a:p>
          <a:p>
            <a:r>
              <a:rPr lang="es-ES" dirty="0" smtClean="0">
                <a:effectLst/>
              </a:rPr>
              <a:t>Filipo II de Macedonia le dijo a un comandante espartano «Si </a:t>
            </a:r>
            <a:r>
              <a:rPr lang="es-ES" dirty="0">
                <a:effectLst/>
              </a:rPr>
              <a:t>gano esta guerra, seréis esclavos para siempre». A lo que el </a:t>
            </a:r>
            <a:r>
              <a:rPr lang="es-ES" dirty="0" smtClean="0">
                <a:effectLst/>
              </a:rPr>
              <a:t>rey espartano </a:t>
            </a:r>
            <a:r>
              <a:rPr lang="es-ES" dirty="0" err="1" smtClean="0">
                <a:effectLst/>
              </a:rPr>
              <a:t>Agis</a:t>
            </a:r>
            <a:r>
              <a:rPr lang="es-ES" dirty="0" smtClean="0">
                <a:effectLst/>
              </a:rPr>
              <a:t> II contestó </a:t>
            </a:r>
            <a:r>
              <a:rPr lang="es-ES" dirty="0">
                <a:effectLst/>
              </a:rPr>
              <a:t>escuetamente: «Si ganas»</a:t>
            </a:r>
            <a:endParaRPr lang="es-ES" dirty="0"/>
          </a:p>
        </p:txBody>
      </p:sp>
    </p:spTree>
    <p:extLst>
      <p:ext uri="{BB962C8B-B14F-4D97-AF65-F5344CB8AC3E}">
        <p14:creationId xmlns:p14="http://schemas.microsoft.com/office/powerpoint/2010/main" val="13212062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6562" name="Picture 2" descr="https://quevuelenaltolosdadoscom.files.wordpress.com/2019/05/captura2-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03448"/>
            <a:ext cx="9144000" cy="757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0489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7586" name="Picture 2" descr="https://sobrehistoria.com/wp-content/uploads/2007/04/la-batalla-de-las-termopilas-muerte-leonidas-600x8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3731" y="0"/>
            <a:ext cx="4968552" cy="6848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031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6146" name="Picture 2" descr="https://viajes.nationalgeographic.com.es/medio/2012/12/20/mapa_creta_1112x8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83" y="3076"/>
            <a:ext cx="9375984" cy="685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3100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8610" name="Picture 2" descr="https://www.anfrix.com/wp-content/uploads/ngg_featured/675-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2776" y="-52186"/>
            <a:ext cx="11983203" cy="689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4912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r>
              <a:rPr lang="es-ES" dirty="0" smtClean="0"/>
              <a:t>Se van a producir dos grandes conflictos, las Guerras Médicas y la Guerra del Peloponeso. </a:t>
            </a:r>
          </a:p>
          <a:p>
            <a:endParaRPr lang="es-ES" dirty="0"/>
          </a:p>
        </p:txBody>
      </p:sp>
    </p:spTree>
    <p:extLst>
      <p:ext uri="{BB962C8B-B14F-4D97-AF65-F5344CB8AC3E}">
        <p14:creationId xmlns:p14="http://schemas.microsoft.com/office/powerpoint/2010/main" val="14263599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9634" name="Picture 2" descr="https://4.bp.blogspot.com/-fP8L2aJ4rqE/VsmUEqyGfiI/AAAAAAAAAPg/xoJuJtfbXcY/s1600/map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3631" y="14064"/>
            <a:ext cx="6768752" cy="688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7163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0658" name="Picture 2" descr="https://image.slidesharecdn.com/lasguerrasmdicas-140912165134-phpapp02/95/las-guerras-mdicas-17-638.jpg?cb=146971904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4" y="0"/>
            <a:ext cx="91344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3883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1682" name="Picture 2" descr="https://sobrehistoria.com/wp-content/uploads/2011/10/la-guerra-del-peloponeso-atenas-vs-esparta-mapa-600x66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0"/>
            <a:ext cx="6120680" cy="6824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1105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3730" name="Picture 2" descr="https://upload.wikimedia.org/wikipedia/commons/thumb/9/9e/Walls_Protecting_Athens_Pireus_431_B-C-es.svg/400px-Walls_Protecting_Athens_Pireus_431_B-C-es.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3115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2706" name="Picture 2" descr="https://i2.wp.com/www.labrujulaverde.com/wp-content/uploads/2016/06/battle-of-sphacteria.jpg?resize=425%2C270&amp;ssl=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37916"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6171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4754" name="Picture 2" descr="https://imagenes.arrecaballo.es/wp-content/uploads/2016/03/batalla-naval-de-de-arginusas-406-ac.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9964"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6194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La destrucción provocada por las luchas acabó desgastando a las ciudades-estado de Grecia central. </a:t>
            </a:r>
          </a:p>
          <a:p>
            <a:r>
              <a:rPr lang="es-ES" dirty="0" smtClean="0"/>
              <a:t>Al norte, un estado </a:t>
            </a:r>
            <a:r>
              <a:rPr lang="es-ES" dirty="0" err="1" smtClean="0"/>
              <a:t>semigriego</a:t>
            </a:r>
            <a:r>
              <a:rPr lang="es-ES" dirty="0" smtClean="0"/>
              <a:t> como Macedonia se estaba levantando liderados por Filipo II de Macedonia (359-336)</a:t>
            </a:r>
            <a:endParaRPr lang="es-ES" dirty="0"/>
          </a:p>
        </p:txBody>
      </p:sp>
    </p:spTree>
    <p:extLst>
      <p:ext uri="{BB962C8B-B14F-4D97-AF65-F5344CB8AC3E}">
        <p14:creationId xmlns:p14="http://schemas.microsoft.com/office/powerpoint/2010/main" val="37136883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44624"/>
            <a:ext cx="5446385" cy="6940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296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122" name="Picture 2" descr="https://www.juntadeandalucia.es/averroes/centros-tic/14700420/helvia/aula/archivos/repositorio/0/77/html/Kairos/mediateca/cartoteca/img/mapas/radio_influenci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680" y="-16024"/>
            <a:ext cx="8474654" cy="684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3649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9247" cy="508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09522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23614"/>
            <a:ext cx="6192688" cy="687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4354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0"/>
            <a:ext cx="4968552" cy="683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44694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5122" name="Picture 2" descr="Resultado de imagen de aristote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7384"/>
            <a:ext cx="81186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3321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45" y="0"/>
            <a:ext cx="9136661" cy="6858000"/>
          </a:xfrm>
        </p:spPr>
      </p:pic>
    </p:spTree>
    <p:extLst>
      <p:ext uri="{BB962C8B-B14F-4D97-AF65-F5344CB8AC3E}">
        <p14:creationId xmlns:p14="http://schemas.microsoft.com/office/powerpoint/2010/main" val="261827775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73" y="16957"/>
            <a:ext cx="9315232" cy="5356259"/>
          </a:xfrm>
        </p:spPr>
      </p:pic>
    </p:spTree>
    <p:extLst>
      <p:ext uri="{BB962C8B-B14F-4D97-AF65-F5344CB8AC3E}">
        <p14:creationId xmlns:p14="http://schemas.microsoft.com/office/powerpoint/2010/main" val="149941999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5829"/>
            <a:ext cx="9144000" cy="6971591"/>
          </a:xfrm>
        </p:spPr>
      </p:pic>
    </p:spTree>
    <p:extLst>
      <p:ext uri="{BB962C8B-B14F-4D97-AF65-F5344CB8AC3E}">
        <p14:creationId xmlns:p14="http://schemas.microsoft.com/office/powerpoint/2010/main" val="40500200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097"/>
            <a:ext cx="9203090" cy="6088199"/>
          </a:xfrm>
        </p:spPr>
      </p:pic>
    </p:spTree>
    <p:extLst>
      <p:ext uri="{BB962C8B-B14F-4D97-AF65-F5344CB8AC3E}">
        <p14:creationId xmlns:p14="http://schemas.microsoft.com/office/powerpoint/2010/main" val="41350695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96355" cy="5229200"/>
          </a:xfrm>
        </p:spPr>
      </p:pic>
    </p:spTree>
    <p:extLst>
      <p:ext uri="{BB962C8B-B14F-4D97-AF65-F5344CB8AC3E}">
        <p14:creationId xmlns:p14="http://schemas.microsoft.com/office/powerpoint/2010/main" val="17930298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7" y="10677"/>
            <a:ext cx="9220414" cy="6154627"/>
          </a:xfrm>
        </p:spPr>
      </p:pic>
    </p:spTree>
    <p:extLst>
      <p:ext uri="{BB962C8B-B14F-4D97-AF65-F5344CB8AC3E}">
        <p14:creationId xmlns:p14="http://schemas.microsoft.com/office/powerpoint/2010/main" val="14380358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a:themeElements>
    <a:clrScheme name="Pizarra">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Pizarr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zarr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TM04033929[[fn=Pizarra]]</Template>
  <TotalTime>445</TotalTime>
  <Words>2393</Words>
  <Application>Microsoft Office PowerPoint</Application>
  <PresentationFormat>Presentación en pantalla (4:3)</PresentationFormat>
  <Paragraphs>151</Paragraphs>
  <Slides>181</Slides>
  <Notes>0</Notes>
  <HiddenSlides>0</HiddenSlides>
  <MMClips>0</MMClips>
  <ScaleCrop>false</ScaleCrop>
  <HeadingPairs>
    <vt:vector size="4" baseType="variant">
      <vt:variant>
        <vt:lpstr>Tema</vt:lpstr>
      </vt:variant>
      <vt:variant>
        <vt:i4>1</vt:i4>
      </vt:variant>
      <vt:variant>
        <vt:lpstr>Títulos de diapositiva</vt:lpstr>
      </vt:variant>
      <vt:variant>
        <vt:i4>181</vt:i4>
      </vt:variant>
    </vt:vector>
  </HeadingPairs>
  <TitlesOfParts>
    <vt:vector size="182" baseType="lpstr">
      <vt:lpstr>Pizarra</vt:lpstr>
      <vt:lpstr>Tema 10: Grecia</vt:lpstr>
      <vt:lpstr>1. Situación geográfica</vt:lpstr>
      <vt:lpstr>Presentación de PowerPoint</vt:lpstr>
      <vt:lpstr>Presentación de PowerPoint</vt:lpstr>
      <vt:lpstr>Presentación de PowerPoint</vt:lpstr>
      <vt:lpstr>Presentación de PowerPoint</vt:lpstr>
      <vt:lpstr>2. Civilización griega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Micenas</vt:lpstr>
      <vt:lpstr>Presentación de PowerPoint</vt:lpstr>
      <vt:lpstr>Presentación de PowerPoint</vt:lpstr>
      <vt:lpstr>Presentación de PowerPoint</vt:lpstr>
      <vt:lpstr>Presentación de PowerPoint</vt:lpstr>
      <vt:lpstr>Presentación de PowerPoint</vt:lpstr>
      <vt:lpstr>Presentación de PowerPoint</vt:lpstr>
      <vt:lpstr>º</vt:lpstr>
      <vt:lpstr>Presentación de PowerPoint</vt:lpstr>
      <vt:lpstr>Presentación de PowerPoint</vt:lpstr>
      <vt:lpstr>Presentación de PowerPoint</vt:lpstr>
      <vt:lpstr>Presentación de PowerPoint</vt:lpstr>
      <vt:lpstr>Presentación de PowerPoint</vt:lpstr>
      <vt:lpstr>Invasiones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Legisladores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Época clásica</vt:lpstr>
      <vt:lpstr>Presentación de PowerPoint</vt:lpstr>
      <vt:lpstr>Atenas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Esparta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3. Ejército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4. Sociedad</vt:lpstr>
      <vt:lpstr>Presentación de PowerPoint</vt:lpstr>
      <vt:lpstr>Presentación de PowerPoint</vt:lpstr>
      <vt:lpstr>Presentación de PowerPoint</vt:lpstr>
      <vt:lpstr>Sociedad espartana</vt:lpstr>
      <vt:lpstr>Presentación de PowerPoint</vt:lpstr>
      <vt:lpstr>Presentación de PowerPoint</vt:lpstr>
      <vt:lpstr>Presentación de PowerPoint</vt:lpstr>
      <vt:lpstr>Presentación de PowerPoint</vt:lpstr>
      <vt:lpstr>Presentación de PowerPoint</vt:lpstr>
      <vt:lpstr>Presentación de PowerPoint</vt:lpstr>
      <vt:lpstr>5. Economía.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6. Arte griego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7. Religión griega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8. La filosofía</vt:lpstr>
      <vt:lpstr>Presentación de PowerPoint</vt:lpstr>
      <vt:lpstr>Tales de Mileto</vt:lpstr>
      <vt:lpstr>Presentación de PowerPoint</vt:lpstr>
      <vt:lpstr>Presentación de PowerPoint</vt:lpstr>
      <vt:lpstr>Presentación de PowerPoint</vt:lpstr>
      <vt:lpstr>Presentación de PowerPoint</vt:lpstr>
      <vt:lpstr>Epicuro</vt:lpstr>
      <vt:lpstr>Diógenes de Sínope</vt:lpstr>
      <vt:lpstr>Zenón de Citio y los estoicos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10: Grecia</dc:title>
  <dc:creator>Profesor</dc:creator>
  <cp:lastModifiedBy>Profesor</cp:lastModifiedBy>
  <cp:revision>35</cp:revision>
  <dcterms:created xsi:type="dcterms:W3CDTF">2019-09-17T08:24:17Z</dcterms:created>
  <dcterms:modified xsi:type="dcterms:W3CDTF">2020-02-21T12:29:03Z</dcterms:modified>
</cp:coreProperties>
</file>