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ppt/tags/tag15.xml" ContentType="application/vnd.openxmlformats-officedocument.presentationml.tags+xml"/>
  <Override PartName="/ppt/notesSlides/notesSlide15.xml" ContentType="application/vnd.openxmlformats-officedocument.presentationml.notesSlide+xml"/>
  <Override PartName="/ppt/tags/tag16.xml" ContentType="application/vnd.openxmlformats-officedocument.presentationml.tags+xml"/>
  <Override PartName="/ppt/notesSlides/notesSlide16.xml" ContentType="application/vnd.openxmlformats-officedocument.presentationml.notesSlide+xml"/>
  <Override PartName="/ppt/tags/tag17.xml" ContentType="application/vnd.openxmlformats-officedocument.presentationml.tags+xml"/>
  <Override PartName="/ppt/notesSlides/notesSlide17.xml" ContentType="application/vnd.openxmlformats-officedocument.presentationml.notesSlide+xml"/>
  <Override PartName="/ppt/tags/tag18.xml" ContentType="application/vnd.openxmlformats-officedocument.presentationml.tags+xml"/>
  <Override PartName="/ppt/notesSlides/notesSlide18.xml" ContentType="application/vnd.openxmlformats-officedocument.presentationml.notesSlide+xml"/>
  <Override PartName="/ppt/tags/tag19.xml" ContentType="application/vnd.openxmlformats-officedocument.presentationml.tags+xml"/>
  <Override PartName="/ppt/notesSlides/notesSlide19.xml" ContentType="application/vnd.openxmlformats-officedocument.presentationml.notesSlide+xml"/>
  <Override PartName="/ppt/tags/tag20.xml" ContentType="application/vnd.openxmlformats-officedocument.presentationml.tags+xml"/>
  <Override PartName="/ppt/notesSlides/notesSlide20.xml" ContentType="application/vnd.openxmlformats-officedocument.presentationml.notesSlide+xml"/>
  <Override PartName="/ppt/tags/tag21.xml" ContentType="application/vnd.openxmlformats-officedocument.presentationml.tags+xml"/>
  <Override PartName="/ppt/notesSlides/notesSlide21.xml" ContentType="application/vnd.openxmlformats-officedocument.presentationml.notesSlide+xml"/>
  <Override PartName="/ppt/tags/tag22.xml" ContentType="application/vnd.openxmlformats-officedocument.presentationml.tags+xml"/>
  <Override PartName="/ppt/notesSlides/notesSlide22.xml" ContentType="application/vnd.openxmlformats-officedocument.presentationml.notesSlide+xml"/>
  <Override PartName="/ppt/tags/tag23.xml" ContentType="application/vnd.openxmlformats-officedocument.presentationml.tags+xml"/>
  <Override PartName="/ppt/notesSlides/notesSlide23.xml" ContentType="application/vnd.openxmlformats-officedocument.presentationml.notesSlide+xml"/>
  <Override PartName="/ppt/tags/tag24.xml" ContentType="application/vnd.openxmlformats-officedocument.presentationml.tags+xml"/>
  <Override PartName="/ppt/notesSlides/notesSlide24.xml" ContentType="application/vnd.openxmlformats-officedocument.presentationml.notesSlide+xml"/>
  <Override PartName="/ppt/tags/tag25.xml" ContentType="application/vnd.openxmlformats-officedocument.presentationml.tags+xml"/>
  <Override PartName="/ppt/notesSlides/notesSlide25.xml" ContentType="application/vnd.openxmlformats-officedocument.presentationml.notesSlide+xml"/>
  <Override PartName="/ppt/tags/tag26.xml" ContentType="application/vnd.openxmlformats-officedocument.presentationml.tags+xml"/>
  <Override PartName="/ppt/notesSlides/notesSlide26.xml" ContentType="application/vnd.openxmlformats-officedocument.presentationml.notesSlide+xml"/>
  <Override PartName="/ppt/tags/tag27.xml" ContentType="application/vnd.openxmlformats-officedocument.presentationml.tags+xml"/>
  <Override PartName="/ppt/notesSlides/notesSlide27.xml" ContentType="application/vnd.openxmlformats-officedocument.presentationml.notesSlide+xml"/>
  <Override PartName="/ppt/tags/tag28.xml" ContentType="application/vnd.openxmlformats-officedocument.presentationml.tags+xml"/>
  <Override PartName="/ppt/notesSlides/notesSlide28.xml" ContentType="application/vnd.openxmlformats-officedocument.presentationml.notesSlide+xml"/>
  <Override PartName="/ppt/tags/tag29.xml" ContentType="application/vnd.openxmlformats-officedocument.presentationml.tags+xml"/>
  <Override PartName="/ppt/notesSlides/notesSlide29.xml" ContentType="application/vnd.openxmlformats-officedocument.presentationml.notesSlide+xml"/>
  <Override PartName="/ppt/tags/tag30.xml" ContentType="application/vnd.openxmlformats-officedocument.presentationml.tags+xml"/>
  <Override PartName="/ppt/notesSlides/notesSlide30.xml" ContentType="application/vnd.openxmlformats-officedocument.presentationml.notesSlide+xml"/>
  <Override PartName="/ppt/tags/tag31.xml" ContentType="application/vnd.openxmlformats-officedocument.presentationml.tags+xml"/>
  <Override PartName="/ppt/notesSlides/notesSlide31.xml" ContentType="application/vnd.openxmlformats-officedocument.presentationml.notesSlide+xml"/>
  <Override PartName="/ppt/tags/tag32.xml" ContentType="application/vnd.openxmlformats-officedocument.presentationml.tags+xml"/>
  <Override PartName="/ppt/notesSlides/notesSlide32.xml" ContentType="application/vnd.openxmlformats-officedocument.presentationml.notesSlide+xml"/>
  <Override PartName="/ppt/tags/tag33.xml" ContentType="application/vnd.openxmlformats-officedocument.presentationml.tags+xml"/>
  <Override PartName="/ppt/notesSlides/notesSlide33.xml" ContentType="application/vnd.openxmlformats-officedocument.presentationml.notesSlide+xml"/>
  <Override PartName="/ppt/tags/tag34.xml" ContentType="application/vnd.openxmlformats-officedocument.presentationml.tags+xml"/>
  <Override PartName="/ppt/notesSlides/notesSlide34.xml" ContentType="application/vnd.openxmlformats-officedocument.presentationml.notesSlide+xml"/>
  <Override PartName="/ppt/tags/tag35.xml" ContentType="application/vnd.openxmlformats-officedocument.presentationml.tags+xml"/>
  <Override PartName="/ppt/notesSlides/notesSlide35.xml" ContentType="application/vnd.openxmlformats-officedocument.presentationml.notesSlide+xml"/>
  <Override PartName="/ppt/tags/tag36.xml" ContentType="application/vnd.openxmlformats-officedocument.presentationml.tags+xml"/>
  <Override PartName="/ppt/notesSlides/notesSlide36.xml" ContentType="application/vnd.openxmlformats-officedocument.presentationml.notesSlide+xml"/>
  <Override PartName="/ppt/tags/tag37.xml" ContentType="application/vnd.openxmlformats-officedocument.presentationml.tags+xml"/>
  <Override PartName="/ppt/notesSlides/notesSlide37.xml" ContentType="application/vnd.openxmlformats-officedocument.presentationml.notesSlide+xml"/>
  <Override PartName="/ppt/tags/tag38.xml" ContentType="application/vnd.openxmlformats-officedocument.presentationml.tags+xml"/>
  <Override PartName="/ppt/notesSlides/notesSlide38.xml" ContentType="application/vnd.openxmlformats-officedocument.presentationml.notesSlide+xml"/>
  <Override PartName="/ppt/tags/tag39.xml" ContentType="application/vnd.openxmlformats-officedocument.presentationml.tags+xml"/>
  <Override PartName="/ppt/notesSlides/notesSlide39.xml" ContentType="application/vnd.openxmlformats-officedocument.presentationml.notesSlide+xml"/>
  <Override PartName="/ppt/tags/tag40.xml" ContentType="application/vnd.openxmlformats-officedocument.presentationml.tags+xml"/>
  <Override PartName="/ppt/notesSlides/notesSlide40.xml" ContentType="application/vnd.openxmlformats-officedocument.presentationml.notesSlide+xml"/>
  <Override PartName="/ppt/tags/tag41.xml" ContentType="application/vnd.openxmlformats-officedocument.presentationml.tags+xml"/>
  <Override PartName="/ppt/notesSlides/notesSlide41.xml" ContentType="application/vnd.openxmlformats-officedocument.presentationml.notesSlide+xml"/>
  <Override PartName="/ppt/tags/tag42.xml" ContentType="application/vnd.openxmlformats-officedocument.presentationml.tags+xml"/>
  <Override PartName="/ppt/notesSlides/notesSlide42.xml" ContentType="application/vnd.openxmlformats-officedocument.presentationml.notesSlide+xml"/>
  <Override PartName="/ppt/tags/tag43.xml" ContentType="application/vnd.openxmlformats-officedocument.presentationml.tags+xml"/>
  <Override PartName="/ppt/notesSlides/notesSlide43.xml" ContentType="application/vnd.openxmlformats-officedocument.presentationml.notesSlide+xml"/>
  <Override PartName="/ppt/tags/tag44.xml" ContentType="application/vnd.openxmlformats-officedocument.presentationml.tags+xml"/>
  <Override PartName="/ppt/notesSlides/notesSlide44.xml" ContentType="application/vnd.openxmlformats-officedocument.presentationml.notesSlide+xml"/>
  <Override PartName="/ppt/tags/tag45.xml" ContentType="application/vnd.openxmlformats-officedocument.presentationml.tags+xml"/>
  <Override PartName="/ppt/notesSlides/notesSlide45.xml" ContentType="application/vnd.openxmlformats-officedocument.presentationml.notesSlide+xml"/>
  <Override PartName="/ppt/tags/tag46.xml" ContentType="application/vnd.openxmlformats-officedocument.presentationml.tags+xml"/>
  <Override PartName="/ppt/notesSlides/notesSlide46.xml" ContentType="application/vnd.openxmlformats-officedocument.presentationml.notesSlide+xml"/>
  <Override PartName="/ppt/tags/tag47.xml" ContentType="application/vnd.openxmlformats-officedocument.presentationml.tags+xml"/>
  <Override PartName="/ppt/notesSlides/notesSlide47.xml" ContentType="application/vnd.openxmlformats-officedocument.presentationml.notesSlide+xml"/>
  <Override PartName="/ppt/tags/tag48.xml" ContentType="application/vnd.openxmlformats-officedocument.presentationml.tags+xml"/>
  <Override PartName="/ppt/notesSlides/notesSlide48.xml" ContentType="application/vnd.openxmlformats-officedocument.presentationml.notesSlide+xml"/>
  <Override PartName="/ppt/tags/tag49.xml" ContentType="application/vnd.openxmlformats-officedocument.presentationml.tags+xml"/>
  <Override PartName="/ppt/notesSlides/notesSlide49.xml" ContentType="application/vnd.openxmlformats-officedocument.presentationml.notesSlide+xml"/>
  <Override PartName="/ppt/tags/tag50.xml" ContentType="application/vnd.openxmlformats-officedocument.presentationml.tags+xml"/>
  <Override PartName="/ppt/notesSlides/notesSlide50.xml" ContentType="application/vnd.openxmlformats-officedocument.presentationml.notesSlide+xml"/>
  <Override PartName="/ppt/tags/tag51.xml" ContentType="application/vnd.openxmlformats-officedocument.presentationml.tags+xml"/>
  <Override PartName="/ppt/notesSlides/notesSlide51.xml" ContentType="application/vnd.openxmlformats-officedocument.presentationml.notesSlide+xml"/>
  <Override PartName="/ppt/tags/tag52.xml" ContentType="application/vnd.openxmlformats-officedocument.presentationml.tags+xml"/>
  <Override PartName="/ppt/notesSlides/notesSlide52.xml" ContentType="application/vnd.openxmlformats-officedocument.presentationml.notesSlide+xml"/>
  <Override PartName="/ppt/tags/tag53.xml" ContentType="application/vnd.openxmlformats-officedocument.presentationml.tags+xml"/>
  <Override PartName="/ppt/notesSlides/notesSlide53.xml" ContentType="application/vnd.openxmlformats-officedocument.presentationml.notesSlide+xml"/>
  <Override PartName="/ppt/tags/tag54.xml" ContentType="application/vnd.openxmlformats-officedocument.presentationml.tags+xml"/>
  <Override PartName="/ppt/notesSlides/notesSlide54.xml" ContentType="application/vnd.openxmlformats-officedocument.presentationml.notesSlide+xml"/>
  <Override PartName="/ppt/tags/tag55.xml" ContentType="application/vnd.openxmlformats-officedocument.presentationml.tags+xml"/>
  <Override PartName="/ppt/notesSlides/notesSlide55.xml" ContentType="application/vnd.openxmlformats-officedocument.presentationml.notesSlide+xml"/>
  <Override PartName="/ppt/tags/tag56.xml" ContentType="application/vnd.openxmlformats-officedocument.presentationml.tags+xml"/>
  <Override PartName="/ppt/notesSlides/notesSlide56.xml" ContentType="application/vnd.openxmlformats-officedocument.presentationml.notesSlide+xml"/>
  <Override PartName="/ppt/tags/tag57.xml" ContentType="application/vnd.openxmlformats-officedocument.presentationml.tags+xml"/>
  <Override PartName="/ppt/notesSlides/notesSlide57.xml" ContentType="application/vnd.openxmlformats-officedocument.presentationml.notesSlide+xml"/>
  <Override PartName="/ppt/tags/tag58.xml" ContentType="application/vnd.openxmlformats-officedocument.presentationml.tags+xml"/>
  <Override PartName="/ppt/notesSlides/notesSlide58.xml" ContentType="application/vnd.openxmlformats-officedocument.presentationml.notesSlide+xml"/>
  <Override PartName="/ppt/tags/tag59.xml" ContentType="application/vnd.openxmlformats-officedocument.presentationml.tags+xml"/>
  <Override PartName="/ppt/notesSlides/notesSlide59.xml" ContentType="application/vnd.openxmlformats-officedocument.presentationml.notesSlide+xml"/>
  <Override PartName="/ppt/tags/tag60.xml" ContentType="application/vnd.openxmlformats-officedocument.presentationml.tags+xml"/>
  <Override PartName="/ppt/notesSlides/notesSlide60.xml" ContentType="application/vnd.openxmlformats-officedocument.presentationml.notesSlide+xml"/>
  <Override PartName="/ppt/tags/tag61.xml" ContentType="application/vnd.openxmlformats-officedocument.presentationml.tags+xml"/>
  <Override PartName="/ppt/notesSlides/notesSlide61.xml" ContentType="application/vnd.openxmlformats-officedocument.presentationml.notesSlide+xml"/>
  <Override PartName="/ppt/tags/tag62.xml" ContentType="application/vnd.openxmlformats-officedocument.presentationml.tags+xml"/>
  <Override PartName="/ppt/notesSlides/notesSlide62.xml" ContentType="application/vnd.openxmlformats-officedocument.presentationml.notesSlide+xml"/>
  <Override PartName="/ppt/tags/tag63.xml" ContentType="application/vnd.openxmlformats-officedocument.presentationml.tags+xml"/>
  <Override PartName="/ppt/notesSlides/notesSlide63.xml" ContentType="application/vnd.openxmlformats-officedocument.presentationml.notesSlide+xml"/>
  <Override PartName="/ppt/tags/tag64.xml" ContentType="application/vnd.openxmlformats-officedocument.presentationml.tags+xml"/>
  <Override PartName="/ppt/notesSlides/notesSlide64.xml" ContentType="application/vnd.openxmlformats-officedocument.presentationml.notesSlide+xml"/>
  <Override PartName="/ppt/tags/tag65.xml" ContentType="application/vnd.openxmlformats-officedocument.presentationml.tags+xml"/>
  <Override PartName="/ppt/notesSlides/notesSlide65.xml" ContentType="application/vnd.openxmlformats-officedocument.presentationml.notesSlide+xml"/>
  <Override PartName="/ppt/tags/tag66.xml" ContentType="application/vnd.openxmlformats-officedocument.presentationml.tags+xml"/>
  <Override PartName="/ppt/notesSlides/notesSlide66.xml" ContentType="application/vnd.openxmlformats-officedocument.presentationml.notesSlide+xml"/>
  <Override PartName="/ppt/tags/tag67.xml" ContentType="application/vnd.openxmlformats-officedocument.presentationml.tags+xml"/>
  <Override PartName="/ppt/notesSlides/notesSlide67.xml" ContentType="application/vnd.openxmlformats-officedocument.presentationml.notesSlide+xml"/>
  <Override PartName="/ppt/tags/tag68.xml" ContentType="application/vnd.openxmlformats-officedocument.presentationml.tags+xml"/>
  <Override PartName="/ppt/notesSlides/notesSlide68.xml" ContentType="application/vnd.openxmlformats-officedocument.presentationml.notesSlide+xml"/>
  <Override PartName="/ppt/tags/tag69.xml" ContentType="application/vnd.openxmlformats-officedocument.presentationml.tags+xml"/>
  <Override PartName="/ppt/notesSlides/notesSlide69.xml" ContentType="application/vnd.openxmlformats-officedocument.presentationml.notesSlide+xml"/>
  <Override PartName="/ppt/tags/tag70.xml" ContentType="application/vnd.openxmlformats-officedocument.presentationml.tags+xml"/>
  <Override PartName="/ppt/notesSlides/notesSlide70.xml" ContentType="application/vnd.openxmlformats-officedocument.presentationml.notesSlide+xml"/>
  <Override PartName="/ppt/tags/tag71.xml" ContentType="application/vnd.openxmlformats-officedocument.presentationml.tags+xml"/>
  <Override PartName="/ppt/notesSlides/notesSlide71.xml" ContentType="application/vnd.openxmlformats-officedocument.presentationml.notesSlide+xml"/>
  <Override PartName="/ppt/tags/tag72.xml" ContentType="application/vnd.openxmlformats-officedocument.presentationml.tags+xml"/>
  <Override PartName="/ppt/notesSlides/notesSlide72.xml" ContentType="application/vnd.openxmlformats-officedocument.presentationml.notesSlide+xml"/>
  <Override PartName="/ppt/tags/tag73.xml" ContentType="application/vnd.openxmlformats-officedocument.presentationml.tags+xml"/>
  <Override PartName="/ppt/notesSlides/notesSlide73.xml" ContentType="application/vnd.openxmlformats-officedocument.presentationml.notesSlide+xml"/>
  <Override PartName="/ppt/tags/tag74.xml" ContentType="application/vnd.openxmlformats-officedocument.presentationml.tags+xml"/>
  <Override PartName="/ppt/notesSlides/notesSlide74.xml" ContentType="application/vnd.openxmlformats-officedocument.presentationml.notesSlide+xml"/>
  <Override PartName="/ppt/tags/tag75.xml" ContentType="application/vnd.openxmlformats-officedocument.presentationml.tags+xml"/>
  <Override PartName="/ppt/notesSlides/notesSlide75.xml" ContentType="application/vnd.openxmlformats-officedocument.presentationml.notesSlide+xml"/>
  <Override PartName="/ppt/tags/tag76.xml" ContentType="application/vnd.openxmlformats-officedocument.presentationml.tags+xml"/>
  <Override PartName="/ppt/notesSlides/notesSlide76.xml" ContentType="application/vnd.openxmlformats-officedocument.presentationml.notesSlide+xml"/>
  <Override PartName="/ppt/tags/tag77.xml" ContentType="application/vnd.openxmlformats-officedocument.presentationml.tags+xml"/>
  <Override PartName="/ppt/notesSlides/notesSlide77.xml" ContentType="application/vnd.openxmlformats-officedocument.presentationml.notesSlide+xml"/>
  <Override PartName="/ppt/tags/tag78.xml" ContentType="application/vnd.openxmlformats-officedocument.presentationml.tags+xml"/>
  <Override PartName="/ppt/notesSlides/notesSlide78.xml" ContentType="application/vnd.openxmlformats-officedocument.presentationml.notesSlide+xml"/>
  <Override PartName="/ppt/tags/tag79.xml" ContentType="application/vnd.openxmlformats-officedocument.presentationml.tags+xml"/>
  <Override PartName="/ppt/notesSlides/notesSlide79.xml" ContentType="application/vnd.openxmlformats-officedocument.presentationml.notesSlide+xml"/>
  <Override PartName="/ppt/tags/tag80.xml" ContentType="application/vnd.openxmlformats-officedocument.presentationml.tags+xml"/>
  <Override PartName="/ppt/notesSlides/notesSlide80.xml" ContentType="application/vnd.openxmlformats-officedocument.presentationml.notesSlide+xml"/>
  <Override PartName="/ppt/tags/tag81.xml" ContentType="application/vnd.openxmlformats-officedocument.presentationml.tags+xml"/>
  <Override PartName="/ppt/notesSlides/notesSlide81.xml" ContentType="application/vnd.openxmlformats-officedocument.presentationml.notesSlide+xml"/>
  <Override PartName="/ppt/tags/tag82.xml" ContentType="application/vnd.openxmlformats-officedocument.presentationml.tags+xml"/>
  <Override PartName="/ppt/notesSlides/notesSlide82.xml" ContentType="application/vnd.openxmlformats-officedocument.presentationml.notesSlide+xml"/>
  <Override PartName="/ppt/tags/tag83.xml" ContentType="application/vnd.openxmlformats-officedocument.presentationml.tags+xml"/>
  <Override PartName="/ppt/notesSlides/notesSlide83.xml" ContentType="application/vnd.openxmlformats-officedocument.presentationml.notesSlide+xml"/>
  <Override PartName="/ppt/tags/tag84.xml" ContentType="application/vnd.openxmlformats-officedocument.presentationml.tags+xml"/>
  <Override PartName="/ppt/notesSlides/notesSlide84.xml" ContentType="application/vnd.openxmlformats-officedocument.presentationml.notesSlide+xml"/>
  <Override PartName="/ppt/tags/tag85.xml" ContentType="application/vnd.openxmlformats-officedocument.presentationml.tags+xml"/>
  <Override PartName="/ppt/notesSlides/notesSlide85.xml" ContentType="application/vnd.openxmlformats-officedocument.presentationml.notesSlide+xml"/>
  <Override PartName="/ppt/tags/tag86.xml" ContentType="application/vnd.openxmlformats-officedocument.presentationml.tags+xml"/>
  <Override PartName="/ppt/notesSlides/notesSlide86.xml" ContentType="application/vnd.openxmlformats-officedocument.presentationml.notesSlide+xml"/>
  <Override PartName="/ppt/tags/tag87.xml" ContentType="application/vnd.openxmlformats-officedocument.presentationml.tags+xml"/>
  <Override PartName="/ppt/notesSlides/notesSlide87.xml" ContentType="application/vnd.openxmlformats-officedocument.presentationml.notesSlide+xml"/>
  <Override PartName="/ppt/tags/tag88.xml" ContentType="application/vnd.openxmlformats-officedocument.presentationml.tags+xml"/>
  <Override PartName="/ppt/notesSlides/notesSlide88.xml" ContentType="application/vnd.openxmlformats-officedocument.presentationml.notesSlide+xml"/>
  <Override PartName="/ppt/tags/tag89.xml" ContentType="application/vnd.openxmlformats-officedocument.presentationml.tags+xml"/>
  <Override PartName="/ppt/notesSlides/notesSlide89.xml" ContentType="application/vnd.openxmlformats-officedocument.presentationml.notesSlide+xml"/>
  <Override PartName="/ppt/tags/tag90.xml" ContentType="application/vnd.openxmlformats-officedocument.presentationml.tags+xml"/>
  <Override PartName="/ppt/notesSlides/notesSlide90.xml" ContentType="application/vnd.openxmlformats-officedocument.presentationml.notesSlide+xml"/>
  <Override PartName="/ppt/tags/tag91.xml" ContentType="application/vnd.openxmlformats-officedocument.presentationml.tags+xml"/>
  <Override PartName="/ppt/notesSlides/notesSlide91.xml" ContentType="application/vnd.openxmlformats-officedocument.presentationml.notesSlide+xml"/>
  <Override PartName="/ppt/tags/tag92.xml" ContentType="application/vnd.openxmlformats-officedocument.presentationml.tags+xml"/>
  <Override PartName="/ppt/notesSlides/notesSlide92.xml" ContentType="application/vnd.openxmlformats-officedocument.presentationml.notesSlide+xml"/>
  <Override PartName="/ppt/tags/tag93.xml" ContentType="application/vnd.openxmlformats-officedocument.presentationml.tags+xml"/>
  <Override PartName="/ppt/notesSlides/notesSlide93.xml" ContentType="application/vnd.openxmlformats-officedocument.presentationml.notesSlide+xml"/>
  <Override PartName="/ppt/tags/tag94.xml" ContentType="application/vnd.openxmlformats-officedocument.presentationml.tags+xml"/>
  <Override PartName="/ppt/notesSlides/notesSlide94.xml" ContentType="application/vnd.openxmlformats-officedocument.presentationml.notesSlide+xml"/>
  <Override PartName="/ppt/tags/tag95.xml" ContentType="application/vnd.openxmlformats-officedocument.presentationml.tags+xml"/>
  <Override PartName="/ppt/notesSlides/notesSlide95.xml" ContentType="application/vnd.openxmlformats-officedocument.presentationml.notesSlide+xml"/>
  <Override PartName="/ppt/tags/tag96.xml" ContentType="application/vnd.openxmlformats-officedocument.presentationml.tags+xml"/>
  <Override PartName="/ppt/notesSlides/notesSlide96.xml" ContentType="application/vnd.openxmlformats-officedocument.presentationml.notesSlide+xml"/>
  <Override PartName="/ppt/tags/tag97.xml" ContentType="application/vnd.openxmlformats-officedocument.presentationml.tags+xml"/>
  <Override PartName="/ppt/notesSlides/notesSlide97.xml" ContentType="application/vnd.openxmlformats-officedocument.presentationml.notesSlide+xml"/>
  <Override PartName="/ppt/tags/tag98.xml" ContentType="application/vnd.openxmlformats-officedocument.presentationml.tags+xml"/>
  <Override PartName="/ppt/notesSlides/notesSlide98.xml" ContentType="application/vnd.openxmlformats-officedocument.presentationml.notesSlide+xml"/>
  <Override PartName="/ppt/tags/tag99.xml" ContentType="application/vnd.openxmlformats-officedocument.presentationml.tags+xml"/>
  <Override PartName="/ppt/notesSlides/notesSlide99.xml" ContentType="application/vnd.openxmlformats-officedocument.presentationml.notesSlide+xml"/>
  <Override PartName="/ppt/tags/tag100.xml" ContentType="application/vnd.openxmlformats-officedocument.presentationml.tags+xml"/>
  <Override PartName="/ppt/notesSlides/notesSlide100.xml" ContentType="application/vnd.openxmlformats-officedocument.presentationml.notesSlide+xml"/>
  <Override PartName="/ppt/tags/tag101.xml" ContentType="application/vnd.openxmlformats-officedocument.presentationml.tags+xml"/>
  <Override PartName="/ppt/notesSlides/notesSlide101.xml" ContentType="application/vnd.openxmlformats-officedocument.presentationml.notesSlide+xml"/>
  <Override PartName="/ppt/tags/tag102.xml" ContentType="application/vnd.openxmlformats-officedocument.presentationml.tags+xml"/>
  <Override PartName="/ppt/notesSlides/notesSlide102.xml" ContentType="application/vnd.openxmlformats-officedocument.presentationml.notesSlide+xml"/>
  <Override PartName="/ppt/tags/tag103.xml" ContentType="application/vnd.openxmlformats-officedocument.presentationml.tags+xml"/>
  <Override PartName="/ppt/notesSlides/notesSlide103.xml" ContentType="application/vnd.openxmlformats-officedocument.presentationml.notesSlide+xml"/>
  <Override PartName="/ppt/tags/tag104.xml" ContentType="application/vnd.openxmlformats-officedocument.presentationml.tags+xml"/>
  <Override PartName="/ppt/notesSlides/notesSlide104.xml" ContentType="application/vnd.openxmlformats-officedocument.presentationml.notesSlide+xml"/>
  <Override PartName="/ppt/tags/tag105.xml" ContentType="application/vnd.openxmlformats-officedocument.presentationml.tags+xml"/>
  <Override PartName="/ppt/notesSlides/notesSlide105.xml" ContentType="application/vnd.openxmlformats-officedocument.presentationml.notesSlide+xml"/>
  <Override PartName="/ppt/tags/tag106.xml" ContentType="application/vnd.openxmlformats-officedocument.presentationml.tags+xml"/>
  <Override PartName="/ppt/notesSlides/notesSlide106.xml" ContentType="application/vnd.openxmlformats-officedocument.presentationml.notesSlide+xml"/>
  <Override PartName="/ppt/tags/tag107.xml" ContentType="application/vnd.openxmlformats-officedocument.presentationml.tags+xml"/>
  <Override PartName="/ppt/notesSlides/notesSlide107.xml" ContentType="application/vnd.openxmlformats-officedocument.presentationml.notesSlide+xml"/>
  <Override PartName="/ppt/tags/tag108.xml" ContentType="application/vnd.openxmlformats-officedocument.presentationml.tags+xml"/>
  <Override PartName="/ppt/notesSlides/notesSlide108.xml" ContentType="application/vnd.openxmlformats-officedocument.presentationml.notesSlide+xml"/>
  <Override PartName="/ppt/tags/tag109.xml" ContentType="application/vnd.openxmlformats-officedocument.presentationml.tags+xml"/>
  <Override PartName="/ppt/notesSlides/notesSlide109.xml" ContentType="application/vnd.openxmlformats-officedocument.presentationml.notesSlide+xml"/>
  <Override PartName="/ppt/tags/tag110.xml" ContentType="application/vnd.openxmlformats-officedocument.presentationml.tags+xml"/>
  <Override PartName="/ppt/notesSlides/notesSlide110.xml" ContentType="application/vnd.openxmlformats-officedocument.presentationml.notesSlide+xml"/>
  <Override PartName="/ppt/tags/tag111.xml" ContentType="application/vnd.openxmlformats-officedocument.presentationml.tags+xml"/>
  <Override PartName="/ppt/notesSlides/notesSlide111.xml" ContentType="application/vnd.openxmlformats-officedocument.presentationml.notesSlide+xml"/>
  <Override PartName="/ppt/tags/tag112.xml" ContentType="application/vnd.openxmlformats-officedocument.presentationml.tags+xml"/>
  <Override PartName="/ppt/notesSlides/notesSlide112.xml" ContentType="application/vnd.openxmlformats-officedocument.presentationml.notesSlide+xml"/>
  <Override PartName="/ppt/tags/tag113.xml" ContentType="application/vnd.openxmlformats-officedocument.presentationml.tags+xml"/>
  <Override PartName="/ppt/notesSlides/notesSlide113.xml" ContentType="application/vnd.openxmlformats-officedocument.presentationml.notesSlide+xml"/>
  <Override PartName="/ppt/tags/tag114.xml" ContentType="application/vnd.openxmlformats-officedocument.presentationml.tags+xml"/>
  <Override PartName="/ppt/notesSlides/notesSlide114.xml" ContentType="application/vnd.openxmlformats-officedocument.presentationml.notesSlide+xml"/>
  <Override PartName="/ppt/tags/tag115.xml" ContentType="application/vnd.openxmlformats-officedocument.presentationml.tags+xml"/>
  <Override PartName="/ppt/notesSlides/notesSlide115.xml" ContentType="application/vnd.openxmlformats-officedocument.presentationml.notesSlide+xml"/>
  <Override PartName="/ppt/tags/tag116.xml" ContentType="application/vnd.openxmlformats-officedocument.presentationml.tags+xml"/>
  <Override PartName="/ppt/notesSlides/notesSlide116.xml" ContentType="application/vnd.openxmlformats-officedocument.presentationml.notesSlide+xml"/>
  <Override PartName="/ppt/tags/tag117.xml" ContentType="application/vnd.openxmlformats-officedocument.presentationml.tags+xml"/>
  <Override PartName="/ppt/notesSlides/notesSlide117.xml" ContentType="application/vnd.openxmlformats-officedocument.presentationml.notesSlide+xml"/>
  <Override PartName="/ppt/tags/tag118.xml" ContentType="application/vnd.openxmlformats-officedocument.presentationml.tags+xml"/>
  <Override PartName="/ppt/notesSlides/notesSlide118.xml" ContentType="application/vnd.openxmlformats-officedocument.presentationml.notesSlide+xml"/>
  <Override PartName="/ppt/tags/tag119.xml" ContentType="application/vnd.openxmlformats-officedocument.presentationml.tags+xml"/>
  <Override PartName="/ppt/notesSlides/notesSlide119.xml" ContentType="application/vnd.openxmlformats-officedocument.presentationml.notesSlide+xml"/>
  <Override PartName="/ppt/tags/tag120.xml" ContentType="application/vnd.openxmlformats-officedocument.presentationml.tags+xml"/>
  <Override PartName="/ppt/notesSlides/notesSlide120.xml" ContentType="application/vnd.openxmlformats-officedocument.presentationml.notesSlide+xml"/>
  <Override PartName="/ppt/tags/tag121.xml" ContentType="application/vnd.openxmlformats-officedocument.presentationml.tags+xml"/>
  <Override PartName="/ppt/notesSlides/notesSlide121.xml" ContentType="application/vnd.openxmlformats-officedocument.presentationml.notesSlide+xml"/>
  <Override PartName="/ppt/tags/tag122.xml" ContentType="application/vnd.openxmlformats-officedocument.presentationml.tags+xml"/>
  <Override PartName="/ppt/notesSlides/notesSlide122.xml" ContentType="application/vnd.openxmlformats-officedocument.presentationml.notesSlide+xml"/>
  <Override PartName="/ppt/tags/tag123.xml" ContentType="application/vnd.openxmlformats-officedocument.presentationml.tags+xml"/>
  <Override PartName="/ppt/notesSlides/notesSlide123.xml" ContentType="application/vnd.openxmlformats-officedocument.presentationml.notesSlide+xml"/>
  <Override PartName="/ppt/tags/tag124.xml" ContentType="application/vnd.openxmlformats-officedocument.presentationml.tags+xml"/>
  <Override PartName="/ppt/notesSlides/notesSlide124.xml" ContentType="application/vnd.openxmlformats-officedocument.presentationml.notesSlide+xml"/>
  <Override PartName="/ppt/tags/tag125.xml" ContentType="application/vnd.openxmlformats-officedocument.presentationml.tags+xml"/>
  <Override PartName="/ppt/notesSlides/notesSlide125.xml" ContentType="application/vnd.openxmlformats-officedocument.presentationml.notesSlide+xml"/>
  <Override PartName="/ppt/tags/tag126.xml" ContentType="application/vnd.openxmlformats-officedocument.presentationml.tags+xml"/>
  <Override PartName="/ppt/notesSlides/notesSlide126.xml" ContentType="application/vnd.openxmlformats-officedocument.presentationml.notesSlide+xml"/>
  <Override PartName="/ppt/tags/tag127.xml" ContentType="application/vnd.openxmlformats-officedocument.presentationml.tags+xml"/>
  <Override PartName="/ppt/notesSlides/notesSlide127.xml" ContentType="application/vnd.openxmlformats-officedocument.presentationml.notesSlide+xml"/>
  <Override PartName="/ppt/tags/tag128.xml" ContentType="application/vnd.openxmlformats-officedocument.presentationml.tags+xml"/>
  <Override PartName="/ppt/notesSlides/notesSlide128.xml" ContentType="application/vnd.openxmlformats-officedocument.presentationml.notesSlide+xml"/>
  <Override PartName="/ppt/tags/tag129.xml" ContentType="application/vnd.openxmlformats-officedocument.presentationml.tags+xml"/>
  <Override PartName="/ppt/notesSlides/notesSlide129.xml" ContentType="application/vnd.openxmlformats-officedocument.presentationml.notesSlide+xml"/>
  <Override PartName="/ppt/tags/tag130.xml" ContentType="application/vnd.openxmlformats-officedocument.presentationml.tags+xml"/>
  <Override PartName="/ppt/notesSlides/notesSlide130.xml" ContentType="application/vnd.openxmlformats-officedocument.presentationml.notesSlide+xml"/>
  <Override PartName="/ppt/tags/tag131.xml" ContentType="application/vnd.openxmlformats-officedocument.presentationml.tags+xml"/>
  <Override PartName="/ppt/notesSlides/notesSlide131.xml" ContentType="application/vnd.openxmlformats-officedocument.presentationml.notesSlide+xml"/>
  <Override PartName="/ppt/tags/tag132.xml" ContentType="application/vnd.openxmlformats-officedocument.presentationml.tags+xml"/>
  <Override PartName="/ppt/notesSlides/notesSlide132.xml" ContentType="application/vnd.openxmlformats-officedocument.presentationml.notesSlide+xml"/>
  <Override PartName="/ppt/tags/tag133.xml" ContentType="application/vnd.openxmlformats-officedocument.presentationml.tags+xml"/>
  <Override PartName="/ppt/notesSlides/notesSlide133.xml" ContentType="application/vnd.openxmlformats-officedocument.presentationml.notesSlide+xml"/>
  <Override PartName="/ppt/tags/tag134.xml" ContentType="application/vnd.openxmlformats-officedocument.presentationml.tags+xml"/>
  <Override PartName="/ppt/notesSlides/notesSlide134.xml" ContentType="application/vnd.openxmlformats-officedocument.presentationml.notesSlide+xml"/>
  <Override PartName="/ppt/tags/tag135.xml" ContentType="application/vnd.openxmlformats-officedocument.presentationml.tags+xml"/>
  <Override PartName="/ppt/notesSlides/notesSlide135.xml" ContentType="application/vnd.openxmlformats-officedocument.presentationml.notesSlide+xml"/>
  <Override PartName="/ppt/tags/tag136.xml" ContentType="application/vnd.openxmlformats-officedocument.presentationml.tags+xml"/>
  <Override PartName="/ppt/notesSlides/notesSlide136.xml" ContentType="application/vnd.openxmlformats-officedocument.presentationml.notesSlide+xml"/>
  <Override PartName="/ppt/tags/tag137.xml" ContentType="application/vnd.openxmlformats-officedocument.presentationml.tags+xml"/>
  <Override PartName="/ppt/notesSlides/notesSlide137.xml" ContentType="application/vnd.openxmlformats-officedocument.presentationml.notesSlide+xml"/>
  <Override PartName="/ppt/tags/tag138.xml" ContentType="application/vnd.openxmlformats-officedocument.presentationml.tags+xml"/>
  <Override PartName="/ppt/notesSlides/notesSlide138.xml" ContentType="application/vnd.openxmlformats-officedocument.presentationml.notesSlide+xml"/>
  <Override PartName="/ppt/tags/tag139.xml" ContentType="application/vnd.openxmlformats-officedocument.presentationml.tags+xml"/>
  <Override PartName="/ppt/notesSlides/notesSlide139.xml" ContentType="application/vnd.openxmlformats-officedocument.presentationml.notesSlide+xml"/>
  <Override PartName="/ppt/tags/tag140.xml" ContentType="application/vnd.openxmlformats-officedocument.presentationml.tags+xml"/>
  <Override PartName="/ppt/notesSlides/notesSlide140.xml" ContentType="application/vnd.openxmlformats-officedocument.presentationml.notesSlide+xml"/>
  <Override PartName="/ppt/tags/tag141.xml" ContentType="application/vnd.openxmlformats-officedocument.presentationml.tags+xml"/>
  <Override PartName="/ppt/notesSlides/notesSlide141.xml" ContentType="application/vnd.openxmlformats-officedocument.presentationml.notesSlide+xml"/>
  <Override PartName="/ppt/tags/tag142.xml" ContentType="application/vnd.openxmlformats-officedocument.presentationml.tags+xml"/>
  <Override PartName="/ppt/notesSlides/notesSlide142.xml" ContentType="application/vnd.openxmlformats-officedocument.presentationml.notesSlide+xml"/>
  <Override PartName="/ppt/tags/tag143.xml" ContentType="application/vnd.openxmlformats-officedocument.presentationml.tags+xml"/>
  <Override PartName="/ppt/notesSlides/notesSlide143.xml" ContentType="application/vnd.openxmlformats-officedocument.presentationml.notesSlide+xml"/>
  <Override PartName="/ppt/tags/tag144.xml" ContentType="application/vnd.openxmlformats-officedocument.presentationml.tags+xml"/>
  <Override PartName="/ppt/notesSlides/notesSlide144.xml" ContentType="application/vnd.openxmlformats-officedocument.presentationml.notesSlide+xml"/>
  <Override PartName="/ppt/tags/tag145.xml" ContentType="application/vnd.openxmlformats-officedocument.presentationml.tags+xml"/>
  <Override PartName="/ppt/notesSlides/notesSlide145.xml" ContentType="application/vnd.openxmlformats-officedocument.presentationml.notesSlide+xml"/>
  <Override PartName="/ppt/tags/tag146.xml" ContentType="application/vnd.openxmlformats-officedocument.presentationml.tags+xml"/>
  <Override PartName="/ppt/notesSlides/notesSlide146.xml" ContentType="application/vnd.openxmlformats-officedocument.presentationml.notesSlide+xml"/>
  <Override PartName="/ppt/tags/tag147.xml" ContentType="application/vnd.openxmlformats-officedocument.presentationml.tags+xml"/>
  <Override PartName="/ppt/notesSlides/notesSlide147.xml" ContentType="application/vnd.openxmlformats-officedocument.presentationml.notesSlide+xml"/>
  <Override PartName="/ppt/tags/tag148.xml" ContentType="application/vnd.openxmlformats-officedocument.presentationml.tags+xml"/>
  <Override PartName="/ppt/notesSlides/notesSlide148.xml" ContentType="application/vnd.openxmlformats-officedocument.presentationml.notesSlide+xml"/>
  <Override PartName="/ppt/tags/tag149.xml" ContentType="application/vnd.openxmlformats-officedocument.presentationml.tags+xml"/>
  <Override PartName="/ppt/notesSlides/notesSlide149.xml" ContentType="application/vnd.openxmlformats-officedocument.presentationml.notesSlide+xml"/>
  <Override PartName="/ppt/tags/tag150.xml" ContentType="application/vnd.openxmlformats-officedocument.presentationml.tags+xml"/>
  <Override PartName="/ppt/notesSlides/notesSlide150.xml" ContentType="application/vnd.openxmlformats-officedocument.presentationml.notesSlide+xml"/>
  <Override PartName="/ppt/tags/tag151.xml" ContentType="application/vnd.openxmlformats-officedocument.presentationml.tags+xml"/>
  <Override PartName="/ppt/notesSlides/notesSlide151.xml" ContentType="application/vnd.openxmlformats-officedocument.presentationml.notesSlide+xml"/>
  <Override PartName="/ppt/tags/tag152.xml" ContentType="application/vnd.openxmlformats-officedocument.presentationml.tags+xml"/>
  <Override PartName="/ppt/notesSlides/notesSlide152.xml" ContentType="application/vnd.openxmlformats-officedocument.presentationml.notesSlide+xml"/>
  <Override PartName="/ppt/tags/tag153.xml" ContentType="application/vnd.openxmlformats-officedocument.presentationml.tags+xml"/>
  <Override PartName="/ppt/notesSlides/notesSlide153.xml" ContentType="application/vnd.openxmlformats-officedocument.presentationml.notesSlide+xml"/>
  <Override PartName="/ppt/tags/tag154.xml" ContentType="application/vnd.openxmlformats-officedocument.presentationml.tags+xml"/>
  <Override PartName="/ppt/notesSlides/notesSlide154.xml" ContentType="application/vnd.openxmlformats-officedocument.presentationml.notesSlide+xml"/>
  <Override PartName="/ppt/tags/tag155.xml" ContentType="application/vnd.openxmlformats-officedocument.presentationml.tags+xml"/>
  <Override PartName="/ppt/notesSlides/notesSlide155.xml" ContentType="application/vnd.openxmlformats-officedocument.presentationml.notesSlide+xml"/>
  <Override PartName="/ppt/tags/tag156.xml" ContentType="application/vnd.openxmlformats-officedocument.presentationml.tags+xml"/>
  <Override PartName="/ppt/notesSlides/notesSlide156.xml" ContentType="application/vnd.openxmlformats-officedocument.presentationml.notesSlide+xml"/>
  <Override PartName="/ppt/tags/tag157.xml" ContentType="application/vnd.openxmlformats-officedocument.presentationml.tags+xml"/>
  <Override PartName="/ppt/notesSlides/notesSlide157.xml" ContentType="application/vnd.openxmlformats-officedocument.presentationml.notesSlide+xml"/>
  <Override PartName="/ppt/tags/tag158.xml" ContentType="application/vnd.openxmlformats-officedocument.presentationml.tags+xml"/>
  <Override PartName="/ppt/notesSlides/notesSlide158.xml" ContentType="application/vnd.openxmlformats-officedocument.presentationml.notesSlide+xml"/>
  <Override PartName="/ppt/tags/tag159.xml" ContentType="application/vnd.openxmlformats-officedocument.presentationml.tags+xml"/>
  <Override PartName="/ppt/notesSlides/notesSlide159.xml" ContentType="application/vnd.openxmlformats-officedocument.presentationml.notesSlide+xml"/>
  <Override PartName="/ppt/tags/tag160.xml" ContentType="application/vnd.openxmlformats-officedocument.presentationml.tags+xml"/>
  <Override PartName="/ppt/notesSlides/notesSlide160.xml" ContentType="application/vnd.openxmlformats-officedocument.presentationml.notesSlide+xml"/>
  <Override PartName="/ppt/tags/tag161.xml" ContentType="application/vnd.openxmlformats-officedocument.presentationml.tags+xml"/>
  <Override PartName="/ppt/notesSlides/notesSlide161.xml" ContentType="application/vnd.openxmlformats-officedocument.presentationml.notesSlide+xml"/>
  <Override PartName="/ppt/tags/tag162.xml" ContentType="application/vnd.openxmlformats-officedocument.presentationml.tags+xml"/>
  <Override PartName="/ppt/notesSlides/notesSlide162.xml" ContentType="application/vnd.openxmlformats-officedocument.presentationml.notesSlide+xml"/>
  <Override PartName="/ppt/tags/tag163.xml" ContentType="application/vnd.openxmlformats-officedocument.presentationml.tags+xml"/>
  <Override PartName="/ppt/notesSlides/notesSlide163.xml" ContentType="application/vnd.openxmlformats-officedocument.presentationml.notesSlide+xml"/>
  <Override PartName="/ppt/tags/tag164.xml" ContentType="application/vnd.openxmlformats-officedocument.presentationml.tags+xml"/>
  <Override PartName="/ppt/notesSlides/notesSlide164.xml" ContentType="application/vnd.openxmlformats-officedocument.presentationml.notesSlide+xml"/>
  <Override PartName="/ppt/tags/tag165.xml" ContentType="application/vnd.openxmlformats-officedocument.presentationml.tags+xml"/>
  <Override PartName="/ppt/notesSlides/notesSlide165.xml" ContentType="application/vnd.openxmlformats-officedocument.presentationml.notesSlide+xml"/>
  <Override PartName="/ppt/tags/tag166.xml" ContentType="application/vnd.openxmlformats-officedocument.presentationml.tags+xml"/>
  <Override PartName="/ppt/notesSlides/notesSlide166.xml" ContentType="application/vnd.openxmlformats-officedocument.presentationml.notesSlide+xml"/>
  <Override PartName="/ppt/tags/tag167.xml" ContentType="application/vnd.openxmlformats-officedocument.presentationml.tags+xml"/>
  <Override PartName="/ppt/notesSlides/notesSlide167.xml" ContentType="application/vnd.openxmlformats-officedocument.presentationml.notesSlide+xml"/>
  <Override PartName="/ppt/tags/tag168.xml" ContentType="application/vnd.openxmlformats-officedocument.presentationml.tags+xml"/>
  <Override PartName="/ppt/notesSlides/notesSlide168.xml" ContentType="application/vnd.openxmlformats-officedocument.presentationml.notesSlide+xml"/>
  <Override PartName="/ppt/tags/tag169.xml" ContentType="application/vnd.openxmlformats-officedocument.presentationml.tags+xml"/>
  <Override PartName="/ppt/notesSlides/notesSlide169.xml" ContentType="application/vnd.openxmlformats-officedocument.presentationml.notesSlide+xml"/>
  <Override PartName="/ppt/tags/tag170.xml" ContentType="application/vnd.openxmlformats-officedocument.presentationml.tags+xml"/>
  <Override PartName="/ppt/notesSlides/notesSlide170.xml" ContentType="application/vnd.openxmlformats-officedocument.presentationml.notesSlide+xml"/>
  <Override PartName="/ppt/tags/tag171.xml" ContentType="application/vnd.openxmlformats-officedocument.presentationml.tags+xml"/>
  <Override PartName="/ppt/notesSlides/notesSlide171.xml" ContentType="application/vnd.openxmlformats-officedocument.presentationml.notesSlide+xml"/>
  <Override PartName="/ppt/tags/tag172.xml" ContentType="application/vnd.openxmlformats-officedocument.presentationml.tags+xml"/>
  <Override PartName="/ppt/notesSlides/notesSlide172.xml" ContentType="application/vnd.openxmlformats-officedocument.presentationml.notesSlide+xml"/>
  <Override PartName="/ppt/tags/tag173.xml" ContentType="application/vnd.openxmlformats-officedocument.presentationml.tags+xml"/>
  <Override PartName="/ppt/notesSlides/notesSlide173.xml" ContentType="application/vnd.openxmlformats-officedocument.presentationml.notesSlide+xml"/>
  <Override PartName="/ppt/tags/tag174.xml" ContentType="application/vnd.openxmlformats-officedocument.presentationml.tags+xml"/>
  <Override PartName="/ppt/notesSlides/notesSlide174.xml" ContentType="application/vnd.openxmlformats-officedocument.presentationml.notesSlide+xml"/>
  <Override PartName="/ppt/tags/tag175.xml" ContentType="application/vnd.openxmlformats-officedocument.presentationml.tags+xml"/>
  <Override PartName="/ppt/notesSlides/notesSlide175.xml" ContentType="application/vnd.openxmlformats-officedocument.presentationml.notesSlide+xml"/>
  <Override PartName="/ppt/tags/tag176.xml" ContentType="application/vnd.openxmlformats-officedocument.presentationml.tags+xml"/>
  <Override PartName="/ppt/notesSlides/notesSlide176.xml" ContentType="application/vnd.openxmlformats-officedocument.presentationml.notesSlide+xml"/>
  <Override PartName="/ppt/tags/tag177.xml" ContentType="application/vnd.openxmlformats-officedocument.presentationml.tags+xml"/>
  <Override PartName="/ppt/notesSlides/notesSlide177.xml" ContentType="application/vnd.openxmlformats-officedocument.presentationml.notesSlide+xml"/>
  <Override PartName="/ppt/tags/tag178.xml" ContentType="application/vnd.openxmlformats-officedocument.presentationml.tags+xml"/>
  <Override PartName="/ppt/notesSlides/notesSlide178.xml" ContentType="application/vnd.openxmlformats-officedocument.presentationml.notesSlide+xml"/>
  <Override PartName="/ppt/tags/tag179.xml" ContentType="application/vnd.openxmlformats-officedocument.presentationml.tags+xml"/>
  <Override PartName="/ppt/notesSlides/notesSlide179.xml" ContentType="application/vnd.openxmlformats-officedocument.presentationml.notesSlide+xml"/>
  <Override PartName="/ppt/tags/tag180.xml" ContentType="application/vnd.openxmlformats-officedocument.presentationml.tags+xml"/>
  <Override PartName="/ppt/notesSlides/notesSlide180.xml" ContentType="application/vnd.openxmlformats-officedocument.presentationml.notesSlide+xml"/>
  <Override PartName="/ppt/tags/tag181.xml" ContentType="application/vnd.openxmlformats-officedocument.presentationml.tags+xml"/>
  <Override PartName="/ppt/notesSlides/notesSlide181.xml" ContentType="application/vnd.openxmlformats-officedocument.presentationml.notesSlide+xml"/>
  <Override PartName="/ppt/tags/tag182.xml" ContentType="application/vnd.openxmlformats-officedocument.presentationml.tags+xml"/>
  <Override PartName="/ppt/notesSlides/notesSlide182.xml" ContentType="application/vnd.openxmlformats-officedocument.presentationml.notesSlide+xml"/>
  <Override PartName="/ppt/tags/tag183.xml" ContentType="application/vnd.openxmlformats-officedocument.presentationml.tags+xml"/>
  <Override PartName="/ppt/notesSlides/notesSlide183.xml" ContentType="application/vnd.openxmlformats-officedocument.presentationml.notesSlide+xml"/>
  <Override PartName="/ppt/tags/tag184.xml" ContentType="application/vnd.openxmlformats-officedocument.presentationml.tags+xml"/>
  <Override PartName="/ppt/notesSlides/notesSlide184.xml" ContentType="application/vnd.openxmlformats-officedocument.presentationml.notesSlide+xml"/>
  <Override PartName="/ppt/tags/tag185.xml" ContentType="application/vnd.openxmlformats-officedocument.presentationml.tags+xml"/>
  <Override PartName="/ppt/notesSlides/notesSlide185.xml" ContentType="application/vnd.openxmlformats-officedocument.presentationml.notesSlide+xml"/>
  <Override PartName="/ppt/tags/tag186.xml" ContentType="application/vnd.openxmlformats-officedocument.presentationml.tags+xml"/>
  <Override PartName="/ppt/notesSlides/notesSlide186.xml" ContentType="application/vnd.openxmlformats-officedocument.presentationml.notesSlide+xml"/>
  <Override PartName="/ppt/tags/tag187.xml" ContentType="application/vnd.openxmlformats-officedocument.presentationml.tags+xml"/>
  <Override PartName="/ppt/notesSlides/notesSlide187.xml" ContentType="application/vnd.openxmlformats-officedocument.presentationml.notesSlide+xml"/>
  <Override PartName="/ppt/tags/tag188.xml" ContentType="application/vnd.openxmlformats-officedocument.presentationml.tags+xml"/>
  <Override PartName="/ppt/notesSlides/notesSlide188.xml" ContentType="application/vnd.openxmlformats-officedocument.presentationml.notesSlide+xml"/>
  <Override PartName="/ppt/tags/tag189.xml" ContentType="application/vnd.openxmlformats-officedocument.presentationml.tags+xml"/>
  <Override PartName="/ppt/notesSlides/notesSlide189.xml" ContentType="application/vnd.openxmlformats-officedocument.presentationml.notesSlide+xml"/>
  <Override PartName="/ppt/tags/tag190.xml" ContentType="application/vnd.openxmlformats-officedocument.presentationml.tags+xml"/>
  <Override PartName="/ppt/notesSlides/notesSlide190.xml" ContentType="application/vnd.openxmlformats-officedocument.presentationml.notesSlide+xml"/>
  <Override PartName="/ppt/tags/tag191.xml" ContentType="application/vnd.openxmlformats-officedocument.presentationml.tags+xml"/>
  <Override PartName="/ppt/notesSlides/notesSlide191.xml" ContentType="application/vnd.openxmlformats-officedocument.presentationml.notesSlide+xml"/>
  <Override PartName="/ppt/tags/tag192.xml" ContentType="application/vnd.openxmlformats-officedocument.presentationml.tags+xml"/>
  <Override PartName="/ppt/notesSlides/notesSlide192.xml" ContentType="application/vnd.openxmlformats-officedocument.presentationml.notesSlide+xml"/>
  <Override PartName="/ppt/tags/tag193.xml" ContentType="application/vnd.openxmlformats-officedocument.presentationml.tags+xml"/>
  <Override PartName="/ppt/notesSlides/notesSlide193.xml" ContentType="application/vnd.openxmlformats-officedocument.presentationml.notesSlide+xml"/>
  <Override PartName="/ppt/tags/tag194.xml" ContentType="application/vnd.openxmlformats-officedocument.presentationml.tags+xml"/>
  <Override PartName="/ppt/notesSlides/notesSlide194.xml" ContentType="application/vnd.openxmlformats-officedocument.presentationml.notesSlide+xml"/>
  <Override PartName="/ppt/tags/tag195.xml" ContentType="application/vnd.openxmlformats-officedocument.presentationml.tags+xml"/>
  <Override PartName="/ppt/notesSlides/notesSlide195.xml" ContentType="application/vnd.openxmlformats-officedocument.presentationml.notesSlide+xml"/>
  <Override PartName="/ppt/tags/tag196.xml" ContentType="application/vnd.openxmlformats-officedocument.presentationml.tags+xml"/>
  <Override PartName="/ppt/notesSlides/notesSlide196.xml" ContentType="application/vnd.openxmlformats-officedocument.presentationml.notesSlide+xml"/>
  <Override PartName="/ppt/tags/tag197.xml" ContentType="application/vnd.openxmlformats-officedocument.presentationml.tags+xml"/>
  <Override PartName="/ppt/notesSlides/notesSlide197.xml" ContentType="application/vnd.openxmlformats-officedocument.presentationml.notesSlide+xml"/>
  <Override PartName="/ppt/tags/tag198.xml" ContentType="application/vnd.openxmlformats-officedocument.presentationml.tags+xml"/>
  <Override PartName="/ppt/notesSlides/notesSlide198.xml" ContentType="application/vnd.openxmlformats-officedocument.presentationml.notesSlide+xml"/>
  <Override PartName="/ppt/tags/tag199.xml" ContentType="application/vnd.openxmlformats-officedocument.presentationml.tags+xml"/>
  <Override PartName="/ppt/notesSlides/notesSlide199.xml" ContentType="application/vnd.openxmlformats-officedocument.presentationml.notesSlide+xml"/>
  <Override PartName="/ppt/tags/tag200.xml" ContentType="application/vnd.openxmlformats-officedocument.presentationml.tags+xml"/>
  <Override PartName="/ppt/notesSlides/notesSlide200.xml" ContentType="application/vnd.openxmlformats-officedocument.presentationml.notesSlide+xml"/>
  <Override PartName="/ppt/tags/tag201.xml" ContentType="application/vnd.openxmlformats-officedocument.presentationml.tags+xml"/>
  <Override PartName="/ppt/notesSlides/notesSlide201.xml" ContentType="application/vnd.openxmlformats-officedocument.presentationml.notesSlide+xml"/>
  <Override PartName="/ppt/tags/tag202.xml" ContentType="application/vnd.openxmlformats-officedocument.presentationml.tags+xml"/>
  <Override PartName="/ppt/notesSlides/notesSlide202.xml" ContentType="application/vnd.openxmlformats-officedocument.presentationml.notesSlide+xml"/>
  <Override PartName="/ppt/tags/tag203.xml" ContentType="application/vnd.openxmlformats-officedocument.presentationml.tags+xml"/>
  <Override PartName="/ppt/notesSlides/notesSlide20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notesMasterIdLst>
    <p:notesMasterId r:id="rId205"/>
  </p:notesMasterIdLst>
  <p:sldIdLst>
    <p:sldId id="513" r:id="rId2"/>
    <p:sldId id="730" r:id="rId3"/>
    <p:sldId id="747" r:id="rId4"/>
    <p:sldId id="1049" r:id="rId5"/>
    <p:sldId id="763" r:id="rId6"/>
    <p:sldId id="876" r:id="rId7"/>
    <p:sldId id="877" r:id="rId8"/>
    <p:sldId id="878" r:id="rId9"/>
    <p:sldId id="882" r:id="rId10"/>
    <p:sldId id="883" r:id="rId11"/>
    <p:sldId id="884" r:id="rId12"/>
    <p:sldId id="735" r:id="rId13"/>
    <p:sldId id="736" r:id="rId14"/>
    <p:sldId id="1063" r:id="rId15"/>
    <p:sldId id="1064" r:id="rId16"/>
    <p:sldId id="1065" r:id="rId17"/>
    <p:sldId id="866" r:id="rId18"/>
    <p:sldId id="867" r:id="rId19"/>
    <p:sldId id="868" r:id="rId20"/>
    <p:sldId id="1066" r:id="rId21"/>
    <p:sldId id="1048" r:id="rId22"/>
    <p:sldId id="777" r:id="rId23"/>
    <p:sldId id="758" r:id="rId24"/>
    <p:sldId id="860" r:id="rId25"/>
    <p:sldId id="1050" r:id="rId26"/>
    <p:sldId id="1051" r:id="rId27"/>
    <p:sldId id="1052" r:id="rId28"/>
    <p:sldId id="1053" r:id="rId29"/>
    <p:sldId id="759" r:id="rId30"/>
    <p:sldId id="628" r:id="rId31"/>
    <p:sldId id="880" r:id="rId32"/>
    <p:sldId id="881" r:id="rId33"/>
    <p:sldId id="885" r:id="rId34"/>
    <p:sldId id="886" r:id="rId35"/>
    <p:sldId id="790" r:id="rId36"/>
    <p:sldId id="792" r:id="rId37"/>
    <p:sldId id="887" r:id="rId38"/>
    <p:sldId id="888" r:id="rId39"/>
    <p:sldId id="897" r:id="rId40"/>
    <p:sldId id="889" r:id="rId41"/>
    <p:sldId id="890" r:id="rId42"/>
    <p:sldId id="891" r:id="rId43"/>
    <p:sldId id="892" r:id="rId44"/>
    <p:sldId id="896" r:id="rId45"/>
    <p:sldId id="898" r:id="rId46"/>
    <p:sldId id="1054" r:id="rId47"/>
    <p:sldId id="894" r:id="rId48"/>
    <p:sldId id="899" r:id="rId49"/>
    <p:sldId id="903" r:id="rId50"/>
    <p:sldId id="904" r:id="rId51"/>
    <p:sldId id="905" r:id="rId52"/>
    <p:sldId id="906" r:id="rId53"/>
    <p:sldId id="907" r:id="rId54"/>
    <p:sldId id="908" r:id="rId55"/>
    <p:sldId id="924" r:id="rId56"/>
    <p:sldId id="909" r:id="rId57"/>
    <p:sldId id="910" r:id="rId58"/>
    <p:sldId id="912" r:id="rId59"/>
    <p:sldId id="911" r:id="rId60"/>
    <p:sldId id="1055" r:id="rId61"/>
    <p:sldId id="914" r:id="rId62"/>
    <p:sldId id="913" r:id="rId63"/>
    <p:sldId id="915" r:id="rId64"/>
    <p:sldId id="925" r:id="rId65"/>
    <p:sldId id="916" r:id="rId66"/>
    <p:sldId id="917" r:id="rId67"/>
    <p:sldId id="918" r:id="rId68"/>
    <p:sldId id="919" r:id="rId69"/>
    <p:sldId id="920" r:id="rId70"/>
    <p:sldId id="921" r:id="rId71"/>
    <p:sldId id="922" r:id="rId72"/>
    <p:sldId id="923" r:id="rId73"/>
    <p:sldId id="1056" r:id="rId74"/>
    <p:sldId id="1057" r:id="rId75"/>
    <p:sldId id="926" r:id="rId76"/>
    <p:sldId id="927" r:id="rId77"/>
    <p:sldId id="928" r:id="rId78"/>
    <p:sldId id="929" r:id="rId79"/>
    <p:sldId id="930" r:id="rId80"/>
    <p:sldId id="931" r:id="rId81"/>
    <p:sldId id="932" r:id="rId82"/>
    <p:sldId id="933" r:id="rId83"/>
    <p:sldId id="934" r:id="rId84"/>
    <p:sldId id="935" r:id="rId85"/>
    <p:sldId id="936" r:id="rId86"/>
    <p:sldId id="937" r:id="rId87"/>
    <p:sldId id="938" r:id="rId88"/>
    <p:sldId id="939" r:id="rId89"/>
    <p:sldId id="940" r:id="rId90"/>
    <p:sldId id="941" r:id="rId91"/>
    <p:sldId id="942" r:id="rId92"/>
    <p:sldId id="943" r:id="rId93"/>
    <p:sldId id="944" r:id="rId94"/>
    <p:sldId id="945" r:id="rId95"/>
    <p:sldId id="946" r:id="rId96"/>
    <p:sldId id="947" r:id="rId97"/>
    <p:sldId id="948" r:id="rId98"/>
    <p:sldId id="949" r:id="rId99"/>
    <p:sldId id="950" r:id="rId100"/>
    <p:sldId id="951" r:id="rId101"/>
    <p:sldId id="1058" r:id="rId102"/>
    <p:sldId id="952" r:id="rId103"/>
    <p:sldId id="953" r:id="rId104"/>
    <p:sldId id="954" r:id="rId105"/>
    <p:sldId id="955" r:id="rId106"/>
    <p:sldId id="956" r:id="rId107"/>
    <p:sldId id="957" r:id="rId108"/>
    <p:sldId id="958" r:id="rId109"/>
    <p:sldId id="959" r:id="rId110"/>
    <p:sldId id="960" r:id="rId111"/>
    <p:sldId id="961" r:id="rId112"/>
    <p:sldId id="962" r:id="rId113"/>
    <p:sldId id="963" r:id="rId114"/>
    <p:sldId id="964" r:id="rId115"/>
    <p:sldId id="965" r:id="rId116"/>
    <p:sldId id="966" r:id="rId117"/>
    <p:sldId id="967" r:id="rId118"/>
    <p:sldId id="968" r:id="rId119"/>
    <p:sldId id="969" r:id="rId120"/>
    <p:sldId id="970" r:id="rId121"/>
    <p:sldId id="971" r:id="rId122"/>
    <p:sldId id="972" r:id="rId123"/>
    <p:sldId id="973" r:id="rId124"/>
    <p:sldId id="974" r:id="rId125"/>
    <p:sldId id="975" r:id="rId126"/>
    <p:sldId id="976" r:id="rId127"/>
    <p:sldId id="977" r:id="rId128"/>
    <p:sldId id="978" r:id="rId129"/>
    <p:sldId id="979" r:id="rId130"/>
    <p:sldId id="980" r:id="rId131"/>
    <p:sldId id="981" r:id="rId132"/>
    <p:sldId id="983" r:id="rId133"/>
    <p:sldId id="984" r:id="rId134"/>
    <p:sldId id="985" r:id="rId135"/>
    <p:sldId id="1059" r:id="rId136"/>
    <p:sldId id="986" r:id="rId137"/>
    <p:sldId id="987" r:id="rId138"/>
    <p:sldId id="988" r:id="rId139"/>
    <p:sldId id="989" r:id="rId140"/>
    <p:sldId id="990" r:id="rId141"/>
    <p:sldId id="991" r:id="rId142"/>
    <p:sldId id="992" r:id="rId143"/>
    <p:sldId id="993" r:id="rId144"/>
    <p:sldId id="994" r:id="rId145"/>
    <p:sldId id="995" r:id="rId146"/>
    <p:sldId id="996" r:id="rId147"/>
    <p:sldId id="997" r:id="rId148"/>
    <p:sldId id="998" r:id="rId149"/>
    <p:sldId id="999" r:id="rId150"/>
    <p:sldId id="1000" r:id="rId151"/>
    <p:sldId id="1001" r:id="rId152"/>
    <p:sldId id="1002" r:id="rId153"/>
    <p:sldId id="1003" r:id="rId154"/>
    <p:sldId id="1004" r:id="rId155"/>
    <p:sldId id="1060" r:id="rId156"/>
    <p:sldId id="1005" r:id="rId157"/>
    <p:sldId id="1006" r:id="rId158"/>
    <p:sldId id="1007" r:id="rId159"/>
    <p:sldId id="1008" r:id="rId160"/>
    <p:sldId id="1009" r:id="rId161"/>
    <p:sldId id="1010" r:id="rId162"/>
    <p:sldId id="1011" r:id="rId163"/>
    <p:sldId id="1012" r:id="rId164"/>
    <p:sldId id="1013" r:id="rId165"/>
    <p:sldId id="1014" r:id="rId166"/>
    <p:sldId id="1015" r:id="rId167"/>
    <p:sldId id="1016" r:id="rId168"/>
    <p:sldId id="1017" r:id="rId169"/>
    <p:sldId id="1018" r:id="rId170"/>
    <p:sldId id="1019" r:id="rId171"/>
    <p:sldId id="1020" r:id="rId172"/>
    <p:sldId id="1021" r:id="rId173"/>
    <p:sldId id="1022" r:id="rId174"/>
    <p:sldId id="1023" r:id="rId175"/>
    <p:sldId id="1024" r:id="rId176"/>
    <p:sldId id="1025" r:id="rId177"/>
    <p:sldId id="1026" r:id="rId178"/>
    <p:sldId id="1027" r:id="rId179"/>
    <p:sldId id="1061" r:id="rId180"/>
    <p:sldId id="1028" r:id="rId181"/>
    <p:sldId id="1029" r:id="rId182"/>
    <p:sldId id="1030" r:id="rId183"/>
    <p:sldId id="1031" r:id="rId184"/>
    <p:sldId id="1032" r:id="rId185"/>
    <p:sldId id="1033" r:id="rId186"/>
    <p:sldId id="1034" r:id="rId187"/>
    <p:sldId id="1035" r:id="rId188"/>
    <p:sldId id="1036" r:id="rId189"/>
    <p:sldId id="1062" r:id="rId190"/>
    <p:sldId id="1037" r:id="rId191"/>
    <p:sldId id="1038" r:id="rId192"/>
    <p:sldId id="1039" r:id="rId193"/>
    <p:sldId id="1040" r:id="rId194"/>
    <p:sldId id="1041" r:id="rId195"/>
    <p:sldId id="1043" r:id="rId196"/>
    <p:sldId id="1044" r:id="rId197"/>
    <p:sldId id="1045" r:id="rId198"/>
    <p:sldId id="1046" r:id="rId199"/>
    <p:sldId id="1047" r:id="rId200"/>
    <p:sldId id="771" r:id="rId201"/>
    <p:sldId id="870" r:id="rId202"/>
    <p:sldId id="874" r:id="rId203"/>
    <p:sldId id="291" r:id="rId204"/>
  </p:sldIdLst>
  <p:sldSz cx="9144000" cy="5143500" type="screen16x9"/>
  <p:notesSz cx="6858000" cy="9144000"/>
  <p:custDataLst>
    <p:tags r:id="rId206"/>
  </p:custDataLst>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xmlns="">
        <p15:guide id="1" orient="horz" pos="1620">
          <p15:clr>
            <a:srgbClr val="A4A3A4"/>
          </p15:clr>
        </p15:guide>
        <p15:guide id="2" pos="33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rbara Reif" initials="BR" lastIdx="3" clrIdx="0"/>
  <p:cmAuthor id="1" name="Jane Gibbons -X (jagibbon - DEL ORO CONSULTING INC at Cisco)" initials="JG-(-DOCIaC" lastIdx="28" clrIdx="1">
    <p:extLst>
      <p:ext uri="{19B8F6BF-5375-455C-9EA6-DF929625EA0E}">
        <p15:presenceInfo xmlns:p15="http://schemas.microsoft.com/office/powerpoint/2012/main" xmlns="" userId="S-1-5-21-1708537768-1303643608-725345543-200204" providerId="AD"/>
      </p:ext>
    </p:extLst>
  </p:cmAuthor>
  <p:cmAuthor id="2" name="Bob Vachon" initials="BV" lastIdx="24" clrIdx="2">
    <p:extLst>
      <p:ext uri="{19B8F6BF-5375-455C-9EA6-DF929625EA0E}">
        <p15:presenceInfo xmlns:p15="http://schemas.microsoft.com/office/powerpoint/2012/main" xmlns="" userId="c7abe87968a0b63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67187"/>
    <a:srgbClr val="0000CC"/>
    <a:srgbClr val="000099"/>
    <a:srgbClr val="CC99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657" autoAdjust="0"/>
    <p:restoredTop sz="99523" autoAdjust="0"/>
  </p:normalViewPr>
  <p:slideViewPr>
    <p:cSldViewPr snapToGrid="0" showGuides="1">
      <p:cViewPr>
        <p:scale>
          <a:sx n="125" d="100"/>
          <a:sy n="125" d="100"/>
        </p:scale>
        <p:origin x="-72" y="-354"/>
      </p:cViewPr>
      <p:guideLst>
        <p:guide orient="horz" pos="1620"/>
        <p:guide pos="336"/>
      </p:guideLst>
    </p:cSldViewPr>
  </p:slideViewPr>
  <p:notesTextViewPr>
    <p:cViewPr>
      <p:scale>
        <a:sx n="1" d="1"/>
        <a:sy n="1" d="1"/>
      </p:scale>
      <p:origin x="0" y="0"/>
    </p:cViewPr>
  </p:notesTextViewPr>
  <p:sorterViewPr>
    <p:cViewPr>
      <p:scale>
        <a:sx n="111" d="100"/>
        <a:sy n="111" d="100"/>
      </p:scale>
      <p:origin x="0" y="-5120"/>
    </p:cViewPr>
  </p:sorterViewPr>
  <p:notesViewPr>
    <p:cSldViewPr snapToGrid="0">
      <p:cViewPr varScale="1">
        <p:scale>
          <a:sx n="83" d="100"/>
          <a:sy n="83" d="100"/>
        </p:scale>
        <p:origin x="-3828"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notesMaster" Target="notesMasters/notesMaster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11"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tags" Target="tags/tag1.xml"/><Relationship Id="rId201" Type="http://schemas.openxmlformats.org/officeDocument/2006/relationships/slide" Target="slides/slide200.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commentAuthors" Target="commentAuthor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viewProps" Target="viewProps.xml"/><Relationship Id="rId190" Type="http://schemas.openxmlformats.org/officeDocument/2006/relationships/slide" Target="slides/slide189.xml"/><Relationship Id="rId204" Type="http://schemas.openxmlformats.org/officeDocument/2006/relationships/slide" Target="slides/slide203.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theme" Target="theme/theme1.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6337D9-3022-3D41-8D8A-BDF2F3B0DD8E}" type="datetimeFigureOut">
              <a:rPr lang="en-US" smtClean="0"/>
              <a:t>12/3/2019</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41018C-6CAF-B84E-B92C-ECB119457FBA}" type="slidenum">
              <a:rPr lang="en-US" smtClean="0"/>
              <a:t>‹#›</a:t>
            </a:fld>
            <a:endParaRPr lang="en-US" dirty="0"/>
          </a:p>
        </p:txBody>
      </p:sp>
    </p:spTree>
    <p:extLst>
      <p:ext uri="{BB962C8B-B14F-4D97-AF65-F5344CB8AC3E}">
        <p14:creationId xmlns:p14="http://schemas.microsoft.com/office/powerpoint/2010/main" val="19375648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a:t>IT Essentials v7.0</a:t>
            </a:r>
          </a:p>
          <a:p>
            <a:pPr rtl="0">
              <a:buFontTx/>
              <a:buNone/>
            </a:pPr>
            <a:r>
              <a:rPr lang="x-none" sz="1200" b="0"/>
              <a:t>Capítulo 11: Configuración de Windows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a:t>
            </a:fld>
            <a:endParaRPr/>
          </a:p>
        </p:txBody>
      </p:sp>
    </p:spTree>
    <p:extLst>
      <p:ext uri="{BB962C8B-B14F-4D97-AF65-F5344CB8AC3E}">
        <p14:creationId xmlns:p14="http://schemas.microsoft.com/office/powerpoint/2010/main" val="3025542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0A313ED8-785B-4D16-9B17-4143385249B9}" type="slidenum">
              <a:rPr sz="800" b="0"/>
              <a:pPr algn="r"/>
              <a:t>10</a:t>
            </a:fld>
            <a:endParaRPr sz="800" b="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7814742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100</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11.2.9 – Otros paneles de control </a:t>
            </a:r>
          </a:p>
          <a:p>
            <a:pPr rtl="0">
              <a:lnSpc>
                <a:spcPct val="80000"/>
              </a:lnSpc>
              <a:buFontTx/>
              <a:buNone/>
            </a:pPr>
            <a:r>
              <a:rPr lang="x-none">
                <a:latin typeface="Arial" charset="0"/>
              </a:rPr>
              <a:t>11.2.9.3 Explorador de archivos y Opciones de carpetas</a:t>
            </a:r>
          </a:p>
          <a:p>
            <a:pPr rtl="0">
              <a:lnSpc>
                <a:spcPct val="80000"/>
              </a:lnSpc>
              <a:buFontTx/>
              <a:buNone/>
            </a:pPr>
            <a:r>
              <a:rPr lang="x-none">
                <a:latin typeface="Arial" charset="0"/>
              </a:rPr>
              <a:t>11.2.9.4 Verifique su comprensión: Otros paneles de control</a:t>
            </a:r>
          </a:p>
        </p:txBody>
      </p:sp>
    </p:spTree>
    <p:extLst>
      <p:ext uri="{BB962C8B-B14F-4D97-AF65-F5344CB8AC3E}">
        <p14:creationId xmlns:p14="http://schemas.microsoft.com/office/powerpoint/2010/main" val="87194969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11 Configuración de Windows</a:t>
            </a:r>
          </a:p>
          <a:p>
            <a:pPr rtl="0">
              <a:buFontTx/>
              <a:buNone/>
            </a:pPr>
            <a:r>
              <a:rPr lang="x-none" sz="1200" b="0"/>
              <a:t>11,3 – administración de sistemas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101</a:t>
            </a:fld>
            <a:endParaRPr/>
          </a:p>
        </p:txBody>
      </p:sp>
    </p:spTree>
    <p:extLst>
      <p:ext uri="{BB962C8B-B14F-4D97-AF65-F5344CB8AC3E}">
        <p14:creationId xmlns:p14="http://schemas.microsoft.com/office/powerpoint/2010/main" val="379708867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102</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11,3 – administración de sistemas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11.3.1 Herramientas administrativas</a:t>
            </a:r>
          </a:p>
          <a:p>
            <a:pPr rtl="0">
              <a:lnSpc>
                <a:spcPct val="80000"/>
              </a:lnSpc>
              <a:buFontTx/>
              <a:buNone/>
            </a:pPr>
            <a:r>
              <a:rPr lang="x-none">
                <a:latin typeface="Arial" charset="0"/>
              </a:rPr>
              <a:t>11.3.1.1 Elemento del panel de control de herramientas administrativas</a:t>
            </a:r>
          </a:p>
        </p:txBody>
      </p:sp>
    </p:spTree>
    <p:extLst>
      <p:ext uri="{BB962C8B-B14F-4D97-AF65-F5344CB8AC3E}">
        <p14:creationId xmlns:p14="http://schemas.microsoft.com/office/powerpoint/2010/main" val="388236333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103</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11.3 Administración de sistemas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11.3.1 Herramientas administrativas</a:t>
            </a:r>
          </a:p>
          <a:p>
            <a:pPr rtl="0">
              <a:lnSpc>
                <a:spcPct val="80000"/>
              </a:lnSpc>
              <a:buFontTx/>
              <a:buNone/>
            </a:pPr>
            <a:r>
              <a:rPr lang="x-none">
                <a:latin typeface="Arial" charset="0"/>
              </a:rPr>
              <a:t>11.3.1.2 Administración de computadoras</a:t>
            </a:r>
          </a:p>
        </p:txBody>
      </p:sp>
    </p:spTree>
    <p:extLst>
      <p:ext uri="{BB962C8B-B14F-4D97-AF65-F5344CB8AC3E}">
        <p14:creationId xmlns:p14="http://schemas.microsoft.com/office/powerpoint/2010/main" val="4265465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104</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11.3 Administración de sistemas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11.3.1 Herramientas administrativas</a:t>
            </a:r>
          </a:p>
          <a:p>
            <a:pPr rtl="0">
              <a:lnSpc>
                <a:spcPct val="80000"/>
              </a:lnSpc>
              <a:buFontTx/>
              <a:buNone/>
            </a:pPr>
            <a:r>
              <a:rPr lang="x-none">
                <a:latin typeface="Arial" charset="0"/>
              </a:rPr>
              <a:t>11.3.1.3 Visor de eventos</a:t>
            </a:r>
          </a:p>
        </p:txBody>
      </p:sp>
    </p:spTree>
    <p:extLst>
      <p:ext uri="{BB962C8B-B14F-4D97-AF65-F5344CB8AC3E}">
        <p14:creationId xmlns:p14="http://schemas.microsoft.com/office/powerpoint/2010/main" val="210795817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105</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11.3 Administración de sistemas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11.3.1 Herramientas administrativas</a:t>
            </a:r>
          </a:p>
          <a:p>
            <a:pPr rtl="0">
              <a:lnSpc>
                <a:spcPct val="80000"/>
              </a:lnSpc>
              <a:buFontTx/>
              <a:buNone/>
            </a:pPr>
            <a:r>
              <a:rPr lang="x-none">
                <a:latin typeface="Arial" charset="0"/>
              </a:rPr>
              <a:t>11.3.1.4 Usuarios y grupos locales</a:t>
            </a:r>
          </a:p>
        </p:txBody>
      </p:sp>
    </p:spTree>
    <p:extLst>
      <p:ext uri="{BB962C8B-B14F-4D97-AF65-F5344CB8AC3E}">
        <p14:creationId xmlns:p14="http://schemas.microsoft.com/office/powerpoint/2010/main" val="49310393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106</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11.3 Administración de sistemas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11.3.1 Herramientas administrativas</a:t>
            </a:r>
          </a:p>
          <a:p>
            <a:pPr rtl="0">
              <a:lnSpc>
                <a:spcPct val="80000"/>
              </a:lnSpc>
              <a:buFontTx/>
              <a:buNone/>
            </a:pPr>
            <a:r>
              <a:rPr lang="x-none">
                <a:latin typeface="Arial" charset="0"/>
              </a:rPr>
              <a:t>11.3.1.5 Monitor de rendimiento</a:t>
            </a:r>
          </a:p>
        </p:txBody>
      </p:sp>
    </p:spTree>
    <p:extLst>
      <p:ext uri="{BB962C8B-B14F-4D97-AF65-F5344CB8AC3E}">
        <p14:creationId xmlns:p14="http://schemas.microsoft.com/office/powerpoint/2010/main" val="358689689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107</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11.3 Administración de sistemas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11.3.1 Herramientas administrativas</a:t>
            </a:r>
          </a:p>
          <a:p>
            <a:pPr rtl="0">
              <a:lnSpc>
                <a:spcPct val="80000"/>
              </a:lnSpc>
              <a:buFontTx/>
              <a:buNone/>
            </a:pPr>
            <a:r>
              <a:rPr lang="x-none">
                <a:latin typeface="Arial" charset="0"/>
              </a:rPr>
              <a:t>11.3.1.6. Visor de eventos, Servicios de componentes y Orígenes de datos</a:t>
            </a:r>
          </a:p>
        </p:txBody>
      </p:sp>
    </p:spTree>
    <p:extLst>
      <p:ext uri="{BB962C8B-B14F-4D97-AF65-F5344CB8AC3E}">
        <p14:creationId xmlns:p14="http://schemas.microsoft.com/office/powerpoint/2010/main" val="3488613624"/>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108</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11.3 Administración de sistemas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11.3.1 Herramientas administrativas</a:t>
            </a:r>
          </a:p>
          <a:p>
            <a:pPr rtl="0">
              <a:lnSpc>
                <a:spcPct val="80000"/>
              </a:lnSpc>
              <a:buFontTx/>
              <a:buNone/>
            </a:pPr>
            <a:r>
              <a:rPr lang="x-none">
                <a:latin typeface="Arial" charset="0"/>
              </a:rPr>
              <a:t>11.3.1.7 Servicios</a:t>
            </a:r>
          </a:p>
        </p:txBody>
      </p:sp>
    </p:spTree>
    <p:extLst>
      <p:ext uri="{BB962C8B-B14F-4D97-AF65-F5344CB8AC3E}">
        <p14:creationId xmlns:p14="http://schemas.microsoft.com/office/powerpoint/2010/main" val="145480196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109</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11.3 Administración de sistemas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11.3.1 Herramientas administrativas</a:t>
            </a:r>
          </a:p>
          <a:p>
            <a:pPr rtl="0">
              <a:lnSpc>
                <a:spcPct val="80000"/>
              </a:lnSpc>
              <a:buFontTx/>
              <a:buNone/>
            </a:pPr>
            <a:r>
              <a:rPr lang="x-none">
                <a:latin typeface="Arial" charset="0"/>
              </a:rPr>
              <a:t>11.3.1.8 Orígenes de datos</a:t>
            </a:r>
          </a:p>
        </p:txBody>
      </p:sp>
    </p:spTree>
    <p:extLst>
      <p:ext uri="{BB962C8B-B14F-4D97-AF65-F5344CB8AC3E}">
        <p14:creationId xmlns:p14="http://schemas.microsoft.com/office/powerpoint/2010/main" val="311603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0A313ED8-785B-4D16-9B17-4143385249B9}" type="slidenum">
              <a:rPr sz="800" b="0"/>
              <a:pPr algn="r"/>
              <a:t>11</a:t>
            </a:fld>
            <a:endParaRPr sz="800" b="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58930945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110</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11.3 Administración de sistemas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11.3.1 Herramientas administrativas</a:t>
            </a:r>
          </a:p>
          <a:p>
            <a:pPr rtl="0">
              <a:lnSpc>
                <a:spcPct val="80000"/>
              </a:lnSpc>
              <a:buFontTx/>
              <a:buNone/>
            </a:pPr>
            <a:r>
              <a:rPr lang="x-none">
                <a:latin typeface="Arial" charset="0"/>
              </a:rPr>
              <a:t>11.3.1.9 Administración de impresión</a:t>
            </a:r>
          </a:p>
        </p:txBody>
      </p:sp>
    </p:spTree>
    <p:extLst>
      <p:ext uri="{BB962C8B-B14F-4D97-AF65-F5344CB8AC3E}">
        <p14:creationId xmlns:p14="http://schemas.microsoft.com/office/powerpoint/2010/main" val="2753849829"/>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111</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11.3 Administración de sistemas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11.3.1 Herramientas administrativas</a:t>
            </a:r>
          </a:p>
          <a:p>
            <a:pPr rtl="0">
              <a:lnSpc>
                <a:spcPct val="80000"/>
              </a:lnSpc>
              <a:buFontTx/>
              <a:buNone/>
            </a:pPr>
            <a:r>
              <a:rPr lang="x-none">
                <a:latin typeface="Arial" charset="0"/>
              </a:rPr>
              <a:t>11.3.1.10 Diagnóstico de memoria de Windows</a:t>
            </a:r>
          </a:p>
        </p:txBody>
      </p:sp>
    </p:spTree>
    <p:extLst>
      <p:ext uri="{BB962C8B-B14F-4D97-AF65-F5344CB8AC3E}">
        <p14:creationId xmlns:p14="http://schemas.microsoft.com/office/powerpoint/2010/main" val="3887817844"/>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112</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11.3 Administración de sistemas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11.3.1 Herramientas administrativas</a:t>
            </a:r>
          </a:p>
          <a:p>
            <a:pPr rtl="0">
              <a:lnSpc>
                <a:spcPct val="80000"/>
              </a:lnSpc>
              <a:buFontTx/>
              <a:buNone/>
            </a:pPr>
            <a:r>
              <a:rPr lang="x-none">
                <a:latin typeface="Arial" charset="0"/>
              </a:rPr>
              <a:t>11.3.1.11 Práctica de laboratorio: Control y administración de los recursos del sistema</a:t>
            </a:r>
          </a:p>
          <a:p>
            <a:pPr rtl="0">
              <a:lnSpc>
                <a:spcPct val="80000"/>
              </a:lnSpc>
              <a:buFontTx/>
              <a:buNone/>
            </a:pPr>
            <a:r>
              <a:rPr lang="x-none">
                <a:latin typeface="Arial" charset="0"/>
              </a:rPr>
              <a:t>11.3.1.12: Verifique su comprensión: Herramientas administrativas</a:t>
            </a:r>
          </a:p>
        </p:txBody>
      </p:sp>
    </p:spTree>
    <p:extLst>
      <p:ext uri="{BB962C8B-B14F-4D97-AF65-F5344CB8AC3E}">
        <p14:creationId xmlns:p14="http://schemas.microsoft.com/office/powerpoint/2010/main" val="1825979249"/>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113</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11.3 Administración de sistemas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11.3.2 Utilidades del sistema</a:t>
            </a:r>
          </a:p>
          <a:p>
            <a:pPr rtl="0">
              <a:lnSpc>
                <a:spcPct val="80000"/>
              </a:lnSpc>
              <a:buFontTx/>
              <a:buNone/>
            </a:pPr>
            <a:r>
              <a:rPr lang="x-none">
                <a:latin typeface="Arial" charset="0"/>
              </a:rPr>
              <a:t>11.3.2.1 Información del sistema</a:t>
            </a:r>
          </a:p>
        </p:txBody>
      </p:sp>
    </p:spTree>
    <p:extLst>
      <p:ext uri="{BB962C8B-B14F-4D97-AF65-F5344CB8AC3E}">
        <p14:creationId xmlns:p14="http://schemas.microsoft.com/office/powerpoint/2010/main" val="3145210554"/>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114</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11.3 Administración de sistemas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11.3.2 Utilidades del sistema</a:t>
            </a:r>
          </a:p>
          <a:p>
            <a:pPr rtl="0">
              <a:lnSpc>
                <a:spcPct val="80000"/>
              </a:lnSpc>
              <a:buFontTx/>
              <a:buNone/>
            </a:pPr>
            <a:r>
              <a:rPr lang="x-none">
                <a:latin typeface="Arial" charset="0"/>
              </a:rPr>
              <a:t>11.3.2.2 Configuración del sistema</a:t>
            </a:r>
          </a:p>
        </p:txBody>
      </p:sp>
    </p:spTree>
    <p:extLst>
      <p:ext uri="{BB962C8B-B14F-4D97-AF65-F5344CB8AC3E}">
        <p14:creationId xmlns:p14="http://schemas.microsoft.com/office/powerpoint/2010/main" val="606317402"/>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115</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11.3 Administración de sistemas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11.3.2 Utilidades del sistema</a:t>
            </a:r>
          </a:p>
          <a:p>
            <a:pPr rtl="0">
              <a:lnSpc>
                <a:spcPct val="80000"/>
              </a:lnSpc>
              <a:buFontTx/>
              <a:buNone/>
            </a:pPr>
            <a:r>
              <a:rPr lang="x-none">
                <a:latin typeface="Arial" charset="0"/>
              </a:rPr>
              <a:t>11.3.2.3 El registro</a:t>
            </a:r>
          </a:p>
        </p:txBody>
      </p:sp>
    </p:spTree>
    <p:extLst>
      <p:ext uri="{BB962C8B-B14F-4D97-AF65-F5344CB8AC3E}">
        <p14:creationId xmlns:p14="http://schemas.microsoft.com/office/powerpoint/2010/main" val="1012358876"/>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116</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11.3 Administración de sistemas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11.3.2 Utilidades del sistema</a:t>
            </a:r>
          </a:p>
          <a:p>
            <a:pPr rtl="0">
              <a:lnSpc>
                <a:spcPct val="80000"/>
              </a:lnSpc>
              <a:buFontTx/>
              <a:buNone/>
            </a:pPr>
            <a:r>
              <a:rPr lang="x-none">
                <a:latin typeface="Arial" charset="0"/>
              </a:rPr>
              <a:t>11.3.2.4: Regedit</a:t>
            </a:r>
          </a:p>
        </p:txBody>
      </p:sp>
    </p:spTree>
    <p:extLst>
      <p:ext uri="{BB962C8B-B14F-4D97-AF65-F5344CB8AC3E}">
        <p14:creationId xmlns:p14="http://schemas.microsoft.com/office/powerpoint/2010/main" val="340046085"/>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117</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11.3 Administración de sistemas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11.3.2 Utilidades del sistema</a:t>
            </a:r>
          </a:p>
          <a:p>
            <a:pPr rtl="0">
              <a:lnSpc>
                <a:spcPct val="80000"/>
              </a:lnSpc>
              <a:buFontTx/>
              <a:buNone/>
            </a:pPr>
            <a:r>
              <a:rPr lang="x-none">
                <a:latin typeface="Arial" charset="0"/>
              </a:rPr>
              <a:t>11.3.2.5 Microsoft Management console</a:t>
            </a:r>
          </a:p>
        </p:txBody>
      </p:sp>
    </p:spTree>
    <p:extLst>
      <p:ext uri="{BB962C8B-B14F-4D97-AF65-F5344CB8AC3E}">
        <p14:creationId xmlns:p14="http://schemas.microsoft.com/office/powerpoint/2010/main" val="2097487832"/>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118</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11.3 Administración de sistemas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11.3.2 Utilidades del sistema</a:t>
            </a:r>
          </a:p>
          <a:p>
            <a:pPr rtl="0">
              <a:lnSpc>
                <a:spcPct val="80000"/>
              </a:lnSpc>
              <a:buFontTx/>
              <a:buNone/>
            </a:pPr>
            <a:r>
              <a:rPr lang="x-none">
                <a:latin typeface="Arial" charset="0"/>
              </a:rPr>
              <a:t>11.3.2.6 DxDiag</a:t>
            </a:r>
          </a:p>
        </p:txBody>
      </p:sp>
    </p:spTree>
    <p:extLst>
      <p:ext uri="{BB962C8B-B14F-4D97-AF65-F5344CB8AC3E}">
        <p14:creationId xmlns:p14="http://schemas.microsoft.com/office/powerpoint/2010/main" val="2635870158"/>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119</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11.3 Administración de sistemas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11.3.2 Utilidades del sistema</a:t>
            </a:r>
          </a:p>
          <a:p>
            <a:pPr rtl="0">
              <a:lnSpc>
                <a:spcPct val="80000"/>
              </a:lnSpc>
              <a:buFontTx/>
              <a:buNone/>
            </a:pPr>
            <a:r>
              <a:rPr lang="x-none">
                <a:latin typeface="Arial" charset="0"/>
              </a:rPr>
              <a:t>11.3.2.7 Práctica de laboratorio: Utilidades del sistema</a:t>
            </a:r>
          </a:p>
        </p:txBody>
      </p:sp>
    </p:spTree>
    <p:extLst>
      <p:ext uri="{BB962C8B-B14F-4D97-AF65-F5344CB8AC3E}">
        <p14:creationId xmlns:p14="http://schemas.microsoft.com/office/powerpoint/2010/main" val="193315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ACE20BE7-F2F3-4E26-9454-50B18F790A4E}" type="slidenum">
              <a:rPr sz="800" b="0">
                <a:ea typeface="ＭＳ Ｐゴシック" pitchFamily="34" charset="-128"/>
              </a:rPr>
              <a:pPr algn="r"/>
              <a:t>12</a:t>
            </a:fld>
            <a:endParaRPr sz="800" b="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422613862"/>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120</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11.3 Administración de sistemas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11.3.2 Utilidades del sistema</a:t>
            </a:r>
          </a:p>
          <a:p>
            <a:pPr rtl="0">
              <a:lnSpc>
                <a:spcPct val="80000"/>
              </a:lnSpc>
              <a:buFontTx/>
              <a:buNone/>
            </a:pPr>
            <a:r>
              <a:rPr lang="x-none">
                <a:latin typeface="Arial" charset="0"/>
              </a:rPr>
              <a:t>11.3.2.8 Práctica de laboratorio: Administración de archivos del sistema</a:t>
            </a:r>
          </a:p>
          <a:p>
            <a:pPr rtl="0">
              <a:lnSpc>
                <a:spcPct val="80000"/>
              </a:lnSpc>
              <a:buFontTx/>
              <a:buNone/>
            </a:pPr>
            <a:r>
              <a:rPr lang="x-none">
                <a:latin typeface="Arial" charset="0"/>
              </a:rPr>
              <a:t>11.3.2.9 Verifique su comprensión: Utilidades del sistema</a:t>
            </a:r>
          </a:p>
          <a:p>
            <a:pPr rtl="0">
              <a:lnSpc>
                <a:spcPct val="80000"/>
              </a:lnSpc>
              <a:buFontTx/>
              <a:buNone/>
            </a:pPr>
            <a:r>
              <a:rPr lang="x-none">
                <a:latin typeface="Arial" charset="0"/>
              </a:rPr>
              <a:t>11.3.3.1 ¿Qué conoce hasta ahora? Operaciones de disco</a:t>
            </a:r>
          </a:p>
        </p:txBody>
      </p:sp>
    </p:spTree>
    <p:extLst>
      <p:ext uri="{BB962C8B-B14F-4D97-AF65-F5344CB8AC3E}">
        <p14:creationId xmlns:p14="http://schemas.microsoft.com/office/powerpoint/2010/main" val="2096586922"/>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121</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11.3 Administración de sistemas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11.3.3 Administración de discos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11.3.3.1 ¿Qué conoce hasta ahora? Operaciones de disco</a:t>
            </a:r>
          </a:p>
          <a:p>
            <a:pPr rtl="0">
              <a:lnSpc>
                <a:spcPct val="80000"/>
              </a:lnSpc>
              <a:buFontTx/>
              <a:buNone/>
            </a:pPr>
            <a:r>
              <a:rPr lang="x-none">
                <a:latin typeface="Arial" charset="0"/>
              </a:rPr>
              <a:t>11.3.3.2 Utilidad Administración de discos</a:t>
            </a:r>
          </a:p>
        </p:txBody>
      </p:sp>
    </p:spTree>
    <p:extLst>
      <p:ext uri="{BB962C8B-B14F-4D97-AF65-F5344CB8AC3E}">
        <p14:creationId xmlns:p14="http://schemas.microsoft.com/office/powerpoint/2010/main" val="331092924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122</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11.3 Administración de sistemas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11.3.3 Administración de discos</a:t>
            </a:r>
          </a:p>
          <a:p>
            <a:pPr rtl="0">
              <a:lnSpc>
                <a:spcPct val="80000"/>
              </a:lnSpc>
              <a:buFontTx/>
              <a:buNone/>
            </a:pPr>
            <a:r>
              <a:rPr lang="x-none">
                <a:latin typeface="Arial" charset="0"/>
              </a:rPr>
              <a:t>11.3.3.3 Estado de la unidad</a:t>
            </a:r>
          </a:p>
        </p:txBody>
      </p:sp>
    </p:spTree>
    <p:extLst>
      <p:ext uri="{BB962C8B-B14F-4D97-AF65-F5344CB8AC3E}">
        <p14:creationId xmlns:p14="http://schemas.microsoft.com/office/powerpoint/2010/main" val="566453197"/>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123</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11.3 Administración de sistemas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11.3.3 Administración de discos</a:t>
            </a:r>
          </a:p>
          <a:p>
            <a:pPr rtl="0">
              <a:lnSpc>
                <a:spcPct val="80000"/>
              </a:lnSpc>
              <a:buFontTx/>
              <a:buNone/>
            </a:pPr>
            <a:r>
              <a:rPr lang="x-none">
                <a:latin typeface="Arial" charset="0"/>
              </a:rPr>
              <a:t>11.3.3.4 Montaje de una unidad</a:t>
            </a:r>
          </a:p>
        </p:txBody>
      </p:sp>
    </p:spTree>
    <p:extLst>
      <p:ext uri="{BB962C8B-B14F-4D97-AF65-F5344CB8AC3E}">
        <p14:creationId xmlns:p14="http://schemas.microsoft.com/office/powerpoint/2010/main" val="2153402953"/>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124</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11.3 Administración de sistemas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11.3.3 Administración de discos</a:t>
            </a:r>
          </a:p>
          <a:p>
            <a:pPr rtl="0">
              <a:lnSpc>
                <a:spcPct val="80000"/>
              </a:lnSpc>
              <a:buFontTx/>
              <a:buNone/>
            </a:pPr>
            <a:r>
              <a:rPr lang="x-none">
                <a:latin typeface="Arial" charset="0"/>
              </a:rPr>
              <a:t>11.3.3.5 Agregar arreglos de discos</a:t>
            </a:r>
          </a:p>
        </p:txBody>
      </p:sp>
    </p:spTree>
    <p:extLst>
      <p:ext uri="{BB962C8B-B14F-4D97-AF65-F5344CB8AC3E}">
        <p14:creationId xmlns:p14="http://schemas.microsoft.com/office/powerpoint/2010/main" val="3905155512"/>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125</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11.3 Administración de sistemas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11.3.3 Administración de discos</a:t>
            </a:r>
          </a:p>
          <a:p>
            <a:pPr rtl="0">
              <a:lnSpc>
                <a:spcPct val="80000"/>
              </a:lnSpc>
              <a:buFontTx/>
              <a:buNone/>
            </a:pPr>
            <a:r>
              <a:rPr lang="x-none">
                <a:latin typeface="Arial" charset="0"/>
              </a:rPr>
              <a:t>11.3.3.6 Optimización de disco</a:t>
            </a:r>
          </a:p>
        </p:txBody>
      </p:sp>
    </p:spTree>
    <p:extLst>
      <p:ext uri="{BB962C8B-B14F-4D97-AF65-F5344CB8AC3E}">
        <p14:creationId xmlns:p14="http://schemas.microsoft.com/office/powerpoint/2010/main" val="2792654138"/>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126</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11.3 Administración de sistemas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11.3.3 Administración de discos</a:t>
            </a:r>
          </a:p>
          <a:p>
            <a:pPr rtl="0">
              <a:lnSpc>
                <a:spcPct val="80000"/>
              </a:lnSpc>
              <a:buFontTx/>
              <a:buNone/>
            </a:pPr>
            <a:r>
              <a:rPr lang="x-none">
                <a:latin typeface="Arial" charset="0"/>
              </a:rPr>
              <a:t>11.3.3.7 Verificación de errores de disco</a:t>
            </a:r>
          </a:p>
        </p:txBody>
      </p:sp>
    </p:spTree>
    <p:extLst>
      <p:ext uri="{BB962C8B-B14F-4D97-AF65-F5344CB8AC3E}">
        <p14:creationId xmlns:p14="http://schemas.microsoft.com/office/powerpoint/2010/main" val="638737772"/>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127</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11.3 Administración de sistemas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11.3.3 Administración de discos</a:t>
            </a:r>
          </a:p>
          <a:p>
            <a:pPr rtl="0">
              <a:lnSpc>
                <a:spcPct val="80000"/>
              </a:lnSpc>
              <a:buFontTx/>
              <a:buNone/>
            </a:pPr>
            <a:r>
              <a:rPr lang="x-none">
                <a:latin typeface="Arial" charset="0"/>
              </a:rPr>
              <a:t>11.3.3.8 Práctica de laboratorio: Mantenimiento del disco duro</a:t>
            </a:r>
          </a:p>
          <a:p>
            <a:pPr rtl="0">
              <a:lnSpc>
                <a:spcPct val="80000"/>
              </a:lnSpc>
              <a:buFontTx/>
              <a:buNone/>
            </a:pPr>
            <a:r>
              <a:rPr lang="x-none">
                <a:latin typeface="Arial" charset="0"/>
              </a:rPr>
              <a:t>11.3.3.9 Verifique su comprensión: Administración de discos</a:t>
            </a:r>
          </a:p>
        </p:txBody>
      </p:sp>
    </p:spTree>
    <p:extLst>
      <p:ext uri="{BB962C8B-B14F-4D97-AF65-F5344CB8AC3E}">
        <p14:creationId xmlns:p14="http://schemas.microsoft.com/office/powerpoint/2010/main" val="98494746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128</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11.3 Administración de sistemas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11.3.4 Instalación y configuración de aplicaciones</a:t>
            </a:r>
          </a:p>
          <a:p>
            <a:pPr rtl="0">
              <a:lnSpc>
                <a:spcPct val="80000"/>
              </a:lnSpc>
              <a:buFontTx/>
              <a:buNone/>
            </a:pPr>
            <a:r>
              <a:rPr lang="x-none">
                <a:latin typeface="Arial" charset="0"/>
              </a:rPr>
              <a:t>11.3.4.1 Requisitos del sistema</a:t>
            </a:r>
          </a:p>
        </p:txBody>
      </p:sp>
    </p:spTree>
    <p:extLst>
      <p:ext uri="{BB962C8B-B14F-4D97-AF65-F5344CB8AC3E}">
        <p14:creationId xmlns:p14="http://schemas.microsoft.com/office/powerpoint/2010/main" val="630298333"/>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129</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11.3 Administración de sistemas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11.3.4 Instalación y configuración de aplicaciones</a:t>
            </a:r>
          </a:p>
          <a:p>
            <a:pPr rtl="0">
              <a:lnSpc>
                <a:spcPct val="80000"/>
              </a:lnSpc>
              <a:buFontTx/>
              <a:buNone/>
            </a:pPr>
            <a:r>
              <a:rPr lang="x-none">
                <a:latin typeface="Arial" charset="0"/>
              </a:rPr>
              <a:t>11.3.4.2 Métodos de instalación</a:t>
            </a:r>
          </a:p>
        </p:txBody>
      </p:sp>
    </p:spTree>
    <p:extLst>
      <p:ext uri="{BB962C8B-B14F-4D97-AF65-F5344CB8AC3E}">
        <p14:creationId xmlns:p14="http://schemas.microsoft.com/office/powerpoint/2010/main" val="18232418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13</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560579782"/>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130</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11.3 Administración de sistemas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11.3.4 Instalación y configuración de aplicaciones</a:t>
            </a:r>
          </a:p>
          <a:p>
            <a:pPr rtl="0">
              <a:lnSpc>
                <a:spcPct val="80000"/>
              </a:lnSpc>
              <a:buFontTx/>
              <a:buNone/>
            </a:pPr>
            <a:r>
              <a:rPr lang="x-none">
                <a:latin typeface="Arial" charset="0"/>
              </a:rPr>
              <a:t>11.3.4.3 Instalación de una aplicación</a:t>
            </a:r>
          </a:p>
        </p:txBody>
      </p:sp>
    </p:spTree>
    <p:extLst>
      <p:ext uri="{BB962C8B-B14F-4D97-AF65-F5344CB8AC3E}">
        <p14:creationId xmlns:p14="http://schemas.microsoft.com/office/powerpoint/2010/main" val="379803923"/>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131</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11.3 Administración de sistemas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11.3.4 Instalación y configuración de aplicaciones</a:t>
            </a:r>
          </a:p>
          <a:p>
            <a:pPr rtl="0">
              <a:lnSpc>
                <a:spcPct val="80000"/>
              </a:lnSpc>
              <a:buFontTx/>
              <a:buNone/>
            </a:pPr>
            <a:r>
              <a:rPr lang="x-none">
                <a:latin typeface="Arial" charset="0"/>
              </a:rPr>
              <a:t>11.3.4.4 Modo de compatibilidad</a:t>
            </a:r>
          </a:p>
        </p:txBody>
      </p:sp>
    </p:spTree>
    <p:extLst>
      <p:ext uri="{BB962C8B-B14F-4D97-AF65-F5344CB8AC3E}">
        <p14:creationId xmlns:p14="http://schemas.microsoft.com/office/powerpoint/2010/main" val="2116245937"/>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132</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11.3 Administración de sistemas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11.3.4 Instalación y configuración de aplicaciones</a:t>
            </a:r>
          </a:p>
          <a:p>
            <a:pPr rtl="0">
              <a:lnSpc>
                <a:spcPct val="80000"/>
              </a:lnSpc>
              <a:buFontTx/>
              <a:buNone/>
            </a:pPr>
            <a:r>
              <a:rPr lang="x-none">
                <a:latin typeface="Arial" charset="0"/>
              </a:rPr>
              <a:t>11.3.4.5 Desinstalación o modificación de un programa</a:t>
            </a:r>
          </a:p>
        </p:txBody>
      </p:sp>
    </p:spTree>
    <p:extLst>
      <p:ext uri="{BB962C8B-B14F-4D97-AF65-F5344CB8AC3E}">
        <p14:creationId xmlns:p14="http://schemas.microsoft.com/office/powerpoint/2010/main" val="3454212804"/>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133</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11.3 Administración de sistemas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11.3.4 Instalación y configuración de aplicaciones</a:t>
            </a:r>
          </a:p>
          <a:p>
            <a:pPr rtl="0">
              <a:lnSpc>
                <a:spcPct val="80000"/>
              </a:lnSpc>
              <a:buFontTx/>
              <a:buNone/>
            </a:pPr>
            <a:r>
              <a:rPr lang="x-none">
                <a:latin typeface="Arial" charset="0"/>
              </a:rPr>
              <a:t>11.3.4.6 Práctica de laboratorio: Instalación de software de terceros</a:t>
            </a:r>
          </a:p>
        </p:txBody>
      </p:sp>
    </p:spTree>
    <p:extLst>
      <p:ext uri="{BB962C8B-B14F-4D97-AF65-F5344CB8AC3E}">
        <p14:creationId xmlns:p14="http://schemas.microsoft.com/office/powerpoint/2010/main" val="203700673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134</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11.3 Administración de sistemas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11.3.4 Instalación y configuración de aplicaciones</a:t>
            </a:r>
          </a:p>
          <a:p>
            <a:pPr rtl="0">
              <a:lnSpc>
                <a:spcPct val="80000"/>
              </a:lnSpc>
              <a:buFontTx/>
              <a:buNone/>
            </a:pPr>
            <a:r>
              <a:rPr lang="x-none">
                <a:latin typeface="Arial" charset="0"/>
              </a:rPr>
              <a:t>11.3.4.7 Consideraciones de seguridad</a:t>
            </a:r>
          </a:p>
          <a:p>
            <a:pPr rtl="0">
              <a:lnSpc>
                <a:spcPct val="80000"/>
              </a:lnSpc>
              <a:buFontTx/>
              <a:buNone/>
            </a:pPr>
            <a:r>
              <a:rPr lang="x-none">
                <a:latin typeface="Arial" charset="0"/>
              </a:rPr>
              <a:t>11.3.4.8 Verifique su comprensión: Instalación y configuración de aplicaciones</a:t>
            </a:r>
          </a:p>
        </p:txBody>
      </p:sp>
    </p:spTree>
    <p:extLst>
      <p:ext uri="{BB962C8B-B14F-4D97-AF65-F5344CB8AC3E}">
        <p14:creationId xmlns:p14="http://schemas.microsoft.com/office/powerpoint/2010/main" val="603327686"/>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11 Configuración de Windows</a:t>
            </a:r>
          </a:p>
          <a:p>
            <a:pPr rtl="0">
              <a:buFontTx/>
              <a:buNone/>
            </a:pPr>
            <a:r>
              <a:rPr lang="x-none" sz="1200" b="0"/>
              <a:t>11.4 Herramientas de línea de comandos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135</a:t>
            </a:fld>
            <a:endParaRPr/>
          </a:p>
        </p:txBody>
      </p:sp>
    </p:spTree>
    <p:extLst>
      <p:ext uri="{BB962C8B-B14F-4D97-AF65-F5344CB8AC3E}">
        <p14:creationId xmlns:p14="http://schemas.microsoft.com/office/powerpoint/2010/main" val="1219941776"/>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136</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11.4 Herramientas de línea de comandos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11.4.1 Uso de la CLI de Windows</a:t>
            </a:r>
          </a:p>
          <a:p>
            <a:pPr rtl="0">
              <a:lnSpc>
                <a:spcPct val="80000"/>
              </a:lnSpc>
              <a:buFontTx/>
              <a:buNone/>
            </a:pPr>
            <a:r>
              <a:rPr lang="x-none">
                <a:latin typeface="Arial" charset="0"/>
              </a:rPr>
              <a:t>11.4.1.1 PowerShell</a:t>
            </a:r>
          </a:p>
        </p:txBody>
      </p:sp>
    </p:spTree>
    <p:extLst>
      <p:ext uri="{BB962C8B-B14F-4D97-AF65-F5344CB8AC3E}">
        <p14:creationId xmlns:p14="http://schemas.microsoft.com/office/powerpoint/2010/main" val="1919704076"/>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137</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11.4 Herramientas de línea de comandos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11.4.1 Uso de la CLI de Windows</a:t>
            </a:r>
          </a:p>
          <a:p>
            <a:pPr rtl="0">
              <a:lnSpc>
                <a:spcPct val="80000"/>
              </a:lnSpc>
              <a:buFontTx/>
              <a:buNone/>
            </a:pPr>
            <a:r>
              <a:rPr lang="x-none">
                <a:latin typeface="Arial" charset="0"/>
              </a:rPr>
              <a:t>11.4.1.2 Shell de comandos</a:t>
            </a:r>
          </a:p>
        </p:txBody>
      </p:sp>
    </p:spTree>
    <p:extLst>
      <p:ext uri="{BB962C8B-B14F-4D97-AF65-F5344CB8AC3E}">
        <p14:creationId xmlns:p14="http://schemas.microsoft.com/office/powerpoint/2010/main" val="158216775"/>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138</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11.4 Herramientas de línea de comandos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11.4.1 Uso de la CLI de Windows</a:t>
            </a:r>
          </a:p>
          <a:p>
            <a:pPr rtl="0">
              <a:lnSpc>
                <a:spcPct val="80000"/>
              </a:lnSpc>
              <a:buFontTx/>
              <a:buNone/>
            </a:pPr>
            <a:r>
              <a:rPr lang="x-none">
                <a:latin typeface="Arial" charset="0"/>
              </a:rPr>
              <a:t>11.4.1.3 Comandos básicos</a:t>
            </a:r>
          </a:p>
        </p:txBody>
      </p:sp>
    </p:spTree>
    <p:extLst>
      <p:ext uri="{BB962C8B-B14F-4D97-AF65-F5344CB8AC3E}">
        <p14:creationId xmlns:p14="http://schemas.microsoft.com/office/powerpoint/2010/main" val="4244922984"/>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139</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11.4 Herramientas de línea de comandos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11.4.1 Uso de la CLI de Windows</a:t>
            </a:r>
          </a:p>
          <a:p>
            <a:pPr rtl="0">
              <a:lnSpc>
                <a:spcPct val="80000"/>
              </a:lnSpc>
              <a:buFontTx/>
              <a:buNone/>
            </a:pPr>
            <a:r>
              <a:rPr lang="x-none">
                <a:latin typeface="Arial" charset="0"/>
              </a:rPr>
              <a:t>11.4.1.4 Demostración de video: Gestión de las sesiones de línea de comandos</a:t>
            </a:r>
          </a:p>
        </p:txBody>
      </p:sp>
    </p:spTree>
    <p:extLst>
      <p:ext uri="{BB962C8B-B14F-4D97-AF65-F5344CB8AC3E}">
        <p14:creationId xmlns:p14="http://schemas.microsoft.com/office/powerpoint/2010/main" val="19414594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14</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084657140"/>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140</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11.4 Herramientas de línea de comandos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11.4.1 Uso de la CLI de Windows</a:t>
            </a:r>
          </a:p>
          <a:p>
            <a:pPr rtl="0">
              <a:lnSpc>
                <a:spcPct val="80000"/>
              </a:lnSpc>
              <a:buFontTx/>
              <a:buNone/>
            </a:pPr>
            <a:r>
              <a:rPr lang="x-none">
                <a:latin typeface="Arial" charset="0"/>
              </a:rPr>
              <a:t>11.4.1.5 Práctica de laboratorio: Trabajar en la shell de comandos de Windows</a:t>
            </a:r>
          </a:p>
          <a:p>
            <a:pPr rtl="0">
              <a:lnSpc>
                <a:spcPct val="80000"/>
              </a:lnSpc>
              <a:buFontTx/>
              <a:buNone/>
            </a:pPr>
            <a:r>
              <a:rPr lang="x-none">
                <a:latin typeface="Arial" charset="0"/>
              </a:rPr>
              <a:t>11.4.1.6 Verifique su comprensión: Comandos básicos de la línea de comandos</a:t>
            </a:r>
          </a:p>
        </p:txBody>
      </p:sp>
    </p:spTree>
    <p:extLst>
      <p:ext uri="{BB962C8B-B14F-4D97-AF65-F5344CB8AC3E}">
        <p14:creationId xmlns:p14="http://schemas.microsoft.com/office/powerpoint/2010/main" val="320474060"/>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141</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11.4 Herramientas de línea de comandos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11.4.2 Comandos de la CLI del sistema de archivos</a:t>
            </a:r>
          </a:p>
          <a:p>
            <a:pPr rtl="0">
              <a:lnSpc>
                <a:spcPct val="80000"/>
              </a:lnSpc>
              <a:buFontTx/>
              <a:buNone/>
            </a:pPr>
            <a:r>
              <a:rPr lang="x-none">
                <a:latin typeface="Arial" charset="0"/>
              </a:rPr>
              <a:t>11.4.2.1 Convenciones de sintaxis de comandos</a:t>
            </a:r>
          </a:p>
        </p:txBody>
      </p:sp>
    </p:spTree>
    <p:extLst>
      <p:ext uri="{BB962C8B-B14F-4D97-AF65-F5344CB8AC3E}">
        <p14:creationId xmlns:p14="http://schemas.microsoft.com/office/powerpoint/2010/main" val="2688415650"/>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142</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11.4 Herramientas de línea de comandos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11.4.2 Comandos de la CLI del sistema de archivos</a:t>
            </a:r>
          </a:p>
          <a:p>
            <a:pPr rtl="0">
              <a:lnSpc>
                <a:spcPct val="80000"/>
              </a:lnSpc>
              <a:buFontTx/>
              <a:buNone/>
            </a:pPr>
            <a:r>
              <a:rPr lang="x-none">
                <a:latin typeface="Arial" charset="0"/>
              </a:rPr>
              <a:t>11.4.2.2 Navegación por el sistema de archivos</a:t>
            </a:r>
          </a:p>
        </p:txBody>
      </p:sp>
    </p:spTree>
    <p:extLst>
      <p:ext uri="{BB962C8B-B14F-4D97-AF65-F5344CB8AC3E}">
        <p14:creationId xmlns:p14="http://schemas.microsoft.com/office/powerpoint/2010/main" val="75000064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143</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11.4 Herramientas de línea de comandos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11.4.2 Comandos de la CLI del sistema de archivos</a:t>
            </a:r>
          </a:p>
          <a:p>
            <a:pPr rtl="0">
              <a:lnSpc>
                <a:spcPct val="80000"/>
              </a:lnSpc>
              <a:buFontTx/>
              <a:buNone/>
            </a:pPr>
            <a:r>
              <a:rPr lang="x-none">
                <a:latin typeface="Arial" charset="0"/>
              </a:rPr>
              <a:t>11.4.2.3 Navegación por el sistema de archivos: Comandos</a:t>
            </a:r>
          </a:p>
        </p:txBody>
      </p:sp>
    </p:spTree>
    <p:extLst>
      <p:ext uri="{BB962C8B-B14F-4D97-AF65-F5344CB8AC3E}">
        <p14:creationId xmlns:p14="http://schemas.microsoft.com/office/powerpoint/2010/main" val="1598753013"/>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144</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11.4 Herramientas de línea de comandos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11.4.2 Comandos de la CLI del sistema de archivos</a:t>
            </a:r>
          </a:p>
          <a:p>
            <a:pPr rtl="0">
              <a:lnSpc>
                <a:spcPct val="80000"/>
              </a:lnSpc>
              <a:buFontTx/>
              <a:buNone/>
            </a:pPr>
            <a:r>
              <a:rPr lang="x-none">
                <a:latin typeface="Arial" charset="0"/>
              </a:rPr>
              <a:t>11.4.2.4 Demostración en video: Trabajar con carpetas de archivos</a:t>
            </a:r>
          </a:p>
        </p:txBody>
      </p:sp>
    </p:spTree>
    <p:extLst>
      <p:ext uri="{BB962C8B-B14F-4D97-AF65-F5344CB8AC3E}">
        <p14:creationId xmlns:p14="http://schemas.microsoft.com/office/powerpoint/2010/main" val="3893760869"/>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145</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11.4 Herramientas de línea de comandos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11.4.2 Comandos de la CLI del sistema de archivos</a:t>
            </a:r>
          </a:p>
          <a:p>
            <a:pPr rtl="0">
              <a:lnSpc>
                <a:spcPct val="80000"/>
              </a:lnSpc>
              <a:buFontTx/>
              <a:buNone/>
            </a:pPr>
            <a:r>
              <a:rPr lang="x-none">
                <a:latin typeface="Arial" charset="0"/>
              </a:rPr>
              <a:t>11.4.2.5 Manipulación de carpetas: Comandos</a:t>
            </a:r>
          </a:p>
        </p:txBody>
      </p:sp>
    </p:spTree>
    <p:extLst>
      <p:ext uri="{BB962C8B-B14F-4D97-AF65-F5344CB8AC3E}">
        <p14:creationId xmlns:p14="http://schemas.microsoft.com/office/powerpoint/2010/main" val="544305140"/>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146</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11.4 Herramientas de línea de comandos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11.4.2 Comandos de la CLI del sistema de archivos</a:t>
            </a:r>
          </a:p>
          <a:p>
            <a:pPr rtl="0">
              <a:lnSpc>
                <a:spcPct val="80000"/>
              </a:lnSpc>
              <a:buFontTx/>
              <a:buNone/>
            </a:pPr>
            <a:r>
              <a:rPr lang="x-none">
                <a:latin typeface="Arial" charset="0"/>
              </a:rPr>
              <a:t>11.4.2.6 Manipulación de archivos: Comandos</a:t>
            </a:r>
          </a:p>
        </p:txBody>
      </p:sp>
    </p:spTree>
    <p:extLst>
      <p:ext uri="{BB962C8B-B14F-4D97-AF65-F5344CB8AC3E}">
        <p14:creationId xmlns:p14="http://schemas.microsoft.com/office/powerpoint/2010/main" val="915161275"/>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147</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11.4 Herramientas de línea de comandos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11.4.2 Comandos de la CLI del sistema de archivos</a:t>
            </a:r>
          </a:p>
          <a:p>
            <a:pPr rtl="0">
              <a:lnSpc>
                <a:spcPct val="80000"/>
              </a:lnSpc>
              <a:buFontTx/>
              <a:buNone/>
            </a:pPr>
            <a:r>
              <a:rPr lang="x-none">
                <a:latin typeface="Arial" charset="0"/>
              </a:rPr>
              <a:t>11.4.2.7 Práctica de laboratorio: Comandos del sistema de archivos</a:t>
            </a:r>
          </a:p>
          <a:p>
            <a:pPr rtl="0">
              <a:lnSpc>
                <a:spcPct val="80000"/>
              </a:lnSpc>
              <a:buFontTx/>
              <a:buNone/>
            </a:pPr>
            <a:r>
              <a:rPr lang="x-none">
                <a:latin typeface="Arial" charset="0"/>
              </a:rPr>
              <a:t>11.4.2.8 Verifique su comprensión: Comandos de la CLI del sistema de archivos</a:t>
            </a:r>
          </a:p>
        </p:txBody>
      </p:sp>
    </p:spTree>
    <p:extLst>
      <p:ext uri="{BB962C8B-B14F-4D97-AF65-F5344CB8AC3E}">
        <p14:creationId xmlns:p14="http://schemas.microsoft.com/office/powerpoint/2010/main" val="3967362746"/>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148</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11.4 Herramientas de línea de comandos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11.4.3 Comandos de la CLI de disco</a:t>
            </a:r>
          </a:p>
          <a:p>
            <a:pPr rtl="0">
              <a:lnSpc>
                <a:spcPct val="80000"/>
              </a:lnSpc>
              <a:buFontTx/>
              <a:buNone/>
            </a:pPr>
            <a:r>
              <a:rPr lang="x-none">
                <a:latin typeface="Arial" charset="0"/>
              </a:rPr>
              <a:t>11.4.3.1 Operaciones de disco: Comandos</a:t>
            </a:r>
          </a:p>
        </p:txBody>
      </p:sp>
    </p:spTree>
    <p:extLst>
      <p:ext uri="{BB962C8B-B14F-4D97-AF65-F5344CB8AC3E}">
        <p14:creationId xmlns:p14="http://schemas.microsoft.com/office/powerpoint/2010/main" val="438139808"/>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149</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11.4 Herramientas de línea de comandos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11.4.3 Comandos de la CLI de disco</a:t>
            </a:r>
          </a:p>
          <a:p>
            <a:pPr rtl="0">
              <a:lnSpc>
                <a:spcPct val="80000"/>
              </a:lnSpc>
              <a:buFontTx/>
              <a:buNone/>
            </a:pPr>
            <a:r>
              <a:rPr lang="x-none">
                <a:latin typeface="Arial" charset="0"/>
              </a:rPr>
              <a:t>11.4.3.2 Práctica de laboratorio: Comandos de la CLI de disco</a:t>
            </a:r>
          </a:p>
          <a:p>
            <a:pPr rtl="0">
              <a:lnSpc>
                <a:spcPct val="80000"/>
              </a:lnSpc>
              <a:buFontTx/>
              <a:buNone/>
            </a:pPr>
            <a:r>
              <a:rPr lang="x-none">
                <a:latin typeface="Arial" charset="0"/>
              </a:rPr>
              <a:t>11.4.3.3 Verifique su comprensión: Comandos de operaciones de disco</a:t>
            </a:r>
          </a:p>
        </p:txBody>
      </p:sp>
    </p:spTree>
    <p:extLst>
      <p:ext uri="{BB962C8B-B14F-4D97-AF65-F5344CB8AC3E}">
        <p14:creationId xmlns:p14="http://schemas.microsoft.com/office/powerpoint/2010/main" val="5759163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15</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196307643"/>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150</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11.4 Herramientas de línea de comandos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11.4.4 Comandos de la CLI de tareas y del sistema</a:t>
            </a:r>
          </a:p>
          <a:p>
            <a:pPr rtl="0">
              <a:lnSpc>
                <a:spcPct val="80000"/>
              </a:lnSpc>
              <a:buFontTx/>
              <a:buNone/>
            </a:pPr>
            <a:r>
              <a:rPr lang="x-none">
                <a:latin typeface="Arial" charset="0"/>
              </a:rPr>
              <a:t>11.4.4.1 Comandos de la CLI del sistema</a:t>
            </a:r>
          </a:p>
        </p:txBody>
      </p:sp>
    </p:spTree>
    <p:extLst>
      <p:ext uri="{BB962C8B-B14F-4D97-AF65-F5344CB8AC3E}">
        <p14:creationId xmlns:p14="http://schemas.microsoft.com/office/powerpoint/2010/main" val="343485110"/>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151</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11.4 Herramientas de línea de comandos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11.4.4 Comandos de la CLI de tareas y del sistema</a:t>
            </a:r>
          </a:p>
          <a:p>
            <a:pPr rtl="0">
              <a:lnSpc>
                <a:spcPct val="80000"/>
              </a:lnSpc>
              <a:buFontTx/>
              <a:buNone/>
            </a:pPr>
            <a:r>
              <a:rPr lang="x-none">
                <a:latin typeface="Arial" charset="0"/>
              </a:rPr>
              <a:t>11.4.4.2 Práctica de laboratorio:</a:t>
            </a:r>
            <a:r>
              <a:rPr lang="x-none" sz="1200" b="0"/>
              <a:t>Comandos de la CLI de tareas y del sistema</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11.4.4.3: Verifique su comprensión: Comandos de tareas y del sistema</a:t>
            </a:r>
          </a:p>
          <a:p>
            <a:pPr>
              <a:lnSpc>
                <a:spcPct val="80000"/>
              </a:lnSpc>
              <a:buFontTx/>
              <a:buNone/>
            </a:pPr>
            <a:endParaRPr lang="en-US" dirty="0">
              <a:latin typeface="Arial" charset="0"/>
            </a:endParaRPr>
          </a:p>
        </p:txBody>
      </p:sp>
    </p:spTree>
    <p:extLst>
      <p:ext uri="{BB962C8B-B14F-4D97-AF65-F5344CB8AC3E}">
        <p14:creationId xmlns:p14="http://schemas.microsoft.com/office/powerpoint/2010/main" val="1659393549"/>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152</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11.4 Herramientas de línea de comandos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11.4.5 Otros comandos útiles de la CLI</a:t>
            </a:r>
          </a:p>
          <a:p>
            <a:pPr rtl="0">
              <a:lnSpc>
                <a:spcPct val="80000"/>
              </a:lnSpc>
              <a:buFontTx/>
              <a:buNone/>
            </a:pPr>
            <a:r>
              <a:rPr lang="x-none">
                <a:latin typeface="Arial" charset="0"/>
              </a:rPr>
              <a:t>11.4.5.1 Otros comandos</a:t>
            </a:r>
            <a:r>
              <a:rPr lang="x-none" sz="1200" b="0"/>
              <a:t> útiles</a:t>
            </a:r>
          </a:p>
        </p:txBody>
      </p:sp>
    </p:spTree>
    <p:extLst>
      <p:ext uri="{BB962C8B-B14F-4D97-AF65-F5344CB8AC3E}">
        <p14:creationId xmlns:p14="http://schemas.microsoft.com/office/powerpoint/2010/main" val="25910325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153</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11.4 Herramientas de línea de comandos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11.4.5 Otros comandos útiles de la CLI</a:t>
            </a:r>
          </a:p>
          <a:p>
            <a:pPr rtl="0">
              <a:lnSpc>
                <a:spcPct val="80000"/>
              </a:lnSpc>
              <a:buFontTx/>
              <a:buNone/>
            </a:pPr>
            <a:r>
              <a:rPr lang="x-none">
                <a:latin typeface="Arial" charset="0"/>
              </a:rPr>
              <a:t>11.4.5.2 Utilidades del sistema en ejecución</a:t>
            </a:r>
          </a:p>
        </p:txBody>
      </p:sp>
    </p:spTree>
    <p:extLst>
      <p:ext uri="{BB962C8B-B14F-4D97-AF65-F5344CB8AC3E}">
        <p14:creationId xmlns:p14="http://schemas.microsoft.com/office/powerpoint/2010/main" val="27404135"/>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154</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11.4 Herramientas de línea de comandos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11.4.5 Otros comandos útiles de la CLI</a:t>
            </a:r>
          </a:p>
          <a:p>
            <a:pPr rtl="0">
              <a:lnSpc>
                <a:spcPct val="80000"/>
              </a:lnSpc>
              <a:buFontTx/>
              <a:buNone/>
            </a:pPr>
            <a:r>
              <a:rPr lang="x-none">
                <a:latin typeface="Arial" charset="0"/>
              </a:rPr>
              <a:t>11.4.5.3 Práctica de laboratorio: </a:t>
            </a:r>
            <a:r>
              <a:rPr lang="x-none" sz="1200" b="0"/>
              <a:t>Otros comandos útiles</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11.4.5.4 Verifique su comprensión: </a:t>
            </a:r>
            <a:r>
              <a:rPr lang="x-none" sz="1200" b="0"/>
              <a:t>Otros comandos útiles de la CLI</a:t>
            </a:r>
          </a:p>
          <a:p>
            <a:pPr>
              <a:lnSpc>
                <a:spcPct val="80000"/>
              </a:lnSpc>
              <a:buFontTx/>
              <a:buNone/>
            </a:pPr>
            <a:endParaRPr lang="en-US" dirty="0">
              <a:latin typeface="Arial" charset="0"/>
            </a:endParaRPr>
          </a:p>
        </p:txBody>
      </p:sp>
    </p:spTree>
    <p:extLst>
      <p:ext uri="{BB962C8B-B14F-4D97-AF65-F5344CB8AC3E}">
        <p14:creationId xmlns:p14="http://schemas.microsoft.com/office/powerpoint/2010/main" val="1338580899"/>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11 Configuración de Windows</a:t>
            </a:r>
          </a:p>
          <a:p>
            <a:pPr rtl="0">
              <a:buFontTx/>
              <a:buNone/>
            </a:pPr>
            <a:r>
              <a:rPr lang="x-none" sz="1200" b="0"/>
              <a:t>11.5 Redes de Windows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155</a:t>
            </a:fld>
            <a:endParaRPr/>
          </a:p>
        </p:txBody>
      </p:sp>
    </p:spTree>
    <p:extLst>
      <p:ext uri="{BB962C8B-B14F-4D97-AF65-F5344CB8AC3E}">
        <p14:creationId xmlns:p14="http://schemas.microsoft.com/office/powerpoint/2010/main" val="1803158308"/>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156</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11.5 Redes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Recursos compartidos de red y asignación de unidades</a:t>
            </a:r>
          </a:p>
          <a:p>
            <a:pPr rtl="0">
              <a:lnSpc>
                <a:spcPct val="80000"/>
              </a:lnSpc>
              <a:buFontTx/>
              <a:buNone/>
            </a:pPr>
            <a:r>
              <a:rPr lang="x-none">
                <a:latin typeface="Arial" charset="0"/>
              </a:rPr>
              <a:t>11.5.1.1 Dominio y grupo de trabajo</a:t>
            </a:r>
          </a:p>
        </p:txBody>
      </p:sp>
    </p:spTree>
    <p:extLst>
      <p:ext uri="{BB962C8B-B14F-4D97-AF65-F5344CB8AC3E}">
        <p14:creationId xmlns:p14="http://schemas.microsoft.com/office/powerpoint/2010/main" val="356801114"/>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157</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11.5 Redes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11.5.1 Recursos compartidos de red y asignación de unidades</a:t>
            </a:r>
          </a:p>
          <a:p>
            <a:pPr rtl="0">
              <a:lnSpc>
                <a:spcPct val="80000"/>
              </a:lnSpc>
              <a:buFontTx/>
              <a:buNone/>
            </a:pPr>
            <a:r>
              <a:rPr lang="x-none">
                <a:latin typeface="Arial" charset="0"/>
              </a:rPr>
              <a:t>11.5.1.2 – Grupo hogar</a:t>
            </a:r>
          </a:p>
        </p:txBody>
      </p:sp>
    </p:spTree>
    <p:extLst>
      <p:ext uri="{BB962C8B-B14F-4D97-AF65-F5344CB8AC3E}">
        <p14:creationId xmlns:p14="http://schemas.microsoft.com/office/powerpoint/2010/main" val="1232730202"/>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158</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11.5 Redes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11.5.1 Recursos compartidos de red y Asignación de unidades</a:t>
            </a:r>
          </a:p>
          <a:p>
            <a:pPr rtl="0">
              <a:lnSpc>
                <a:spcPct val="80000"/>
              </a:lnSpc>
              <a:buFontTx/>
              <a:buNone/>
            </a:pPr>
            <a:r>
              <a:rPr lang="x-none">
                <a:latin typeface="Arial" charset="0"/>
              </a:rPr>
              <a:t>11.5.1.3 Demostración en video: conexión a un grupo de trabajo o dominio</a:t>
            </a:r>
          </a:p>
        </p:txBody>
      </p:sp>
    </p:spTree>
    <p:extLst>
      <p:ext uri="{BB962C8B-B14F-4D97-AF65-F5344CB8AC3E}">
        <p14:creationId xmlns:p14="http://schemas.microsoft.com/office/powerpoint/2010/main" val="3709825332"/>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159</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11.5 Redes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11.5.1 Uso compartido de red y asignación de unidades</a:t>
            </a:r>
          </a:p>
          <a:p>
            <a:pPr rtl="0">
              <a:lnSpc>
                <a:spcPct val="80000"/>
              </a:lnSpc>
              <a:buFontTx/>
              <a:buNone/>
            </a:pPr>
            <a:r>
              <a:rPr lang="x-none">
                <a:latin typeface="Arial" charset="0"/>
              </a:rPr>
              <a:t>11.5.1.4 Recursos compartidos de red y asignacion de unidades</a:t>
            </a:r>
          </a:p>
        </p:txBody>
      </p:sp>
    </p:spTree>
    <p:extLst>
      <p:ext uri="{BB962C8B-B14F-4D97-AF65-F5344CB8AC3E}">
        <p14:creationId xmlns:p14="http://schemas.microsoft.com/office/powerpoint/2010/main" val="3710561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16</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493301068"/>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160</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11.5 Redes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11.5.1 Uso compartido de red y asignación de unidades</a:t>
            </a:r>
          </a:p>
          <a:p>
            <a:pPr rtl="0">
              <a:lnSpc>
                <a:spcPct val="80000"/>
              </a:lnSpc>
              <a:buFontTx/>
              <a:buNone/>
            </a:pPr>
            <a:r>
              <a:rPr lang="x-none">
                <a:latin typeface="Arial" charset="0"/>
              </a:rPr>
              <a:t>11.5.1.5 Recursos compartidos de administración</a:t>
            </a:r>
          </a:p>
        </p:txBody>
      </p:sp>
    </p:spTree>
    <p:extLst>
      <p:ext uri="{BB962C8B-B14F-4D97-AF65-F5344CB8AC3E}">
        <p14:creationId xmlns:p14="http://schemas.microsoft.com/office/powerpoint/2010/main" val="157371949"/>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161</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11.5 Redes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11.5.2 Uso compartido de recursos locales con otros usuarios</a:t>
            </a:r>
          </a:p>
          <a:p>
            <a:pPr rtl="0">
              <a:lnSpc>
                <a:spcPct val="80000"/>
              </a:lnSpc>
              <a:buFontTx/>
              <a:buNone/>
            </a:pPr>
            <a:r>
              <a:rPr lang="x-none">
                <a:latin typeface="Arial" charset="0"/>
              </a:rPr>
              <a:t>11.5.2.1 Uso compartido de recursos locales</a:t>
            </a:r>
          </a:p>
        </p:txBody>
      </p:sp>
    </p:spTree>
    <p:extLst>
      <p:ext uri="{BB962C8B-B14F-4D97-AF65-F5344CB8AC3E}">
        <p14:creationId xmlns:p14="http://schemas.microsoft.com/office/powerpoint/2010/main" val="3822594563"/>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162</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11.5 Redes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11.5.2 Uso compartido de recursos locales con otros usuarios</a:t>
            </a:r>
          </a:p>
          <a:p>
            <a:pPr rtl="0">
              <a:lnSpc>
                <a:spcPct val="80000"/>
              </a:lnSpc>
              <a:buFontTx/>
              <a:buNone/>
            </a:pPr>
            <a:r>
              <a:rPr lang="x-none">
                <a:latin typeface="Arial" charset="0"/>
              </a:rPr>
              <a:t>11.5.2.2 Uso compartido de impresoras frente a la Asignación de impresoras de red</a:t>
            </a:r>
          </a:p>
        </p:txBody>
      </p:sp>
    </p:spTree>
    <p:extLst>
      <p:ext uri="{BB962C8B-B14F-4D97-AF65-F5344CB8AC3E}">
        <p14:creationId xmlns:p14="http://schemas.microsoft.com/office/powerpoint/2010/main" val="3725096017"/>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163</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11.5 Redes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11.5.2 Uso compartido de recursos locales con otros usuarios</a:t>
            </a:r>
          </a:p>
          <a:p>
            <a:pPr rtl="0">
              <a:lnSpc>
                <a:spcPct val="80000"/>
              </a:lnSpc>
              <a:buFontTx/>
              <a:buNone/>
            </a:pPr>
            <a:r>
              <a:rPr lang="x-none">
                <a:latin typeface="Arial" charset="0"/>
              </a:rPr>
              <a:t>11.5.2.3 Demostración en video: compartir una carpeta</a:t>
            </a:r>
          </a:p>
        </p:txBody>
      </p:sp>
    </p:spTree>
    <p:extLst>
      <p:ext uri="{BB962C8B-B14F-4D97-AF65-F5344CB8AC3E}">
        <p14:creationId xmlns:p14="http://schemas.microsoft.com/office/powerpoint/2010/main" val="1872209486"/>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164</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11.5 Redes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11.5.2 Uso compartido de recursos locales con otros usuarios</a:t>
            </a:r>
          </a:p>
          <a:p>
            <a:pPr rtl="0">
              <a:lnSpc>
                <a:spcPct val="80000"/>
              </a:lnSpc>
              <a:buFontTx/>
              <a:buNone/>
            </a:pPr>
            <a:r>
              <a:rPr lang="x-none">
                <a:latin typeface="Arial" charset="0"/>
              </a:rPr>
              <a:t>11.5.2.4 Práctica de laboratorio: Recursos compartidos</a:t>
            </a:r>
          </a:p>
        </p:txBody>
      </p:sp>
    </p:spTree>
    <p:extLst>
      <p:ext uri="{BB962C8B-B14F-4D97-AF65-F5344CB8AC3E}">
        <p14:creationId xmlns:p14="http://schemas.microsoft.com/office/powerpoint/2010/main" val="1031970370"/>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165</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11.5 Redes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11.5.3 Configuración de una conexión de red cableada</a:t>
            </a:r>
          </a:p>
          <a:p>
            <a:pPr rtl="0">
              <a:lnSpc>
                <a:spcPct val="80000"/>
              </a:lnSpc>
              <a:buFontTx/>
              <a:buNone/>
            </a:pPr>
            <a:r>
              <a:rPr lang="x-none">
                <a:latin typeface="Arial" charset="0"/>
              </a:rPr>
              <a:t>11.5.3.1 Configuración de interfaces de red cableada en Windows 10</a:t>
            </a:r>
          </a:p>
        </p:txBody>
      </p:sp>
    </p:spTree>
    <p:extLst>
      <p:ext uri="{BB962C8B-B14F-4D97-AF65-F5344CB8AC3E}">
        <p14:creationId xmlns:p14="http://schemas.microsoft.com/office/powerpoint/2010/main" val="622796439"/>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166</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11.5 Redes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11.5.3 Configuración de una conexión de red cableada</a:t>
            </a:r>
          </a:p>
          <a:p>
            <a:pPr rtl="0">
              <a:lnSpc>
                <a:spcPct val="80000"/>
              </a:lnSpc>
              <a:buFontTx/>
              <a:buNone/>
            </a:pPr>
            <a:r>
              <a:rPr lang="x-none">
                <a:latin typeface="Arial" charset="0"/>
              </a:rPr>
              <a:t>11.5.3.2 Configuración de una NIC cableada</a:t>
            </a:r>
          </a:p>
        </p:txBody>
      </p:sp>
    </p:spTree>
    <p:extLst>
      <p:ext uri="{BB962C8B-B14F-4D97-AF65-F5344CB8AC3E}">
        <p14:creationId xmlns:p14="http://schemas.microsoft.com/office/powerpoint/2010/main" val="1223024920"/>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167</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11.5 Redes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11.5.3 Configuración de una conexión de red cableada</a:t>
            </a:r>
          </a:p>
          <a:p>
            <a:pPr rtl="0">
              <a:lnSpc>
                <a:spcPct val="80000"/>
              </a:lnSpc>
              <a:buFontTx/>
              <a:buNone/>
            </a:pPr>
            <a:r>
              <a:rPr lang="x-none">
                <a:latin typeface="Arial" charset="0"/>
              </a:rPr>
              <a:t>11.5.3.3 Configuración de un perfil de red</a:t>
            </a:r>
          </a:p>
        </p:txBody>
      </p:sp>
    </p:spTree>
    <p:extLst>
      <p:ext uri="{BB962C8B-B14F-4D97-AF65-F5344CB8AC3E}">
        <p14:creationId xmlns:p14="http://schemas.microsoft.com/office/powerpoint/2010/main" val="263314702"/>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168</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11.5 Redes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11.5.3 Configuración de una conexión de red cableada</a:t>
            </a:r>
          </a:p>
          <a:p>
            <a:pPr rtl="0">
              <a:lnSpc>
                <a:spcPct val="80000"/>
              </a:lnSpc>
              <a:buFontTx/>
              <a:buNone/>
            </a:pPr>
            <a:r>
              <a:rPr lang="x-none">
                <a:latin typeface="Arial" charset="0"/>
              </a:rPr>
              <a:t>11.5.3.4 Verificación de conectividad con la GUI de Windows</a:t>
            </a:r>
          </a:p>
        </p:txBody>
      </p:sp>
    </p:spTree>
    <p:extLst>
      <p:ext uri="{BB962C8B-B14F-4D97-AF65-F5344CB8AC3E}">
        <p14:creationId xmlns:p14="http://schemas.microsoft.com/office/powerpoint/2010/main" val="2175402695"/>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169</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11.5 Redes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11.5.3 Configuración de una conexión de red cableada</a:t>
            </a:r>
          </a:p>
          <a:p>
            <a:pPr rtl="0">
              <a:lnSpc>
                <a:spcPct val="80000"/>
              </a:lnSpc>
              <a:buFontTx/>
              <a:buNone/>
            </a:pPr>
            <a:r>
              <a:rPr lang="x-none">
                <a:latin typeface="Arial" charset="0"/>
              </a:rPr>
              <a:t>11.5.3.5 Comando ipconfig</a:t>
            </a:r>
          </a:p>
        </p:txBody>
      </p:sp>
    </p:spTree>
    <p:extLst>
      <p:ext uri="{BB962C8B-B14F-4D97-AF65-F5344CB8AC3E}">
        <p14:creationId xmlns:p14="http://schemas.microsoft.com/office/powerpoint/2010/main" val="15735191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solidFill>
                  <a:prstClr val="black"/>
                </a:solidFill>
              </a:rPr>
              <a:pPr algn="r"/>
              <a:t>17</a:t>
            </a:fld>
            <a:endParaRPr sz="800" b="0">
              <a:solidFill>
                <a:prstClr val="black"/>
              </a:solidFill>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4088282424"/>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170</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11.5 Redes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11.5.3 Configuración de una conexión de red cableada</a:t>
            </a:r>
          </a:p>
          <a:p>
            <a:pPr rtl="0">
              <a:lnSpc>
                <a:spcPct val="80000"/>
              </a:lnSpc>
              <a:buFontTx/>
              <a:buNone/>
            </a:pPr>
            <a:r>
              <a:rPr lang="x-none">
                <a:latin typeface="Arial" charset="0"/>
              </a:rPr>
              <a:t>11.5.3.6 Comandos de la CLI de red</a:t>
            </a:r>
          </a:p>
        </p:txBody>
      </p:sp>
    </p:spTree>
    <p:extLst>
      <p:ext uri="{BB962C8B-B14F-4D97-AF65-F5344CB8AC3E}">
        <p14:creationId xmlns:p14="http://schemas.microsoft.com/office/powerpoint/2010/main" val="116477316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171</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11.5 Redes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11.5.3 Configuración de una conexión de red cableada</a:t>
            </a:r>
          </a:p>
          <a:p>
            <a:pPr rtl="0">
              <a:lnSpc>
                <a:spcPct val="80000"/>
              </a:lnSpc>
              <a:buFontTx/>
              <a:buNone/>
            </a:pPr>
            <a:r>
              <a:rPr lang="x-none">
                <a:latin typeface="Arial" charset="0"/>
              </a:rPr>
              <a:t>11.5.3.7 Demostración de video: Prueba y verificación de redes con comandos de la CLI</a:t>
            </a:r>
          </a:p>
        </p:txBody>
      </p:sp>
    </p:spTree>
    <p:extLst>
      <p:ext uri="{BB962C8B-B14F-4D97-AF65-F5344CB8AC3E}">
        <p14:creationId xmlns:p14="http://schemas.microsoft.com/office/powerpoint/2010/main" val="1530367508"/>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172</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11.5 Redes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11.5.4 Configuración de interfaces de una red inalámbrica en Windows</a:t>
            </a:r>
          </a:p>
          <a:p>
            <a:pPr rtl="0">
              <a:lnSpc>
                <a:spcPct val="80000"/>
              </a:lnSpc>
              <a:buFontTx/>
              <a:buNone/>
            </a:pPr>
            <a:r>
              <a:rPr lang="x-none">
                <a:latin typeface="Arial" charset="0"/>
              </a:rPr>
              <a:t>11.5.4.1 Configuración inalámbrica</a:t>
            </a:r>
          </a:p>
        </p:txBody>
      </p:sp>
    </p:spTree>
    <p:extLst>
      <p:ext uri="{BB962C8B-B14F-4D97-AF65-F5344CB8AC3E}">
        <p14:creationId xmlns:p14="http://schemas.microsoft.com/office/powerpoint/2010/main" val="256908746"/>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173</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11.5 Redes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11.5.4 Configuración de interfaces de una red inalámbrica en Windows</a:t>
            </a:r>
          </a:p>
          <a:p>
            <a:pPr rtl="0">
              <a:lnSpc>
                <a:spcPct val="80000"/>
              </a:lnSpc>
              <a:buFontTx/>
              <a:buNone/>
            </a:pPr>
            <a:r>
              <a:rPr lang="x-none">
                <a:latin typeface="Arial" charset="0"/>
              </a:rPr>
              <a:t>11.5.4.2 Práctica de laboratorio: conexión y prueba de la conexión inalámbrica</a:t>
            </a:r>
          </a:p>
        </p:txBody>
      </p:sp>
    </p:spTree>
    <p:extLst>
      <p:ext uri="{BB962C8B-B14F-4D97-AF65-F5344CB8AC3E}">
        <p14:creationId xmlns:p14="http://schemas.microsoft.com/office/powerpoint/2010/main" val="2437302958"/>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174</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11.5 Redes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11.5.5 Protocolos de acceso remoto</a:t>
            </a:r>
          </a:p>
          <a:p>
            <a:pPr rtl="0">
              <a:lnSpc>
                <a:spcPct val="80000"/>
              </a:lnSpc>
              <a:buFontTx/>
              <a:buNone/>
            </a:pPr>
            <a:r>
              <a:rPr lang="x-none">
                <a:latin typeface="Arial" charset="0"/>
              </a:rPr>
              <a:t>11.5.5.1 Acceso VPN en Windows</a:t>
            </a:r>
          </a:p>
        </p:txBody>
      </p:sp>
    </p:spTree>
    <p:extLst>
      <p:ext uri="{BB962C8B-B14F-4D97-AF65-F5344CB8AC3E}">
        <p14:creationId xmlns:p14="http://schemas.microsoft.com/office/powerpoint/2010/main" val="1617476205"/>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175</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11.5 Redes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11.5.5 Protocolos de acceso remoto</a:t>
            </a:r>
          </a:p>
          <a:p>
            <a:pPr rtl="0">
              <a:lnSpc>
                <a:spcPct val="80000"/>
              </a:lnSpc>
              <a:buFontTx/>
              <a:buNone/>
            </a:pPr>
            <a:r>
              <a:rPr lang="x-none">
                <a:latin typeface="Arial" charset="0"/>
              </a:rPr>
              <a:t>11.5.5.2 Telnet y SSH</a:t>
            </a:r>
          </a:p>
        </p:txBody>
      </p:sp>
    </p:spTree>
    <p:extLst>
      <p:ext uri="{BB962C8B-B14F-4D97-AF65-F5344CB8AC3E}">
        <p14:creationId xmlns:p14="http://schemas.microsoft.com/office/powerpoint/2010/main" val="3435727538"/>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176</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11.5 Redes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11.5.5 Protocolos de acceso remoto</a:t>
            </a:r>
          </a:p>
          <a:p>
            <a:pPr rtl="0">
              <a:lnSpc>
                <a:spcPct val="80000"/>
              </a:lnSpc>
              <a:buFontTx/>
              <a:buNone/>
            </a:pPr>
            <a:r>
              <a:rPr lang="x-none">
                <a:latin typeface="Arial" charset="0"/>
              </a:rPr>
              <a:t>11.5.5.3 Packet Tracer: uso de Telnet y SSH</a:t>
            </a:r>
          </a:p>
        </p:txBody>
      </p:sp>
    </p:spTree>
    <p:extLst>
      <p:ext uri="{BB962C8B-B14F-4D97-AF65-F5344CB8AC3E}">
        <p14:creationId xmlns:p14="http://schemas.microsoft.com/office/powerpoint/2010/main" val="240527627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177</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11.5 Redes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11.5.6 Escritorio y asistencia remotos</a:t>
            </a:r>
          </a:p>
          <a:p>
            <a:pPr rtl="0">
              <a:lnSpc>
                <a:spcPct val="80000"/>
              </a:lnSpc>
              <a:buFontTx/>
              <a:buNone/>
            </a:pPr>
            <a:r>
              <a:rPr lang="x-none">
                <a:latin typeface="Arial" charset="0"/>
              </a:rPr>
              <a:t>11.5.6.1 Demostración en video: Escritorio remoto y asistencia remota</a:t>
            </a:r>
          </a:p>
        </p:txBody>
      </p:sp>
    </p:spTree>
    <p:extLst>
      <p:ext uri="{BB962C8B-B14F-4D97-AF65-F5344CB8AC3E}">
        <p14:creationId xmlns:p14="http://schemas.microsoft.com/office/powerpoint/2010/main" val="210298277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178</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11.5 Redes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11.5.6 Escritorio y asistencia remotos</a:t>
            </a:r>
          </a:p>
          <a:p>
            <a:pPr rtl="0">
              <a:lnSpc>
                <a:spcPct val="80000"/>
              </a:lnSpc>
              <a:buFontTx/>
              <a:buNone/>
            </a:pPr>
            <a:r>
              <a:rPr lang="x-none">
                <a:latin typeface="Arial" charset="0"/>
              </a:rPr>
              <a:t>11.5.6.2 Práctica de laboratorio: Escritorio y asistencia remotos de Windows</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11.5.6.3 Verifique su comprensión: Escritorio y asistencia remotos</a:t>
            </a:r>
          </a:p>
          <a:p>
            <a:pPr>
              <a:lnSpc>
                <a:spcPct val="80000"/>
              </a:lnSpc>
              <a:buFontTx/>
              <a:buNone/>
            </a:pPr>
            <a:endParaRPr lang="en-US" sz="1200" b="0" dirty="0"/>
          </a:p>
        </p:txBody>
      </p:sp>
    </p:spTree>
    <p:extLst>
      <p:ext uri="{BB962C8B-B14F-4D97-AF65-F5344CB8AC3E}">
        <p14:creationId xmlns:p14="http://schemas.microsoft.com/office/powerpoint/2010/main" val="1579358777"/>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11 Configuración de Windows</a:t>
            </a:r>
          </a:p>
          <a:p>
            <a:pPr rtl="0">
              <a:buFontTx/>
              <a:buNone/>
            </a:pPr>
            <a:r>
              <a:rPr lang="x-none" sz="1200" b="0"/>
              <a:t>11.6 Técnicas de mantenimiento preventivo comunes para sistemas operativos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179</a:t>
            </a:fld>
            <a:endParaRPr/>
          </a:p>
        </p:txBody>
      </p:sp>
    </p:spTree>
    <p:extLst>
      <p:ext uri="{BB962C8B-B14F-4D97-AF65-F5344CB8AC3E}">
        <p14:creationId xmlns:p14="http://schemas.microsoft.com/office/powerpoint/2010/main" val="17333283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solidFill>
                  <a:prstClr val="black"/>
                </a:solidFill>
              </a:rPr>
              <a:pPr algn="r"/>
              <a:t>18</a:t>
            </a:fld>
            <a:endParaRPr sz="800" b="0">
              <a:solidFill>
                <a:prstClr val="black"/>
              </a:solidFill>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4192319705"/>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180</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11.6 </a:t>
            </a:r>
            <a:r>
              <a:rPr lang="x-none">
                <a:latin typeface="Arial" charset="0"/>
              </a:rPr>
              <a:t>Técnicas de mantenimiento preventivo comunes para sistemas operativos </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11.6.1 </a:t>
            </a:r>
            <a:r>
              <a:rPr lang="x-none">
                <a:latin typeface="Arial" charset="0"/>
              </a:rPr>
              <a:t>Plan de mantenimiento preventivo</a:t>
            </a:r>
            <a:r>
              <a:rPr lang="x-none" sz="1200" b="0"/>
              <a:t> para el SO</a:t>
            </a:r>
          </a:p>
          <a:p>
            <a:pPr rtl="0">
              <a:lnSpc>
                <a:spcPct val="80000"/>
              </a:lnSpc>
              <a:buFontTx/>
              <a:buNone/>
            </a:pPr>
            <a:r>
              <a:rPr lang="x-none">
                <a:latin typeface="Arial" charset="0"/>
              </a:rPr>
              <a:t>11.6.1.1. Contenido del plan de mantenimiento preventivo</a:t>
            </a:r>
          </a:p>
        </p:txBody>
      </p:sp>
    </p:spTree>
    <p:extLst>
      <p:ext uri="{BB962C8B-B14F-4D97-AF65-F5344CB8AC3E}">
        <p14:creationId xmlns:p14="http://schemas.microsoft.com/office/powerpoint/2010/main" val="77595987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181</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11.6 </a:t>
            </a:r>
            <a:r>
              <a:rPr lang="x-none">
                <a:latin typeface="Arial" charset="0"/>
              </a:rPr>
              <a:t>Técnicas de mantenimiento preventivo comunes para sistemas operativos </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11.6.1 </a:t>
            </a:r>
            <a:r>
              <a:rPr lang="x-none">
                <a:latin typeface="Arial" charset="0"/>
              </a:rPr>
              <a:t>Plan de mantenimiento preventivo</a:t>
            </a:r>
            <a:r>
              <a:rPr lang="x-none" sz="1200" b="0"/>
              <a:t> para el SO</a:t>
            </a:r>
          </a:p>
          <a:p>
            <a:pPr rtl="0">
              <a:lnSpc>
                <a:spcPct val="80000"/>
              </a:lnSpc>
              <a:buFontTx/>
              <a:buNone/>
            </a:pPr>
            <a:r>
              <a:rPr lang="x-none">
                <a:latin typeface="Arial" charset="0"/>
              </a:rPr>
              <a:t>11.6.1.2 Práctica de laboratorio: Administración de la carpeta de inicio</a:t>
            </a:r>
          </a:p>
        </p:txBody>
      </p:sp>
    </p:spTree>
    <p:extLst>
      <p:ext uri="{BB962C8B-B14F-4D97-AF65-F5344CB8AC3E}">
        <p14:creationId xmlns:p14="http://schemas.microsoft.com/office/powerpoint/2010/main" val="326521672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182</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11.6 </a:t>
            </a:r>
            <a:r>
              <a:rPr lang="x-none">
                <a:latin typeface="Arial" charset="0"/>
              </a:rPr>
              <a:t>Técnicas de mantenimiento preventivo comunes para sistemas operativos </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11.6.1 </a:t>
            </a:r>
            <a:r>
              <a:rPr lang="x-none">
                <a:latin typeface="Arial" charset="0"/>
              </a:rPr>
              <a:t>Plan de mantenimiento preventivo</a:t>
            </a:r>
            <a:r>
              <a:rPr lang="x-none" sz="1200" b="0"/>
              <a:t> para el SO</a:t>
            </a:r>
          </a:p>
          <a:p>
            <a:pPr rtl="0">
              <a:lnSpc>
                <a:spcPct val="80000"/>
              </a:lnSpc>
              <a:buFontTx/>
              <a:buNone/>
            </a:pPr>
            <a:r>
              <a:rPr lang="x-none">
                <a:latin typeface="Arial" charset="0"/>
              </a:rPr>
              <a:t>11.6.1.3 Actualizaciones de Windows</a:t>
            </a:r>
          </a:p>
        </p:txBody>
      </p:sp>
    </p:spTree>
    <p:extLst>
      <p:ext uri="{BB962C8B-B14F-4D97-AF65-F5344CB8AC3E}">
        <p14:creationId xmlns:p14="http://schemas.microsoft.com/office/powerpoint/2010/main" val="96847593"/>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183</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11.6 </a:t>
            </a:r>
            <a:r>
              <a:rPr lang="x-none">
                <a:latin typeface="Arial" charset="0"/>
              </a:rPr>
              <a:t>Técnicas de mantenimiento preventivo comunes para sistemas operativos </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11.6.1 </a:t>
            </a:r>
            <a:r>
              <a:rPr lang="x-none">
                <a:latin typeface="Arial" charset="0"/>
              </a:rPr>
              <a:t>Plan de mantenimiento preventivo</a:t>
            </a:r>
            <a:r>
              <a:rPr lang="x-none" sz="1200" b="0"/>
              <a:t> para el SO</a:t>
            </a:r>
          </a:p>
          <a:p>
            <a:pPr rtl="0">
              <a:lnSpc>
                <a:spcPct val="80000"/>
              </a:lnSpc>
              <a:buFontTx/>
              <a:buNone/>
            </a:pPr>
            <a:r>
              <a:rPr lang="x-none">
                <a:latin typeface="Arial" charset="0"/>
              </a:rPr>
              <a:t>11.6.1.4 Demostración en video: Programación de tareas</a:t>
            </a:r>
          </a:p>
        </p:txBody>
      </p:sp>
    </p:spTree>
    <p:extLst>
      <p:ext uri="{BB962C8B-B14F-4D97-AF65-F5344CB8AC3E}">
        <p14:creationId xmlns:p14="http://schemas.microsoft.com/office/powerpoint/2010/main" val="486231718"/>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184</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11.6 </a:t>
            </a:r>
            <a:r>
              <a:rPr lang="x-none">
                <a:latin typeface="Arial" charset="0"/>
              </a:rPr>
              <a:t>Técnicas de mantenimiento preventivo comunes para sistemas operativos </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11.6.1 </a:t>
            </a:r>
            <a:r>
              <a:rPr lang="x-none">
                <a:latin typeface="Arial" charset="0"/>
              </a:rPr>
              <a:t>Plan de mantenimiento preventivo</a:t>
            </a:r>
            <a:r>
              <a:rPr lang="x-none" sz="1200" b="0"/>
              <a:t> para el SO</a:t>
            </a:r>
          </a:p>
          <a:p>
            <a:pPr rtl="0">
              <a:lnSpc>
                <a:spcPct val="80000"/>
              </a:lnSpc>
              <a:buFontTx/>
              <a:buNone/>
            </a:pPr>
            <a:r>
              <a:rPr lang="x-none">
                <a:latin typeface="Arial" charset="0"/>
              </a:rPr>
              <a:t>11.6.1.5 Práctica de laboratorio: Programe una tarea con la GUI y en la línea de comandos</a:t>
            </a:r>
          </a:p>
        </p:txBody>
      </p:sp>
    </p:spTree>
    <p:extLst>
      <p:ext uri="{BB962C8B-B14F-4D97-AF65-F5344CB8AC3E}">
        <p14:creationId xmlns:p14="http://schemas.microsoft.com/office/powerpoint/2010/main" val="354779336"/>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185</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11.6 </a:t>
            </a:r>
            <a:r>
              <a:rPr lang="x-none">
                <a:latin typeface="Arial" charset="0"/>
              </a:rPr>
              <a:t>Técnicas de mantenimiento preventivo comunes para sistemas operativos </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11.6.2 Copia de respaldo y restauración</a:t>
            </a:r>
            <a:r>
              <a:rPr lang="x-none">
                <a:latin typeface="Arial" charset="0"/>
              </a:rPr>
              <a:t> </a:t>
            </a:r>
          </a:p>
          <a:p>
            <a:pPr rtl="0">
              <a:lnSpc>
                <a:spcPct val="80000"/>
              </a:lnSpc>
              <a:buFontTx/>
              <a:buNone/>
            </a:pPr>
            <a:r>
              <a:rPr lang="x-none">
                <a:latin typeface="Arial" charset="0"/>
              </a:rPr>
              <a:t>11.6.2.1 Puntos de restauración</a:t>
            </a:r>
          </a:p>
        </p:txBody>
      </p:sp>
    </p:spTree>
    <p:extLst>
      <p:ext uri="{BB962C8B-B14F-4D97-AF65-F5344CB8AC3E}">
        <p14:creationId xmlns:p14="http://schemas.microsoft.com/office/powerpoint/2010/main" val="1438269332"/>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186</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11.6 </a:t>
            </a:r>
            <a:r>
              <a:rPr lang="x-none">
                <a:latin typeface="Arial" charset="0"/>
              </a:rPr>
              <a:t>Técnicas de mantenimiento preventivo comunes para sistemas operativos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11.6.2 Copia de respaldo y restauración</a:t>
            </a:r>
            <a:r>
              <a:rPr lang="x-none">
                <a:latin typeface="Arial" charset="0"/>
              </a:rPr>
              <a:t> </a:t>
            </a:r>
          </a:p>
          <a:p>
            <a:pPr rtl="0">
              <a:lnSpc>
                <a:spcPct val="80000"/>
              </a:lnSpc>
              <a:buFontTx/>
              <a:buNone/>
            </a:pPr>
            <a:r>
              <a:rPr lang="x-none">
                <a:latin typeface="Arial" charset="0"/>
              </a:rPr>
              <a:t>11.6.2.2 Creación de copias de respaldo del disco duro</a:t>
            </a:r>
          </a:p>
        </p:txBody>
      </p:sp>
    </p:spTree>
    <p:extLst>
      <p:ext uri="{BB962C8B-B14F-4D97-AF65-F5344CB8AC3E}">
        <p14:creationId xmlns:p14="http://schemas.microsoft.com/office/powerpoint/2010/main" val="1563928872"/>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187</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11.6 </a:t>
            </a:r>
            <a:r>
              <a:rPr lang="x-none">
                <a:latin typeface="Arial" charset="0"/>
              </a:rPr>
              <a:t>Técnicas de mantenimiento preventivo comunes para sistemas operativos </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11.6.2 Copia de respaldo y restauración</a:t>
            </a:r>
            <a:r>
              <a:rPr lang="x-none">
                <a:latin typeface="Arial" charset="0"/>
              </a:rPr>
              <a:t> </a:t>
            </a:r>
          </a:p>
          <a:p>
            <a:pPr rtl="0">
              <a:lnSpc>
                <a:spcPct val="80000"/>
              </a:lnSpc>
              <a:buFontTx/>
              <a:buNone/>
            </a:pPr>
            <a:r>
              <a:rPr lang="x-none">
                <a:latin typeface="Arial" charset="0"/>
              </a:rPr>
              <a:t>11.6.2.3 Demostración en video: herramientas de respaldo del disco duro</a:t>
            </a:r>
          </a:p>
        </p:txBody>
      </p:sp>
    </p:spTree>
    <p:extLst>
      <p:ext uri="{BB962C8B-B14F-4D97-AF65-F5344CB8AC3E}">
        <p14:creationId xmlns:p14="http://schemas.microsoft.com/office/powerpoint/2010/main" val="3119511225"/>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188</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11.6 </a:t>
            </a:r>
            <a:r>
              <a:rPr lang="x-none">
                <a:latin typeface="Arial" charset="0"/>
              </a:rPr>
              <a:t>Técnicas de mantenimiento preventivo comunes para sistemas operativos </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11.6.2 Copia de respaldo y restauración</a:t>
            </a:r>
            <a:r>
              <a:rPr lang="x-none">
                <a:latin typeface="Arial" charset="0"/>
              </a:rPr>
              <a:t> </a:t>
            </a:r>
          </a:p>
          <a:p>
            <a:pPr rtl="0">
              <a:lnSpc>
                <a:spcPct val="80000"/>
              </a:lnSpc>
              <a:buFontTx/>
              <a:buNone/>
            </a:pPr>
            <a:r>
              <a:rPr lang="x-none">
                <a:latin typeface="Arial" charset="0"/>
              </a:rPr>
              <a:t>11.6.2.4 Práctica de laboratorio: restauración del sistema y copia de respaldo del disco duro</a:t>
            </a:r>
          </a:p>
        </p:txBody>
      </p:sp>
    </p:spTree>
    <p:extLst>
      <p:ext uri="{BB962C8B-B14F-4D97-AF65-F5344CB8AC3E}">
        <p14:creationId xmlns:p14="http://schemas.microsoft.com/office/powerpoint/2010/main" val="4273972725"/>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11 Configuración de Windows</a:t>
            </a:r>
          </a:p>
          <a:p>
            <a:pPr rtl="0">
              <a:buFontTx/>
              <a:buNone/>
            </a:pPr>
            <a:r>
              <a:rPr lang="x-none" sz="1200" b="0"/>
              <a:t>11.7 Aplicación del proceso de resolución de problemas en sistemas operativos Windows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189</a:t>
            </a:fld>
            <a:endParaRPr/>
          </a:p>
        </p:txBody>
      </p:sp>
    </p:spTree>
    <p:extLst>
      <p:ext uri="{BB962C8B-B14F-4D97-AF65-F5344CB8AC3E}">
        <p14:creationId xmlns:p14="http://schemas.microsoft.com/office/powerpoint/2010/main" val="13587615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solidFill>
                  <a:prstClr val="black"/>
                </a:solidFill>
              </a:rPr>
              <a:pPr algn="r"/>
              <a:t>19</a:t>
            </a:fld>
            <a:endParaRPr sz="800" b="0">
              <a:solidFill>
                <a:prstClr val="black"/>
              </a:solidFill>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10500556"/>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190</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11.7 Proceso básico de resolución de problemas de los sistemas operativos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11.7.1 Aplicación del proceso de resolución de problemas en sistemas operativos Windows</a:t>
            </a:r>
            <a:r>
              <a:rPr lang="x-none">
                <a:latin typeface="Arial" charset="0"/>
              </a:rPr>
              <a:t> </a:t>
            </a:r>
          </a:p>
          <a:p>
            <a:pPr rtl="0">
              <a:lnSpc>
                <a:spcPct val="80000"/>
              </a:lnSpc>
              <a:buFontTx/>
              <a:buNone/>
            </a:pPr>
            <a:r>
              <a:rPr lang="x-none">
                <a:latin typeface="Arial" charset="0"/>
              </a:rPr>
              <a:t>11.7.1.1 Los seis pasos del proceso de resolución de problemas.</a:t>
            </a:r>
          </a:p>
        </p:txBody>
      </p:sp>
    </p:spTree>
    <p:extLst>
      <p:ext uri="{BB962C8B-B14F-4D97-AF65-F5344CB8AC3E}">
        <p14:creationId xmlns:p14="http://schemas.microsoft.com/office/powerpoint/2010/main" val="2160493053"/>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191</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11.7 Proceso básico de resolución de problemas de los sistemas operativos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11.7.1 Aplicación del proceso de resolución de problemas en sistemas operativos Windows</a:t>
            </a:r>
            <a:r>
              <a:rPr lang="x-none">
                <a:latin typeface="Arial" charset="0"/>
              </a:rPr>
              <a:t> </a:t>
            </a:r>
          </a:p>
          <a:p>
            <a:pPr rtl="0">
              <a:lnSpc>
                <a:spcPct val="80000"/>
              </a:lnSpc>
              <a:buFontTx/>
              <a:buNone/>
            </a:pPr>
            <a:r>
              <a:rPr lang="x-none">
                <a:latin typeface="Arial" charset="0"/>
              </a:rPr>
              <a:t>11.7.1.2 Identificación del problema</a:t>
            </a:r>
          </a:p>
        </p:txBody>
      </p:sp>
    </p:spTree>
    <p:extLst>
      <p:ext uri="{BB962C8B-B14F-4D97-AF65-F5344CB8AC3E}">
        <p14:creationId xmlns:p14="http://schemas.microsoft.com/office/powerpoint/2010/main" val="187675199"/>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192</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11.7 Proceso básico de resolución de problemas de los sistemas operativos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11.7.1 Aplicación del proceso de resolución de problemas en sistemas operativos Windows</a:t>
            </a:r>
            <a:r>
              <a:rPr lang="x-none">
                <a:latin typeface="Arial" charset="0"/>
              </a:rPr>
              <a:t> </a:t>
            </a:r>
          </a:p>
          <a:p>
            <a:pPr rtl="0">
              <a:lnSpc>
                <a:spcPct val="80000"/>
              </a:lnSpc>
              <a:buFontTx/>
              <a:buNone/>
            </a:pPr>
            <a:r>
              <a:rPr lang="x-none">
                <a:latin typeface="Arial" charset="0"/>
              </a:rPr>
              <a:t>11.7.1.3. Establecimiento de una teoría de causas probables</a:t>
            </a:r>
          </a:p>
        </p:txBody>
      </p:sp>
    </p:spTree>
    <p:extLst>
      <p:ext uri="{BB962C8B-B14F-4D97-AF65-F5344CB8AC3E}">
        <p14:creationId xmlns:p14="http://schemas.microsoft.com/office/powerpoint/2010/main" val="2685681988"/>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193</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11.7 Proceso básico de resolución de problemas de los sistemas operativos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11.7.1 Aplicación del proceso de resolución de problemas en sistemas operativos Windows</a:t>
            </a:r>
            <a:r>
              <a:rPr lang="x-none">
                <a:latin typeface="Arial" charset="0"/>
              </a:rPr>
              <a:t> </a:t>
            </a:r>
          </a:p>
          <a:p>
            <a:pPr rtl="0">
              <a:lnSpc>
                <a:spcPct val="80000"/>
              </a:lnSpc>
              <a:buFontTx/>
              <a:buNone/>
            </a:pPr>
            <a:r>
              <a:rPr lang="x-none">
                <a:latin typeface="Arial" charset="0"/>
              </a:rPr>
              <a:t>11.7.1.4. Pruebe la teoría para determinar la causa</a:t>
            </a:r>
          </a:p>
        </p:txBody>
      </p:sp>
    </p:spTree>
    <p:extLst>
      <p:ext uri="{BB962C8B-B14F-4D97-AF65-F5344CB8AC3E}">
        <p14:creationId xmlns:p14="http://schemas.microsoft.com/office/powerpoint/2010/main" val="3141447758"/>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194</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11.7 Proceso básico de resolución de problemas de los sistemas operativos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11.7.1 Aplicación del proceso de resolución de problemas en sistemas operativos Windows</a:t>
            </a:r>
            <a:r>
              <a:rPr lang="x-none">
                <a:latin typeface="Arial" charset="0"/>
              </a:rPr>
              <a:t> </a:t>
            </a:r>
          </a:p>
          <a:p>
            <a:pPr rtl="0">
              <a:lnSpc>
                <a:spcPct val="80000"/>
              </a:lnSpc>
              <a:buFontTx/>
              <a:buNone/>
            </a:pPr>
            <a:r>
              <a:rPr lang="x-none">
                <a:latin typeface="Arial" charset="0"/>
              </a:rPr>
              <a:t>11.7.1.5 Establecimiento de un plan de acción para resolver el problema e implementar la solución</a:t>
            </a:r>
          </a:p>
          <a:p>
            <a:pPr>
              <a:lnSpc>
                <a:spcPct val="80000"/>
              </a:lnSpc>
              <a:buFontTx/>
              <a:buNone/>
            </a:pPr>
            <a:endParaRPr lang="en-US" sz="1200" b="0" dirty="0"/>
          </a:p>
        </p:txBody>
      </p:sp>
    </p:spTree>
    <p:extLst>
      <p:ext uri="{BB962C8B-B14F-4D97-AF65-F5344CB8AC3E}">
        <p14:creationId xmlns:p14="http://schemas.microsoft.com/office/powerpoint/2010/main" val="254717518"/>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195</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11.7 Proceso básico de resolución de problemas de los sistemas operativos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11.7.1 Aplicación del proceso de resolución de problemas en sistemas operativos Windows</a:t>
            </a:r>
            <a:r>
              <a:rPr lang="x-none">
                <a:latin typeface="Arial" charset="0"/>
              </a:rPr>
              <a:t> </a:t>
            </a:r>
          </a:p>
          <a:p>
            <a:pPr rtl="0">
              <a:lnSpc>
                <a:spcPct val="80000"/>
              </a:lnSpc>
              <a:buFontTx/>
              <a:buNone/>
            </a:pPr>
            <a:r>
              <a:rPr lang="x-none">
                <a:latin typeface="Arial" charset="0"/>
              </a:rPr>
              <a:t>11.7.1.6 Verificación de la funcionalidad completa del sistema y, si corresponde, implementación de medidas preventivas</a:t>
            </a:r>
          </a:p>
          <a:p>
            <a:pPr>
              <a:lnSpc>
                <a:spcPct val="80000"/>
              </a:lnSpc>
              <a:buFontTx/>
              <a:buNone/>
            </a:pPr>
            <a:endParaRPr lang="en-US" sz="1200" b="0" dirty="0"/>
          </a:p>
        </p:txBody>
      </p:sp>
    </p:spTree>
    <p:extLst>
      <p:ext uri="{BB962C8B-B14F-4D97-AF65-F5344CB8AC3E}">
        <p14:creationId xmlns:p14="http://schemas.microsoft.com/office/powerpoint/2010/main" val="2081435145"/>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196</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11.7 Proceso básico de resolución de problemas de los sistemas operativos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11.7.1 Aplicación del proceso de resolución de problemas en sistemas operativos Windows</a:t>
            </a:r>
            <a:r>
              <a:rPr lang="x-none">
                <a:latin typeface="Arial" charset="0"/>
              </a:rPr>
              <a:t> </a:t>
            </a:r>
          </a:p>
          <a:p>
            <a:pPr rtl="0">
              <a:lnSpc>
                <a:spcPct val="80000"/>
              </a:lnSpc>
              <a:buFontTx/>
              <a:buNone/>
            </a:pPr>
            <a:r>
              <a:rPr lang="x-none">
                <a:latin typeface="Arial" charset="0"/>
              </a:rPr>
              <a:t>11.7.1.7 Registre hallazgos, acciones y resultados</a:t>
            </a:r>
          </a:p>
          <a:p>
            <a:pPr>
              <a:lnSpc>
                <a:spcPct val="80000"/>
              </a:lnSpc>
              <a:buFontTx/>
              <a:buNone/>
            </a:pPr>
            <a:endParaRPr lang="en-US" sz="1200" b="0" dirty="0"/>
          </a:p>
        </p:txBody>
      </p:sp>
    </p:spTree>
    <p:extLst>
      <p:ext uri="{BB962C8B-B14F-4D97-AF65-F5344CB8AC3E}">
        <p14:creationId xmlns:p14="http://schemas.microsoft.com/office/powerpoint/2010/main" val="4169747678"/>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197</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11.7 Proceso básico de resolución de problemas de los sistemas operativos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11.7.2 Problemas y soluciones comunes de los sistemas operativos Windows</a:t>
            </a:r>
          </a:p>
          <a:p>
            <a:pPr rtl="0">
              <a:lnSpc>
                <a:spcPct val="80000"/>
              </a:lnSpc>
              <a:buFontTx/>
              <a:buNone/>
            </a:pPr>
            <a:r>
              <a:rPr lang="x-none">
                <a:latin typeface="Arial" charset="0"/>
              </a:rPr>
              <a:t>11.7.2.1 Problemas y soluciones comunes</a:t>
            </a:r>
          </a:p>
          <a:p>
            <a:pPr>
              <a:lnSpc>
                <a:spcPct val="80000"/>
              </a:lnSpc>
              <a:buFontTx/>
              <a:buNone/>
            </a:pPr>
            <a:endParaRPr lang="en-US" sz="1200" b="0" dirty="0"/>
          </a:p>
        </p:txBody>
      </p:sp>
    </p:spTree>
    <p:extLst>
      <p:ext uri="{BB962C8B-B14F-4D97-AF65-F5344CB8AC3E}">
        <p14:creationId xmlns:p14="http://schemas.microsoft.com/office/powerpoint/2010/main" val="470274488"/>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198</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11.7 Proceso básico de resolución de problemas de los sistemas operativos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11.7.3 Resolución de problemas avanzados de sistemas operativos Windows</a:t>
            </a:r>
          </a:p>
          <a:p>
            <a:pPr rtl="0">
              <a:lnSpc>
                <a:spcPct val="80000"/>
              </a:lnSpc>
              <a:buFontTx/>
              <a:buNone/>
            </a:pPr>
            <a:r>
              <a:rPr lang="x-none">
                <a:latin typeface="Arial" charset="0"/>
              </a:rPr>
              <a:t>11.7.3.1 Problemas y soluciones avanzados para los sistemas operativos</a:t>
            </a:r>
          </a:p>
          <a:p>
            <a:pPr>
              <a:lnSpc>
                <a:spcPct val="80000"/>
              </a:lnSpc>
              <a:buFontTx/>
              <a:buNone/>
            </a:pPr>
            <a:endParaRPr lang="en-US" sz="1200" b="0" dirty="0"/>
          </a:p>
        </p:txBody>
      </p:sp>
    </p:spTree>
    <p:extLst>
      <p:ext uri="{BB962C8B-B14F-4D97-AF65-F5344CB8AC3E}">
        <p14:creationId xmlns:p14="http://schemas.microsoft.com/office/powerpoint/2010/main" val="3019928511"/>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199</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11.7 Proceso básico de resolución de problemas de los sistemas operativos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11.7.3 Resolución de problemas avanzados de sistemas operativos Windows</a:t>
            </a:r>
          </a:p>
          <a:p>
            <a:pPr rtl="0">
              <a:lnSpc>
                <a:spcPct val="80000"/>
              </a:lnSpc>
              <a:buFontTx/>
              <a:buNone/>
            </a:pPr>
            <a:r>
              <a:rPr lang="x-none">
                <a:latin typeface="Arial" charset="0"/>
              </a:rPr>
              <a:t>11.7.3.2 Práctica de laboratorio: Resolución de problemas del sistema operativo</a:t>
            </a:r>
          </a:p>
          <a:p>
            <a:pPr>
              <a:lnSpc>
                <a:spcPct val="80000"/>
              </a:lnSpc>
              <a:buFontTx/>
              <a:buNone/>
            </a:pPr>
            <a:endParaRPr lang="en-US" sz="1200" b="0" dirty="0"/>
          </a:p>
        </p:txBody>
      </p:sp>
    </p:spTree>
    <p:extLst>
      <p:ext uri="{BB962C8B-B14F-4D97-AF65-F5344CB8AC3E}">
        <p14:creationId xmlns:p14="http://schemas.microsoft.com/office/powerpoint/2010/main" val="135140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2</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8667713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solidFill>
                  <a:prstClr val="black"/>
                </a:solidFill>
              </a:rPr>
              <a:pPr algn="r"/>
              <a:t>20</a:t>
            </a:fld>
            <a:endParaRPr sz="800" b="0">
              <a:solidFill>
                <a:prstClr val="black"/>
              </a:solidFill>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329060046"/>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11 Configuración de Windows</a:t>
            </a:r>
          </a:p>
          <a:p>
            <a:pPr rtl="0">
              <a:buFontTx/>
              <a:buNone/>
            </a:pPr>
            <a:r>
              <a:rPr lang="x-none" sz="1200" b="0"/>
              <a:t>11.8 Resumen del capítulo</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200</a:t>
            </a:fld>
            <a:endParaRPr/>
          </a:p>
        </p:txBody>
      </p:sp>
    </p:spTree>
    <p:extLst>
      <p:ext uri="{BB962C8B-B14F-4D97-AF65-F5344CB8AC3E}">
        <p14:creationId xmlns:p14="http://schemas.microsoft.com/office/powerpoint/2010/main" val="176410064"/>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11 Configuración de Windows</a:t>
            </a:r>
          </a:p>
          <a:p>
            <a:pPr rtl="0">
              <a:buFontTx/>
              <a:buNone/>
            </a:pPr>
            <a:r>
              <a:rPr lang="x-none" sz="1200" b="0"/>
              <a:t>11.8 Resumen del capítulo</a:t>
            </a:r>
          </a:p>
          <a:p>
            <a:pPr rtl="0">
              <a:buFontTx/>
              <a:buNone/>
            </a:pPr>
            <a:r>
              <a:rPr lang="x-none" sz="1200" b="0"/>
              <a:t>11.8.1 Conclusión</a:t>
            </a:r>
          </a:p>
          <a:p>
            <a:pPr rtl="0">
              <a:buFontTx/>
              <a:buNone/>
            </a:pPr>
            <a:r>
              <a:rPr lang="x-none" sz="1200" b="0"/>
              <a:t>11.8.1.1 Configuración de Windows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201</a:t>
            </a:fld>
            <a:endParaRPr>
              <a:solidFill>
                <a:prstClr val="black"/>
              </a:solidFill>
            </a:endParaRPr>
          </a:p>
        </p:txBody>
      </p:sp>
    </p:spTree>
    <p:extLst>
      <p:ext uri="{BB962C8B-B14F-4D97-AF65-F5344CB8AC3E}">
        <p14:creationId xmlns:p14="http://schemas.microsoft.com/office/powerpoint/2010/main" val="2399892083"/>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6C92755B-29FD-8743-9094-C0E3A734D22E}" type="slidenum">
              <a:rPr sz="800">
                <a:solidFill>
                  <a:prstClr val="black"/>
                </a:solidFill>
              </a:rPr>
              <a:pPr/>
              <a:t>202</a:t>
            </a:fld>
            <a:endParaRPr sz="800">
              <a:solidFill>
                <a:prstClr val="black"/>
              </a:solidFill>
            </a:endParaRPr>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a:latin typeface="Arial" charset="0"/>
              </a:rPr>
              <a:t>Nuevos términos y comandos</a:t>
            </a:r>
          </a:p>
        </p:txBody>
      </p:sp>
    </p:spTree>
    <p:extLst>
      <p:ext uri="{BB962C8B-B14F-4D97-AF65-F5344CB8AC3E}">
        <p14:creationId xmlns:p14="http://schemas.microsoft.com/office/powerpoint/2010/main" val="2246742912"/>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641018C-6CAF-B84E-B92C-ECB119457FBA}" type="slidenum">
              <a:rPr lang="en-US" smtClean="0"/>
              <a:t>203</a:t>
            </a:fld>
            <a:endParaRPr lang="en-US" dirty="0"/>
          </a:p>
        </p:txBody>
      </p:sp>
    </p:spTree>
    <p:extLst>
      <p:ext uri="{BB962C8B-B14F-4D97-AF65-F5344CB8AC3E}">
        <p14:creationId xmlns:p14="http://schemas.microsoft.com/office/powerpoint/2010/main" val="29758267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5F7D0146-1035-4865-8A5B-0B1E8578604B}" type="slidenum">
              <a:rPr sz="800" b="0">
                <a:ea typeface="ＭＳ Ｐゴシック" pitchFamily="34" charset="-128"/>
              </a:rPr>
              <a:pPr algn="r"/>
              <a:t>21</a:t>
            </a:fld>
            <a:endParaRPr sz="800" b="0">
              <a:ea typeface="ＭＳ Ｐゴシック" pitchFamily="34" charset="-128"/>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42845234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641018C-6CAF-B84E-B92C-ECB119457FBA}" type="slidenum">
              <a:rPr lang="en-US" smtClean="0"/>
              <a:t>22</a:t>
            </a:fld>
            <a:endParaRPr lang="en-US" dirty="0"/>
          </a:p>
        </p:txBody>
      </p:sp>
    </p:spTree>
    <p:extLst>
      <p:ext uri="{BB962C8B-B14F-4D97-AF65-F5344CB8AC3E}">
        <p14:creationId xmlns:p14="http://schemas.microsoft.com/office/powerpoint/2010/main" val="33435538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a:t>IT Essentials v7.0s</a:t>
            </a:r>
          </a:p>
          <a:p>
            <a:pPr rtl="0">
              <a:buFontTx/>
              <a:buNone/>
            </a:pPr>
            <a:r>
              <a:rPr lang="x-none" sz="1200" b="0"/>
              <a:t>Capítulo 11:</a:t>
            </a:r>
            <a:r>
              <a:rPr lang="x-none" sz="1200" b="0" baseline="0"/>
              <a:t> configuración de Windows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23</a:t>
            </a:fld>
            <a:endParaRPr/>
          </a:p>
        </p:txBody>
      </p:sp>
    </p:spTree>
    <p:extLst>
      <p:ext uri="{BB962C8B-B14F-4D97-AF65-F5344CB8AC3E}">
        <p14:creationId xmlns:p14="http://schemas.microsoft.com/office/powerpoint/2010/main" val="1496800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solidFill>
                  <a:prstClr val="black"/>
                </a:solidFill>
              </a:rPr>
              <a:pPr algn="r"/>
              <a:t>24</a:t>
            </a:fld>
            <a:endParaRPr sz="800" b="0">
              <a:solidFill>
                <a:prstClr val="black"/>
              </a:solidFill>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b="0"/>
              <a:t>Cisco Networking Academy Program</a:t>
            </a:r>
          </a:p>
          <a:p>
            <a:pPr rtl="0">
              <a:buFontTx/>
              <a:buNone/>
            </a:pPr>
            <a:r>
              <a:rPr lang="x-none" b="0"/>
              <a:t>IT Essentials v7.0s</a:t>
            </a:r>
          </a:p>
          <a:p>
            <a:pPr rtl="0">
              <a:buFontTx/>
              <a:buNone/>
            </a:pPr>
            <a:r>
              <a:rPr lang="x-none" sz="1200" b="0"/>
              <a:t>Capítulo 11:</a:t>
            </a:r>
            <a:r>
              <a:rPr lang="x-none" sz="1200" b="0" baseline="0"/>
              <a:t> configuración de Windows</a:t>
            </a:r>
          </a:p>
          <a:p>
            <a:endParaRPr lang="en-GB" dirty="0"/>
          </a:p>
        </p:txBody>
      </p:sp>
    </p:spTree>
    <p:extLst>
      <p:ext uri="{BB962C8B-B14F-4D97-AF65-F5344CB8AC3E}">
        <p14:creationId xmlns:p14="http://schemas.microsoft.com/office/powerpoint/2010/main" val="17344456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solidFill>
                  <a:prstClr val="black"/>
                </a:solidFill>
              </a:rPr>
              <a:pPr algn="r"/>
              <a:t>25</a:t>
            </a:fld>
            <a:endParaRPr sz="800" b="0">
              <a:solidFill>
                <a:prstClr val="black"/>
              </a:solidFill>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b="0"/>
              <a:t>Cisco Networking Academy Program</a:t>
            </a:r>
          </a:p>
          <a:p>
            <a:pPr rtl="0">
              <a:buFontTx/>
              <a:buNone/>
            </a:pPr>
            <a:r>
              <a:rPr lang="x-none" b="0"/>
              <a:t>IT Essentials v7.0s</a:t>
            </a:r>
          </a:p>
          <a:p>
            <a:pPr rtl="0">
              <a:buFontTx/>
              <a:buNone/>
            </a:pPr>
            <a:r>
              <a:rPr lang="x-none" sz="1200" b="0"/>
              <a:t>Capítulo 11:</a:t>
            </a:r>
            <a:r>
              <a:rPr lang="x-none" sz="1200" b="0" baseline="0"/>
              <a:t> Configuración de Windows (cont.)</a:t>
            </a:r>
          </a:p>
          <a:p>
            <a:endParaRPr lang="en-GB" dirty="0"/>
          </a:p>
        </p:txBody>
      </p:sp>
    </p:spTree>
    <p:extLst>
      <p:ext uri="{BB962C8B-B14F-4D97-AF65-F5344CB8AC3E}">
        <p14:creationId xmlns:p14="http://schemas.microsoft.com/office/powerpoint/2010/main" val="3331791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solidFill>
                  <a:prstClr val="black"/>
                </a:solidFill>
              </a:rPr>
              <a:pPr algn="r"/>
              <a:t>26</a:t>
            </a:fld>
            <a:endParaRPr sz="800" b="0">
              <a:solidFill>
                <a:prstClr val="black"/>
              </a:solidFill>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b="0"/>
              <a:t>Cisco Networking Academy Program</a:t>
            </a:r>
          </a:p>
          <a:p>
            <a:pPr rtl="0">
              <a:buFontTx/>
              <a:buNone/>
            </a:pPr>
            <a:r>
              <a:rPr lang="x-none" b="0"/>
              <a:t>IT Essentials v7.0s</a:t>
            </a:r>
          </a:p>
          <a:p>
            <a:pPr rtl="0">
              <a:buFontTx/>
              <a:buNone/>
            </a:pPr>
            <a:r>
              <a:rPr lang="x-none" sz="1200" b="0"/>
              <a:t>Capítulo 11:</a:t>
            </a:r>
            <a:r>
              <a:rPr lang="x-none" sz="1200" b="0" baseline="0"/>
              <a:t> Configuración de Windows (cont.)</a:t>
            </a:r>
          </a:p>
          <a:p>
            <a:endParaRPr lang="en-GB" dirty="0"/>
          </a:p>
        </p:txBody>
      </p:sp>
    </p:spTree>
    <p:extLst>
      <p:ext uri="{BB962C8B-B14F-4D97-AF65-F5344CB8AC3E}">
        <p14:creationId xmlns:p14="http://schemas.microsoft.com/office/powerpoint/2010/main" val="34389622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solidFill>
                  <a:prstClr val="black"/>
                </a:solidFill>
              </a:rPr>
              <a:pPr algn="r"/>
              <a:t>27</a:t>
            </a:fld>
            <a:endParaRPr sz="800" b="0">
              <a:solidFill>
                <a:prstClr val="black"/>
              </a:solidFill>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b="0"/>
              <a:t>Cisco Networking Academy Program</a:t>
            </a:r>
          </a:p>
          <a:p>
            <a:pPr rtl="0">
              <a:buFontTx/>
              <a:buNone/>
            </a:pPr>
            <a:r>
              <a:rPr lang="x-none" b="0"/>
              <a:t>IT Essentials v7.0s</a:t>
            </a:r>
          </a:p>
          <a:p>
            <a:pPr rtl="0">
              <a:buFontTx/>
              <a:buNone/>
            </a:pPr>
            <a:r>
              <a:rPr lang="x-none" sz="1200" b="0"/>
              <a:t>Capítulo 11:</a:t>
            </a:r>
            <a:r>
              <a:rPr lang="x-none" sz="1200" b="0" baseline="0"/>
              <a:t> Configuración de Windows (cont.)</a:t>
            </a:r>
          </a:p>
          <a:p>
            <a:endParaRPr lang="en-GB" dirty="0"/>
          </a:p>
        </p:txBody>
      </p:sp>
    </p:spTree>
    <p:extLst>
      <p:ext uri="{BB962C8B-B14F-4D97-AF65-F5344CB8AC3E}">
        <p14:creationId xmlns:p14="http://schemas.microsoft.com/office/powerpoint/2010/main" val="6861957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solidFill>
                  <a:prstClr val="black"/>
                </a:solidFill>
              </a:rPr>
              <a:pPr algn="r"/>
              <a:t>28</a:t>
            </a:fld>
            <a:endParaRPr sz="800" b="0">
              <a:solidFill>
                <a:prstClr val="black"/>
              </a:solidFill>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b="0"/>
              <a:t>Cisco Networking Academy Program</a:t>
            </a:r>
          </a:p>
          <a:p>
            <a:pPr rtl="0">
              <a:buFontTx/>
              <a:buNone/>
            </a:pPr>
            <a:r>
              <a:rPr lang="x-none" b="0"/>
              <a:t>IT Essentials v7.0s</a:t>
            </a:r>
          </a:p>
          <a:p>
            <a:pPr rtl="0">
              <a:buFontTx/>
              <a:buNone/>
            </a:pPr>
            <a:r>
              <a:rPr lang="x-none" sz="1200" b="0"/>
              <a:t>Capítulo 11:</a:t>
            </a:r>
            <a:r>
              <a:rPr lang="x-none" sz="1200" b="0" baseline="0"/>
              <a:t> Configuración de Windows (cont.)</a:t>
            </a:r>
          </a:p>
          <a:p>
            <a:endParaRPr lang="en-GB" dirty="0"/>
          </a:p>
        </p:txBody>
      </p:sp>
    </p:spTree>
    <p:extLst>
      <p:ext uri="{BB962C8B-B14F-4D97-AF65-F5344CB8AC3E}">
        <p14:creationId xmlns:p14="http://schemas.microsoft.com/office/powerpoint/2010/main" val="19837553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11 – Configuración de Windows</a:t>
            </a:r>
          </a:p>
          <a:p>
            <a:pPr rtl="0">
              <a:buFontTx/>
              <a:buNone/>
            </a:pPr>
            <a:r>
              <a:rPr lang="x-none" sz="1200" b="0"/>
              <a:t>11.1 Escritorio y Explorador de archivos de Windows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29</a:t>
            </a:fld>
            <a:endParaRPr/>
          </a:p>
        </p:txBody>
      </p:sp>
    </p:spTree>
    <p:extLst>
      <p:ext uri="{BB962C8B-B14F-4D97-AF65-F5344CB8AC3E}">
        <p14:creationId xmlns:p14="http://schemas.microsoft.com/office/powerpoint/2010/main" val="6255296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baseline="0"/>
              <a:t>IT Essentials v7.0</a:t>
            </a:r>
          </a:p>
          <a:p>
            <a:pPr rtl="0">
              <a:buFontTx/>
              <a:buNone/>
            </a:pPr>
            <a:r>
              <a:rPr lang="x-none" sz="1200" b="0"/>
              <a:t>Capítulo 11:</a:t>
            </a:r>
            <a:r>
              <a:rPr lang="x-none" sz="1200" b="0" baseline="0"/>
              <a:t> configuración de Windows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3</a:t>
            </a:fld>
            <a:endParaRPr/>
          </a:p>
        </p:txBody>
      </p:sp>
    </p:spTree>
    <p:extLst>
      <p:ext uri="{BB962C8B-B14F-4D97-AF65-F5344CB8AC3E}">
        <p14:creationId xmlns:p14="http://schemas.microsoft.com/office/powerpoint/2010/main" val="41503246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11.1 Escritorio y Explorador de archivos de Windows</a:t>
            </a:r>
          </a:p>
          <a:p>
            <a:pPr rtl="0">
              <a:buFontTx/>
              <a:buNone/>
            </a:pPr>
            <a:r>
              <a:rPr lang="x-none" sz="1200" b="0"/>
              <a:t>11.1.1 Comparación de versiones de Windows</a:t>
            </a:r>
          </a:p>
          <a:p>
            <a:pPr rtl="0">
              <a:lnSpc>
                <a:spcPct val="80000"/>
              </a:lnSpc>
              <a:buFontTx/>
              <a:buNone/>
            </a:pPr>
            <a:r>
              <a:rPr lang="x-none">
                <a:latin typeface="Arial" charset="0"/>
              </a:rPr>
              <a:t>11.1.1.1 Versiones de Windows</a:t>
            </a:r>
          </a:p>
          <a:p>
            <a:pPr>
              <a:lnSpc>
                <a:spcPct val="80000"/>
              </a:lnSpc>
              <a:buFontTx/>
              <a:buNone/>
            </a:pPr>
            <a:endParaRPr lang="en-US" baseline="0" dirty="0">
              <a:latin typeface="Arial" charset="0"/>
            </a:endParaRPr>
          </a:p>
          <a:p>
            <a:pPr>
              <a:lnSpc>
                <a:spcPct val="80000"/>
              </a:lnSpc>
              <a:buFontTx/>
              <a:buNone/>
            </a:pPr>
            <a:endParaRPr lang="en-US" dirty="0"/>
          </a:p>
        </p:txBody>
      </p:sp>
    </p:spTree>
    <p:extLst>
      <p:ext uri="{BB962C8B-B14F-4D97-AF65-F5344CB8AC3E}">
        <p14:creationId xmlns:p14="http://schemas.microsoft.com/office/powerpoint/2010/main" val="35251901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31</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11.1 Escritorio y Explorador de archivos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11.1.1 Comparación de versiones de Windows</a:t>
            </a:r>
          </a:p>
          <a:p>
            <a:pPr rtl="0">
              <a:lnSpc>
                <a:spcPct val="80000"/>
              </a:lnSpc>
              <a:buFontTx/>
              <a:buNone/>
            </a:pPr>
            <a:r>
              <a:rPr lang="x-none">
                <a:latin typeface="Arial" charset="0"/>
              </a:rPr>
              <a:t>11.1.1.2 Windows 7</a:t>
            </a:r>
          </a:p>
          <a:p>
            <a:pPr>
              <a:lnSpc>
                <a:spcPct val="80000"/>
              </a:lnSpc>
              <a:buFontTx/>
              <a:buNone/>
            </a:pPr>
            <a:endParaRPr lang="en-US" baseline="0" dirty="0">
              <a:latin typeface="Arial" charset="0"/>
            </a:endParaRPr>
          </a:p>
          <a:p>
            <a:pPr>
              <a:lnSpc>
                <a:spcPct val="80000"/>
              </a:lnSpc>
              <a:buFontTx/>
              <a:buNone/>
            </a:pPr>
            <a:endParaRPr lang="en-US" dirty="0"/>
          </a:p>
        </p:txBody>
      </p:sp>
    </p:spTree>
    <p:extLst>
      <p:ext uri="{BB962C8B-B14F-4D97-AF65-F5344CB8AC3E}">
        <p14:creationId xmlns:p14="http://schemas.microsoft.com/office/powerpoint/2010/main" val="31835489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32</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11.1 Escritorio y Explorador de archivos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11.1.1 Comparación de versiones de Windows</a:t>
            </a:r>
          </a:p>
          <a:p>
            <a:pPr rtl="0">
              <a:lnSpc>
                <a:spcPct val="80000"/>
              </a:lnSpc>
              <a:buFontTx/>
              <a:buNone/>
            </a:pPr>
            <a:r>
              <a:rPr lang="x-none">
                <a:latin typeface="Arial" charset="0"/>
              </a:rPr>
              <a:t>11.1.1.3 Windows 8</a:t>
            </a:r>
          </a:p>
          <a:p>
            <a:pPr>
              <a:lnSpc>
                <a:spcPct val="80000"/>
              </a:lnSpc>
              <a:buFontTx/>
              <a:buNone/>
            </a:pPr>
            <a:endParaRPr lang="en-US" baseline="0" dirty="0">
              <a:latin typeface="Arial" charset="0"/>
            </a:endParaRPr>
          </a:p>
          <a:p>
            <a:pPr>
              <a:lnSpc>
                <a:spcPct val="80000"/>
              </a:lnSpc>
              <a:buFontTx/>
              <a:buNone/>
            </a:pPr>
            <a:endParaRPr lang="en-US" dirty="0"/>
          </a:p>
        </p:txBody>
      </p:sp>
    </p:spTree>
    <p:extLst>
      <p:ext uri="{BB962C8B-B14F-4D97-AF65-F5344CB8AC3E}">
        <p14:creationId xmlns:p14="http://schemas.microsoft.com/office/powerpoint/2010/main" val="40317847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33</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11.1 Escritorio y Explorador de archivos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11.1.1 Comparación de versiones de Windows</a:t>
            </a:r>
          </a:p>
          <a:p>
            <a:pPr rtl="0">
              <a:lnSpc>
                <a:spcPct val="80000"/>
              </a:lnSpc>
              <a:buFontTx/>
              <a:buNone/>
            </a:pPr>
            <a:r>
              <a:rPr lang="x-none">
                <a:latin typeface="Arial" charset="0"/>
              </a:rPr>
              <a:t>11.1.1.4 Windows 8.1</a:t>
            </a:r>
          </a:p>
          <a:p>
            <a:pPr>
              <a:lnSpc>
                <a:spcPct val="80000"/>
              </a:lnSpc>
              <a:buFontTx/>
              <a:buNone/>
            </a:pPr>
            <a:endParaRPr lang="en-US" baseline="0" dirty="0">
              <a:latin typeface="Arial" charset="0"/>
            </a:endParaRPr>
          </a:p>
          <a:p>
            <a:pPr>
              <a:lnSpc>
                <a:spcPct val="80000"/>
              </a:lnSpc>
              <a:buFontTx/>
              <a:buNone/>
            </a:pPr>
            <a:endParaRPr lang="en-US" dirty="0"/>
          </a:p>
        </p:txBody>
      </p:sp>
    </p:spTree>
    <p:extLst>
      <p:ext uri="{BB962C8B-B14F-4D97-AF65-F5344CB8AC3E}">
        <p14:creationId xmlns:p14="http://schemas.microsoft.com/office/powerpoint/2010/main" val="32282488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34</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dirty="0"/>
              <a:t>11 Configuración de Windows</a:t>
            </a:r>
          </a:p>
          <a:p>
            <a:pPr rtl="0">
              <a:buFontTx/>
              <a:buNone/>
            </a:pPr>
            <a:r>
              <a:rPr lang="x-none" sz="1200" b="0" dirty="0"/>
              <a:t>11.1 Escritorio y Explorador de archivos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dirty="0"/>
              <a:t>11.1.1 Comparación de versiones de Windows</a:t>
            </a:r>
          </a:p>
          <a:p>
            <a:pPr rtl="0">
              <a:lnSpc>
                <a:spcPct val="80000"/>
              </a:lnSpc>
              <a:buFontTx/>
              <a:buNone/>
            </a:pPr>
            <a:r>
              <a:rPr lang="x-none" dirty="0">
                <a:latin typeface="Arial" charset="0"/>
              </a:rPr>
              <a:t>11.1.1.5 – Windows 10</a:t>
            </a:r>
          </a:p>
          <a:p>
            <a:pPr rtl="0">
              <a:lnSpc>
                <a:spcPct val="80000"/>
              </a:lnSpc>
              <a:buFontTx/>
              <a:buNone/>
            </a:pPr>
            <a:r>
              <a:rPr lang="x-none" baseline="0" dirty="0">
                <a:latin typeface="Arial" charset="0"/>
              </a:rPr>
              <a:t>11.1.1.6 Verifique su comprensión: versiones de Windows</a:t>
            </a:r>
          </a:p>
          <a:p>
            <a:pPr>
              <a:lnSpc>
                <a:spcPct val="80000"/>
              </a:lnSpc>
              <a:buFontTx/>
              <a:buNone/>
            </a:pPr>
            <a:endParaRPr lang="en-US" baseline="0" dirty="0">
              <a:latin typeface="Arial" charset="0"/>
            </a:endParaRPr>
          </a:p>
          <a:p>
            <a:pPr>
              <a:lnSpc>
                <a:spcPct val="80000"/>
              </a:lnSpc>
              <a:buFontTx/>
              <a:buNone/>
            </a:pPr>
            <a:endParaRPr lang="en-US" dirty="0"/>
          </a:p>
        </p:txBody>
      </p:sp>
    </p:spTree>
    <p:extLst>
      <p:ext uri="{BB962C8B-B14F-4D97-AF65-F5344CB8AC3E}">
        <p14:creationId xmlns:p14="http://schemas.microsoft.com/office/powerpoint/2010/main" val="34931089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35</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11.1 Escritorio y Explorador de archivos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11.1.2 Escritorio de Windows</a:t>
            </a:r>
          </a:p>
          <a:p>
            <a:pPr rtl="0">
              <a:lnSpc>
                <a:spcPct val="80000"/>
              </a:lnSpc>
              <a:buFontTx/>
              <a:buNone/>
            </a:pPr>
            <a:r>
              <a:rPr lang="x-none">
                <a:latin typeface="Arial" charset="0"/>
              </a:rPr>
              <a:t>11.1.2.1 Escritorio de Windows 7</a:t>
            </a:r>
          </a:p>
        </p:txBody>
      </p:sp>
    </p:spTree>
    <p:extLst>
      <p:ext uri="{BB962C8B-B14F-4D97-AF65-F5344CB8AC3E}">
        <p14:creationId xmlns:p14="http://schemas.microsoft.com/office/powerpoint/2010/main" val="7853359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36</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11.1 Escritorio y Explorador de archivos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11.1.2 Escritorio de Windows</a:t>
            </a:r>
          </a:p>
          <a:p>
            <a:pPr rtl="0">
              <a:lnSpc>
                <a:spcPct val="80000"/>
              </a:lnSpc>
              <a:buFontTx/>
              <a:buNone/>
            </a:pPr>
            <a:r>
              <a:rPr lang="x-none">
                <a:latin typeface="Arial" charset="0"/>
              </a:rPr>
              <a:t>11.1.2.2 Escritorio de Windows 8</a:t>
            </a:r>
          </a:p>
          <a:p>
            <a:pPr>
              <a:lnSpc>
                <a:spcPct val="80000"/>
              </a:lnSpc>
              <a:buFontTx/>
              <a:buNone/>
            </a:pPr>
            <a:endParaRPr lang="en-US" dirty="0"/>
          </a:p>
        </p:txBody>
      </p:sp>
    </p:spTree>
    <p:extLst>
      <p:ext uri="{BB962C8B-B14F-4D97-AF65-F5344CB8AC3E}">
        <p14:creationId xmlns:p14="http://schemas.microsoft.com/office/powerpoint/2010/main" val="11566048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37</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11.1 Escritorio y Explorador de archivos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11.1.2 Escritorio de Windows</a:t>
            </a:r>
          </a:p>
          <a:p>
            <a:pPr rtl="0">
              <a:lnSpc>
                <a:spcPct val="80000"/>
              </a:lnSpc>
              <a:buFontTx/>
              <a:buNone/>
            </a:pPr>
            <a:r>
              <a:rPr lang="x-none">
                <a:latin typeface="Arial" charset="0"/>
              </a:rPr>
              <a:t>11.1.2.3 Escritorio de Windows 8.1</a:t>
            </a:r>
          </a:p>
          <a:p>
            <a:pPr>
              <a:lnSpc>
                <a:spcPct val="80000"/>
              </a:lnSpc>
              <a:buFontTx/>
              <a:buNone/>
            </a:pPr>
            <a:endParaRPr lang="en-US" dirty="0"/>
          </a:p>
        </p:txBody>
      </p:sp>
    </p:spTree>
    <p:extLst>
      <p:ext uri="{BB962C8B-B14F-4D97-AF65-F5344CB8AC3E}">
        <p14:creationId xmlns:p14="http://schemas.microsoft.com/office/powerpoint/2010/main" val="1880330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38</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11.1 Escritorio y Explorador de archivos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11.1.2 Escritorio de Windows</a:t>
            </a:r>
          </a:p>
          <a:p>
            <a:pPr rtl="0">
              <a:lnSpc>
                <a:spcPct val="80000"/>
              </a:lnSpc>
              <a:buFontTx/>
              <a:buNone/>
            </a:pPr>
            <a:r>
              <a:rPr lang="x-none">
                <a:latin typeface="Arial" charset="0"/>
              </a:rPr>
              <a:t>11.1.2.4 Personalización del escritorio de Windows</a:t>
            </a:r>
          </a:p>
          <a:p>
            <a:pPr>
              <a:lnSpc>
                <a:spcPct val="80000"/>
              </a:lnSpc>
              <a:buFontTx/>
              <a:buNone/>
            </a:pPr>
            <a:endParaRPr lang="en-US" dirty="0"/>
          </a:p>
        </p:txBody>
      </p:sp>
    </p:spTree>
    <p:extLst>
      <p:ext uri="{BB962C8B-B14F-4D97-AF65-F5344CB8AC3E}">
        <p14:creationId xmlns:p14="http://schemas.microsoft.com/office/powerpoint/2010/main" val="23247452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11 Configuración de Windows</a:t>
            </a:r>
          </a:p>
          <a:p>
            <a:pPr rtl="0">
              <a:buFontTx/>
              <a:buNone/>
            </a:pPr>
            <a:r>
              <a:rPr lang="x-none" sz="1200" b="0"/>
              <a:t>11.1 Escritorio y Explorador de archivos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11.1.2 Escritorio de Windows</a:t>
            </a:r>
          </a:p>
          <a:p>
            <a:pPr rtl="0">
              <a:lnSpc>
                <a:spcPct val="80000"/>
              </a:lnSpc>
              <a:buFontTx/>
              <a:buNone/>
            </a:pPr>
            <a:r>
              <a:rPr lang="x-none">
                <a:latin typeface="Arial" charset="0"/>
              </a:rPr>
              <a:t>11.1.2.5 Explicación de video: Escritorio de Windows 10</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39</a:t>
            </a:fld>
            <a:endParaRPr>
              <a:solidFill>
                <a:prstClr val="black"/>
              </a:solidFill>
            </a:endParaRPr>
          </a:p>
        </p:txBody>
      </p:sp>
    </p:spTree>
    <p:extLst>
      <p:ext uri="{BB962C8B-B14F-4D97-AF65-F5344CB8AC3E}">
        <p14:creationId xmlns:p14="http://schemas.microsoft.com/office/powerpoint/2010/main" val="27193457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ACE20BE7-F2F3-4E26-9454-50B18F790A4E}" type="slidenum">
              <a:rPr sz="800" b="0">
                <a:ea typeface="ＭＳ Ｐゴシック" pitchFamily="34" charset="-128"/>
              </a:rPr>
              <a:pPr algn="r"/>
              <a:t>4</a:t>
            </a:fld>
            <a:endParaRPr sz="800" b="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4002744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40</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11.1 Escritorio y Explorador de archivos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11.1.2 Escritorio de Windows</a:t>
            </a:r>
          </a:p>
          <a:p>
            <a:pPr rtl="0">
              <a:lnSpc>
                <a:spcPct val="80000"/>
              </a:lnSpc>
              <a:buFontTx/>
              <a:buNone/>
            </a:pPr>
            <a:r>
              <a:rPr lang="x-none">
                <a:latin typeface="Arial" charset="0"/>
              </a:rPr>
              <a:t>11.1.2.6 Menú Inicio de Windows 10</a:t>
            </a:r>
          </a:p>
          <a:p>
            <a:pPr>
              <a:lnSpc>
                <a:spcPct val="80000"/>
              </a:lnSpc>
              <a:buFontTx/>
              <a:buNone/>
            </a:pPr>
            <a:endParaRPr lang="en-US" dirty="0"/>
          </a:p>
        </p:txBody>
      </p:sp>
    </p:spTree>
    <p:extLst>
      <p:ext uri="{BB962C8B-B14F-4D97-AF65-F5344CB8AC3E}">
        <p14:creationId xmlns:p14="http://schemas.microsoft.com/office/powerpoint/2010/main" val="31447298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41</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11.1 Escritorio y Explorador de archivos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11.1.2 Escritorio de Windows</a:t>
            </a:r>
          </a:p>
          <a:p>
            <a:pPr rtl="0">
              <a:lnSpc>
                <a:spcPct val="80000"/>
              </a:lnSpc>
              <a:buFontTx/>
              <a:buNone/>
            </a:pPr>
            <a:r>
              <a:rPr lang="x-none">
                <a:latin typeface="Arial" charset="0"/>
              </a:rPr>
              <a:t>11.1.2.7 Menú Inicio de Windows 8.1 y 8.0</a:t>
            </a:r>
          </a:p>
          <a:p>
            <a:pPr>
              <a:lnSpc>
                <a:spcPct val="80000"/>
              </a:lnSpc>
              <a:buFontTx/>
              <a:buNone/>
            </a:pPr>
            <a:endParaRPr lang="en-US" dirty="0"/>
          </a:p>
        </p:txBody>
      </p:sp>
    </p:spTree>
    <p:extLst>
      <p:ext uri="{BB962C8B-B14F-4D97-AF65-F5344CB8AC3E}">
        <p14:creationId xmlns:p14="http://schemas.microsoft.com/office/powerpoint/2010/main" val="214245025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42</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11.1 Escritorio y Explorador de archivos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11.1.2 Escritorio de Windows</a:t>
            </a:r>
          </a:p>
          <a:p>
            <a:pPr rtl="0">
              <a:lnSpc>
                <a:spcPct val="80000"/>
              </a:lnSpc>
              <a:buFontTx/>
              <a:buNone/>
            </a:pPr>
            <a:r>
              <a:rPr lang="x-none">
                <a:latin typeface="Arial" charset="0"/>
              </a:rPr>
              <a:t>11.1.2.8 Menú Inicio de Windows 7</a:t>
            </a:r>
          </a:p>
          <a:p>
            <a:pPr>
              <a:lnSpc>
                <a:spcPct val="80000"/>
              </a:lnSpc>
              <a:buFontTx/>
              <a:buNone/>
            </a:pPr>
            <a:endParaRPr lang="en-US" dirty="0"/>
          </a:p>
        </p:txBody>
      </p:sp>
    </p:spTree>
    <p:extLst>
      <p:ext uri="{BB962C8B-B14F-4D97-AF65-F5344CB8AC3E}">
        <p14:creationId xmlns:p14="http://schemas.microsoft.com/office/powerpoint/2010/main" val="195020480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43</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11.1 Escritorio y Explorador de archivos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11.1.2 Escritorio de Windows</a:t>
            </a:r>
          </a:p>
          <a:p>
            <a:pPr rtl="0">
              <a:lnSpc>
                <a:spcPct val="80000"/>
              </a:lnSpc>
              <a:buFontTx/>
              <a:buNone/>
            </a:pPr>
            <a:r>
              <a:rPr lang="x-none">
                <a:latin typeface="Arial" charset="0"/>
              </a:rPr>
              <a:t>11.1.2.9 Barra de tareas</a:t>
            </a:r>
          </a:p>
          <a:p>
            <a:pPr>
              <a:lnSpc>
                <a:spcPct val="80000"/>
              </a:lnSpc>
              <a:buFontTx/>
              <a:buNone/>
            </a:pPr>
            <a:endParaRPr lang="en-US" dirty="0"/>
          </a:p>
        </p:txBody>
      </p:sp>
    </p:spTree>
    <p:extLst>
      <p:ext uri="{BB962C8B-B14F-4D97-AF65-F5344CB8AC3E}">
        <p14:creationId xmlns:p14="http://schemas.microsoft.com/office/powerpoint/2010/main" val="15076729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11 Configuración de Windows</a:t>
            </a:r>
          </a:p>
          <a:p>
            <a:pPr rtl="0">
              <a:buFontTx/>
              <a:buNone/>
            </a:pPr>
            <a:r>
              <a:rPr lang="x-none" sz="1200" b="0"/>
              <a:t>11.1 Escritorio y Explorador de archivos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11.1.2 Escritorio de Windows</a:t>
            </a:r>
          </a:p>
          <a:p>
            <a:pPr rtl="0">
              <a:lnSpc>
                <a:spcPct val="80000"/>
              </a:lnSpc>
              <a:buFontTx/>
              <a:buNone/>
            </a:pPr>
            <a:r>
              <a:rPr lang="x-none">
                <a:latin typeface="Arial" charset="0"/>
              </a:rPr>
              <a:t>11.1.2.10 Práctica de laboratorio: Configuración del escritorio de Windows</a:t>
            </a:r>
          </a:p>
          <a:p>
            <a:pPr rtl="0">
              <a:lnSpc>
                <a:spcPct val="80000"/>
              </a:lnSpc>
              <a:buFontTx/>
              <a:buNone/>
            </a:pPr>
            <a:r>
              <a:rPr lang="x-none" baseline="0">
                <a:latin typeface="Arial" charset="0"/>
              </a:rPr>
              <a:t>11.1.2.11 Verifique su comprensión: Identifique los elementos del escritorio de Windows</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44</a:t>
            </a:fld>
            <a:endParaRPr>
              <a:solidFill>
                <a:prstClr val="black"/>
              </a:solidFill>
            </a:endParaRPr>
          </a:p>
        </p:txBody>
      </p:sp>
    </p:spTree>
    <p:extLst>
      <p:ext uri="{BB962C8B-B14F-4D97-AF65-F5344CB8AC3E}">
        <p14:creationId xmlns:p14="http://schemas.microsoft.com/office/powerpoint/2010/main" val="198747347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11 Configuración de Windows</a:t>
            </a:r>
          </a:p>
          <a:p>
            <a:pPr rtl="0">
              <a:buFontTx/>
              <a:buNone/>
            </a:pPr>
            <a:r>
              <a:rPr lang="x-none" sz="1200" b="0"/>
              <a:t>11.1 Escritorio y Explorador de archivos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11.1.3 Administrador de tareas de Windows</a:t>
            </a:r>
          </a:p>
          <a:p>
            <a:pPr rtl="0">
              <a:lnSpc>
                <a:spcPct val="80000"/>
              </a:lnSpc>
              <a:buFontTx/>
              <a:buNone/>
            </a:pPr>
            <a:r>
              <a:rPr lang="x-none">
                <a:latin typeface="Arial" charset="0"/>
              </a:rPr>
              <a:t>11.1.3.1 Explicación de video: trabajar con el Administrador de tareas en Windows 10</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45</a:t>
            </a:fld>
            <a:endParaRPr>
              <a:solidFill>
                <a:prstClr val="black"/>
              </a:solidFill>
            </a:endParaRPr>
          </a:p>
        </p:txBody>
      </p:sp>
    </p:spTree>
    <p:extLst>
      <p:ext uri="{BB962C8B-B14F-4D97-AF65-F5344CB8AC3E}">
        <p14:creationId xmlns:p14="http://schemas.microsoft.com/office/powerpoint/2010/main" val="3804189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11 Configuración de Windows</a:t>
            </a:r>
          </a:p>
          <a:p>
            <a:pPr rtl="0">
              <a:buFontTx/>
              <a:buNone/>
            </a:pPr>
            <a:r>
              <a:rPr lang="x-none" sz="1200" b="0"/>
              <a:t>11.1 Escritorio y Explorador de archivos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11.1.3 Administrador de tareas de Windows</a:t>
            </a:r>
          </a:p>
          <a:p>
            <a:pPr rtl="0">
              <a:lnSpc>
                <a:spcPct val="80000"/>
              </a:lnSpc>
              <a:buFontTx/>
              <a:buNone/>
            </a:pPr>
            <a:r>
              <a:rPr lang="x-none">
                <a:latin typeface="Arial" charset="0"/>
              </a:rPr>
              <a:t>11.1.3.2 Funciones del administrador de tareas de Windows</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46</a:t>
            </a:fld>
            <a:endParaRPr>
              <a:solidFill>
                <a:prstClr val="black"/>
              </a:solidFill>
            </a:endParaRPr>
          </a:p>
        </p:txBody>
      </p:sp>
    </p:spTree>
    <p:extLst>
      <p:ext uri="{BB962C8B-B14F-4D97-AF65-F5344CB8AC3E}">
        <p14:creationId xmlns:p14="http://schemas.microsoft.com/office/powerpoint/2010/main" val="96623385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47</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11.1 Escritorio y Explorador de archivos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11.1.3 Administrador de tareas de Windows</a:t>
            </a:r>
          </a:p>
          <a:p>
            <a:pPr rtl="0">
              <a:lnSpc>
                <a:spcPct val="80000"/>
              </a:lnSpc>
              <a:buFontTx/>
              <a:buNone/>
            </a:pPr>
            <a:r>
              <a:rPr lang="x-none">
                <a:latin typeface="Arial" charset="0"/>
              </a:rPr>
              <a:t>11.1.3.3 Administrador de tareas en Windows 7</a:t>
            </a:r>
          </a:p>
          <a:p>
            <a:pPr>
              <a:lnSpc>
                <a:spcPct val="80000"/>
              </a:lnSpc>
              <a:buFontTx/>
              <a:buNone/>
            </a:pPr>
            <a:endParaRPr lang="en-US" dirty="0"/>
          </a:p>
        </p:txBody>
      </p:sp>
    </p:spTree>
    <p:extLst>
      <p:ext uri="{BB962C8B-B14F-4D97-AF65-F5344CB8AC3E}">
        <p14:creationId xmlns:p14="http://schemas.microsoft.com/office/powerpoint/2010/main" val="97542278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dirty="0"/>
              <a:t>11 Configuración de Windows</a:t>
            </a:r>
          </a:p>
          <a:p>
            <a:pPr rtl="0">
              <a:buFontTx/>
              <a:buNone/>
            </a:pPr>
            <a:r>
              <a:rPr lang="x-none" sz="1200" b="0" dirty="0"/>
              <a:t>11.1 Escritorio y Explorador de archivos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dirty="0"/>
              <a:t>11.1.3 Administrador de tareas de Windows</a:t>
            </a:r>
          </a:p>
          <a:p>
            <a:pPr rtl="0">
              <a:lnSpc>
                <a:spcPct val="80000"/>
              </a:lnSpc>
              <a:buFontTx/>
              <a:buNone/>
            </a:pPr>
            <a:r>
              <a:rPr lang="x-none" dirty="0">
                <a:latin typeface="Arial" charset="0"/>
              </a:rPr>
              <a:t>11.1.3.4 Práctica de laboratorio: trabajar con el Administrador de tareas</a:t>
            </a:r>
          </a:p>
          <a:p>
            <a:pPr rtl="0">
              <a:lnSpc>
                <a:spcPct val="80000"/>
              </a:lnSpc>
              <a:buFontTx/>
              <a:buNone/>
            </a:pPr>
            <a:r>
              <a:rPr lang="x-none" baseline="0" dirty="0">
                <a:latin typeface="Arial" charset="0"/>
              </a:rPr>
              <a:t>11.1.3.5 Verifique su comprensión: compare versiones del Administrador de tareas de Windows</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48</a:t>
            </a:fld>
            <a:endParaRPr>
              <a:solidFill>
                <a:prstClr val="black"/>
              </a:solidFill>
            </a:endParaRPr>
          </a:p>
        </p:txBody>
      </p:sp>
    </p:spTree>
    <p:extLst>
      <p:ext uri="{BB962C8B-B14F-4D97-AF65-F5344CB8AC3E}">
        <p14:creationId xmlns:p14="http://schemas.microsoft.com/office/powerpoint/2010/main" val="268562323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49</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11.1 Escritorio y Explorador de archivos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11.1.4 Explorador de archivos de Windows</a:t>
            </a:r>
          </a:p>
          <a:p>
            <a:pPr rtl="0">
              <a:lnSpc>
                <a:spcPct val="80000"/>
              </a:lnSpc>
              <a:buFontTx/>
              <a:buNone/>
            </a:pPr>
            <a:r>
              <a:rPr lang="x-none">
                <a:latin typeface="Arial" charset="0"/>
              </a:rPr>
              <a:t>11.1.4.1 Explorador de archivos</a:t>
            </a:r>
          </a:p>
          <a:p>
            <a:pPr>
              <a:lnSpc>
                <a:spcPct val="80000"/>
              </a:lnSpc>
              <a:buFontTx/>
              <a:buNone/>
            </a:pPr>
            <a:endParaRPr lang="en-US" dirty="0"/>
          </a:p>
        </p:txBody>
      </p:sp>
    </p:spTree>
    <p:extLst>
      <p:ext uri="{BB962C8B-B14F-4D97-AF65-F5344CB8AC3E}">
        <p14:creationId xmlns:p14="http://schemas.microsoft.com/office/powerpoint/2010/main" val="19187443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0A313ED8-785B-4D16-9B17-4143385249B9}" type="slidenum">
              <a:rPr sz="800" b="0"/>
              <a:pPr algn="r"/>
              <a:t>5</a:t>
            </a:fld>
            <a:endParaRPr sz="800" b="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6874538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11 Configuración de Windows</a:t>
            </a:r>
          </a:p>
          <a:p>
            <a:pPr rtl="0">
              <a:buFontTx/>
              <a:buNone/>
            </a:pPr>
            <a:r>
              <a:rPr lang="x-none" sz="1200" b="0"/>
              <a:t>11.1 Escritorio y Explorador de archivos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11.1.4 Explorador de archivos de Windows</a:t>
            </a:r>
          </a:p>
          <a:p>
            <a:pPr rtl="0">
              <a:lnSpc>
                <a:spcPct val="80000"/>
              </a:lnSpc>
              <a:buFontTx/>
              <a:buNone/>
            </a:pPr>
            <a:r>
              <a:rPr lang="x-none">
                <a:latin typeface="Arial" charset="0"/>
              </a:rPr>
              <a:t>11.1.4.2 Explicación de video: trabajar con el Explorador de archivos</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50</a:t>
            </a:fld>
            <a:endParaRPr>
              <a:solidFill>
                <a:prstClr val="black"/>
              </a:solidFill>
            </a:endParaRPr>
          </a:p>
        </p:txBody>
      </p:sp>
    </p:spTree>
    <p:extLst>
      <p:ext uri="{BB962C8B-B14F-4D97-AF65-F5344CB8AC3E}">
        <p14:creationId xmlns:p14="http://schemas.microsoft.com/office/powerpoint/2010/main" val="379372554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51</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11.1 Escritorio y Explorador de archivos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11.1.4 Explorador de archivos de Windows</a:t>
            </a:r>
          </a:p>
          <a:p>
            <a:pPr rtl="0">
              <a:lnSpc>
                <a:spcPct val="80000"/>
              </a:lnSpc>
              <a:buFontTx/>
              <a:buNone/>
            </a:pPr>
            <a:r>
              <a:rPr lang="x-none">
                <a:latin typeface="Arial" charset="0"/>
              </a:rPr>
              <a:t>11.1.4.3 Este Equipo</a:t>
            </a:r>
          </a:p>
          <a:p>
            <a:pPr>
              <a:lnSpc>
                <a:spcPct val="80000"/>
              </a:lnSpc>
              <a:buFontTx/>
              <a:buNone/>
            </a:pPr>
            <a:endParaRPr lang="en-US" dirty="0"/>
          </a:p>
        </p:txBody>
      </p:sp>
    </p:spTree>
    <p:extLst>
      <p:ext uri="{BB962C8B-B14F-4D97-AF65-F5344CB8AC3E}">
        <p14:creationId xmlns:p14="http://schemas.microsoft.com/office/powerpoint/2010/main" val="98882705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52</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11.1 Escritorio y Explorador de archivos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11.1.4 Explorador de archivos de Windows</a:t>
            </a:r>
          </a:p>
          <a:p>
            <a:pPr rtl="0">
              <a:lnSpc>
                <a:spcPct val="80000"/>
              </a:lnSpc>
              <a:buFontTx/>
              <a:buNone/>
            </a:pPr>
            <a:r>
              <a:rPr lang="x-none">
                <a:latin typeface="Arial" charset="0"/>
              </a:rPr>
              <a:t>11.1.4.4 Ejecutar como administrador</a:t>
            </a:r>
          </a:p>
          <a:p>
            <a:pPr>
              <a:lnSpc>
                <a:spcPct val="80000"/>
              </a:lnSpc>
              <a:buFontTx/>
              <a:buNone/>
            </a:pPr>
            <a:endParaRPr lang="en-US" dirty="0"/>
          </a:p>
        </p:txBody>
      </p:sp>
    </p:spTree>
    <p:extLst>
      <p:ext uri="{BB962C8B-B14F-4D97-AF65-F5344CB8AC3E}">
        <p14:creationId xmlns:p14="http://schemas.microsoft.com/office/powerpoint/2010/main" val="90159079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53</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11.1 Escritorio y Explorador de archivos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11.1.4 Explorador de archivos de Windows</a:t>
            </a:r>
          </a:p>
          <a:p>
            <a:pPr rtl="0">
              <a:lnSpc>
                <a:spcPct val="80000"/>
              </a:lnSpc>
              <a:buFontTx/>
              <a:buNone/>
            </a:pPr>
            <a:r>
              <a:rPr lang="x-none">
                <a:latin typeface="Arial" charset="0"/>
              </a:rPr>
              <a:t>11.1.4.5 Bibliotecas de Windows</a:t>
            </a:r>
          </a:p>
          <a:p>
            <a:pPr>
              <a:lnSpc>
                <a:spcPct val="80000"/>
              </a:lnSpc>
              <a:buFontTx/>
              <a:buNone/>
            </a:pPr>
            <a:endParaRPr lang="en-US" dirty="0"/>
          </a:p>
        </p:txBody>
      </p:sp>
    </p:spTree>
    <p:extLst>
      <p:ext uri="{BB962C8B-B14F-4D97-AF65-F5344CB8AC3E}">
        <p14:creationId xmlns:p14="http://schemas.microsoft.com/office/powerpoint/2010/main" val="64800141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54</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11.1 Escritorio y Explorador de archivos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11.1.4 Explorador de archivos de Windows</a:t>
            </a:r>
          </a:p>
          <a:p>
            <a:pPr rtl="0">
              <a:lnSpc>
                <a:spcPct val="80000"/>
              </a:lnSpc>
              <a:buFontTx/>
              <a:buNone/>
            </a:pPr>
            <a:r>
              <a:rPr lang="x-none">
                <a:latin typeface="Arial" charset="0"/>
              </a:rPr>
              <a:t>11.1.4.6 Estructuras de directorios</a:t>
            </a:r>
          </a:p>
          <a:p>
            <a:pPr>
              <a:lnSpc>
                <a:spcPct val="80000"/>
              </a:lnSpc>
              <a:buFontTx/>
              <a:buNone/>
            </a:pPr>
            <a:endParaRPr lang="en-US" dirty="0"/>
          </a:p>
        </p:txBody>
      </p:sp>
    </p:spTree>
    <p:extLst>
      <p:ext uri="{BB962C8B-B14F-4D97-AF65-F5344CB8AC3E}">
        <p14:creationId xmlns:p14="http://schemas.microsoft.com/office/powerpoint/2010/main" val="87841834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55</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11.1 Escritorio y Explorador de archivos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11.1.4 Explorador de archivos de Windows</a:t>
            </a:r>
          </a:p>
          <a:p>
            <a:pPr rtl="0">
              <a:lnSpc>
                <a:spcPct val="80000"/>
              </a:lnSpc>
              <a:buFontTx/>
              <a:buNone/>
            </a:pPr>
            <a:r>
              <a:rPr lang="x-none">
                <a:latin typeface="Arial" charset="0"/>
              </a:rPr>
              <a:t>11.1.4.7 Ubicaciones de archivos de usuario y de sistema</a:t>
            </a:r>
          </a:p>
          <a:p>
            <a:pPr>
              <a:lnSpc>
                <a:spcPct val="80000"/>
              </a:lnSpc>
              <a:buFontTx/>
              <a:buNone/>
            </a:pPr>
            <a:endParaRPr lang="en-US" dirty="0"/>
          </a:p>
        </p:txBody>
      </p:sp>
    </p:spTree>
    <p:extLst>
      <p:ext uri="{BB962C8B-B14F-4D97-AF65-F5344CB8AC3E}">
        <p14:creationId xmlns:p14="http://schemas.microsoft.com/office/powerpoint/2010/main" val="114019019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56</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11.1 Escritorio y Explorador de archivos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11.1.4 Explorador de archivos de Windows</a:t>
            </a:r>
          </a:p>
          <a:p>
            <a:pPr rtl="0">
              <a:lnSpc>
                <a:spcPct val="80000"/>
              </a:lnSpc>
              <a:buFontTx/>
              <a:buNone/>
            </a:pPr>
            <a:r>
              <a:rPr lang="x-none">
                <a:latin typeface="Arial" charset="0"/>
              </a:rPr>
              <a:t>11.1.4.8 Extensiones de archivos</a:t>
            </a:r>
          </a:p>
          <a:p>
            <a:pPr>
              <a:lnSpc>
                <a:spcPct val="80000"/>
              </a:lnSpc>
              <a:buFontTx/>
              <a:buNone/>
            </a:pPr>
            <a:endParaRPr lang="en-US" dirty="0"/>
          </a:p>
        </p:txBody>
      </p:sp>
    </p:spTree>
    <p:extLst>
      <p:ext uri="{BB962C8B-B14F-4D97-AF65-F5344CB8AC3E}">
        <p14:creationId xmlns:p14="http://schemas.microsoft.com/office/powerpoint/2010/main" val="114952905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57</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11.1 Escritorio y Explorador de archivos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11.1.4 Explorador de archivos de Windows</a:t>
            </a:r>
          </a:p>
          <a:p>
            <a:pPr rtl="0">
              <a:lnSpc>
                <a:spcPct val="80000"/>
              </a:lnSpc>
              <a:buFontTx/>
              <a:buNone/>
            </a:pPr>
            <a:r>
              <a:rPr lang="x-none">
                <a:latin typeface="Arial" charset="0"/>
              </a:rPr>
              <a:t>11.1.4.9 Atributos de archivos</a:t>
            </a:r>
          </a:p>
          <a:p>
            <a:pPr>
              <a:lnSpc>
                <a:spcPct val="80000"/>
              </a:lnSpc>
              <a:buFontTx/>
              <a:buNone/>
            </a:pPr>
            <a:endParaRPr lang="en-US" dirty="0"/>
          </a:p>
        </p:txBody>
      </p:sp>
    </p:spTree>
    <p:extLst>
      <p:ext uri="{BB962C8B-B14F-4D97-AF65-F5344CB8AC3E}">
        <p14:creationId xmlns:p14="http://schemas.microsoft.com/office/powerpoint/2010/main" val="258585722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11 Configuración de Windows</a:t>
            </a:r>
          </a:p>
          <a:p>
            <a:pPr rtl="0">
              <a:buFontTx/>
              <a:buNone/>
            </a:pPr>
            <a:r>
              <a:rPr lang="x-none" sz="1200" b="0"/>
              <a:t>11.1 Escritorio y Explorador de archivos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11.1.4 Explorador de archivos de Windows</a:t>
            </a:r>
          </a:p>
          <a:p>
            <a:pPr rtl="0">
              <a:lnSpc>
                <a:spcPct val="80000"/>
              </a:lnSpc>
              <a:buFontTx/>
              <a:buNone/>
            </a:pPr>
            <a:r>
              <a:rPr lang="x-none">
                <a:latin typeface="Arial" charset="0"/>
              </a:rPr>
              <a:t>11.1.4.10 Explicación en video: propiedades de aplicación, archivo y carpeta</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58</a:t>
            </a:fld>
            <a:endParaRPr>
              <a:solidFill>
                <a:prstClr val="black"/>
              </a:solidFill>
            </a:endParaRPr>
          </a:p>
        </p:txBody>
      </p:sp>
    </p:spTree>
    <p:extLst>
      <p:ext uri="{BB962C8B-B14F-4D97-AF65-F5344CB8AC3E}">
        <p14:creationId xmlns:p14="http://schemas.microsoft.com/office/powerpoint/2010/main" val="400511065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11 Configuración de Windows</a:t>
            </a:r>
          </a:p>
          <a:p>
            <a:pPr rtl="0">
              <a:buFontTx/>
              <a:buNone/>
            </a:pPr>
            <a:r>
              <a:rPr lang="x-none" sz="1200" b="0"/>
              <a:t>11.1 Escritorio y Explorador de archivos de Windows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11.1.4 Explorador de archivos de Windows</a:t>
            </a:r>
          </a:p>
          <a:p>
            <a:pPr rtl="0">
              <a:lnSpc>
                <a:spcPct val="80000"/>
              </a:lnSpc>
              <a:buFontTx/>
              <a:buNone/>
            </a:pPr>
            <a:r>
              <a:rPr lang="x-none">
                <a:latin typeface="Arial" charset="0"/>
              </a:rPr>
              <a:t>11.1.4.11 Práctica de laboratorio: Cómo trabajar con el explorador de archivos</a:t>
            </a:r>
          </a:p>
          <a:p>
            <a:pPr rtl="0">
              <a:lnSpc>
                <a:spcPct val="80000"/>
              </a:lnSpc>
              <a:buFontTx/>
              <a:buNone/>
            </a:pPr>
            <a:r>
              <a:rPr lang="x-none" baseline="0">
                <a:latin typeface="Arial" charset="0"/>
              </a:rPr>
              <a:t>11.1.4.12: Verifique su comprensión: Explorador de archivos</a:t>
            </a:r>
          </a:p>
          <a:p>
            <a:pPr>
              <a:lnSpc>
                <a:spcPct val="80000"/>
              </a:lnSpc>
              <a:buFontTx/>
              <a:buNone/>
            </a:pPr>
            <a:endParaRPr lang="en-US" baseline="0" dirty="0">
              <a:latin typeface="Arial" charset="0"/>
            </a:endParaRP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59</a:t>
            </a:fld>
            <a:endParaRPr>
              <a:solidFill>
                <a:prstClr val="black"/>
              </a:solidFill>
            </a:endParaRPr>
          </a:p>
        </p:txBody>
      </p:sp>
    </p:spTree>
    <p:extLst>
      <p:ext uri="{BB962C8B-B14F-4D97-AF65-F5344CB8AC3E}">
        <p14:creationId xmlns:p14="http://schemas.microsoft.com/office/powerpoint/2010/main" val="20626693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0A313ED8-785B-4D16-9B17-4143385249B9}" type="slidenum">
              <a:rPr sz="800" b="0"/>
              <a:pPr algn="r"/>
              <a:t>6</a:t>
            </a:fld>
            <a:endParaRPr sz="800" b="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79509583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11 Configuración de Windows</a:t>
            </a:r>
          </a:p>
          <a:p>
            <a:pPr rtl="0">
              <a:buFontTx/>
              <a:buNone/>
            </a:pPr>
            <a:r>
              <a:rPr lang="x-none" sz="1200" b="0"/>
              <a:t>11.2 Configuración de Windows con paneles de control</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60</a:t>
            </a:fld>
            <a:endParaRPr/>
          </a:p>
        </p:txBody>
      </p:sp>
    </p:spTree>
    <p:extLst>
      <p:ext uri="{BB962C8B-B14F-4D97-AF65-F5344CB8AC3E}">
        <p14:creationId xmlns:p14="http://schemas.microsoft.com/office/powerpoint/2010/main" val="206472859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61</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11.2.1 Utilidades del Panel de control</a:t>
            </a:r>
          </a:p>
          <a:p>
            <a:pPr rtl="0">
              <a:lnSpc>
                <a:spcPct val="80000"/>
              </a:lnSpc>
              <a:buFontTx/>
              <a:buNone/>
            </a:pPr>
            <a:r>
              <a:rPr lang="x-none">
                <a:latin typeface="Arial" charset="0"/>
              </a:rPr>
              <a:t>11.2.1.1 Windows 10: Configuración y paneles de control</a:t>
            </a:r>
          </a:p>
          <a:p>
            <a:pPr>
              <a:lnSpc>
                <a:spcPct val="80000"/>
              </a:lnSpc>
              <a:buFontTx/>
              <a:buNone/>
            </a:pPr>
            <a:endParaRPr lang="en-US" dirty="0"/>
          </a:p>
        </p:txBody>
      </p:sp>
    </p:spTree>
    <p:extLst>
      <p:ext uri="{BB962C8B-B14F-4D97-AF65-F5344CB8AC3E}">
        <p14:creationId xmlns:p14="http://schemas.microsoft.com/office/powerpoint/2010/main" val="52807173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62</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11.2.1: Utilidades del Panel de control</a:t>
            </a:r>
          </a:p>
          <a:p>
            <a:pPr rtl="0">
              <a:lnSpc>
                <a:spcPct val="80000"/>
              </a:lnSpc>
              <a:buFontTx/>
              <a:buNone/>
            </a:pPr>
            <a:r>
              <a:rPr lang="x-none">
                <a:latin typeface="Arial" charset="0"/>
              </a:rPr>
              <a:t>11.2.1.2 Introducción al panel de control</a:t>
            </a:r>
          </a:p>
          <a:p>
            <a:pPr>
              <a:lnSpc>
                <a:spcPct val="80000"/>
              </a:lnSpc>
              <a:buFontTx/>
              <a:buNone/>
            </a:pPr>
            <a:endParaRPr lang="en-US" dirty="0"/>
          </a:p>
        </p:txBody>
      </p:sp>
    </p:spTree>
    <p:extLst>
      <p:ext uri="{BB962C8B-B14F-4D97-AF65-F5344CB8AC3E}">
        <p14:creationId xmlns:p14="http://schemas.microsoft.com/office/powerpoint/2010/main" val="195943419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63</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11.2.1 Utilidades del Panel de control</a:t>
            </a:r>
          </a:p>
          <a:p>
            <a:pPr rtl="0">
              <a:lnSpc>
                <a:spcPct val="80000"/>
              </a:lnSpc>
              <a:buFontTx/>
              <a:buNone/>
            </a:pPr>
            <a:r>
              <a:rPr lang="x-none">
                <a:latin typeface="Arial" charset="0"/>
              </a:rPr>
              <a:t>11.2.1.3 Vistas del panel de control</a:t>
            </a:r>
          </a:p>
          <a:p>
            <a:pPr>
              <a:lnSpc>
                <a:spcPct val="80000"/>
              </a:lnSpc>
              <a:buFontTx/>
              <a:buNone/>
            </a:pPr>
            <a:endParaRPr lang="en-US" dirty="0"/>
          </a:p>
        </p:txBody>
      </p:sp>
    </p:spTree>
    <p:extLst>
      <p:ext uri="{BB962C8B-B14F-4D97-AF65-F5344CB8AC3E}">
        <p14:creationId xmlns:p14="http://schemas.microsoft.com/office/powerpoint/2010/main" val="76270573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64</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11.2.1: Utilidades del Panel de control</a:t>
            </a:r>
          </a:p>
          <a:p>
            <a:pPr rtl="0">
              <a:lnSpc>
                <a:spcPct val="80000"/>
              </a:lnSpc>
              <a:buFontTx/>
              <a:buNone/>
            </a:pPr>
            <a:r>
              <a:rPr lang="x-none">
                <a:latin typeface="Arial" charset="0"/>
              </a:rPr>
              <a:t>11.2.1.4 Defina las categorías del panel de control</a:t>
            </a:r>
          </a:p>
          <a:p>
            <a:pPr>
              <a:lnSpc>
                <a:spcPct val="80000"/>
              </a:lnSpc>
              <a:buFontTx/>
              <a:buNone/>
            </a:pPr>
            <a:endParaRPr lang="en-US" dirty="0"/>
          </a:p>
        </p:txBody>
      </p:sp>
    </p:spTree>
    <p:extLst>
      <p:ext uri="{BB962C8B-B14F-4D97-AF65-F5344CB8AC3E}">
        <p14:creationId xmlns:p14="http://schemas.microsoft.com/office/powerpoint/2010/main" val="131871216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11.2.1 Utilidades del Panel de control</a:t>
            </a:r>
          </a:p>
          <a:p>
            <a:pPr rtl="0">
              <a:lnSpc>
                <a:spcPct val="80000"/>
              </a:lnSpc>
              <a:buFontTx/>
              <a:buNone/>
            </a:pPr>
            <a:r>
              <a:rPr lang="x-none">
                <a:latin typeface="Arial" charset="0"/>
              </a:rPr>
              <a:t>11.2.1.5 Práctica de laboratorio: exploración de las categorías del panel de control</a:t>
            </a:r>
          </a:p>
          <a:p>
            <a:pPr rtl="0">
              <a:lnSpc>
                <a:spcPct val="80000"/>
              </a:lnSpc>
              <a:buFontTx/>
              <a:buNone/>
            </a:pPr>
            <a:r>
              <a:rPr lang="x-none" baseline="0">
                <a:latin typeface="Arial" charset="0"/>
              </a:rPr>
              <a:t>11.2.1.6 Verificación de conocimientos: categorías del panel de control</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65</a:t>
            </a:fld>
            <a:endParaRPr>
              <a:solidFill>
                <a:prstClr val="black"/>
              </a:solidFill>
            </a:endParaRPr>
          </a:p>
        </p:txBody>
      </p:sp>
    </p:spTree>
    <p:extLst>
      <p:ext uri="{BB962C8B-B14F-4D97-AF65-F5344CB8AC3E}">
        <p14:creationId xmlns:p14="http://schemas.microsoft.com/office/powerpoint/2010/main" val="11992625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66</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11.2.2 Elementos del panel de control de usuario y de cuenta </a:t>
            </a:r>
          </a:p>
          <a:p>
            <a:pPr rtl="0">
              <a:lnSpc>
                <a:spcPct val="80000"/>
              </a:lnSpc>
              <a:buFontTx/>
              <a:buNone/>
            </a:pPr>
            <a:r>
              <a:rPr lang="x-none">
                <a:latin typeface="Arial" charset="0"/>
              </a:rPr>
              <a:t>11.2.2.1 Cuentas de usuario</a:t>
            </a:r>
          </a:p>
          <a:p>
            <a:pPr>
              <a:lnSpc>
                <a:spcPct val="80000"/>
              </a:lnSpc>
              <a:buFontTx/>
              <a:buNone/>
            </a:pPr>
            <a:endParaRPr lang="en-US" dirty="0"/>
          </a:p>
        </p:txBody>
      </p:sp>
    </p:spTree>
    <p:extLst>
      <p:ext uri="{BB962C8B-B14F-4D97-AF65-F5344CB8AC3E}">
        <p14:creationId xmlns:p14="http://schemas.microsoft.com/office/powerpoint/2010/main" val="92049152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67</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11.2.2 Elementos del panel de control de usuario y de cuenta </a:t>
            </a:r>
          </a:p>
          <a:p>
            <a:pPr rtl="0">
              <a:lnSpc>
                <a:spcPct val="80000"/>
              </a:lnSpc>
              <a:buFontTx/>
              <a:buNone/>
            </a:pPr>
            <a:r>
              <a:rPr lang="x-none">
                <a:latin typeface="Arial" charset="0"/>
              </a:rPr>
              <a:t>11.2.2.2 Configuración de Control de cuentas de usuario</a:t>
            </a:r>
          </a:p>
          <a:p>
            <a:pPr>
              <a:lnSpc>
                <a:spcPct val="80000"/>
              </a:lnSpc>
              <a:buFontTx/>
              <a:buNone/>
            </a:pPr>
            <a:endParaRPr lang="en-US" dirty="0"/>
          </a:p>
        </p:txBody>
      </p:sp>
    </p:spTree>
    <p:extLst>
      <p:ext uri="{BB962C8B-B14F-4D97-AF65-F5344CB8AC3E}">
        <p14:creationId xmlns:p14="http://schemas.microsoft.com/office/powerpoint/2010/main" val="335742692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11.2.2 Elementos del panel de control de usuario y de cuenta </a:t>
            </a:r>
          </a:p>
          <a:p>
            <a:pPr rtl="0">
              <a:lnSpc>
                <a:spcPct val="80000"/>
              </a:lnSpc>
              <a:buFontTx/>
              <a:buNone/>
            </a:pPr>
            <a:r>
              <a:rPr lang="x-none">
                <a:latin typeface="Arial" charset="0"/>
              </a:rPr>
              <a:t>11.2.2.3 Práctica de laboratorio: cuentas de usuario</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68</a:t>
            </a:fld>
            <a:endParaRPr>
              <a:solidFill>
                <a:prstClr val="black"/>
              </a:solidFill>
            </a:endParaRPr>
          </a:p>
        </p:txBody>
      </p:sp>
    </p:spTree>
    <p:extLst>
      <p:ext uri="{BB962C8B-B14F-4D97-AF65-F5344CB8AC3E}">
        <p14:creationId xmlns:p14="http://schemas.microsoft.com/office/powerpoint/2010/main" val="116336000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69</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11.2.2 Elementos del panel de control de usuario y de cuenta </a:t>
            </a:r>
          </a:p>
          <a:p>
            <a:pPr rtl="0">
              <a:lnSpc>
                <a:spcPct val="80000"/>
              </a:lnSpc>
              <a:buFontTx/>
              <a:buNone/>
            </a:pPr>
            <a:r>
              <a:rPr lang="x-none">
                <a:latin typeface="Arial" charset="0"/>
              </a:rPr>
              <a:t>11.2.2.4 Administrador de credenciales</a:t>
            </a:r>
          </a:p>
          <a:p>
            <a:pPr>
              <a:lnSpc>
                <a:spcPct val="80000"/>
              </a:lnSpc>
              <a:buFontTx/>
              <a:buNone/>
            </a:pPr>
            <a:endParaRPr lang="en-US" dirty="0"/>
          </a:p>
        </p:txBody>
      </p:sp>
    </p:spTree>
    <p:extLst>
      <p:ext uri="{BB962C8B-B14F-4D97-AF65-F5344CB8AC3E}">
        <p14:creationId xmlns:p14="http://schemas.microsoft.com/office/powerpoint/2010/main" val="28605996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0A313ED8-785B-4D16-9B17-4143385249B9}" type="slidenum">
              <a:rPr sz="800" b="0"/>
              <a:pPr algn="r"/>
              <a:t>7</a:t>
            </a:fld>
            <a:endParaRPr sz="800" b="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99791099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70</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11.2.2 Elementos del panel de control de usuario y de cuenta </a:t>
            </a:r>
          </a:p>
          <a:p>
            <a:pPr rtl="0">
              <a:lnSpc>
                <a:spcPct val="80000"/>
              </a:lnSpc>
              <a:buFontTx/>
              <a:buNone/>
            </a:pPr>
            <a:r>
              <a:rPr lang="x-none">
                <a:latin typeface="Arial" charset="0"/>
              </a:rPr>
              <a:t>11.2.2.5 Centro de sincronización</a:t>
            </a:r>
          </a:p>
          <a:p>
            <a:pPr rtl="0">
              <a:lnSpc>
                <a:spcPct val="80000"/>
              </a:lnSpc>
              <a:buFontTx/>
              <a:buNone/>
            </a:pPr>
            <a:r>
              <a:rPr lang="x-none"/>
              <a:t>11.2.2.6 Verifique su comprensión: Paneles de control de usuario y de cuenta</a:t>
            </a:r>
          </a:p>
        </p:txBody>
      </p:sp>
    </p:spTree>
    <p:extLst>
      <p:ext uri="{BB962C8B-B14F-4D97-AF65-F5344CB8AC3E}">
        <p14:creationId xmlns:p14="http://schemas.microsoft.com/office/powerpoint/2010/main" val="365091314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71</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11.2.3 Paneles de control de red y de Internet</a:t>
            </a:r>
          </a:p>
          <a:p>
            <a:pPr rtl="0">
              <a:lnSpc>
                <a:spcPct val="80000"/>
              </a:lnSpc>
              <a:buFontTx/>
              <a:buNone/>
            </a:pPr>
            <a:r>
              <a:rPr lang="x-none">
                <a:latin typeface="Arial" charset="0"/>
              </a:rPr>
              <a:t>11.2.3.1 Configuración de la red</a:t>
            </a:r>
          </a:p>
          <a:p>
            <a:pPr>
              <a:lnSpc>
                <a:spcPct val="80000"/>
              </a:lnSpc>
              <a:buFontTx/>
              <a:buNone/>
            </a:pPr>
            <a:endParaRPr lang="en-US" dirty="0"/>
          </a:p>
        </p:txBody>
      </p:sp>
    </p:spTree>
    <p:extLst>
      <p:ext uri="{BB962C8B-B14F-4D97-AF65-F5344CB8AC3E}">
        <p14:creationId xmlns:p14="http://schemas.microsoft.com/office/powerpoint/2010/main" val="394262285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72</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11.2.3 Paneles de control de red y de Internet</a:t>
            </a:r>
          </a:p>
          <a:p>
            <a:pPr rtl="0">
              <a:lnSpc>
                <a:spcPct val="80000"/>
              </a:lnSpc>
              <a:buFontTx/>
              <a:buNone/>
            </a:pPr>
            <a:r>
              <a:rPr lang="x-none">
                <a:latin typeface="Arial" charset="0"/>
              </a:rPr>
              <a:t>11.2.3.2 Opciones de Internet</a:t>
            </a:r>
          </a:p>
          <a:p>
            <a:pPr>
              <a:lnSpc>
                <a:spcPct val="80000"/>
              </a:lnSpc>
              <a:buFontTx/>
              <a:buNone/>
            </a:pPr>
            <a:endParaRPr lang="en-US" dirty="0"/>
          </a:p>
        </p:txBody>
      </p:sp>
    </p:spTree>
    <p:extLst>
      <p:ext uri="{BB962C8B-B14F-4D97-AF65-F5344CB8AC3E}">
        <p14:creationId xmlns:p14="http://schemas.microsoft.com/office/powerpoint/2010/main" val="344417514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73</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11.2.3 Paneles de control de red y de Internet</a:t>
            </a:r>
          </a:p>
          <a:p>
            <a:pPr rtl="0">
              <a:lnSpc>
                <a:spcPct val="80000"/>
              </a:lnSpc>
              <a:buFontTx/>
              <a:buNone/>
            </a:pPr>
            <a:r>
              <a:rPr lang="x-none">
                <a:latin typeface="Arial" charset="0"/>
              </a:rPr>
              <a:t>11.2.3.2 Opciones de Internet (cont.)</a:t>
            </a:r>
          </a:p>
          <a:p>
            <a:pPr>
              <a:lnSpc>
                <a:spcPct val="80000"/>
              </a:lnSpc>
              <a:buFontTx/>
              <a:buNone/>
            </a:pPr>
            <a:endParaRPr lang="en-US" dirty="0"/>
          </a:p>
        </p:txBody>
      </p:sp>
    </p:spTree>
    <p:extLst>
      <p:ext uri="{BB962C8B-B14F-4D97-AF65-F5344CB8AC3E}">
        <p14:creationId xmlns:p14="http://schemas.microsoft.com/office/powerpoint/2010/main" val="298216395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74</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11.2.3 Paneles de control de red y de Internet</a:t>
            </a:r>
          </a:p>
          <a:p>
            <a:pPr rtl="0">
              <a:lnSpc>
                <a:spcPct val="80000"/>
              </a:lnSpc>
              <a:buFontTx/>
              <a:buNone/>
            </a:pPr>
            <a:r>
              <a:rPr lang="x-none">
                <a:latin typeface="Arial" charset="0"/>
              </a:rPr>
              <a:t>11.2.3.2 Opciones de Internet (cont.)</a:t>
            </a:r>
          </a:p>
          <a:p>
            <a:pPr>
              <a:lnSpc>
                <a:spcPct val="80000"/>
              </a:lnSpc>
              <a:buFontTx/>
              <a:buNone/>
            </a:pPr>
            <a:endParaRPr lang="en-US" dirty="0"/>
          </a:p>
        </p:txBody>
      </p:sp>
    </p:spTree>
    <p:extLst>
      <p:ext uri="{BB962C8B-B14F-4D97-AF65-F5344CB8AC3E}">
        <p14:creationId xmlns:p14="http://schemas.microsoft.com/office/powerpoint/2010/main" val="14644356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75</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11.2.3 Paneles de control de red y de Internet</a:t>
            </a:r>
          </a:p>
          <a:p>
            <a:pPr rtl="0">
              <a:lnSpc>
                <a:spcPct val="80000"/>
              </a:lnSpc>
              <a:buFontTx/>
              <a:buNone/>
            </a:pPr>
            <a:r>
              <a:rPr lang="x-none">
                <a:latin typeface="Arial" charset="0"/>
              </a:rPr>
              <a:t>11.2.3.3 Centro de redes y recursos compartidos</a:t>
            </a:r>
          </a:p>
          <a:p>
            <a:pPr>
              <a:lnSpc>
                <a:spcPct val="80000"/>
              </a:lnSpc>
              <a:buFontTx/>
              <a:buNone/>
            </a:pPr>
            <a:endParaRPr lang="en-US" dirty="0"/>
          </a:p>
        </p:txBody>
      </p:sp>
    </p:spTree>
    <p:extLst>
      <p:ext uri="{BB962C8B-B14F-4D97-AF65-F5344CB8AC3E}">
        <p14:creationId xmlns:p14="http://schemas.microsoft.com/office/powerpoint/2010/main" val="25671558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76</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11.2.3 Paneles de control de red y de Internet </a:t>
            </a:r>
          </a:p>
          <a:p>
            <a:pPr rtl="0">
              <a:lnSpc>
                <a:spcPct val="80000"/>
              </a:lnSpc>
              <a:buFontTx/>
              <a:buNone/>
            </a:pPr>
            <a:r>
              <a:rPr lang="x-none">
                <a:latin typeface="Arial" charset="0"/>
              </a:rPr>
              <a:t>11.2.3.4 – Grupo del hogar</a:t>
            </a:r>
          </a:p>
          <a:p>
            <a:pPr>
              <a:lnSpc>
                <a:spcPct val="80000"/>
              </a:lnSpc>
              <a:buFontTx/>
              <a:buNone/>
            </a:pPr>
            <a:endParaRPr lang="en-US" dirty="0"/>
          </a:p>
        </p:txBody>
      </p:sp>
    </p:spTree>
    <p:extLst>
      <p:ext uri="{BB962C8B-B14F-4D97-AF65-F5344CB8AC3E}">
        <p14:creationId xmlns:p14="http://schemas.microsoft.com/office/powerpoint/2010/main" val="107068510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77</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11.2.3 Paneles de control de red y de Internet </a:t>
            </a:r>
          </a:p>
          <a:p>
            <a:pPr rtl="0">
              <a:lnSpc>
                <a:spcPct val="80000"/>
              </a:lnSpc>
              <a:buFontTx/>
              <a:buNone/>
            </a:pPr>
            <a:r>
              <a:rPr lang="x-none">
                <a:latin typeface="Arial" charset="0"/>
              </a:rPr>
              <a:t>11.2.3.5 Práctica de laboratorio: Configuración de parámetros del navegador</a:t>
            </a:r>
          </a:p>
          <a:p>
            <a:pPr rtl="0">
              <a:lnSpc>
                <a:spcPct val="80000"/>
              </a:lnSpc>
              <a:buFontTx/>
              <a:buNone/>
            </a:pPr>
            <a:r>
              <a:rPr lang="x-none" baseline="0">
                <a:latin typeface="Arial" charset="0"/>
              </a:rPr>
              <a:t>11.2.3.6 Verifique su comprensión: Control de panel de red y de Internet</a:t>
            </a:r>
          </a:p>
          <a:p>
            <a:pPr>
              <a:lnSpc>
                <a:spcPct val="80000"/>
              </a:lnSpc>
              <a:buFontTx/>
              <a:buNone/>
            </a:pPr>
            <a:endParaRPr lang="en-US" dirty="0"/>
          </a:p>
        </p:txBody>
      </p:sp>
    </p:spTree>
    <p:extLst>
      <p:ext uri="{BB962C8B-B14F-4D97-AF65-F5344CB8AC3E}">
        <p14:creationId xmlns:p14="http://schemas.microsoft.com/office/powerpoint/2010/main" val="103541317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78</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11.2.4 Ajustes de pantalla y Panel de control </a:t>
            </a:r>
          </a:p>
          <a:p>
            <a:pPr rtl="0">
              <a:lnSpc>
                <a:spcPct val="80000"/>
              </a:lnSpc>
              <a:buFontTx/>
              <a:buNone/>
            </a:pPr>
            <a:r>
              <a:rPr lang="x-none">
                <a:latin typeface="Arial" charset="0"/>
              </a:rPr>
              <a:t>11.2.4.1 Ajustes de pantalla y Configuración</a:t>
            </a:r>
          </a:p>
        </p:txBody>
      </p:sp>
    </p:spTree>
    <p:extLst>
      <p:ext uri="{BB962C8B-B14F-4D97-AF65-F5344CB8AC3E}">
        <p14:creationId xmlns:p14="http://schemas.microsoft.com/office/powerpoint/2010/main" val="264900835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79</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11.2.4 – Ajustes de pantalla y Panel de control </a:t>
            </a:r>
          </a:p>
          <a:p>
            <a:pPr rtl="0">
              <a:lnSpc>
                <a:spcPct val="80000"/>
              </a:lnSpc>
              <a:buFontTx/>
              <a:buNone/>
            </a:pPr>
            <a:r>
              <a:rPr lang="x-none">
                <a:latin typeface="Arial" charset="0"/>
              </a:rPr>
              <a:t>11.2.4.2 Características de la pantalla</a:t>
            </a:r>
          </a:p>
          <a:p>
            <a:pPr marL="0" marR="0" lvl="0" indent="0" algn="l" defTabSz="457200" rtl="0" eaLnBrk="1" fontAlgn="auto" latinLnBrk="0" hangingPunct="1">
              <a:lnSpc>
                <a:spcPct val="80000"/>
              </a:lnSpc>
              <a:spcBef>
                <a:spcPts val="0"/>
              </a:spcBef>
              <a:spcAft>
                <a:spcPts val="0"/>
              </a:spcAft>
              <a:buClrTx/>
              <a:buSzTx/>
              <a:buFontTx/>
              <a:buNone/>
              <a:tabLst/>
              <a:defRPr/>
            </a:pPr>
            <a:r>
              <a:rPr lang="x-none" baseline="0">
                <a:latin typeface="Arial" charset="0"/>
              </a:rPr>
              <a:t>11.2.4.3: Verifique su comprensión: características de la pantalla</a:t>
            </a:r>
          </a:p>
          <a:p>
            <a:pPr>
              <a:lnSpc>
                <a:spcPct val="80000"/>
              </a:lnSpc>
              <a:buFontTx/>
              <a:buNone/>
            </a:pPr>
            <a:endParaRPr lang="en-US" dirty="0">
              <a:latin typeface="Arial" charset="0"/>
            </a:endParaRPr>
          </a:p>
        </p:txBody>
      </p:sp>
    </p:spTree>
    <p:extLst>
      <p:ext uri="{BB962C8B-B14F-4D97-AF65-F5344CB8AC3E}">
        <p14:creationId xmlns:p14="http://schemas.microsoft.com/office/powerpoint/2010/main" val="7520074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0A313ED8-785B-4D16-9B17-4143385249B9}" type="slidenum">
              <a:rPr sz="800" b="0"/>
              <a:pPr algn="r"/>
              <a:t>8</a:t>
            </a:fld>
            <a:endParaRPr sz="800" b="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1761251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80</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11.2.5 Paneles de control de alimentación y sistema </a:t>
            </a:r>
          </a:p>
          <a:p>
            <a:pPr rtl="0">
              <a:lnSpc>
                <a:spcPct val="80000"/>
              </a:lnSpc>
              <a:buFontTx/>
              <a:buNone/>
            </a:pPr>
            <a:r>
              <a:rPr lang="x-none">
                <a:latin typeface="Arial" charset="0"/>
              </a:rPr>
              <a:t>11.2.5.1 Opciones de alimentación</a:t>
            </a:r>
          </a:p>
        </p:txBody>
      </p:sp>
    </p:spTree>
    <p:extLst>
      <p:ext uri="{BB962C8B-B14F-4D97-AF65-F5344CB8AC3E}">
        <p14:creationId xmlns:p14="http://schemas.microsoft.com/office/powerpoint/2010/main" val="84644959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81</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11.2.5 Paneles de control de energía y sistema </a:t>
            </a:r>
          </a:p>
          <a:p>
            <a:pPr rtl="0">
              <a:lnSpc>
                <a:spcPct val="80000"/>
              </a:lnSpc>
              <a:buFontTx/>
              <a:buNone/>
            </a:pPr>
            <a:r>
              <a:rPr lang="x-none">
                <a:latin typeface="Arial" charset="0"/>
              </a:rPr>
              <a:t>11.2.5.2 Configuración de opciones de energía</a:t>
            </a:r>
          </a:p>
        </p:txBody>
      </p:sp>
    </p:spTree>
    <p:extLst>
      <p:ext uri="{BB962C8B-B14F-4D97-AF65-F5344CB8AC3E}">
        <p14:creationId xmlns:p14="http://schemas.microsoft.com/office/powerpoint/2010/main" val="417483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82</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11.2.5 Paneles de control de energía y sistema </a:t>
            </a:r>
          </a:p>
          <a:p>
            <a:pPr rtl="0">
              <a:lnSpc>
                <a:spcPct val="80000"/>
              </a:lnSpc>
              <a:buFontTx/>
              <a:buNone/>
            </a:pPr>
            <a:r>
              <a:rPr lang="x-none">
                <a:latin typeface="Arial" charset="0"/>
              </a:rPr>
              <a:t>11.2.5.3 Acciones de Opciones de energía</a:t>
            </a:r>
          </a:p>
          <a:p>
            <a:pPr rtl="0">
              <a:lnSpc>
                <a:spcPct val="80000"/>
              </a:lnSpc>
              <a:buFontTx/>
              <a:buNone/>
            </a:pPr>
            <a:r>
              <a:rPr lang="x-none">
                <a:latin typeface="Arial" charset="0"/>
              </a:rPr>
              <a:t>11.2.5.4: Revise sus opciones de energía.</a:t>
            </a:r>
          </a:p>
        </p:txBody>
      </p:sp>
    </p:spTree>
    <p:extLst>
      <p:ext uri="{BB962C8B-B14F-4D97-AF65-F5344CB8AC3E}">
        <p14:creationId xmlns:p14="http://schemas.microsoft.com/office/powerpoint/2010/main" val="307204581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83</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11.2.5 Paneles de control de energía y sistema </a:t>
            </a:r>
          </a:p>
          <a:p>
            <a:pPr rtl="0">
              <a:lnSpc>
                <a:spcPct val="80000"/>
              </a:lnSpc>
              <a:buFontTx/>
              <a:buNone/>
            </a:pPr>
            <a:r>
              <a:rPr lang="x-none">
                <a:latin typeface="Arial" charset="0"/>
              </a:rPr>
              <a:t>11.2.5.5 Elemento del Panel de control del sistema</a:t>
            </a:r>
          </a:p>
        </p:txBody>
      </p:sp>
    </p:spTree>
    <p:extLst>
      <p:ext uri="{BB962C8B-B14F-4D97-AF65-F5344CB8AC3E}">
        <p14:creationId xmlns:p14="http://schemas.microsoft.com/office/powerpoint/2010/main" val="319384170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84</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11.2.5 Paneles de control de energía y sistema </a:t>
            </a:r>
          </a:p>
          <a:p>
            <a:pPr rtl="0">
              <a:lnSpc>
                <a:spcPct val="80000"/>
              </a:lnSpc>
              <a:buFontTx/>
              <a:buNone/>
            </a:pPr>
            <a:r>
              <a:rPr lang="x-none">
                <a:latin typeface="Arial" charset="0"/>
              </a:rPr>
              <a:t>11.2.5.6 Propiedades del sistema</a:t>
            </a:r>
          </a:p>
        </p:txBody>
      </p:sp>
    </p:spTree>
    <p:extLst>
      <p:ext uri="{BB962C8B-B14F-4D97-AF65-F5344CB8AC3E}">
        <p14:creationId xmlns:p14="http://schemas.microsoft.com/office/powerpoint/2010/main" val="318350372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85</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11.2.5 Paneles de control de energía y sistema </a:t>
            </a:r>
          </a:p>
          <a:p>
            <a:pPr rtl="0">
              <a:lnSpc>
                <a:spcPct val="80000"/>
              </a:lnSpc>
              <a:buFontTx/>
              <a:buNone/>
            </a:pPr>
            <a:r>
              <a:rPr lang="x-none">
                <a:latin typeface="Arial" charset="0"/>
              </a:rPr>
              <a:t>11.2.5.7 Mejora del rendimiento</a:t>
            </a:r>
          </a:p>
        </p:txBody>
      </p:sp>
    </p:spTree>
    <p:extLst>
      <p:ext uri="{BB962C8B-B14F-4D97-AF65-F5344CB8AC3E}">
        <p14:creationId xmlns:p14="http://schemas.microsoft.com/office/powerpoint/2010/main" val="70952097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86</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11.2.5 Paneles de control de energía y sistema </a:t>
            </a:r>
          </a:p>
          <a:p>
            <a:pPr rtl="0">
              <a:lnSpc>
                <a:spcPct val="80000"/>
              </a:lnSpc>
              <a:buFontTx/>
              <a:buNone/>
            </a:pPr>
            <a:r>
              <a:rPr lang="x-none">
                <a:latin typeface="Arial" charset="0"/>
              </a:rPr>
              <a:t>11.2.5.8 Práctica de laboratorio: Administración de memoria virtual</a:t>
            </a:r>
          </a:p>
          <a:p>
            <a:pPr rtl="0">
              <a:lnSpc>
                <a:spcPct val="80000"/>
              </a:lnSpc>
              <a:buFontTx/>
              <a:buNone/>
            </a:pPr>
            <a:r>
              <a:rPr lang="x-none">
                <a:latin typeface="Arial" charset="0"/>
              </a:rPr>
              <a:t>11.2.5.9 Verifique su comprensión: Opciones de energía y propiedades del sistema.</a:t>
            </a:r>
          </a:p>
        </p:txBody>
      </p:sp>
    </p:spTree>
    <p:extLst>
      <p:ext uri="{BB962C8B-B14F-4D97-AF65-F5344CB8AC3E}">
        <p14:creationId xmlns:p14="http://schemas.microsoft.com/office/powerpoint/2010/main" val="145055755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87</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11.2.6 Paneles de control de hardware y sonido </a:t>
            </a:r>
          </a:p>
          <a:p>
            <a:pPr rtl="0">
              <a:lnSpc>
                <a:spcPct val="80000"/>
              </a:lnSpc>
              <a:buFontTx/>
              <a:buNone/>
            </a:pPr>
            <a:r>
              <a:rPr lang="x-none">
                <a:latin typeface="Arial" charset="0"/>
              </a:rPr>
              <a:t>11.2.6.1 Administrador de dispositivos</a:t>
            </a:r>
          </a:p>
        </p:txBody>
      </p:sp>
    </p:spTree>
    <p:extLst>
      <p:ext uri="{BB962C8B-B14F-4D97-AF65-F5344CB8AC3E}">
        <p14:creationId xmlns:p14="http://schemas.microsoft.com/office/powerpoint/2010/main" val="53137002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88</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11.2.6 Paneles de control de hardware y sonido </a:t>
            </a:r>
          </a:p>
          <a:p>
            <a:pPr rtl="0">
              <a:lnSpc>
                <a:spcPct val="80000"/>
              </a:lnSpc>
              <a:buFontTx/>
              <a:buNone/>
            </a:pPr>
            <a:r>
              <a:rPr lang="x-none">
                <a:latin typeface="Arial" charset="0"/>
              </a:rPr>
              <a:t>11.2.6.2 Práctica de laboratorio: uso del administrador de dispositivos</a:t>
            </a:r>
          </a:p>
        </p:txBody>
      </p:sp>
    </p:spTree>
    <p:extLst>
      <p:ext uri="{BB962C8B-B14F-4D97-AF65-F5344CB8AC3E}">
        <p14:creationId xmlns:p14="http://schemas.microsoft.com/office/powerpoint/2010/main" val="412004062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89</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11.2.6 Paneles de control de hardware y sonido </a:t>
            </a:r>
          </a:p>
          <a:p>
            <a:pPr rtl="0">
              <a:lnSpc>
                <a:spcPct val="80000"/>
              </a:lnSpc>
              <a:buFontTx/>
              <a:buNone/>
            </a:pPr>
            <a:r>
              <a:rPr lang="x-none">
                <a:latin typeface="Arial" charset="0"/>
              </a:rPr>
              <a:t>11.2.6.3 Dispositivos e impresoras</a:t>
            </a:r>
          </a:p>
        </p:txBody>
      </p:sp>
    </p:spTree>
    <p:extLst>
      <p:ext uri="{BB962C8B-B14F-4D97-AF65-F5344CB8AC3E}">
        <p14:creationId xmlns:p14="http://schemas.microsoft.com/office/powerpoint/2010/main" val="39331619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0A313ED8-785B-4D16-9B17-4143385249B9}" type="slidenum">
              <a:rPr sz="800" b="0"/>
              <a:pPr algn="r"/>
              <a:t>9</a:t>
            </a:fld>
            <a:endParaRPr sz="800" b="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53286457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90</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11.2.6 Paneles de control de hardware y sonido </a:t>
            </a:r>
          </a:p>
          <a:p>
            <a:pPr rtl="0">
              <a:lnSpc>
                <a:spcPct val="80000"/>
              </a:lnSpc>
              <a:buFontTx/>
              <a:buNone/>
            </a:pPr>
            <a:r>
              <a:rPr lang="x-none">
                <a:latin typeface="Arial" charset="0"/>
              </a:rPr>
              <a:t>11.2.6.4 Sonido</a:t>
            </a:r>
            <a:r>
              <a:rPr lang="en-US" dirty="0">
                <a:latin typeface="Arial" charset="0"/>
              </a:rPr>
              <a:t/>
            </a:r>
            <a:br>
              <a:rPr lang="en-US" dirty="0">
                <a:latin typeface="Arial" charset="0"/>
              </a:rPr>
            </a:br>
            <a:r>
              <a:rPr lang="x-none">
                <a:latin typeface="Arial" charset="0"/>
              </a:rPr>
              <a:t>11.2.6.5 Verifique su comprensión: Alertas del administrador de dispositivos</a:t>
            </a:r>
          </a:p>
        </p:txBody>
      </p:sp>
    </p:spTree>
    <p:extLst>
      <p:ext uri="{BB962C8B-B14F-4D97-AF65-F5344CB8AC3E}">
        <p14:creationId xmlns:p14="http://schemas.microsoft.com/office/powerpoint/2010/main" val="1299617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91</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11.2.7 Reloj, región e idioma </a:t>
            </a:r>
          </a:p>
          <a:p>
            <a:pPr rtl="0">
              <a:lnSpc>
                <a:spcPct val="80000"/>
              </a:lnSpc>
              <a:buFontTx/>
              <a:buNone/>
            </a:pPr>
            <a:r>
              <a:rPr lang="x-none">
                <a:latin typeface="Arial" charset="0"/>
              </a:rPr>
              <a:t>11.2.7.1 Reloj</a:t>
            </a:r>
          </a:p>
        </p:txBody>
      </p:sp>
    </p:spTree>
    <p:extLst>
      <p:ext uri="{BB962C8B-B14F-4D97-AF65-F5344CB8AC3E}">
        <p14:creationId xmlns:p14="http://schemas.microsoft.com/office/powerpoint/2010/main" val="276161678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92</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11.2.7 Reloj, región e idioma </a:t>
            </a:r>
          </a:p>
          <a:p>
            <a:pPr rtl="0">
              <a:lnSpc>
                <a:spcPct val="80000"/>
              </a:lnSpc>
              <a:buFontTx/>
              <a:buNone/>
            </a:pPr>
            <a:r>
              <a:rPr lang="x-none">
                <a:latin typeface="Arial" charset="0"/>
              </a:rPr>
              <a:t>11.2.7.2 Región</a:t>
            </a:r>
          </a:p>
        </p:txBody>
      </p:sp>
    </p:spTree>
    <p:extLst>
      <p:ext uri="{BB962C8B-B14F-4D97-AF65-F5344CB8AC3E}">
        <p14:creationId xmlns:p14="http://schemas.microsoft.com/office/powerpoint/2010/main" val="153552288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93</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11.2.7 Reloj, región e idioma </a:t>
            </a:r>
          </a:p>
          <a:p>
            <a:pPr rtl="0">
              <a:lnSpc>
                <a:spcPct val="80000"/>
              </a:lnSpc>
              <a:buFontTx/>
              <a:buNone/>
            </a:pPr>
            <a:r>
              <a:rPr lang="x-none">
                <a:latin typeface="Arial" charset="0"/>
              </a:rPr>
              <a:t>11.2.7.3 Idioma</a:t>
            </a:r>
          </a:p>
        </p:txBody>
      </p:sp>
    </p:spTree>
    <p:extLst>
      <p:ext uri="{BB962C8B-B14F-4D97-AF65-F5344CB8AC3E}">
        <p14:creationId xmlns:p14="http://schemas.microsoft.com/office/powerpoint/2010/main" val="69445209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94</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11.2.7 Reloj, región e idioma </a:t>
            </a:r>
          </a:p>
          <a:p>
            <a:pPr rtl="0">
              <a:lnSpc>
                <a:spcPct val="80000"/>
              </a:lnSpc>
              <a:buFontTx/>
              <a:buNone/>
            </a:pPr>
            <a:r>
              <a:rPr lang="x-none">
                <a:latin typeface="Arial" charset="0"/>
              </a:rPr>
              <a:t>11.2.7.4 Práctica de laboratorio: Configuración regional y de idioma</a:t>
            </a:r>
          </a:p>
          <a:p>
            <a:pPr rtl="0">
              <a:lnSpc>
                <a:spcPct val="80000"/>
              </a:lnSpc>
              <a:buFontTx/>
              <a:buNone/>
            </a:pPr>
            <a:r>
              <a:rPr lang="x-none">
                <a:latin typeface="Arial" charset="0"/>
              </a:rPr>
              <a:t>11.2.7.5 Verifique su comprensión: Reloj, región e idioma</a:t>
            </a:r>
          </a:p>
        </p:txBody>
      </p:sp>
    </p:spTree>
    <p:extLst>
      <p:ext uri="{BB962C8B-B14F-4D97-AF65-F5344CB8AC3E}">
        <p14:creationId xmlns:p14="http://schemas.microsoft.com/office/powerpoint/2010/main" val="200598453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95</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11.2.8 Paneles de control de Programas y características </a:t>
            </a:r>
          </a:p>
          <a:p>
            <a:pPr rtl="0">
              <a:lnSpc>
                <a:spcPct val="80000"/>
              </a:lnSpc>
              <a:buFontTx/>
              <a:buNone/>
            </a:pPr>
            <a:r>
              <a:rPr lang="x-none">
                <a:latin typeface="Arial" charset="0"/>
              </a:rPr>
              <a:t>11.2.8.1 Programas</a:t>
            </a:r>
          </a:p>
        </p:txBody>
      </p:sp>
    </p:spTree>
    <p:extLst>
      <p:ext uri="{BB962C8B-B14F-4D97-AF65-F5344CB8AC3E}">
        <p14:creationId xmlns:p14="http://schemas.microsoft.com/office/powerpoint/2010/main" val="316690914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96</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11.2.8 Paneles de control de Programas y características </a:t>
            </a:r>
          </a:p>
          <a:p>
            <a:pPr rtl="0">
              <a:lnSpc>
                <a:spcPct val="80000"/>
              </a:lnSpc>
              <a:buFontTx/>
              <a:buNone/>
            </a:pPr>
            <a:r>
              <a:rPr lang="x-none">
                <a:latin typeface="Arial" charset="0"/>
              </a:rPr>
              <a:t>11.2.8.2 Características y actualizaciones de Windows</a:t>
            </a:r>
          </a:p>
        </p:txBody>
      </p:sp>
    </p:spTree>
    <p:extLst>
      <p:ext uri="{BB962C8B-B14F-4D97-AF65-F5344CB8AC3E}">
        <p14:creationId xmlns:p14="http://schemas.microsoft.com/office/powerpoint/2010/main" val="9747338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97</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11.2.8 Paneles de control de Programas y características </a:t>
            </a:r>
          </a:p>
          <a:p>
            <a:pPr rtl="0">
              <a:lnSpc>
                <a:spcPct val="80000"/>
              </a:lnSpc>
              <a:buFontTx/>
              <a:buNone/>
            </a:pPr>
            <a:r>
              <a:rPr lang="x-none">
                <a:latin typeface="Arial" charset="0"/>
              </a:rPr>
              <a:t>11.2.8.3 Programas predeterminados</a:t>
            </a:r>
          </a:p>
          <a:p>
            <a:pPr rtl="0">
              <a:lnSpc>
                <a:spcPct val="80000"/>
              </a:lnSpc>
              <a:buFontTx/>
              <a:buNone/>
            </a:pPr>
            <a:r>
              <a:rPr lang="x-none">
                <a:latin typeface="Arial" charset="0"/>
              </a:rPr>
              <a:t>11.2.8.4 Verifique su comprensión: Programas y características</a:t>
            </a:r>
          </a:p>
        </p:txBody>
      </p:sp>
    </p:spTree>
    <p:extLst>
      <p:ext uri="{BB962C8B-B14F-4D97-AF65-F5344CB8AC3E}">
        <p14:creationId xmlns:p14="http://schemas.microsoft.com/office/powerpoint/2010/main" val="1678039926"/>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98</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11.2.9 – Otros paneles de control </a:t>
            </a:r>
          </a:p>
          <a:p>
            <a:pPr rtl="0">
              <a:lnSpc>
                <a:spcPct val="80000"/>
              </a:lnSpc>
              <a:buFontTx/>
              <a:buNone/>
            </a:pPr>
            <a:r>
              <a:rPr lang="x-none">
                <a:latin typeface="Arial" charset="0"/>
              </a:rPr>
              <a:t>11.2.9.1 Solución de problemas</a:t>
            </a:r>
          </a:p>
        </p:txBody>
      </p:sp>
    </p:spTree>
    <p:extLst>
      <p:ext uri="{BB962C8B-B14F-4D97-AF65-F5344CB8AC3E}">
        <p14:creationId xmlns:p14="http://schemas.microsoft.com/office/powerpoint/2010/main" val="328408245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99</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11 Configuración de Windows</a:t>
            </a:r>
          </a:p>
          <a:p>
            <a:pPr rtl="0">
              <a:buFontTx/>
              <a:buNone/>
            </a:pPr>
            <a:r>
              <a:rPr lang="x-none" sz="1200" b="0"/>
              <a:t>11.2 Configuración de Windows con paneles de control</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11.2.9 Otros paneles de control </a:t>
            </a:r>
          </a:p>
          <a:p>
            <a:pPr rtl="0">
              <a:lnSpc>
                <a:spcPct val="80000"/>
              </a:lnSpc>
              <a:buFontTx/>
              <a:buNone/>
            </a:pPr>
            <a:r>
              <a:rPr lang="x-none">
                <a:latin typeface="Arial" charset="0"/>
              </a:rPr>
              <a:t>11.2.9.2 Cifrado de la unidad BitLocker</a:t>
            </a:r>
          </a:p>
        </p:txBody>
      </p:sp>
    </p:spTree>
    <p:extLst>
      <p:ext uri="{BB962C8B-B14F-4D97-AF65-F5344CB8AC3E}">
        <p14:creationId xmlns:p14="http://schemas.microsoft.com/office/powerpoint/2010/main" val="18570321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3_Title Slide-animated gradient">
    <p:bg>
      <p:bgPr>
        <a:solidFill>
          <a:schemeClr val="accent5"/>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2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dirty="0"/>
              <a:t>Click to edit Master title style</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086725553"/>
      </p:ext>
    </p:extLst>
  </p:cSld>
  <p:clrMapOvr>
    <a:masterClrMapping/>
  </p:clrMapOvr>
  <p:transition spd="slow">
    <p:wipe/>
  </p:transition>
  <p:extLst>
    <p:ext uri="{DCECCB84-F9BA-43D5-87BE-67443E8EF086}">
      <p15:sldGuideLst xmlns:p15="http://schemas.microsoft.com/office/powerpoint/2012/main" xmlns:c15="http://schemas.microsoft.com/office/drawing/2012/chart" xmlns:c="http://schemas.openxmlformats.org/drawingml/2006/chart" xmlns="">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1_Closing Slide">
    <p:bg>
      <p:bgPr>
        <a:solidFill>
          <a:schemeClr val="accent5"/>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
            <a:ext cx="9143999" cy="5165874"/>
          </a:xfrm>
          <a:prstGeom prst="rect">
            <a:avLst/>
          </a:prstGeom>
        </p:spPr>
      </p:pic>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198843304"/>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5"/>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47974899"/>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3_Closing Slide">
    <p:bg>
      <p:bgPr>
        <a:solidFill>
          <a:schemeClr val="accent5"/>
        </a:solidFill>
        <a:effectLst/>
      </p:bgPr>
    </p:bg>
    <p:spTree>
      <p:nvGrpSpPr>
        <p:cNvPr id="1" name=""/>
        <p:cNvGrpSpPr/>
        <p:nvPr/>
      </p:nvGrpSpPr>
      <p:grpSpPr>
        <a:xfrm>
          <a:off x="0" y="0"/>
          <a:ext cx="0" cy="0"/>
          <a:chOff x="0" y="0"/>
          <a:chExt cx="0" cy="0"/>
        </a:xfrm>
      </p:grpSpPr>
      <p:grpSp>
        <p:nvGrpSpPr>
          <p:cNvPr id="4" name="Group 4"/>
          <p:cNvGrpSpPr>
            <a:grpSpLocks noChangeAspect="1"/>
          </p:cNvGrpSpPr>
          <p:nvPr userDrawn="1"/>
        </p:nvGrpSpPr>
        <p:grpSpPr bwMode="auto">
          <a:xfrm>
            <a:off x="3746294" y="2129856"/>
            <a:ext cx="1617944" cy="860542"/>
            <a:chOff x="310" y="249"/>
            <a:chExt cx="502" cy="267"/>
          </a:xfrm>
          <a:solidFill>
            <a:schemeClr val="accent1">
              <a:lumMod val="75000"/>
            </a:schemeClr>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51544963"/>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473441" y="4954263"/>
            <a:ext cx="676910" cy="189238"/>
          </a:xfrm>
          <a:prstGeom prst="rect">
            <a:avLst/>
          </a:prstGeom>
        </p:spPr>
        <p:txBody>
          <a:bodyPr vert="horz" lIns="91440" tIns="45720" rIns="91440" bIns="45720" rtlCol="0" anchor="ctr"/>
          <a:lstStyle>
            <a:lvl1pPr algn="r">
              <a:defRPr sz="525">
                <a:solidFill>
                  <a:schemeClr val="tx2"/>
                </a:solidFill>
              </a:defRPr>
            </a:lvl1pPr>
          </a:lstStyle>
          <a:p>
            <a:pPr defTabSz="385763">
              <a:defRPr/>
            </a:pPr>
            <a:fld id="{2F5CCB13-0A32-4557-88E9-079F0C330695}" type="slidenum">
              <a:rPr lang="en-US" kern="0" smtClean="0">
                <a:solidFill>
                  <a:srgbClr val="595959"/>
                </a:solidFill>
              </a:rPr>
              <a:pPr defTabSz="385763">
                <a:defRPr/>
              </a:pPr>
              <a:t>‹#›</a:t>
            </a:fld>
            <a:endParaRPr lang="en-US" kern="0" dirty="0">
              <a:solidFill>
                <a:srgbClr val="595959"/>
              </a:solidFill>
            </a:endParaRPr>
          </a:p>
        </p:txBody>
      </p:sp>
      <p:sp>
        <p:nvSpPr>
          <p:cNvPr id="5" name="Rectangle 3"/>
          <p:cNvSpPr>
            <a:spLocks noGrp="1" noChangeArrowheads="1"/>
          </p:cNvSpPr>
          <p:nvPr>
            <p:ph idx="1"/>
          </p:nvPr>
        </p:nvSpPr>
        <p:spPr bwMode="auto">
          <a:xfrm>
            <a:off x="144065" y="798944"/>
            <a:ext cx="8853286" cy="415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nSpc>
                <a:spcPct val="100000"/>
              </a:lnSpc>
              <a:spcBef>
                <a:spcPts val="600"/>
              </a:spcBef>
              <a:spcAft>
                <a:spcPts val="600"/>
              </a:spcAft>
              <a:buFont typeface="Wingdings" panose="05000000000000000000" pitchFamily="2" charset="2"/>
              <a:buChar char="§"/>
              <a:defRPr>
                <a:solidFill>
                  <a:srgbClr val="000000"/>
                </a:solidFill>
              </a:defRPr>
            </a:lvl1pPr>
            <a:lvl2pPr>
              <a:lnSpc>
                <a:spcPct val="100000"/>
              </a:lnSpc>
              <a:spcBef>
                <a:spcPts val="300"/>
              </a:spcBef>
              <a:spcAft>
                <a:spcPts val="300"/>
              </a:spcAft>
              <a:defRPr>
                <a:solidFill>
                  <a:srgbClr val="000000"/>
                </a:solidFill>
              </a:defRPr>
            </a:lvl2pPr>
            <a:lvl3pPr>
              <a:lnSpc>
                <a:spcPct val="100000"/>
              </a:lnSpc>
              <a:spcBef>
                <a:spcPts val="300"/>
              </a:spcBef>
              <a:spcAft>
                <a:spcPts val="300"/>
              </a:spcAft>
              <a:defRPr>
                <a:solidFill>
                  <a:srgbClr val="000000"/>
                </a:solidFill>
              </a:defRPr>
            </a:lvl3pPr>
            <a:lvl4pPr>
              <a:lnSpc>
                <a:spcPct val="100000"/>
              </a:lnSpc>
              <a:spcBef>
                <a:spcPts val="300"/>
              </a:spcBef>
              <a:spcAft>
                <a:spcPts val="300"/>
              </a:spcAft>
              <a:defRPr>
                <a:solidFill>
                  <a:srgbClr val="000000"/>
                </a:solidFill>
              </a:defRPr>
            </a:lvl4pPr>
          </a:lstStyle>
          <a:p>
            <a:pPr lvl="0"/>
            <a:r>
              <a:rPr lang="en-US" dirty="0">
                <a:sym typeface="Arial" pitchFamily="34" charset="0"/>
              </a:rPr>
              <a:t>Click to edit Master text styles</a:t>
            </a:r>
          </a:p>
          <a:p>
            <a:pPr lvl="1"/>
            <a:r>
              <a:rPr lang="en-US" dirty="0">
                <a:sym typeface="Arial" pitchFamily="34" charset="0"/>
              </a:rPr>
              <a:t>Second level</a:t>
            </a:r>
          </a:p>
          <a:p>
            <a:pPr lvl="2"/>
            <a:r>
              <a:rPr lang="en-US" dirty="0">
                <a:sym typeface="Arial" pitchFamily="34" charset="0"/>
              </a:rPr>
              <a:t>Third level</a:t>
            </a:r>
          </a:p>
          <a:p>
            <a:pPr lvl="3"/>
            <a:r>
              <a:rPr lang="en-US" dirty="0">
                <a:sym typeface="Arial" pitchFamily="34" charset="0"/>
              </a:rPr>
              <a:t>Fourth level</a:t>
            </a:r>
          </a:p>
        </p:txBody>
      </p:sp>
      <p:sp>
        <p:nvSpPr>
          <p:cNvPr id="6" name="Rectangle 2"/>
          <p:cNvSpPr>
            <a:spLocks noGrp="1" noChangeArrowheads="1"/>
          </p:cNvSpPr>
          <p:nvPr>
            <p:ph type="title"/>
          </p:nvPr>
        </p:nvSpPr>
        <p:spPr bwMode="auto">
          <a:xfrm>
            <a:off x="1" y="41393"/>
            <a:ext cx="9144000"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nSpc>
                <a:spcPct val="100000"/>
              </a:lnSpc>
              <a:defRPr sz="2400"/>
            </a:lvl1pPr>
          </a:lstStyle>
          <a:p>
            <a:pPr lvl="0"/>
            <a:r>
              <a:rPr lang="en-US" dirty="0">
                <a:sym typeface="Arial" pitchFamily="34" charset="0"/>
              </a:rPr>
              <a:t>Click to edit Master title style</a:t>
            </a:r>
          </a:p>
        </p:txBody>
      </p:sp>
    </p:spTree>
    <p:extLst>
      <p:ext uri="{BB962C8B-B14F-4D97-AF65-F5344CB8AC3E}">
        <p14:creationId xmlns:p14="http://schemas.microsoft.com/office/powerpoint/2010/main" val="225799662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9925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animated gradient">
    <p:bg>
      <p:bgPr>
        <a:solidFill>
          <a:schemeClr val="accent5"/>
        </a:solidFill>
        <a:effectLst/>
      </p:bgPr>
    </p:bg>
    <p:spTree>
      <p:nvGrpSpPr>
        <p:cNvPr id="1" name=""/>
        <p:cNvGrpSpPr/>
        <p:nvPr/>
      </p:nvGrpSpPr>
      <p:grpSpPr>
        <a:xfrm>
          <a:off x="0" y="0"/>
          <a:ext cx="0" cy="0"/>
          <a:chOff x="0" y="0"/>
          <a:chExt cx="0" cy="0"/>
        </a:xfrm>
      </p:grpSpPr>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1"/>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rgbClr val="004C69"/>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accent1"/>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chemeClr val="accent1"/>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3653042546"/>
      </p:ext>
    </p:extLst>
  </p:cSld>
  <p:clrMapOvr>
    <a:masterClrMapping/>
  </p:clrMapOvr>
  <p:transition spd="slow">
    <p:wipe/>
  </p:transition>
  <p:extLst>
    <p:ext uri="{DCECCB84-F9BA-43D5-87BE-67443E8EF086}">
      <p15:sldGuideLst xmlns:p15="http://schemas.microsoft.com/office/powerpoint/2012/main" xmlns:c15="http://schemas.microsoft.com/office/drawing/2012/chart" xmlns:c="http://schemas.openxmlformats.org/drawingml/2006/chart" xmlns="">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6_Title Slide-animated gradient">
    <p:bg>
      <p:bgPr>
        <a:solidFill>
          <a:schemeClr val="accent5"/>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1974617842"/>
      </p:ext>
    </p:extLst>
  </p:cSld>
  <p:clrMapOvr>
    <a:masterClrMapping/>
  </p:clrMapOvr>
  <p:transition spd="slow">
    <p:wipe/>
  </p:transition>
  <p:extLst>
    <p:ext uri="{DCECCB84-F9BA-43D5-87BE-67443E8EF086}">
      <p15:sldGuideLst xmlns:p15="http://schemas.microsoft.com/office/powerpoint/2012/main" xmlns:c15="http://schemas.microsoft.com/office/drawing/2012/chart" xmlns:c="http://schemas.openxmlformats.org/drawingml/2006/chart" xmlns="">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Segu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5143499"/>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a:spLocks noGrp="1"/>
          </p:cNvSpPr>
          <p:nvPr>
            <p:ph type="ctrTitle"/>
          </p:nvPr>
        </p:nvSpPr>
        <p:spPr>
          <a:xfrm>
            <a:off x="416425" y="915409"/>
            <a:ext cx="7598042" cy="2569946"/>
          </a:xfrm>
          <a:prstGeom prst="rect">
            <a:avLst/>
          </a:prstGeom>
        </p:spPr>
        <p:txBody>
          <a:bodyPr anchor="b">
            <a:noAutofit/>
          </a:bodyPr>
          <a:lstStyle>
            <a:lvl1pPr marL="0" indent="0" algn="l">
              <a:lnSpc>
                <a:spcPct val="90000"/>
              </a:lnSpc>
              <a:buFont typeface="Arial" panose="020B0604020202020204" pitchFamily="34" charset="0"/>
              <a:buNone/>
              <a:defRPr sz="4600" b="0" i="0" spc="0" baseline="0">
                <a:solidFill>
                  <a:schemeClr val="accent5"/>
                </a:solidFill>
                <a:latin typeface="+mj-lt"/>
                <a:cs typeface="CiscoSans Thin"/>
              </a:defRPr>
            </a:lvl1pPr>
          </a:lstStyle>
          <a:p>
            <a:r>
              <a:rPr lang="en-US" dirty="0"/>
              <a:t>Click to edit Master title style</a:t>
            </a:r>
          </a:p>
        </p:txBody>
      </p:sp>
      <p:sp>
        <p:nvSpPr>
          <p:cNvPr id="8" name="Rectangle 7"/>
          <p:cNvSpPr>
            <a:spLocks noChangeArrowheads="1"/>
          </p:cNvSpPr>
          <p:nvPr userDrawn="1"/>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rtl="0" fontAlgn="auto">
              <a:spcBef>
                <a:spcPts val="0"/>
              </a:spcBef>
              <a:spcAft>
                <a:spcPts val="0"/>
              </a:spcAft>
              <a:defRPr/>
            </a:pPr>
            <a:fld id="{6A1E46DC-7EF6-4EA2-B285-14272867D133}" type="slidenum">
              <a:rPr sz="600">
                <a:solidFill>
                  <a:schemeClr val="accent5">
                    <a:lumMod val="50000"/>
                  </a:schemeClr>
                </a:solidFill>
                <a:latin typeface="+mn-lt"/>
                <a:ea typeface="+mn-ea"/>
                <a:cs typeface="CiscoSans Thin"/>
              </a:rPr>
              <a:pPr algn="r" defTabSz="610744" fontAlgn="auto">
                <a:spcBef>
                  <a:spcPts val="0"/>
                </a:spcBef>
                <a:spcAft>
                  <a:spcPts val="0"/>
                </a:spcAft>
                <a:defRPr/>
              </a:pPr>
              <a:t>‹#›</a:t>
            </a:fld>
            <a:endParaRPr sz="600">
              <a:solidFill>
                <a:schemeClr val="accent5">
                  <a:lumMod val="50000"/>
                </a:schemeClr>
              </a:solidFill>
              <a:latin typeface="+mn-lt"/>
              <a:ea typeface="+mn-ea"/>
              <a:cs typeface="CiscoSans Thin"/>
            </a:endParaRPr>
          </a:p>
        </p:txBody>
      </p:sp>
      <p:grpSp>
        <p:nvGrpSpPr>
          <p:cNvPr id="11" name="Group 4"/>
          <p:cNvGrpSpPr>
            <a:grpSpLocks noChangeAspect="1"/>
          </p:cNvGrpSpPr>
          <p:nvPr userDrawn="1"/>
        </p:nvGrpSpPr>
        <p:grpSpPr bwMode="auto">
          <a:xfrm>
            <a:off x="508039" y="4715197"/>
            <a:ext cx="340257" cy="180974"/>
            <a:chOff x="310" y="249"/>
            <a:chExt cx="502" cy="267"/>
          </a:xfrm>
          <a:solidFill>
            <a:srgbClr val="086D8E"/>
          </a:solidFill>
        </p:grpSpPr>
        <p:sp>
          <p:nvSpPr>
            <p:cNvPr id="12"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6" name="Rectangle 4"/>
          <p:cNvSpPr>
            <a:spLocks noChangeArrowheads="1"/>
          </p:cNvSpPr>
          <p:nvPr userDrawn="1"/>
        </p:nvSpPr>
        <p:spPr bwMode="ltGray">
          <a:xfrm>
            <a:off x="5083969" y="4741653"/>
            <a:ext cx="3441557" cy="154518"/>
          </a:xfrm>
          <a:prstGeom prst="rect">
            <a:avLst/>
          </a:prstGeom>
          <a:noFill/>
          <a:ln w="9525">
            <a:noFill/>
            <a:miter lim="800000"/>
            <a:headEnd/>
            <a:tailEnd/>
          </a:ln>
          <a:effectLst/>
        </p:spPr>
        <p:txBody>
          <a:bodyPr wrap="square" lIns="61586" tIns="30792" rIns="61586" bIns="30792" anchor="b">
            <a:spAutoFit/>
          </a:bodyPr>
          <a:lstStyle/>
          <a:p>
            <a:pPr defTabSz="610744" rtl="0" fontAlgn="auto">
              <a:spcBef>
                <a:spcPts val="0"/>
              </a:spcBef>
              <a:spcAft>
                <a:spcPts val="0"/>
              </a:spcAft>
              <a:defRPr/>
            </a:pPr>
            <a:r>
              <a:rPr lang="x-none" sz="600" kern="1200" dirty="0">
                <a:solidFill>
                  <a:schemeClr val="accent5">
                    <a:lumMod val="50000"/>
                  </a:schemeClr>
                </a:solidFill>
                <a:latin typeface="+mn-lt"/>
                <a:ea typeface="+mn-ea"/>
                <a:cs typeface="CiscoSans Thin"/>
              </a:rPr>
              <a:t>© 2016 Cisco y/o sus filiales. Todos los derechos reservados</a:t>
            </a:r>
            <a:r>
              <a:rPr lang="x-none" sz="600" kern="1200" dirty="0" smtClean="0">
                <a:solidFill>
                  <a:schemeClr val="accent5">
                    <a:lumMod val="50000"/>
                  </a:schemeClr>
                </a:solidFill>
                <a:latin typeface="+mn-lt"/>
                <a:ea typeface="+mn-ea"/>
                <a:cs typeface="CiscoSans Thin"/>
              </a:rPr>
              <a:t>.</a:t>
            </a:r>
            <a:r>
              <a:rPr lang="en-US" sz="600" kern="1200" dirty="0" smtClean="0">
                <a:solidFill>
                  <a:schemeClr val="accent5">
                    <a:lumMod val="50000"/>
                  </a:schemeClr>
                </a:solidFill>
                <a:latin typeface="+mn-lt"/>
                <a:ea typeface="+mn-ea"/>
                <a:cs typeface="CiscoSans Thin"/>
              </a:rPr>
              <a:t> </a:t>
            </a:r>
            <a:r>
              <a:rPr lang="x-none" sz="600" kern="1200" dirty="0" smtClean="0">
                <a:solidFill>
                  <a:schemeClr val="accent5">
                    <a:lumMod val="50000"/>
                  </a:schemeClr>
                </a:solidFill>
                <a:latin typeface="+mn-lt"/>
                <a:ea typeface="+mn-ea"/>
                <a:cs typeface="CiscoSans Thin"/>
              </a:rPr>
              <a:t>Información </a:t>
            </a:r>
            <a:r>
              <a:rPr lang="x-none" sz="600" kern="1200" dirty="0">
                <a:solidFill>
                  <a:schemeClr val="accent5">
                    <a:lumMod val="50000"/>
                  </a:schemeClr>
                </a:solidFill>
                <a:latin typeface="+mn-lt"/>
                <a:ea typeface="+mn-ea"/>
                <a:cs typeface="CiscoSans Thin"/>
              </a:rPr>
              <a:t>confidencial de Cisco.</a:t>
            </a:r>
          </a:p>
        </p:txBody>
      </p:sp>
    </p:spTree>
    <p:extLst>
      <p:ext uri="{BB962C8B-B14F-4D97-AF65-F5344CB8AC3E}">
        <p14:creationId xmlns:p14="http://schemas.microsoft.com/office/powerpoint/2010/main" val="1890854121"/>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Multi_Slide">
    <p:spTree>
      <p:nvGrpSpPr>
        <p:cNvPr id="1" name=""/>
        <p:cNvGrpSpPr/>
        <p:nvPr/>
      </p:nvGrpSpPr>
      <p:grpSpPr>
        <a:xfrm>
          <a:off x="0" y="0"/>
          <a:ext cx="0" cy="0"/>
          <a:chOff x="0" y="0"/>
          <a:chExt cx="0" cy="0"/>
        </a:xfrm>
      </p:grpSpPr>
      <p:sp>
        <p:nvSpPr>
          <p:cNvPr id="5" name="Content Placeholder 2"/>
          <p:cNvSpPr>
            <a:spLocks noGrp="1"/>
          </p:cNvSpPr>
          <p:nvPr>
            <p:ph idx="1"/>
          </p:nvPr>
        </p:nvSpPr>
        <p:spPr>
          <a:xfrm>
            <a:off x="474662" y="1347788"/>
            <a:ext cx="8280057" cy="307394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sz="2000" b="0" i="0" baseline="0">
                <a:solidFill>
                  <a:schemeClr val="bg1"/>
                </a:solidFill>
                <a:latin typeface="+mn-lt"/>
                <a:cs typeface="CiscoSans ExtraLight"/>
              </a:defRPr>
            </a:lvl1pPr>
          </a:lstStyle>
          <a:p>
            <a:pPr lvl="0"/>
            <a:r>
              <a:rPr lang="en-US"/>
              <a:t>Click to edit Master text styles</a:t>
            </a:r>
          </a:p>
        </p:txBody>
      </p:sp>
      <p:sp>
        <p:nvSpPr>
          <p:cNvPr id="4"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4C69"/>
                </a:solidFill>
              </a:defRPr>
            </a:lvl1pPr>
          </a:lstStyle>
          <a:p>
            <a:pPr lvl="0"/>
            <a:r>
              <a:rPr lang="en-US" dirty="0"/>
              <a:t>Click to edit Master title style</a:t>
            </a:r>
            <a:endParaRPr lang="en-GB" dirty="0"/>
          </a:p>
        </p:txBody>
      </p:sp>
    </p:spTree>
    <p:extLst>
      <p:ext uri="{BB962C8B-B14F-4D97-AF65-F5344CB8AC3E}">
        <p14:creationId xmlns:p14="http://schemas.microsoft.com/office/powerpoint/2010/main" val="54296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15="http://schemas.microsoft.com/office/drawing/2012/chart" xmlns:c="http://schemas.openxmlformats.org/drawingml/2006/chart">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2912136"/>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12" name="Oval 11"/>
          <p:cNvSpPr/>
          <p:nvPr/>
        </p:nvSpPr>
        <p:spPr>
          <a:xfrm>
            <a:off x="575610" y="2552550"/>
            <a:ext cx="698624" cy="698624"/>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FFFFFF"/>
              </a:solidFill>
              <a:cs typeface="Arial"/>
            </a:endParaRPr>
          </a:p>
        </p:txBody>
      </p:sp>
      <p:sp>
        <p:nvSpPr>
          <p:cNvPr id="15" name="Oval 14"/>
          <p:cNvSpPr/>
          <p:nvPr/>
        </p:nvSpPr>
        <p:spPr>
          <a:xfrm>
            <a:off x="575610" y="1426607"/>
            <a:ext cx="698624" cy="698624"/>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bg1"/>
              </a:solidFill>
              <a:cs typeface="Arial"/>
            </a:endParaRPr>
          </a:p>
        </p:txBody>
      </p:sp>
      <p:sp>
        <p:nvSpPr>
          <p:cNvPr id="22" name="Oval 21"/>
          <p:cNvSpPr/>
          <p:nvPr/>
        </p:nvSpPr>
        <p:spPr>
          <a:xfrm>
            <a:off x="575610" y="3653093"/>
            <a:ext cx="698624" cy="698624"/>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049FD9"/>
              </a:solidFill>
              <a:cs typeface="Arial"/>
            </a:endParaRPr>
          </a:p>
        </p:txBody>
      </p:sp>
      <p:sp>
        <p:nvSpPr>
          <p:cNvPr id="24" name="Text Placeholder 17"/>
          <p:cNvSpPr>
            <a:spLocks noGrp="1"/>
          </p:cNvSpPr>
          <p:nvPr>
            <p:ph type="body" sz="quarter" idx="13"/>
          </p:nvPr>
        </p:nvSpPr>
        <p:spPr>
          <a:xfrm>
            <a:off x="1365250" y="1432522"/>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25" name="Text Placeholder 17"/>
          <p:cNvSpPr>
            <a:spLocks noGrp="1"/>
          </p:cNvSpPr>
          <p:nvPr>
            <p:ph type="body" sz="quarter" idx="14"/>
          </p:nvPr>
        </p:nvSpPr>
        <p:spPr>
          <a:xfrm>
            <a:off x="1365250" y="25577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365250" y="36530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8" name="Text Placeholder 17"/>
          <p:cNvSpPr>
            <a:spLocks noGrp="1"/>
          </p:cNvSpPr>
          <p:nvPr>
            <p:ph type="body" sz="quarter" idx="17" hasCustomPrompt="1"/>
          </p:nvPr>
        </p:nvSpPr>
        <p:spPr>
          <a:xfrm>
            <a:off x="575610" y="2552550"/>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1" y="3651140"/>
            <a:ext cx="698624" cy="693381"/>
          </a:xfrm>
          <a:prstGeom prst="rect">
            <a:avLst/>
          </a:prstGeom>
          <a:ln>
            <a:noFill/>
          </a:ln>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Text Placeholder 17"/>
          <p:cNvSpPr>
            <a:spLocks noGrp="1"/>
          </p:cNvSpPr>
          <p:nvPr>
            <p:ph type="body" sz="quarter" idx="19" hasCustomPrompt="1"/>
          </p:nvPr>
        </p:nvSpPr>
        <p:spPr>
          <a:xfrm>
            <a:off x="575610" y="1427248"/>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Tree>
    <p:extLst>
      <p:ext uri="{BB962C8B-B14F-4D97-AF65-F5344CB8AC3E}">
        <p14:creationId xmlns:p14="http://schemas.microsoft.com/office/powerpoint/2010/main" val="3053872667"/>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5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12" name="Oval 1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5" name="Oval 14"/>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2" name="Oval 21"/>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4" name="Text Placeholder 17"/>
          <p:cNvSpPr>
            <a:spLocks noGrp="1"/>
          </p:cNvSpPr>
          <p:nvPr>
            <p:ph type="body" sz="quarter" idx="13"/>
          </p:nvPr>
        </p:nvSpPr>
        <p:spPr>
          <a:xfrm>
            <a:off x="1172384" y="1334842"/>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25" name="Text Placeholder 17"/>
          <p:cNvSpPr>
            <a:spLocks noGrp="1"/>
          </p:cNvSpPr>
          <p:nvPr>
            <p:ph type="body" sz="quarter" idx="14"/>
          </p:nvPr>
        </p:nvSpPr>
        <p:spPr>
          <a:xfrm>
            <a:off x="1172385" y="198456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172385" y="262744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7"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28"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Oval 12"/>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4" name="Text Placeholder 17"/>
          <p:cNvSpPr>
            <a:spLocks noGrp="1"/>
          </p:cNvSpPr>
          <p:nvPr>
            <p:ph type="body" sz="quarter" idx="19"/>
          </p:nvPr>
        </p:nvSpPr>
        <p:spPr>
          <a:xfrm>
            <a:off x="1172386" y="327458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6"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17" name="Oval 16"/>
          <p:cNvSpPr/>
          <p:nvPr/>
        </p:nvSpPr>
        <p:spPr>
          <a:xfrm>
            <a:off x="575613" y="3921716"/>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8" name="Text Placeholder 17"/>
          <p:cNvSpPr>
            <a:spLocks noGrp="1"/>
          </p:cNvSpPr>
          <p:nvPr>
            <p:ph type="body" sz="quarter" idx="21"/>
          </p:nvPr>
        </p:nvSpPr>
        <p:spPr>
          <a:xfrm>
            <a:off x="1172387" y="392171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9" name="Text Placeholder 17"/>
          <p:cNvSpPr>
            <a:spLocks noGrp="1"/>
          </p:cNvSpPr>
          <p:nvPr>
            <p:ph type="body" sz="quarter" idx="22" hasCustomPrompt="1"/>
          </p:nvPr>
        </p:nvSpPr>
        <p:spPr>
          <a:xfrm>
            <a:off x="575614" y="3919763"/>
            <a:ext cx="464815" cy="461327"/>
          </a:xfrm>
          <a:prstGeom prst="rect">
            <a:avLst/>
          </a:prstGeom>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Tree>
    <p:extLst>
      <p:ext uri="{BB962C8B-B14F-4D97-AF65-F5344CB8AC3E}">
        <p14:creationId xmlns:p14="http://schemas.microsoft.com/office/powerpoint/2010/main" val="2962125011"/>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6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4C69"/>
                </a:solidFill>
              </a:defRPr>
            </a:lvl1pPr>
          </a:lstStyle>
          <a:p>
            <a:r>
              <a:rPr lang="en-US" dirty="0"/>
              <a:t>Click to edit Master title style</a:t>
            </a:r>
          </a:p>
        </p:txBody>
      </p:sp>
      <p:sp>
        <p:nvSpPr>
          <p:cNvPr id="42" name="Oval 4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3" name="Oval 42"/>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rgbClr val="FFFFFF"/>
              </a:solidFill>
              <a:cs typeface="Arial"/>
            </a:endParaRPr>
          </a:p>
        </p:txBody>
      </p:sp>
      <p:sp>
        <p:nvSpPr>
          <p:cNvPr id="44" name="Oval 43"/>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5" name="Text Placeholder 17"/>
          <p:cNvSpPr>
            <a:spLocks noGrp="1"/>
          </p:cNvSpPr>
          <p:nvPr>
            <p:ph type="body" sz="quarter" idx="13"/>
          </p:nvPr>
        </p:nvSpPr>
        <p:spPr>
          <a:xfrm>
            <a:off x="1172384" y="133484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46" name="Text Placeholder 17"/>
          <p:cNvSpPr>
            <a:spLocks noGrp="1"/>
          </p:cNvSpPr>
          <p:nvPr>
            <p:ph type="body" sz="quarter" idx="14"/>
          </p:nvPr>
        </p:nvSpPr>
        <p:spPr>
          <a:xfrm>
            <a:off x="1172385" y="198456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7" name="Text Placeholder 17"/>
          <p:cNvSpPr>
            <a:spLocks noGrp="1"/>
          </p:cNvSpPr>
          <p:nvPr>
            <p:ph type="body" sz="quarter" idx="15"/>
          </p:nvPr>
        </p:nvSpPr>
        <p:spPr>
          <a:xfrm>
            <a:off x="1172385" y="262744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8"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49"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50"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51" name="Oval 50"/>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2" name="Text Placeholder 17"/>
          <p:cNvSpPr>
            <a:spLocks noGrp="1"/>
          </p:cNvSpPr>
          <p:nvPr>
            <p:ph type="body" sz="quarter" idx="19"/>
          </p:nvPr>
        </p:nvSpPr>
        <p:spPr>
          <a:xfrm>
            <a:off x="1172386" y="327458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3"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54" name="Oval 53"/>
          <p:cNvSpPr/>
          <p:nvPr/>
        </p:nvSpPr>
        <p:spPr>
          <a:xfrm>
            <a:off x="575613" y="3921716"/>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5" name="Text Placeholder 17"/>
          <p:cNvSpPr>
            <a:spLocks noGrp="1"/>
          </p:cNvSpPr>
          <p:nvPr>
            <p:ph type="body" sz="quarter" idx="21"/>
          </p:nvPr>
        </p:nvSpPr>
        <p:spPr>
          <a:xfrm>
            <a:off x="1172387" y="392171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6" name="Text Placeholder 17"/>
          <p:cNvSpPr>
            <a:spLocks noGrp="1"/>
          </p:cNvSpPr>
          <p:nvPr>
            <p:ph type="body" sz="quarter" idx="22" hasCustomPrompt="1"/>
          </p:nvPr>
        </p:nvSpPr>
        <p:spPr>
          <a:xfrm>
            <a:off x="575614" y="391976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
        <p:nvSpPr>
          <p:cNvPr id="57" name="Oval 56"/>
          <p:cNvSpPr/>
          <p:nvPr/>
        </p:nvSpPr>
        <p:spPr>
          <a:xfrm>
            <a:off x="4414576" y="1983084"/>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8" name="Oval 57"/>
          <p:cNvSpPr/>
          <p:nvPr/>
        </p:nvSpPr>
        <p:spPr>
          <a:xfrm>
            <a:off x="4414575" y="1332693"/>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9" name="Oval 58"/>
          <p:cNvSpPr/>
          <p:nvPr/>
        </p:nvSpPr>
        <p:spPr>
          <a:xfrm>
            <a:off x="4414576" y="2631212"/>
            <a:ext cx="464815" cy="464815"/>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0" name="Text Placeholder 17"/>
          <p:cNvSpPr>
            <a:spLocks noGrp="1"/>
          </p:cNvSpPr>
          <p:nvPr>
            <p:ph type="body" sz="quarter" idx="23"/>
          </p:nvPr>
        </p:nvSpPr>
        <p:spPr>
          <a:xfrm>
            <a:off x="5011349" y="1338608"/>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1" name="Text Placeholder 17"/>
          <p:cNvSpPr>
            <a:spLocks noGrp="1"/>
          </p:cNvSpPr>
          <p:nvPr>
            <p:ph type="body" sz="quarter" idx="24"/>
          </p:nvPr>
        </p:nvSpPr>
        <p:spPr>
          <a:xfrm>
            <a:off x="5011350" y="198832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2" name="Text Placeholder 17"/>
          <p:cNvSpPr>
            <a:spLocks noGrp="1"/>
          </p:cNvSpPr>
          <p:nvPr>
            <p:ph type="body" sz="quarter" idx="25"/>
          </p:nvPr>
        </p:nvSpPr>
        <p:spPr>
          <a:xfrm>
            <a:off x="5011350" y="263121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3" name="Text Placeholder 17"/>
          <p:cNvSpPr>
            <a:spLocks noGrp="1"/>
          </p:cNvSpPr>
          <p:nvPr>
            <p:ph type="body" sz="quarter" idx="26" hasCustomPrompt="1"/>
          </p:nvPr>
        </p:nvSpPr>
        <p:spPr>
          <a:xfrm>
            <a:off x="4414576" y="1331287"/>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6</a:t>
            </a:r>
          </a:p>
        </p:txBody>
      </p:sp>
      <p:sp>
        <p:nvSpPr>
          <p:cNvPr id="64" name="Text Placeholder 17"/>
          <p:cNvSpPr>
            <a:spLocks noGrp="1"/>
          </p:cNvSpPr>
          <p:nvPr>
            <p:ph type="body" sz="quarter" idx="27" hasCustomPrompt="1"/>
          </p:nvPr>
        </p:nvSpPr>
        <p:spPr>
          <a:xfrm>
            <a:off x="4414576" y="198308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7</a:t>
            </a:r>
          </a:p>
        </p:txBody>
      </p:sp>
      <p:sp>
        <p:nvSpPr>
          <p:cNvPr id="65" name="Text Placeholder 17"/>
          <p:cNvSpPr>
            <a:spLocks noGrp="1"/>
          </p:cNvSpPr>
          <p:nvPr>
            <p:ph type="body" sz="quarter" idx="28" hasCustomPrompt="1"/>
          </p:nvPr>
        </p:nvSpPr>
        <p:spPr>
          <a:xfrm>
            <a:off x="4414577" y="262925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8</a:t>
            </a:r>
          </a:p>
        </p:txBody>
      </p:sp>
      <p:sp>
        <p:nvSpPr>
          <p:cNvPr id="66" name="Oval 65"/>
          <p:cNvSpPr/>
          <p:nvPr/>
        </p:nvSpPr>
        <p:spPr>
          <a:xfrm>
            <a:off x="4414577" y="3278347"/>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7" name="Text Placeholder 17"/>
          <p:cNvSpPr>
            <a:spLocks noGrp="1"/>
          </p:cNvSpPr>
          <p:nvPr>
            <p:ph type="body" sz="quarter" idx="29"/>
          </p:nvPr>
        </p:nvSpPr>
        <p:spPr>
          <a:xfrm>
            <a:off x="5011351" y="327834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8" name="Text Placeholder 17"/>
          <p:cNvSpPr>
            <a:spLocks noGrp="1"/>
          </p:cNvSpPr>
          <p:nvPr>
            <p:ph type="body" sz="quarter" idx="30" hasCustomPrompt="1"/>
          </p:nvPr>
        </p:nvSpPr>
        <p:spPr>
          <a:xfrm>
            <a:off x="4414578" y="327639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9</a:t>
            </a:r>
          </a:p>
        </p:txBody>
      </p:sp>
      <p:sp>
        <p:nvSpPr>
          <p:cNvPr id="69" name="Oval 68"/>
          <p:cNvSpPr/>
          <p:nvPr/>
        </p:nvSpPr>
        <p:spPr>
          <a:xfrm>
            <a:off x="4414578" y="3925482"/>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70" name="Text Placeholder 17"/>
          <p:cNvSpPr>
            <a:spLocks noGrp="1"/>
          </p:cNvSpPr>
          <p:nvPr>
            <p:ph type="body" sz="quarter" idx="31"/>
          </p:nvPr>
        </p:nvSpPr>
        <p:spPr>
          <a:xfrm>
            <a:off x="5011352" y="392548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71" name="Text Placeholder 17"/>
          <p:cNvSpPr>
            <a:spLocks noGrp="1"/>
          </p:cNvSpPr>
          <p:nvPr>
            <p:ph type="body" sz="quarter" idx="32" hasCustomPrompt="1"/>
          </p:nvPr>
        </p:nvSpPr>
        <p:spPr>
          <a:xfrm>
            <a:off x="4414579" y="392352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10</a:t>
            </a:r>
          </a:p>
        </p:txBody>
      </p:sp>
    </p:spTree>
    <p:extLst>
      <p:ext uri="{BB962C8B-B14F-4D97-AF65-F5344CB8AC3E}">
        <p14:creationId xmlns:p14="http://schemas.microsoft.com/office/powerpoint/2010/main" val="3643099958"/>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438150"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GB" altLang="en-US" dirty="0"/>
              <a:t>Title Goes Here</a:t>
            </a:r>
          </a:p>
        </p:txBody>
      </p:sp>
      <p:sp>
        <p:nvSpPr>
          <p:cNvPr id="12" name="Rectangle 7"/>
          <p:cNvSpPr>
            <a:spLocks noChangeArrowheads="1"/>
          </p:cNvSpPr>
          <p:nvPr/>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rtl="0" fontAlgn="auto">
              <a:spcBef>
                <a:spcPts val="0"/>
              </a:spcBef>
              <a:spcAft>
                <a:spcPts val="0"/>
              </a:spcAft>
              <a:defRPr/>
            </a:pPr>
            <a:fld id="{6A1E46DC-7EF6-4EA2-B285-14272867D133}" type="slidenum">
              <a:rPr sz="600">
                <a:solidFill>
                  <a:schemeClr val="accent3">
                    <a:lumMod val="85000"/>
                  </a:schemeClr>
                </a:solidFill>
                <a:latin typeface="+mn-lt"/>
                <a:ea typeface="+mn-ea"/>
                <a:cs typeface="CiscoSans Thin"/>
              </a:rPr>
              <a:pPr algn="r" defTabSz="610744" fontAlgn="auto">
                <a:spcBef>
                  <a:spcPts val="0"/>
                </a:spcBef>
                <a:spcAft>
                  <a:spcPts val="0"/>
                </a:spcAft>
                <a:defRPr/>
              </a:pPr>
              <a:t>‹#›</a:t>
            </a:fld>
            <a:endParaRPr sz="600">
              <a:solidFill>
                <a:schemeClr val="accent3">
                  <a:lumMod val="85000"/>
                </a:schemeClr>
              </a:solidFill>
              <a:latin typeface="+mn-lt"/>
              <a:ea typeface="+mn-ea"/>
              <a:cs typeface="CiscoSans Thin"/>
            </a:endParaRPr>
          </a:p>
        </p:txBody>
      </p:sp>
      <p:grpSp>
        <p:nvGrpSpPr>
          <p:cNvPr id="6" name="Group 4"/>
          <p:cNvGrpSpPr>
            <a:grpSpLocks noChangeAspect="1"/>
          </p:cNvGrpSpPr>
          <p:nvPr userDrawn="1"/>
        </p:nvGrpSpPr>
        <p:grpSpPr bwMode="auto">
          <a:xfrm>
            <a:off x="508039" y="4715197"/>
            <a:ext cx="340257" cy="180974"/>
            <a:chOff x="310" y="249"/>
            <a:chExt cx="502" cy="267"/>
          </a:xfrm>
          <a:solidFill>
            <a:schemeClr val="accent5"/>
          </a:solidFill>
        </p:grpSpPr>
        <p:sp>
          <p:nvSpPr>
            <p:cNvPr id="7"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3" name="Rectangle 4"/>
          <p:cNvSpPr>
            <a:spLocks noChangeArrowheads="1"/>
          </p:cNvSpPr>
          <p:nvPr userDrawn="1"/>
        </p:nvSpPr>
        <p:spPr bwMode="ltGray">
          <a:xfrm>
            <a:off x="5083969" y="4741653"/>
            <a:ext cx="3441557" cy="154518"/>
          </a:xfrm>
          <a:prstGeom prst="rect">
            <a:avLst/>
          </a:prstGeom>
          <a:noFill/>
          <a:ln w="9525">
            <a:noFill/>
            <a:miter lim="800000"/>
            <a:headEnd/>
            <a:tailEnd/>
          </a:ln>
          <a:effectLst/>
        </p:spPr>
        <p:txBody>
          <a:bodyPr wrap="square" lIns="61586" tIns="30792" rIns="61586" bIns="30792" anchor="b">
            <a:spAutoFit/>
          </a:bodyPr>
          <a:lstStyle/>
          <a:p>
            <a:pPr defTabSz="610744" rtl="0" fontAlgn="auto">
              <a:spcBef>
                <a:spcPts val="0"/>
              </a:spcBef>
              <a:spcAft>
                <a:spcPts val="0"/>
              </a:spcAft>
              <a:defRPr/>
            </a:pPr>
            <a:r>
              <a:rPr lang="x-none" sz="600" dirty="0">
                <a:solidFill>
                  <a:schemeClr val="accent3">
                    <a:lumMod val="85000"/>
                  </a:schemeClr>
                </a:solidFill>
                <a:latin typeface="+mn-lt"/>
                <a:ea typeface="+mn-ea"/>
                <a:cs typeface="CiscoSans Thin"/>
              </a:rPr>
              <a:t>© 2016 Cisco y/o sus filiales. Todos los derechos reservados</a:t>
            </a:r>
            <a:r>
              <a:rPr lang="x-none" sz="600" dirty="0" smtClean="0">
                <a:solidFill>
                  <a:schemeClr val="accent3">
                    <a:lumMod val="85000"/>
                  </a:schemeClr>
                </a:solidFill>
                <a:latin typeface="+mn-lt"/>
                <a:ea typeface="+mn-ea"/>
                <a:cs typeface="CiscoSans Thin"/>
              </a:rPr>
              <a:t>.</a:t>
            </a:r>
            <a:r>
              <a:rPr lang="en-US" sz="600" dirty="0" smtClean="0">
                <a:solidFill>
                  <a:schemeClr val="accent3">
                    <a:lumMod val="85000"/>
                  </a:schemeClr>
                </a:solidFill>
                <a:latin typeface="+mn-lt"/>
                <a:ea typeface="+mn-ea"/>
                <a:cs typeface="CiscoSans Thin"/>
              </a:rPr>
              <a:t> </a:t>
            </a:r>
            <a:r>
              <a:rPr lang="x-none" sz="600" dirty="0" smtClean="0">
                <a:solidFill>
                  <a:schemeClr val="accent3">
                    <a:lumMod val="85000"/>
                  </a:schemeClr>
                </a:solidFill>
                <a:latin typeface="+mn-lt"/>
                <a:ea typeface="+mn-ea"/>
                <a:cs typeface="CiscoSans Thin"/>
              </a:rPr>
              <a:t>Información </a:t>
            </a:r>
            <a:r>
              <a:rPr lang="x-none" sz="600" dirty="0">
                <a:solidFill>
                  <a:schemeClr val="accent3">
                    <a:lumMod val="85000"/>
                  </a:schemeClr>
                </a:solidFill>
                <a:latin typeface="+mn-lt"/>
                <a:ea typeface="+mn-ea"/>
                <a:cs typeface="CiscoSans Thin"/>
              </a:rPr>
              <a:t>confidencial de Cisco.</a:t>
            </a:r>
          </a:p>
        </p:txBody>
      </p:sp>
    </p:spTree>
  </p:cSld>
  <p:clrMap bg1="lt1" tx1="dk1" bg2="lt2" tx2="dk2" accent1="accent1" accent2="accent2" accent3="accent3" accent4="accent4" accent5="accent5" accent6="accent6" hlink="hlink" folHlink="folHlink"/>
  <p:sldLayoutIdLst>
    <p:sldLayoutId id="2147483962" r:id="rId1"/>
    <p:sldLayoutId id="2147484013" r:id="rId2"/>
    <p:sldLayoutId id="2147484014" r:id="rId3"/>
    <p:sldLayoutId id="2147483965" r:id="rId4"/>
    <p:sldLayoutId id="2147483967" r:id="rId5"/>
    <p:sldLayoutId id="2147483995" r:id="rId6"/>
    <p:sldLayoutId id="2147484007" r:id="rId7"/>
    <p:sldLayoutId id="2147484010" r:id="rId8"/>
    <p:sldLayoutId id="2147484011" r:id="rId9"/>
    <p:sldLayoutId id="2147484015" r:id="rId10"/>
    <p:sldLayoutId id="2147483998" r:id="rId11"/>
    <p:sldLayoutId id="2147484027" r:id="rId12"/>
    <p:sldLayoutId id="2147484029" r:id="rId13"/>
    <p:sldLayoutId id="2147484031" r:id="rId14"/>
  </p:sldLayoutIdLst>
  <p:transition spd="slow">
    <p:wipe/>
  </p:transition>
  <p:txStyles>
    <p:titleStyle>
      <a:lvl1pPr algn="l" defTabSz="684213" rtl="0" eaLnBrk="1" fontAlgn="base" hangingPunct="1">
        <a:lnSpc>
          <a:spcPct val="80000"/>
        </a:lnSpc>
        <a:spcBef>
          <a:spcPct val="0"/>
        </a:spcBef>
        <a:spcAft>
          <a:spcPct val="0"/>
        </a:spcAft>
        <a:defRPr lang="en-US" sz="3200" kern="1200" dirty="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p:titleStyle>
    <p:bodyStyle>
      <a:lvl1pPr marL="169863" indent="-169863" algn="l" defTabSz="684213" rtl="0" eaLnBrk="1" fontAlgn="base" hangingPunct="1">
        <a:lnSpc>
          <a:spcPct val="95000"/>
        </a:lnSpc>
        <a:spcBef>
          <a:spcPts val="1075"/>
        </a:spcBef>
        <a:spcAft>
          <a:spcPct val="0"/>
        </a:spcAft>
        <a:buClr>
          <a:schemeClr val="tx2"/>
        </a:buClr>
        <a:buSzPct val="90000"/>
        <a:buFont typeface="Arial" charset="0"/>
        <a:buChar char="•"/>
        <a:defRPr lang="en-US" sz="1500" kern="1200" dirty="0">
          <a:solidFill>
            <a:schemeClr val="tx1"/>
          </a:solidFill>
          <a:latin typeface="+mn-lt"/>
          <a:ea typeface="ＭＳ Ｐゴシック" charset="0"/>
          <a:cs typeface="CiscoSans"/>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77" rtl="0" eaLnBrk="1" latinLnBrk="0" hangingPunct="1">
        <a:defRPr sz="1400" kern="1200">
          <a:solidFill>
            <a:schemeClr val="tx1"/>
          </a:solidFill>
          <a:latin typeface="+mn-lt"/>
          <a:ea typeface="+mn-ea"/>
          <a:cs typeface="+mn-cs"/>
        </a:defRPr>
      </a:lvl1pPr>
      <a:lvl2pPr marL="342886" algn="l" defTabSz="685777" rtl="0" eaLnBrk="1" latinLnBrk="0" hangingPunct="1">
        <a:defRPr sz="1400" kern="1200">
          <a:solidFill>
            <a:schemeClr val="tx1"/>
          </a:solidFill>
          <a:latin typeface="+mn-lt"/>
          <a:ea typeface="+mn-ea"/>
          <a:cs typeface="+mn-cs"/>
        </a:defRPr>
      </a:lvl2pPr>
      <a:lvl3pPr marL="685777" algn="l" defTabSz="685777" rtl="0" eaLnBrk="1" latinLnBrk="0" hangingPunct="1">
        <a:defRPr sz="1400" kern="1200">
          <a:solidFill>
            <a:schemeClr val="tx1"/>
          </a:solidFill>
          <a:latin typeface="+mn-lt"/>
          <a:ea typeface="+mn-ea"/>
          <a:cs typeface="+mn-cs"/>
        </a:defRPr>
      </a:lvl3pPr>
      <a:lvl4pPr marL="1028665" algn="l" defTabSz="685777" rtl="0" eaLnBrk="1" latinLnBrk="0" hangingPunct="1">
        <a:defRPr sz="1400" kern="1200">
          <a:solidFill>
            <a:schemeClr val="tx1"/>
          </a:solidFill>
          <a:latin typeface="+mn-lt"/>
          <a:ea typeface="+mn-ea"/>
          <a:cs typeface="+mn-cs"/>
        </a:defRPr>
      </a:lvl4pPr>
      <a:lvl5pPr marL="1371555" algn="l" defTabSz="685777" rtl="0" eaLnBrk="1" latinLnBrk="0" hangingPunct="1">
        <a:defRPr sz="1400" kern="1200">
          <a:solidFill>
            <a:schemeClr val="tx1"/>
          </a:solidFill>
          <a:latin typeface="+mn-lt"/>
          <a:ea typeface="+mn-ea"/>
          <a:cs typeface="+mn-cs"/>
        </a:defRPr>
      </a:lvl5pPr>
      <a:lvl6pPr marL="1714441" algn="l" defTabSz="685777" rtl="0" eaLnBrk="1" latinLnBrk="0" hangingPunct="1">
        <a:defRPr sz="1400" kern="1200">
          <a:solidFill>
            <a:schemeClr val="tx1"/>
          </a:solidFill>
          <a:latin typeface="+mn-lt"/>
          <a:ea typeface="+mn-ea"/>
          <a:cs typeface="+mn-cs"/>
        </a:defRPr>
      </a:lvl6pPr>
      <a:lvl7pPr marL="2057332" algn="l" defTabSz="685777" rtl="0" eaLnBrk="1" latinLnBrk="0" hangingPunct="1">
        <a:defRPr sz="1400" kern="1200">
          <a:solidFill>
            <a:schemeClr val="tx1"/>
          </a:solidFill>
          <a:latin typeface="+mn-lt"/>
          <a:ea typeface="+mn-ea"/>
          <a:cs typeface="+mn-cs"/>
        </a:defRPr>
      </a:lvl7pPr>
      <a:lvl8pPr marL="2400220" algn="l" defTabSz="685777" rtl="0" eaLnBrk="1" latinLnBrk="0" hangingPunct="1">
        <a:defRPr sz="1400" kern="1200">
          <a:solidFill>
            <a:schemeClr val="tx1"/>
          </a:solidFill>
          <a:latin typeface="+mn-lt"/>
          <a:ea typeface="+mn-ea"/>
          <a:cs typeface="+mn-cs"/>
        </a:defRPr>
      </a:lvl8pPr>
      <a:lvl9pPr marL="2743110" algn="l" defTabSz="685777" rtl="0" eaLnBrk="1" latinLnBrk="0" hangingPunct="1">
        <a:defRPr sz="1400" kern="1200">
          <a:solidFill>
            <a:schemeClr val="tx1"/>
          </a:solidFill>
          <a:latin typeface="+mn-lt"/>
          <a:ea typeface="+mn-ea"/>
          <a:cs typeface="+mn-cs"/>
        </a:defRPr>
      </a:lvl9pPr>
    </p:otherStyle>
  </p:txStyles>
  <p:extLst mod="1">
    <p:ext uri="{27BBF7A9-308A-43DC-89C8-2F10F3537804}">
      <p15:sldGuideLst xmlns:p15="http://schemas.microsoft.com/office/powerpoint/2012/main" xmlns:c15="http://schemas.microsoft.com/office/drawing/2012/chart" xmlns:c="http://schemas.openxmlformats.org/drawingml/2006/chart" xmlns="">
        <p15:guide id="1" orient="horz" pos="1620" userDrawn="1">
          <p15:clr>
            <a:srgbClr val="F26B43"/>
          </p15:clr>
        </p15:guide>
        <p15:guide id="2" pos="33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tags" Target="../tags/tag11.xml"/></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100.xml"/><Relationship Id="rId2" Type="http://schemas.openxmlformats.org/officeDocument/2006/relationships/slideLayout" Target="../slideLayouts/slideLayout13.xml"/><Relationship Id="rId1" Type="http://schemas.openxmlformats.org/officeDocument/2006/relationships/tags" Target="../tags/tag100.xml"/><Relationship Id="rId4" Type="http://schemas.openxmlformats.org/officeDocument/2006/relationships/image" Target="../media/image74.png"/></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101.xml"/><Relationship Id="rId2" Type="http://schemas.openxmlformats.org/officeDocument/2006/relationships/slideLayout" Target="../slideLayouts/slideLayout4.xml"/><Relationship Id="rId1" Type="http://schemas.openxmlformats.org/officeDocument/2006/relationships/tags" Target="../tags/tag101.xml"/></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102.xml"/><Relationship Id="rId2" Type="http://schemas.openxmlformats.org/officeDocument/2006/relationships/slideLayout" Target="../slideLayouts/slideLayout13.xml"/><Relationship Id="rId1" Type="http://schemas.openxmlformats.org/officeDocument/2006/relationships/tags" Target="../tags/tag102.xml"/><Relationship Id="rId4" Type="http://schemas.openxmlformats.org/officeDocument/2006/relationships/image" Target="../media/image75.png"/></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103.xml"/><Relationship Id="rId2" Type="http://schemas.openxmlformats.org/officeDocument/2006/relationships/slideLayout" Target="../slideLayouts/slideLayout13.xml"/><Relationship Id="rId1" Type="http://schemas.openxmlformats.org/officeDocument/2006/relationships/tags" Target="../tags/tag103.xml"/><Relationship Id="rId4" Type="http://schemas.openxmlformats.org/officeDocument/2006/relationships/image" Target="../media/image76.png"/></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104.xml"/><Relationship Id="rId2" Type="http://schemas.openxmlformats.org/officeDocument/2006/relationships/slideLayout" Target="../slideLayouts/slideLayout13.xml"/><Relationship Id="rId1" Type="http://schemas.openxmlformats.org/officeDocument/2006/relationships/tags" Target="../tags/tag104.xml"/><Relationship Id="rId4" Type="http://schemas.openxmlformats.org/officeDocument/2006/relationships/image" Target="../media/image77.png"/></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105.xml"/><Relationship Id="rId2" Type="http://schemas.openxmlformats.org/officeDocument/2006/relationships/slideLayout" Target="../slideLayouts/slideLayout13.xml"/><Relationship Id="rId1" Type="http://schemas.openxmlformats.org/officeDocument/2006/relationships/tags" Target="../tags/tag105.xml"/><Relationship Id="rId4" Type="http://schemas.openxmlformats.org/officeDocument/2006/relationships/image" Target="../media/image78.png"/></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106.xml"/><Relationship Id="rId2" Type="http://schemas.openxmlformats.org/officeDocument/2006/relationships/slideLayout" Target="../slideLayouts/slideLayout13.xml"/><Relationship Id="rId1" Type="http://schemas.openxmlformats.org/officeDocument/2006/relationships/tags" Target="../tags/tag106.xml"/><Relationship Id="rId4" Type="http://schemas.openxmlformats.org/officeDocument/2006/relationships/image" Target="../media/image79.png"/></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107.xml"/><Relationship Id="rId2" Type="http://schemas.openxmlformats.org/officeDocument/2006/relationships/slideLayout" Target="../slideLayouts/slideLayout13.xml"/><Relationship Id="rId1" Type="http://schemas.openxmlformats.org/officeDocument/2006/relationships/tags" Target="../tags/tag107.xml"/><Relationship Id="rId4" Type="http://schemas.openxmlformats.org/officeDocument/2006/relationships/image" Target="../media/image80.png"/></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108.xml"/><Relationship Id="rId2" Type="http://schemas.openxmlformats.org/officeDocument/2006/relationships/slideLayout" Target="../slideLayouts/slideLayout13.xml"/><Relationship Id="rId1" Type="http://schemas.openxmlformats.org/officeDocument/2006/relationships/tags" Target="../tags/tag108.xml"/><Relationship Id="rId4" Type="http://schemas.openxmlformats.org/officeDocument/2006/relationships/image" Target="../media/image81.png"/></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109.xml"/><Relationship Id="rId2" Type="http://schemas.openxmlformats.org/officeDocument/2006/relationships/slideLayout" Target="../slideLayouts/slideLayout13.xml"/><Relationship Id="rId1" Type="http://schemas.openxmlformats.org/officeDocument/2006/relationships/tags" Target="../tags/tag109.xml"/><Relationship Id="rId4" Type="http://schemas.openxmlformats.org/officeDocument/2006/relationships/image" Target="../media/image82.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ags" Target="../tags/tag12.xml"/></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110.xml"/><Relationship Id="rId2" Type="http://schemas.openxmlformats.org/officeDocument/2006/relationships/slideLayout" Target="../slideLayouts/slideLayout13.xml"/><Relationship Id="rId1" Type="http://schemas.openxmlformats.org/officeDocument/2006/relationships/tags" Target="../tags/tag110.xml"/><Relationship Id="rId4" Type="http://schemas.openxmlformats.org/officeDocument/2006/relationships/image" Target="../media/image83.png"/></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111.xml"/><Relationship Id="rId2" Type="http://schemas.openxmlformats.org/officeDocument/2006/relationships/slideLayout" Target="../slideLayouts/slideLayout13.xml"/><Relationship Id="rId1" Type="http://schemas.openxmlformats.org/officeDocument/2006/relationships/tags" Target="../tags/tag111.xml"/><Relationship Id="rId4" Type="http://schemas.openxmlformats.org/officeDocument/2006/relationships/image" Target="../media/image84.png"/></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112.xml"/><Relationship Id="rId2" Type="http://schemas.openxmlformats.org/officeDocument/2006/relationships/slideLayout" Target="../slideLayouts/slideLayout13.xml"/><Relationship Id="rId1" Type="http://schemas.openxmlformats.org/officeDocument/2006/relationships/tags" Target="../tags/tag112.xml"/></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113.xml"/><Relationship Id="rId2" Type="http://schemas.openxmlformats.org/officeDocument/2006/relationships/slideLayout" Target="../slideLayouts/slideLayout13.xml"/><Relationship Id="rId1" Type="http://schemas.openxmlformats.org/officeDocument/2006/relationships/tags" Target="../tags/tag113.xml"/><Relationship Id="rId4" Type="http://schemas.openxmlformats.org/officeDocument/2006/relationships/image" Target="../media/image85.png"/></Relationships>
</file>

<file path=ppt/slides/_rels/slide114.xml.rels><?xml version="1.0" encoding="UTF-8" standalone="yes"?>
<Relationships xmlns="http://schemas.openxmlformats.org/package/2006/relationships"><Relationship Id="rId3" Type="http://schemas.openxmlformats.org/officeDocument/2006/relationships/notesSlide" Target="../notesSlides/notesSlide114.xml"/><Relationship Id="rId2" Type="http://schemas.openxmlformats.org/officeDocument/2006/relationships/slideLayout" Target="../slideLayouts/slideLayout13.xml"/><Relationship Id="rId1" Type="http://schemas.openxmlformats.org/officeDocument/2006/relationships/tags" Target="../tags/tag114.xml"/></Relationships>
</file>

<file path=ppt/slides/_rels/slide115.xml.rels><?xml version="1.0" encoding="UTF-8" standalone="yes"?>
<Relationships xmlns="http://schemas.openxmlformats.org/package/2006/relationships"><Relationship Id="rId3" Type="http://schemas.openxmlformats.org/officeDocument/2006/relationships/notesSlide" Target="../notesSlides/notesSlide115.xml"/><Relationship Id="rId2" Type="http://schemas.openxmlformats.org/officeDocument/2006/relationships/slideLayout" Target="../slideLayouts/slideLayout13.xml"/><Relationship Id="rId1" Type="http://schemas.openxmlformats.org/officeDocument/2006/relationships/tags" Target="../tags/tag115.xml"/><Relationship Id="rId4" Type="http://schemas.openxmlformats.org/officeDocument/2006/relationships/image" Target="../media/image86.png"/></Relationships>
</file>

<file path=ppt/slides/_rels/slide116.xml.rels><?xml version="1.0" encoding="UTF-8" standalone="yes"?>
<Relationships xmlns="http://schemas.openxmlformats.org/package/2006/relationships"><Relationship Id="rId3" Type="http://schemas.openxmlformats.org/officeDocument/2006/relationships/notesSlide" Target="../notesSlides/notesSlide116.xml"/><Relationship Id="rId2" Type="http://schemas.openxmlformats.org/officeDocument/2006/relationships/slideLayout" Target="../slideLayouts/slideLayout13.xml"/><Relationship Id="rId1" Type="http://schemas.openxmlformats.org/officeDocument/2006/relationships/tags" Target="../tags/tag116.xml"/><Relationship Id="rId4" Type="http://schemas.openxmlformats.org/officeDocument/2006/relationships/image" Target="../media/image87.png"/></Relationships>
</file>

<file path=ppt/slides/_rels/slide117.xml.rels><?xml version="1.0" encoding="UTF-8" standalone="yes"?>
<Relationships xmlns="http://schemas.openxmlformats.org/package/2006/relationships"><Relationship Id="rId3" Type="http://schemas.openxmlformats.org/officeDocument/2006/relationships/notesSlide" Target="../notesSlides/notesSlide117.xml"/><Relationship Id="rId2" Type="http://schemas.openxmlformats.org/officeDocument/2006/relationships/slideLayout" Target="../slideLayouts/slideLayout13.xml"/><Relationship Id="rId1" Type="http://schemas.openxmlformats.org/officeDocument/2006/relationships/tags" Target="../tags/tag117.xml"/><Relationship Id="rId4" Type="http://schemas.openxmlformats.org/officeDocument/2006/relationships/image" Target="../media/image88.png"/></Relationships>
</file>

<file path=ppt/slides/_rels/slide118.xml.rels><?xml version="1.0" encoding="UTF-8" standalone="yes"?>
<Relationships xmlns="http://schemas.openxmlformats.org/package/2006/relationships"><Relationship Id="rId3" Type="http://schemas.openxmlformats.org/officeDocument/2006/relationships/notesSlide" Target="../notesSlides/notesSlide118.xml"/><Relationship Id="rId2" Type="http://schemas.openxmlformats.org/officeDocument/2006/relationships/slideLayout" Target="../slideLayouts/slideLayout13.xml"/><Relationship Id="rId1" Type="http://schemas.openxmlformats.org/officeDocument/2006/relationships/tags" Target="../tags/tag118.xml"/><Relationship Id="rId4" Type="http://schemas.openxmlformats.org/officeDocument/2006/relationships/image" Target="../media/image89.png"/></Relationships>
</file>

<file path=ppt/slides/_rels/slide119.xml.rels><?xml version="1.0" encoding="UTF-8" standalone="yes"?>
<Relationships xmlns="http://schemas.openxmlformats.org/package/2006/relationships"><Relationship Id="rId3" Type="http://schemas.openxmlformats.org/officeDocument/2006/relationships/notesSlide" Target="../notesSlides/notesSlide119.xml"/><Relationship Id="rId2" Type="http://schemas.openxmlformats.org/officeDocument/2006/relationships/slideLayout" Target="../slideLayouts/slideLayout13.xml"/><Relationship Id="rId1" Type="http://schemas.openxmlformats.org/officeDocument/2006/relationships/tags" Target="../tags/tag119.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tags" Target="../tags/tag13.xml"/></Relationships>
</file>

<file path=ppt/slides/_rels/slide120.xml.rels><?xml version="1.0" encoding="UTF-8" standalone="yes"?>
<Relationships xmlns="http://schemas.openxmlformats.org/package/2006/relationships"><Relationship Id="rId3" Type="http://schemas.openxmlformats.org/officeDocument/2006/relationships/notesSlide" Target="../notesSlides/notesSlide120.xml"/><Relationship Id="rId2" Type="http://schemas.openxmlformats.org/officeDocument/2006/relationships/slideLayout" Target="../slideLayouts/slideLayout13.xml"/><Relationship Id="rId1" Type="http://schemas.openxmlformats.org/officeDocument/2006/relationships/tags" Target="../tags/tag120.xml"/></Relationships>
</file>

<file path=ppt/slides/_rels/slide121.xml.rels><?xml version="1.0" encoding="UTF-8" standalone="yes"?>
<Relationships xmlns="http://schemas.openxmlformats.org/package/2006/relationships"><Relationship Id="rId3" Type="http://schemas.openxmlformats.org/officeDocument/2006/relationships/notesSlide" Target="../notesSlides/notesSlide121.xml"/><Relationship Id="rId2" Type="http://schemas.openxmlformats.org/officeDocument/2006/relationships/slideLayout" Target="../slideLayouts/slideLayout13.xml"/><Relationship Id="rId1" Type="http://schemas.openxmlformats.org/officeDocument/2006/relationships/tags" Target="../tags/tag121.xml"/><Relationship Id="rId4" Type="http://schemas.openxmlformats.org/officeDocument/2006/relationships/image" Target="../media/image90.png"/></Relationships>
</file>

<file path=ppt/slides/_rels/slide122.xml.rels><?xml version="1.0" encoding="UTF-8" standalone="yes"?>
<Relationships xmlns="http://schemas.openxmlformats.org/package/2006/relationships"><Relationship Id="rId3" Type="http://schemas.openxmlformats.org/officeDocument/2006/relationships/notesSlide" Target="../notesSlides/notesSlide122.xml"/><Relationship Id="rId2" Type="http://schemas.openxmlformats.org/officeDocument/2006/relationships/slideLayout" Target="../slideLayouts/slideLayout13.xml"/><Relationship Id="rId1" Type="http://schemas.openxmlformats.org/officeDocument/2006/relationships/tags" Target="../tags/tag122.xml"/><Relationship Id="rId4" Type="http://schemas.openxmlformats.org/officeDocument/2006/relationships/image" Target="../media/image91.png"/></Relationships>
</file>

<file path=ppt/slides/_rels/slide123.xml.rels><?xml version="1.0" encoding="UTF-8" standalone="yes"?>
<Relationships xmlns="http://schemas.openxmlformats.org/package/2006/relationships"><Relationship Id="rId3" Type="http://schemas.openxmlformats.org/officeDocument/2006/relationships/notesSlide" Target="../notesSlides/notesSlide123.xml"/><Relationship Id="rId2" Type="http://schemas.openxmlformats.org/officeDocument/2006/relationships/slideLayout" Target="../slideLayouts/slideLayout13.xml"/><Relationship Id="rId1" Type="http://schemas.openxmlformats.org/officeDocument/2006/relationships/tags" Target="../tags/tag123.xml"/><Relationship Id="rId4" Type="http://schemas.openxmlformats.org/officeDocument/2006/relationships/image" Target="../media/image92.png"/></Relationships>
</file>

<file path=ppt/slides/_rels/slide124.xml.rels><?xml version="1.0" encoding="UTF-8" standalone="yes"?>
<Relationships xmlns="http://schemas.openxmlformats.org/package/2006/relationships"><Relationship Id="rId3" Type="http://schemas.openxmlformats.org/officeDocument/2006/relationships/notesSlide" Target="../notesSlides/notesSlide124.xml"/><Relationship Id="rId2" Type="http://schemas.openxmlformats.org/officeDocument/2006/relationships/slideLayout" Target="../slideLayouts/slideLayout13.xml"/><Relationship Id="rId1" Type="http://schemas.openxmlformats.org/officeDocument/2006/relationships/tags" Target="../tags/tag124.xml"/><Relationship Id="rId5" Type="http://schemas.openxmlformats.org/officeDocument/2006/relationships/image" Target="../media/image94.png"/><Relationship Id="rId4" Type="http://schemas.openxmlformats.org/officeDocument/2006/relationships/image" Target="../media/image93.png"/></Relationships>
</file>

<file path=ppt/slides/_rels/slide125.xml.rels><?xml version="1.0" encoding="UTF-8" standalone="yes"?>
<Relationships xmlns="http://schemas.openxmlformats.org/package/2006/relationships"><Relationship Id="rId3" Type="http://schemas.openxmlformats.org/officeDocument/2006/relationships/notesSlide" Target="../notesSlides/notesSlide125.xml"/><Relationship Id="rId2" Type="http://schemas.openxmlformats.org/officeDocument/2006/relationships/slideLayout" Target="../slideLayouts/slideLayout13.xml"/><Relationship Id="rId1" Type="http://schemas.openxmlformats.org/officeDocument/2006/relationships/tags" Target="../tags/tag125.xml"/><Relationship Id="rId4" Type="http://schemas.openxmlformats.org/officeDocument/2006/relationships/image" Target="../media/image95.png"/></Relationships>
</file>

<file path=ppt/slides/_rels/slide126.xml.rels><?xml version="1.0" encoding="UTF-8" standalone="yes"?>
<Relationships xmlns="http://schemas.openxmlformats.org/package/2006/relationships"><Relationship Id="rId3" Type="http://schemas.openxmlformats.org/officeDocument/2006/relationships/notesSlide" Target="../notesSlides/notesSlide126.xml"/><Relationship Id="rId2" Type="http://schemas.openxmlformats.org/officeDocument/2006/relationships/slideLayout" Target="../slideLayouts/slideLayout13.xml"/><Relationship Id="rId1" Type="http://schemas.openxmlformats.org/officeDocument/2006/relationships/tags" Target="../tags/tag126.xml"/><Relationship Id="rId4" Type="http://schemas.openxmlformats.org/officeDocument/2006/relationships/image" Target="../media/image96.png"/></Relationships>
</file>

<file path=ppt/slides/_rels/slide127.xml.rels><?xml version="1.0" encoding="UTF-8" standalone="yes"?>
<Relationships xmlns="http://schemas.openxmlformats.org/package/2006/relationships"><Relationship Id="rId3" Type="http://schemas.openxmlformats.org/officeDocument/2006/relationships/notesSlide" Target="../notesSlides/notesSlide127.xml"/><Relationship Id="rId2" Type="http://schemas.openxmlformats.org/officeDocument/2006/relationships/slideLayout" Target="../slideLayouts/slideLayout13.xml"/><Relationship Id="rId1" Type="http://schemas.openxmlformats.org/officeDocument/2006/relationships/tags" Target="../tags/tag127.xml"/></Relationships>
</file>

<file path=ppt/slides/_rels/slide128.xml.rels><?xml version="1.0" encoding="UTF-8" standalone="yes"?>
<Relationships xmlns="http://schemas.openxmlformats.org/package/2006/relationships"><Relationship Id="rId3" Type="http://schemas.openxmlformats.org/officeDocument/2006/relationships/notesSlide" Target="../notesSlides/notesSlide128.xml"/><Relationship Id="rId2" Type="http://schemas.openxmlformats.org/officeDocument/2006/relationships/slideLayout" Target="../slideLayouts/slideLayout13.xml"/><Relationship Id="rId1" Type="http://schemas.openxmlformats.org/officeDocument/2006/relationships/tags" Target="../tags/tag128.xml"/><Relationship Id="rId4" Type="http://schemas.openxmlformats.org/officeDocument/2006/relationships/image" Target="../media/image97.png"/></Relationships>
</file>

<file path=ppt/slides/_rels/slide129.xml.rels><?xml version="1.0" encoding="UTF-8" standalone="yes"?>
<Relationships xmlns="http://schemas.openxmlformats.org/package/2006/relationships"><Relationship Id="rId3" Type="http://schemas.openxmlformats.org/officeDocument/2006/relationships/notesSlide" Target="../notesSlides/notesSlide129.xml"/><Relationship Id="rId2" Type="http://schemas.openxmlformats.org/officeDocument/2006/relationships/slideLayout" Target="../slideLayouts/slideLayout13.xml"/><Relationship Id="rId1" Type="http://schemas.openxmlformats.org/officeDocument/2006/relationships/tags" Target="../tags/tag129.xml"/><Relationship Id="rId4" Type="http://schemas.openxmlformats.org/officeDocument/2006/relationships/image" Target="../media/image9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30.xml.rels><?xml version="1.0" encoding="UTF-8" standalone="yes"?>
<Relationships xmlns="http://schemas.openxmlformats.org/package/2006/relationships"><Relationship Id="rId3" Type="http://schemas.openxmlformats.org/officeDocument/2006/relationships/notesSlide" Target="../notesSlides/notesSlide130.xml"/><Relationship Id="rId2" Type="http://schemas.openxmlformats.org/officeDocument/2006/relationships/slideLayout" Target="../slideLayouts/slideLayout13.xml"/><Relationship Id="rId1" Type="http://schemas.openxmlformats.org/officeDocument/2006/relationships/tags" Target="../tags/tag130.xml"/><Relationship Id="rId4" Type="http://schemas.openxmlformats.org/officeDocument/2006/relationships/image" Target="../media/image99.png"/></Relationships>
</file>

<file path=ppt/slides/_rels/slide131.xml.rels><?xml version="1.0" encoding="UTF-8" standalone="yes"?>
<Relationships xmlns="http://schemas.openxmlformats.org/package/2006/relationships"><Relationship Id="rId3" Type="http://schemas.openxmlformats.org/officeDocument/2006/relationships/notesSlide" Target="../notesSlides/notesSlide131.xml"/><Relationship Id="rId2" Type="http://schemas.openxmlformats.org/officeDocument/2006/relationships/slideLayout" Target="../slideLayouts/slideLayout13.xml"/><Relationship Id="rId1" Type="http://schemas.openxmlformats.org/officeDocument/2006/relationships/tags" Target="../tags/tag131.xml"/><Relationship Id="rId4" Type="http://schemas.openxmlformats.org/officeDocument/2006/relationships/image" Target="../media/image100.png"/></Relationships>
</file>

<file path=ppt/slides/_rels/slide132.xml.rels><?xml version="1.0" encoding="UTF-8" standalone="yes"?>
<Relationships xmlns="http://schemas.openxmlformats.org/package/2006/relationships"><Relationship Id="rId3" Type="http://schemas.openxmlformats.org/officeDocument/2006/relationships/notesSlide" Target="../notesSlides/notesSlide132.xml"/><Relationship Id="rId2" Type="http://schemas.openxmlformats.org/officeDocument/2006/relationships/slideLayout" Target="../slideLayouts/slideLayout13.xml"/><Relationship Id="rId1" Type="http://schemas.openxmlformats.org/officeDocument/2006/relationships/tags" Target="../tags/tag132.xml"/><Relationship Id="rId4" Type="http://schemas.openxmlformats.org/officeDocument/2006/relationships/image" Target="../media/image101.png"/></Relationships>
</file>

<file path=ppt/slides/_rels/slide133.xml.rels><?xml version="1.0" encoding="UTF-8" standalone="yes"?>
<Relationships xmlns="http://schemas.openxmlformats.org/package/2006/relationships"><Relationship Id="rId3" Type="http://schemas.openxmlformats.org/officeDocument/2006/relationships/notesSlide" Target="../notesSlides/notesSlide133.xml"/><Relationship Id="rId2" Type="http://schemas.openxmlformats.org/officeDocument/2006/relationships/slideLayout" Target="../slideLayouts/slideLayout13.xml"/><Relationship Id="rId1" Type="http://schemas.openxmlformats.org/officeDocument/2006/relationships/tags" Target="../tags/tag133.xml"/></Relationships>
</file>

<file path=ppt/slides/_rels/slide134.xml.rels><?xml version="1.0" encoding="UTF-8" standalone="yes"?>
<Relationships xmlns="http://schemas.openxmlformats.org/package/2006/relationships"><Relationship Id="rId3" Type="http://schemas.openxmlformats.org/officeDocument/2006/relationships/notesSlide" Target="../notesSlides/notesSlide134.xml"/><Relationship Id="rId2" Type="http://schemas.openxmlformats.org/officeDocument/2006/relationships/slideLayout" Target="../slideLayouts/slideLayout13.xml"/><Relationship Id="rId1" Type="http://schemas.openxmlformats.org/officeDocument/2006/relationships/tags" Target="../tags/tag134.xml"/><Relationship Id="rId4" Type="http://schemas.openxmlformats.org/officeDocument/2006/relationships/image" Target="../media/image102.png"/></Relationships>
</file>

<file path=ppt/slides/_rels/slide135.xml.rels><?xml version="1.0" encoding="UTF-8" standalone="yes"?>
<Relationships xmlns="http://schemas.openxmlformats.org/package/2006/relationships"><Relationship Id="rId3" Type="http://schemas.openxmlformats.org/officeDocument/2006/relationships/notesSlide" Target="../notesSlides/notesSlide135.xml"/><Relationship Id="rId2" Type="http://schemas.openxmlformats.org/officeDocument/2006/relationships/slideLayout" Target="../slideLayouts/slideLayout4.xml"/><Relationship Id="rId1" Type="http://schemas.openxmlformats.org/officeDocument/2006/relationships/tags" Target="../tags/tag135.xml"/></Relationships>
</file>

<file path=ppt/slides/_rels/slide136.xml.rels><?xml version="1.0" encoding="UTF-8" standalone="yes"?>
<Relationships xmlns="http://schemas.openxmlformats.org/package/2006/relationships"><Relationship Id="rId3" Type="http://schemas.openxmlformats.org/officeDocument/2006/relationships/notesSlide" Target="../notesSlides/notesSlide136.xml"/><Relationship Id="rId2" Type="http://schemas.openxmlformats.org/officeDocument/2006/relationships/slideLayout" Target="../slideLayouts/slideLayout13.xml"/><Relationship Id="rId1" Type="http://schemas.openxmlformats.org/officeDocument/2006/relationships/tags" Target="../tags/tag136.xml"/><Relationship Id="rId4" Type="http://schemas.openxmlformats.org/officeDocument/2006/relationships/image" Target="../media/image103.png"/></Relationships>
</file>

<file path=ppt/slides/_rels/slide137.xml.rels><?xml version="1.0" encoding="UTF-8" standalone="yes"?>
<Relationships xmlns="http://schemas.openxmlformats.org/package/2006/relationships"><Relationship Id="rId3" Type="http://schemas.openxmlformats.org/officeDocument/2006/relationships/notesSlide" Target="../notesSlides/notesSlide137.xml"/><Relationship Id="rId2" Type="http://schemas.openxmlformats.org/officeDocument/2006/relationships/slideLayout" Target="../slideLayouts/slideLayout13.xml"/><Relationship Id="rId1" Type="http://schemas.openxmlformats.org/officeDocument/2006/relationships/tags" Target="../tags/tag137.xml"/><Relationship Id="rId4" Type="http://schemas.openxmlformats.org/officeDocument/2006/relationships/image" Target="../media/image104.png"/></Relationships>
</file>

<file path=ppt/slides/_rels/slide138.xml.rels><?xml version="1.0" encoding="UTF-8" standalone="yes"?>
<Relationships xmlns="http://schemas.openxmlformats.org/package/2006/relationships"><Relationship Id="rId3" Type="http://schemas.openxmlformats.org/officeDocument/2006/relationships/notesSlide" Target="../notesSlides/notesSlide138.xml"/><Relationship Id="rId2" Type="http://schemas.openxmlformats.org/officeDocument/2006/relationships/slideLayout" Target="../slideLayouts/slideLayout13.xml"/><Relationship Id="rId1" Type="http://schemas.openxmlformats.org/officeDocument/2006/relationships/tags" Target="../tags/tag138.xml"/><Relationship Id="rId4" Type="http://schemas.openxmlformats.org/officeDocument/2006/relationships/image" Target="../media/image105.png"/></Relationships>
</file>

<file path=ppt/slides/_rels/slide139.xml.rels><?xml version="1.0" encoding="UTF-8" standalone="yes"?>
<Relationships xmlns="http://schemas.openxmlformats.org/package/2006/relationships"><Relationship Id="rId3" Type="http://schemas.openxmlformats.org/officeDocument/2006/relationships/notesSlide" Target="../notesSlides/notesSlide139.xml"/><Relationship Id="rId2" Type="http://schemas.openxmlformats.org/officeDocument/2006/relationships/slideLayout" Target="../slideLayouts/slideLayout13.xml"/><Relationship Id="rId1" Type="http://schemas.openxmlformats.org/officeDocument/2006/relationships/tags" Target="../tags/tag139.xml"/><Relationship Id="rId4" Type="http://schemas.openxmlformats.org/officeDocument/2006/relationships/image" Target="../media/image10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3.xml"/><Relationship Id="rId1" Type="http://schemas.openxmlformats.org/officeDocument/2006/relationships/tags" Target="../tags/tag14.xml"/></Relationships>
</file>

<file path=ppt/slides/_rels/slide140.xml.rels><?xml version="1.0" encoding="UTF-8" standalone="yes"?>
<Relationships xmlns="http://schemas.openxmlformats.org/package/2006/relationships"><Relationship Id="rId3" Type="http://schemas.openxmlformats.org/officeDocument/2006/relationships/notesSlide" Target="../notesSlides/notesSlide140.xml"/><Relationship Id="rId2" Type="http://schemas.openxmlformats.org/officeDocument/2006/relationships/slideLayout" Target="../slideLayouts/slideLayout13.xml"/><Relationship Id="rId1" Type="http://schemas.openxmlformats.org/officeDocument/2006/relationships/tags" Target="../tags/tag140.xml"/></Relationships>
</file>

<file path=ppt/slides/_rels/slide141.xml.rels><?xml version="1.0" encoding="UTF-8" standalone="yes"?>
<Relationships xmlns="http://schemas.openxmlformats.org/package/2006/relationships"><Relationship Id="rId3" Type="http://schemas.openxmlformats.org/officeDocument/2006/relationships/notesSlide" Target="../notesSlides/notesSlide141.xml"/><Relationship Id="rId2" Type="http://schemas.openxmlformats.org/officeDocument/2006/relationships/slideLayout" Target="../slideLayouts/slideLayout13.xml"/><Relationship Id="rId1" Type="http://schemas.openxmlformats.org/officeDocument/2006/relationships/tags" Target="../tags/tag141.xml"/><Relationship Id="rId4" Type="http://schemas.openxmlformats.org/officeDocument/2006/relationships/image" Target="../media/image107.png"/></Relationships>
</file>

<file path=ppt/slides/_rels/slide142.xml.rels><?xml version="1.0" encoding="UTF-8" standalone="yes"?>
<Relationships xmlns="http://schemas.openxmlformats.org/package/2006/relationships"><Relationship Id="rId3" Type="http://schemas.openxmlformats.org/officeDocument/2006/relationships/notesSlide" Target="../notesSlides/notesSlide142.xml"/><Relationship Id="rId2" Type="http://schemas.openxmlformats.org/officeDocument/2006/relationships/slideLayout" Target="../slideLayouts/slideLayout13.xml"/><Relationship Id="rId1" Type="http://schemas.openxmlformats.org/officeDocument/2006/relationships/tags" Target="../tags/tag142.xml"/><Relationship Id="rId4" Type="http://schemas.openxmlformats.org/officeDocument/2006/relationships/image" Target="../media/image108.png"/></Relationships>
</file>

<file path=ppt/slides/_rels/slide143.xml.rels><?xml version="1.0" encoding="UTF-8" standalone="yes"?>
<Relationships xmlns="http://schemas.openxmlformats.org/package/2006/relationships"><Relationship Id="rId3" Type="http://schemas.openxmlformats.org/officeDocument/2006/relationships/notesSlide" Target="../notesSlides/notesSlide143.xml"/><Relationship Id="rId2" Type="http://schemas.openxmlformats.org/officeDocument/2006/relationships/slideLayout" Target="../slideLayouts/slideLayout13.xml"/><Relationship Id="rId1" Type="http://schemas.openxmlformats.org/officeDocument/2006/relationships/tags" Target="../tags/tag143.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s>
</file>

<file path=ppt/slides/_rels/slide144.xml.rels><?xml version="1.0" encoding="UTF-8" standalone="yes"?>
<Relationships xmlns="http://schemas.openxmlformats.org/package/2006/relationships"><Relationship Id="rId3" Type="http://schemas.openxmlformats.org/officeDocument/2006/relationships/notesSlide" Target="../notesSlides/notesSlide144.xml"/><Relationship Id="rId2" Type="http://schemas.openxmlformats.org/officeDocument/2006/relationships/slideLayout" Target="../slideLayouts/slideLayout13.xml"/><Relationship Id="rId1" Type="http://schemas.openxmlformats.org/officeDocument/2006/relationships/tags" Target="../tags/tag144.xml"/><Relationship Id="rId4" Type="http://schemas.openxmlformats.org/officeDocument/2006/relationships/image" Target="../media/image112.png"/></Relationships>
</file>

<file path=ppt/slides/_rels/slide145.xml.rels><?xml version="1.0" encoding="UTF-8" standalone="yes"?>
<Relationships xmlns="http://schemas.openxmlformats.org/package/2006/relationships"><Relationship Id="rId3" Type="http://schemas.openxmlformats.org/officeDocument/2006/relationships/notesSlide" Target="../notesSlides/notesSlide145.xml"/><Relationship Id="rId2" Type="http://schemas.openxmlformats.org/officeDocument/2006/relationships/slideLayout" Target="../slideLayouts/slideLayout13.xml"/><Relationship Id="rId1" Type="http://schemas.openxmlformats.org/officeDocument/2006/relationships/tags" Target="../tags/tag145.xml"/><Relationship Id="rId4" Type="http://schemas.openxmlformats.org/officeDocument/2006/relationships/image" Target="../media/image113.png"/></Relationships>
</file>

<file path=ppt/slides/_rels/slide146.xml.rels><?xml version="1.0" encoding="UTF-8" standalone="yes"?>
<Relationships xmlns="http://schemas.openxmlformats.org/package/2006/relationships"><Relationship Id="rId3" Type="http://schemas.openxmlformats.org/officeDocument/2006/relationships/notesSlide" Target="../notesSlides/notesSlide146.xml"/><Relationship Id="rId2" Type="http://schemas.openxmlformats.org/officeDocument/2006/relationships/slideLayout" Target="../slideLayouts/slideLayout13.xml"/><Relationship Id="rId1" Type="http://schemas.openxmlformats.org/officeDocument/2006/relationships/tags" Target="../tags/tag146.xml"/><Relationship Id="rId4" Type="http://schemas.openxmlformats.org/officeDocument/2006/relationships/image" Target="../media/image114.png"/></Relationships>
</file>

<file path=ppt/slides/_rels/slide147.xml.rels><?xml version="1.0" encoding="UTF-8" standalone="yes"?>
<Relationships xmlns="http://schemas.openxmlformats.org/package/2006/relationships"><Relationship Id="rId3" Type="http://schemas.openxmlformats.org/officeDocument/2006/relationships/notesSlide" Target="../notesSlides/notesSlide147.xml"/><Relationship Id="rId2" Type="http://schemas.openxmlformats.org/officeDocument/2006/relationships/slideLayout" Target="../slideLayouts/slideLayout13.xml"/><Relationship Id="rId1" Type="http://schemas.openxmlformats.org/officeDocument/2006/relationships/tags" Target="../tags/tag147.xml"/></Relationships>
</file>

<file path=ppt/slides/_rels/slide148.xml.rels><?xml version="1.0" encoding="UTF-8" standalone="yes"?>
<Relationships xmlns="http://schemas.openxmlformats.org/package/2006/relationships"><Relationship Id="rId3" Type="http://schemas.openxmlformats.org/officeDocument/2006/relationships/notesSlide" Target="../notesSlides/notesSlide148.xml"/><Relationship Id="rId2" Type="http://schemas.openxmlformats.org/officeDocument/2006/relationships/slideLayout" Target="../slideLayouts/slideLayout13.xml"/><Relationship Id="rId1" Type="http://schemas.openxmlformats.org/officeDocument/2006/relationships/tags" Target="../tags/tag148.xml"/><Relationship Id="rId4" Type="http://schemas.openxmlformats.org/officeDocument/2006/relationships/image" Target="../media/image115.png"/></Relationships>
</file>

<file path=ppt/slides/_rels/slide149.xml.rels><?xml version="1.0" encoding="UTF-8" standalone="yes"?>
<Relationships xmlns="http://schemas.openxmlformats.org/package/2006/relationships"><Relationship Id="rId3" Type="http://schemas.openxmlformats.org/officeDocument/2006/relationships/notesSlide" Target="../notesSlides/notesSlide149.xml"/><Relationship Id="rId2" Type="http://schemas.openxmlformats.org/officeDocument/2006/relationships/slideLayout" Target="../slideLayouts/slideLayout13.xml"/><Relationship Id="rId1" Type="http://schemas.openxmlformats.org/officeDocument/2006/relationships/tags" Target="../tags/tag149.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3.xml"/><Relationship Id="rId1" Type="http://schemas.openxmlformats.org/officeDocument/2006/relationships/tags" Target="../tags/tag15.xml"/></Relationships>
</file>

<file path=ppt/slides/_rels/slide150.xml.rels><?xml version="1.0" encoding="UTF-8" standalone="yes"?>
<Relationships xmlns="http://schemas.openxmlformats.org/package/2006/relationships"><Relationship Id="rId3" Type="http://schemas.openxmlformats.org/officeDocument/2006/relationships/notesSlide" Target="../notesSlides/notesSlide150.xml"/><Relationship Id="rId2" Type="http://schemas.openxmlformats.org/officeDocument/2006/relationships/slideLayout" Target="../slideLayouts/slideLayout13.xml"/><Relationship Id="rId1" Type="http://schemas.openxmlformats.org/officeDocument/2006/relationships/tags" Target="../tags/tag150.xml"/><Relationship Id="rId4" Type="http://schemas.openxmlformats.org/officeDocument/2006/relationships/image" Target="../media/image116.png"/></Relationships>
</file>

<file path=ppt/slides/_rels/slide151.xml.rels><?xml version="1.0" encoding="UTF-8" standalone="yes"?>
<Relationships xmlns="http://schemas.openxmlformats.org/package/2006/relationships"><Relationship Id="rId3" Type="http://schemas.openxmlformats.org/officeDocument/2006/relationships/notesSlide" Target="../notesSlides/notesSlide151.xml"/><Relationship Id="rId2" Type="http://schemas.openxmlformats.org/officeDocument/2006/relationships/slideLayout" Target="../slideLayouts/slideLayout13.xml"/><Relationship Id="rId1" Type="http://schemas.openxmlformats.org/officeDocument/2006/relationships/tags" Target="../tags/tag151.xml"/></Relationships>
</file>

<file path=ppt/slides/_rels/slide152.xml.rels><?xml version="1.0" encoding="UTF-8" standalone="yes"?>
<Relationships xmlns="http://schemas.openxmlformats.org/package/2006/relationships"><Relationship Id="rId3" Type="http://schemas.openxmlformats.org/officeDocument/2006/relationships/notesSlide" Target="../notesSlides/notesSlide152.xml"/><Relationship Id="rId2" Type="http://schemas.openxmlformats.org/officeDocument/2006/relationships/slideLayout" Target="../slideLayouts/slideLayout13.xml"/><Relationship Id="rId1" Type="http://schemas.openxmlformats.org/officeDocument/2006/relationships/tags" Target="../tags/tag152.xml"/><Relationship Id="rId4" Type="http://schemas.openxmlformats.org/officeDocument/2006/relationships/image" Target="../media/image117.png"/></Relationships>
</file>

<file path=ppt/slides/_rels/slide153.xml.rels><?xml version="1.0" encoding="UTF-8" standalone="yes"?>
<Relationships xmlns="http://schemas.openxmlformats.org/package/2006/relationships"><Relationship Id="rId3" Type="http://schemas.openxmlformats.org/officeDocument/2006/relationships/notesSlide" Target="../notesSlides/notesSlide153.xml"/><Relationship Id="rId2" Type="http://schemas.openxmlformats.org/officeDocument/2006/relationships/slideLayout" Target="../slideLayouts/slideLayout13.xml"/><Relationship Id="rId1" Type="http://schemas.openxmlformats.org/officeDocument/2006/relationships/tags" Target="../tags/tag153.xml"/><Relationship Id="rId4" Type="http://schemas.openxmlformats.org/officeDocument/2006/relationships/image" Target="../media/image118.png"/></Relationships>
</file>

<file path=ppt/slides/_rels/slide154.xml.rels><?xml version="1.0" encoding="UTF-8" standalone="yes"?>
<Relationships xmlns="http://schemas.openxmlformats.org/package/2006/relationships"><Relationship Id="rId3" Type="http://schemas.openxmlformats.org/officeDocument/2006/relationships/notesSlide" Target="../notesSlides/notesSlide154.xml"/><Relationship Id="rId2" Type="http://schemas.openxmlformats.org/officeDocument/2006/relationships/slideLayout" Target="../slideLayouts/slideLayout13.xml"/><Relationship Id="rId1" Type="http://schemas.openxmlformats.org/officeDocument/2006/relationships/tags" Target="../tags/tag154.xml"/></Relationships>
</file>

<file path=ppt/slides/_rels/slide155.xml.rels><?xml version="1.0" encoding="UTF-8" standalone="yes"?>
<Relationships xmlns="http://schemas.openxmlformats.org/package/2006/relationships"><Relationship Id="rId3" Type="http://schemas.openxmlformats.org/officeDocument/2006/relationships/notesSlide" Target="../notesSlides/notesSlide155.xml"/><Relationship Id="rId2" Type="http://schemas.openxmlformats.org/officeDocument/2006/relationships/slideLayout" Target="../slideLayouts/slideLayout4.xml"/><Relationship Id="rId1" Type="http://schemas.openxmlformats.org/officeDocument/2006/relationships/tags" Target="../tags/tag155.xml"/></Relationships>
</file>

<file path=ppt/slides/_rels/slide156.xml.rels><?xml version="1.0" encoding="UTF-8" standalone="yes"?>
<Relationships xmlns="http://schemas.openxmlformats.org/package/2006/relationships"><Relationship Id="rId3" Type="http://schemas.openxmlformats.org/officeDocument/2006/relationships/notesSlide" Target="../notesSlides/notesSlide156.xml"/><Relationship Id="rId2" Type="http://schemas.openxmlformats.org/officeDocument/2006/relationships/slideLayout" Target="../slideLayouts/slideLayout13.xml"/><Relationship Id="rId1" Type="http://schemas.openxmlformats.org/officeDocument/2006/relationships/tags" Target="../tags/tag156.xml"/><Relationship Id="rId4" Type="http://schemas.openxmlformats.org/officeDocument/2006/relationships/image" Target="../media/image119.png"/></Relationships>
</file>

<file path=ppt/slides/_rels/slide157.xml.rels><?xml version="1.0" encoding="UTF-8" standalone="yes"?>
<Relationships xmlns="http://schemas.openxmlformats.org/package/2006/relationships"><Relationship Id="rId3" Type="http://schemas.openxmlformats.org/officeDocument/2006/relationships/notesSlide" Target="../notesSlides/notesSlide157.xml"/><Relationship Id="rId2" Type="http://schemas.openxmlformats.org/officeDocument/2006/relationships/slideLayout" Target="../slideLayouts/slideLayout13.xml"/><Relationship Id="rId1" Type="http://schemas.openxmlformats.org/officeDocument/2006/relationships/tags" Target="../tags/tag157.xml"/><Relationship Id="rId4" Type="http://schemas.openxmlformats.org/officeDocument/2006/relationships/image" Target="../media/image120.png"/></Relationships>
</file>

<file path=ppt/slides/_rels/slide158.xml.rels><?xml version="1.0" encoding="UTF-8" standalone="yes"?>
<Relationships xmlns="http://schemas.openxmlformats.org/package/2006/relationships"><Relationship Id="rId3" Type="http://schemas.openxmlformats.org/officeDocument/2006/relationships/notesSlide" Target="../notesSlides/notesSlide158.xml"/><Relationship Id="rId2" Type="http://schemas.openxmlformats.org/officeDocument/2006/relationships/slideLayout" Target="../slideLayouts/slideLayout13.xml"/><Relationship Id="rId1" Type="http://schemas.openxmlformats.org/officeDocument/2006/relationships/tags" Target="../tags/tag158.xml"/><Relationship Id="rId4" Type="http://schemas.openxmlformats.org/officeDocument/2006/relationships/image" Target="../media/image121.png"/></Relationships>
</file>

<file path=ppt/slides/_rels/slide159.xml.rels><?xml version="1.0" encoding="UTF-8" standalone="yes"?>
<Relationships xmlns="http://schemas.openxmlformats.org/package/2006/relationships"><Relationship Id="rId3" Type="http://schemas.openxmlformats.org/officeDocument/2006/relationships/notesSlide" Target="../notesSlides/notesSlide159.xml"/><Relationship Id="rId2" Type="http://schemas.openxmlformats.org/officeDocument/2006/relationships/slideLayout" Target="../slideLayouts/slideLayout13.xml"/><Relationship Id="rId1" Type="http://schemas.openxmlformats.org/officeDocument/2006/relationships/tags" Target="../tags/tag159.xml"/><Relationship Id="rId4" Type="http://schemas.openxmlformats.org/officeDocument/2006/relationships/image" Target="../media/image122.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3.xml"/><Relationship Id="rId1" Type="http://schemas.openxmlformats.org/officeDocument/2006/relationships/tags" Target="../tags/tag16.xml"/></Relationships>
</file>

<file path=ppt/slides/_rels/slide160.xml.rels><?xml version="1.0" encoding="UTF-8" standalone="yes"?>
<Relationships xmlns="http://schemas.openxmlformats.org/package/2006/relationships"><Relationship Id="rId3" Type="http://schemas.openxmlformats.org/officeDocument/2006/relationships/notesSlide" Target="../notesSlides/notesSlide160.xml"/><Relationship Id="rId2" Type="http://schemas.openxmlformats.org/officeDocument/2006/relationships/slideLayout" Target="../slideLayouts/slideLayout13.xml"/><Relationship Id="rId1" Type="http://schemas.openxmlformats.org/officeDocument/2006/relationships/tags" Target="../tags/tag160.xml"/><Relationship Id="rId4" Type="http://schemas.openxmlformats.org/officeDocument/2006/relationships/image" Target="../media/image123.png"/></Relationships>
</file>

<file path=ppt/slides/_rels/slide161.xml.rels><?xml version="1.0" encoding="UTF-8" standalone="yes"?>
<Relationships xmlns="http://schemas.openxmlformats.org/package/2006/relationships"><Relationship Id="rId3" Type="http://schemas.openxmlformats.org/officeDocument/2006/relationships/notesSlide" Target="../notesSlides/notesSlide161.xml"/><Relationship Id="rId2" Type="http://schemas.openxmlformats.org/officeDocument/2006/relationships/slideLayout" Target="../slideLayouts/slideLayout13.xml"/><Relationship Id="rId1" Type="http://schemas.openxmlformats.org/officeDocument/2006/relationships/tags" Target="../tags/tag161.xml"/><Relationship Id="rId4" Type="http://schemas.openxmlformats.org/officeDocument/2006/relationships/image" Target="../media/image124.png"/></Relationships>
</file>

<file path=ppt/slides/_rels/slide162.xml.rels><?xml version="1.0" encoding="UTF-8" standalone="yes"?>
<Relationships xmlns="http://schemas.openxmlformats.org/package/2006/relationships"><Relationship Id="rId3" Type="http://schemas.openxmlformats.org/officeDocument/2006/relationships/notesSlide" Target="../notesSlides/notesSlide162.xml"/><Relationship Id="rId2" Type="http://schemas.openxmlformats.org/officeDocument/2006/relationships/slideLayout" Target="../slideLayouts/slideLayout13.xml"/><Relationship Id="rId1" Type="http://schemas.openxmlformats.org/officeDocument/2006/relationships/tags" Target="../tags/tag162.xml"/><Relationship Id="rId4" Type="http://schemas.openxmlformats.org/officeDocument/2006/relationships/image" Target="../media/image125.png"/></Relationships>
</file>

<file path=ppt/slides/_rels/slide163.xml.rels><?xml version="1.0" encoding="UTF-8" standalone="yes"?>
<Relationships xmlns="http://schemas.openxmlformats.org/package/2006/relationships"><Relationship Id="rId3" Type="http://schemas.openxmlformats.org/officeDocument/2006/relationships/notesSlide" Target="../notesSlides/notesSlide163.xml"/><Relationship Id="rId2" Type="http://schemas.openxmlformats.org/officeDocument/2006/relationships/slideLayout" Target="../slideLayouts/slideLayout13.xml"/><Relationship Id="rId1" Type="http://schemas.openxmlformats.org/officeDocument/2006/relationships/tags" Target="../tags/tag163.xml"/><Relationship Id="rId4" Type="http://schemas.openxmlformats.org/officeDocument/2006/relationships/image" Target="../media/image126.png"/></Relationships>
</file>

<file path=ppt/slides/_rels/slide164.xml.rels><?xml version="1.0" encoding="UTF-8" standalone="yes"?>
<Relationships xmlns="http://schemas.openxmlformats.org/package/2006/relationships"><Relationship Id="rId3" Type="http://schemas.openxmlformats.org/officeDocument/2006/relationships/notesSlide" Target="../notesSlides/notesSlide164.xml"/><Relationship Id="rId2" Type="http://schemas.openxmlformats.org/officeDocument/2006/relationships/slideLayout" Target="../slideLayouts/slideLayout13.xml"/><Relationship Id="rId1" Type="http://schemas.openxmlformats.org/officeDocument/2006/relationships/tags" Target="../tags/tag164.xml"/></Relationships>
</file>

<file path=ppt/slides/_rels/slide165.xml.rels><?xml version="1.0" encoding="UTF-8" standalone="yes"?>
<Relationships xmlns="http://schemas.openxmlformats.org/package/2006/relationships"><Relationship Id="rId3" Type="http://schemas.openxmlformats.org/officeDocument/2006/relationships/notesSlide" Target="../notesSlides/notesSlide165.xml"/><Relationship Id="rId2" Type="http://schemas.openxmlformats.org/officeDocument/2006/relationships/slideLayout" Target="../slideLayouts/slideLayout13.xml"/><Relationship Id="rId1" Type="http://schemas.openxmlformats.org/officeDocument/2006/relationships/tags" Target="../tags/tag165.xml"/><Relationship Id="rId4" Type="http://schemas.openxmlformats.org/officeDocument/2006/relationships/image" Target="../media/image127.png"/></Relationships>
</file>

<file path=ppt/slides/_rels/slide166.xml.rels><?xml version="1.0" encoding="UTF-8" standalone="yes"?>
<Relationships xmlns="http://schemas.openxmlformats.org/package/2006/relationships"><Relationship Id="rId3" Type="http://schemas.openxmlformats.org/officeDocument/2006/relationships/notesSlide" Target="../notesSlides/notesSlide166.xml"/><Relationship Id="rId2" Type="http://schemas.openxmlformats.org/officeDocument/2006/relationships/slideLayout" Target="../slideLayouts/slideLayout13.xml"/><Relationship Id="rId1" Type="http://schemas.openxmlformats.org/officeDocument/2006/relationships/tags" Target="../tags/tag166.xml"/><Relationship Id="rId5" Type="http://schemas.openxmlformats.org/officeDocument/2006/relationships/image" Target="../media/image129.png"/><Relationship Id="rId4" Type="http://schemas.openxmlformats.org/officeDocument/2006/relationships/image" Target="../media/image128.png"/></Relationships>
</file>

<file path=ppt/slides/_rels/slide167.xml.rels><?xml version="1.0" encoding="UTF-8" standalone="yes"?>
<Relationships xmlns="http://schemas.openxmlformats.org/package/2006/relationships"><Relationship Id="rId3" Type="http://schemas.openxmlformats.org/officeDocument/2006/relationships/notesSlide" Target="../notesSlides/notesSlide167.xml"/><Relationship Id="rId2" Type="http://schemas.openxmlformats.org/officeDocument/2006/relationships/slideLayout" Target="../slideLayouts/slideLayout13.xml"/><Relationship Id="rId1" Type="http://schemas.openxmlformats.org/officeDocument/2006/relationships/tags" Target="../tags/tag167.xml"/><Relationship Id="rId4" Type="http://schemas.openxmlformats.org/officeDocument/2006/relationships/image" Target="../media/image130.png"/></Relationships>
</file>

<file path=ppt/slides/_rels/slide168.xml.rels><?xml version="1.0" encoding="UTF-8" standalone="yes"?>
<Relationships xmlns="http://schemas.openxmlformats.org/package/2006/relationships"><Relationship Id="rId3" Type="http://schemas.openxmlformats.org/officeDocument/2006/relationships/notesSlide" Target="../notesSlides/notesSlide168.xml"/><Relationship Id="rId2" Type="http://schemas.openxmlformats.org/officeDocument/2006/relationships/slideLayout" Target="../slideLayouts/slideLayout13.xml"/><Relationship Id="rId1" Type="http://schemas.openxmlformats.org/officeDocument/2006/relationships/tags" Target="../tags/tag168.xml"/><Relationship Id="rId4" Type="http://schemas.openxmlformats.org/officeDocument/2006/relationships/image" Target="../media/image131.png"/></Relationships>
</file>

<file path=ppt/slides/_rels/slide169.xml.rels><?xml version="1.0" encoding="UTF-8" standalone="yes"?>
<Relationships xmlns="http://schemas.openxmlformats.org/package/2006/relationships"><Relationship Id="rId3" Type="http://schemas.openxmlformats.org/officeDocument/2006/relationships/notesSlide" Target="../notesSlides/notesSlide169.xml"/><Relationship Id="rId2" Type="http://schemas.openxmlformats.org/officeDocument/2006/relationships/slideLayout" Target="../slideLayouts/slideLayout13.xml"/><Relationship Id="rId1" Type="http://schemas.openxmlformats.org/officeDocument/2006/relationships/tags" Target="../tags/tag169.xml"/><Relationship Id="rId4" Type="http://schemas.openxmlformats.org/officeDocument/2006/relationships/image" Target="../media/image132.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3.xml"/><Relationship Id="rId1" Type="http://schemas.openxmlformats.org/officeDocument/2006/relationships/tags" Target="../tags/tag17.xml"/></Relationships>
</file>

<file path=ppt/slides/_rels/slide170.xml.rels><?xml version="1.0" encoding="UTF-8" standalone="yes"?>
<Relationships xmlns="http://schemas.openxmlformats.org/package/2006/relationships"><Relationship Id="rId3" Type="http://schemas.openxmlformats.org/officeDocument/2006/relationships/notesSlide" Target="../notesSlides/notesSlide170.xml"/><Relationship Id="rId2" Type="http://schemas.openxmlformats.org/officeDocument/2006/relationships/slideLayout" Target="../slideLayouts/slideLayout13.xml"/><Relationship Id="rId1" Type="http://schemas.openxmlformats.org/officeDocument/2006/relationships/tags" Target="../tags/tag170.xml"/><Relationship Id="rId4" Type="http://schemas.openxmlformats.org/officeDocument/2006/relationships/image" Target="../media/image133.png"/></Relationships>
</file>

<file path=ppt/slides/_rels/slide171.xml.rels><?xml version="1.0" encoding="UTF-8" standalone="yes"?>
<Relationships xmlns="http://schemas.openxmlformats.org/package/2006/relationships"><Relationship Id="rId3" Type="http://schemas.openxmlformats.org/officeDocument/2006/relationships/notesSlide" Target="../notesSlides/notesSlide171.xml"/><Relationship Id="rId2" Type="http://schemas.openxmlformats.org/officeDocument/2006/relationships/slideLayout" Target="../slideLayouts/slideLayout13.xml"/><Relationship Id="rId1" Type="http://schemas.openxmlformats.org/officeDocument/2006/relationships/tags" Target="../tags/tag171.xml"/><Relationship Id="rId4" Type="http://schemas.openxmlformats.org/officeDocument/2006/relationships/image" Target="../media/image134.png"/></Relationships>
</file>

<file path=ppt/slides/_rels/slide172.xml.rels><?xml version="1.0" encoding="UTF-8" standalone="yes"?>
<Relationships xmlns="http://schemas.openxmlformats.org/package/2006/relationships"><Relationship Id="rId3" Type="http://schemas.openxmlformats.org/officeDocument/2006/relationships/notesSlide" Target="../notesSlides/notesSlide172.xml"/><Relationship Id="rId2" Type="http://schemas.openxmlformats.org/officeDocument/2006/relationships/slideLayout" Target="../slideLayouts/slideLayout13.xml"/><Relationship Id="rId1" Type="http://schemas.openxmlformats.org/officeDocument/2006/relationships/tags" Target="../tags/tag172.xml"/><Relationship Id="rId4" Type="http://schemas.openxmlformats.org/officeDocument/2006/relationships/image" Target="../media/image135.png"/></Relationships>
</file>

<file path=ppt/slides/_rels/slide173.xml.rels><?xml version="1.0" encoding="UTF-8" standalone="yes"?>
<Relationships xmlns="http://schemas.openxmlformats.org/package/2006/relationships"><Relationship Id="rId3" Type="http://schemas.openxmlformats.org/officeDocument/2006/relationships/notesSlide" Target="../notesSlides/notesSlide173.xml"/><Relationship Id="rId2" Type="http://schemas.openxmlformats.org/officeDocument/2006/relationships/slideLayout" Target="../slideLayouts/slideLayout13.xml"/><Relationship Id="rId1" Type="http://schemas.openxmlformats.org/officeDocument/2006/relationships/tags" Target="../tags/tag173.xml"/></Relationships>
</file>

<file path=ppt/slides/_rels/slide174.xml.rels><?xml version="1.0" encoding="UTF-8" standalone="yes"?>
<Relationships xmlns="http://schemas.openxmlformats.org/package/2006/relationships"><Relationship Id="rId3" Type="http://schemas.openxmlformats.org/officeDocument/2006/relationships/notesSlide" Target="../notesSlides/notesSlide174.xml"/><Relationship Id="rId2" Type="http://schemas.openxmlformats.org/officeDocument/2006/relationships/slideLayout" Target="../slideLayouts/slideLayout13.xml"/><Relationship Id="rId1" Type="http://schemas.openxmlformats.org/officeDocument/2006/relationships/tags" Target="../tags/tag174.xml"/><Relationship Id="rId4" Type="http://schemas.openxmlformats.org/officeDocument/2006/relationships/image" Target="../media/image136.png"/></Relationships>
</file>

<file path=ppt/slides/_rels/slide175.xml.rels><?xml version="1.0" encoding="UTF-8" standalone="yes"?>
<Relationships xmlns="http://schemas.openxmlformats.org/package/2006/relationships"><Relationship Id="rId3" Type="http://schemas.openxmlformats.org/officeDocument/2006/relationships/notesSlide" Target="../notesSlides/notesSlide175.xml"/><Relationship Id="rId2" Type="http://schemas.openxmlformats.org/officeDocument/2006/relationships/slideLayout" Target="../slideLayouts/slideLayout13.xml"/><Relationship Id="rId1" Type="http://schemas.openxmlformats.org/officeDocument/2006/relationships/tags" Target="../tags/tag175.xml"/><Relationship Id="rId4" Type="http://schemas.openxmlformats.org/officeDocument/2006/relationships/image" Target="../media/image137.png"/></Relationships>
</file>

<file path=ppt/slides/_rels/slide176.xml.rels><?xml version="1.0" encoding="UTF-8" standalone="yes"?>
<Relationships xmlns="http://schemas.openxmlformats.org/package/2006/relationships"><Relationship Id="rId3" Type="http://schemas.openxmlformats.org/officeDocument/2006/relationships/notesSlide" Target="../notesSlides/notesSlide176.xml"/><Relationship Id="rId2" Type="http://schemas.openxmlformats.org/officeDocument/2006/relationships/slideLayout" Target="../slideLayouts/slideLayout13.xml"/><Relationship Id="rId1" Type="http://schemas.openxmlformats.org/officeDocument/2006/relationships/tags" Target="../tags/tag176.xml"/></Relationships>
</file>

<file path=ppt/slides/_rels/slide177.xml.rels><?xml version="1.0" encoding="UTF-8" standalone="yes"?>
<Relationships xmlns="http://schemas.openxmlformats.org/package/2006/relationships"><Relationship Id="rId3" Type="http://schemas.openxmlformats.org/officeDocument/2006/relationships/notesSlide" Target="../notesSlides/notesSlide177.xml"/><Relationship Id="rId2" Type="http://schemas.openxmlformats.org/officeDocument/2006/relationships/slideLayout" Target="../slideLayouts/slideLayout13.xml"/><Relationship Id="rId1" Type="http://schemas.openxmlformats.org/officeDocument/2006/relationships/tags" Target="../tags/tag177.xml"/><Relationship Id="rId4" Type="http://schemas.openxmlformats.org/officeDocument/2006/relationships/image" Target="../media/image138.png"/></Relationships>
</file>

<file path=ppt/slides/_rels/slide178.xml.rels><?xml version="1.0" encoding="UTF-8" standalone="yes"?>
<Relationships xmlns="http://schemas.openxmlformats.org/package/2006/relationships"><Relationship Id="rId3" Type="http://schemas.openxmlformats.org/officeDocument/2006/relationships/notesSlide" Target="../notesSlides/notesSlide178.xml"/><Relationship Id="rId2" Type="http://schemas.openxmlformats.org/officeDocument/2006/relationships/slideLayout" Target="../slideLayouts/slideLayout13.xml"/><Relationship Id="rId1" Type="http://schemas.openxmlformats.org/officeDocument/2006/relationships/tags" Target="../tags/tag178.xml"/></Relationships>
</file>

<file path=ppt/slides/_rels/slide179.xml.rels><?xml version="1.0" encoding="UTF-8" standalone="yes"?>
<Relationships xmlns="http://schemas.openxmlformats.org/package/2006/relationships"><Relationship Id="rId3" Type="http://schemas.openxmlformats.org/officeDocument/2006/relationships/notesSlide" Target="../notesSlides/notesSlide179.xml"/><Relationship Id="rId2" Type="http://schemas.openxmlformats.org/officeDocument/2006/relationships/slideLayout" Target="../slideLayouts/slideLayout4.xml"/><Relationship Id="rId1" Type="http://schemas.openxmlformats.org/officeDocument/2006/relationships/tags" Target="../tags/tag179.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tags" Target="../tags/tag18.xml"/></Relationships>
</file>

<file path=ppt/slides/_rels/slide180.xml.rels><?xml version="1.0" encoding="UTF-8" standalone="yes"?>
<Relationships xmlns="http://schemas.openxmlformats.org/package/2006/relationships"><Relationship Id="rId3" Type="http://schemas.openxmlformats.org/officeDocument/2006/relationships/notesSlide" Target="../notesSlides/notesSlide180.xml"/><Relationship Id="rId2" Type="http://schemas.openxmlformats.org/officeDocument/2006/relationships/slideLayout" Target="../slideLayouts/slideLayout13.xml"/><Relationship Id="rId1" Type="http://schemas.openxmlformats.org/officeDocument/2006/relationships/tags" Target="../tags/tag180.xml"/><Relationship Id="rId4" Type="http://schemas.openxmlformats.org/officeDocument/2006/relationships/image" Target="../media/image139.png"/></Relationships>
</file>

<file path=ppt/slides/_rels/slide181.xml.rels><?xml version="1.0" encoding="UTF-8" standalone="yes"?>
<Relationships xmlns="http://schemas.openxmlformats.org/package/2006/relationships"><Relationship Id="rId3" Type="http://schemas.openxmlformats.org/officeDocument/2006/relationships/notesSlide" Target="../notesSlides/notesSlide181.xml"/><Relationship Id="rId2" Type="http://schemas.openxmlformats.org/officeDocument/2006/relationships/slideLayout" Target="../slideLayouts/slideLayout13.xml"/><Relationship Id="rId1" Type="http://schemas.openxmlformats.org/officeDocument/2006/relationships/tags" Target="../tags/tag181.xml"/></Relationships>
</file>

<file path=ppt/slides/_rels/slide182.xml.rels><?xml version="1.0" encoding="UTF-8" standalone="yes"?>
<Relationships xmlns="http://schemas.openxmlformats.org/package/2006/relationships"><Relationship Id="rId3" Type="http://schemas.openxmlformats.org/officeDocument/2006/relationships/notesSlide" Target="../notesSlides/notesSlide182.xml"/><Relationship Id="rId2" Type="http://schemas.openxmlformats.org/officeDocument/2006/relationships/slideLayout" Target="../slideLayouts/slideLayout13.xml"/><Relationship Id="rId1" Type="http://schemas.openxmlformats.org/officeDocument/2006/relationships/tags" Target="../tags/tag182.xml"/><Relationship Id="rId4" Type="http://schemas.openxmlformats.org/officeDocument/2006/relationships/image" Target="../media/image140.png"/></Relationships>
</file>

<file path=ppt/slides/_rels/slide183.xml.rels><?xml version="1.0" encoding="UTF-8" standalone="yes"?>
<Relationships xmlns="http://schemas.openxmlformats.org/package/2006/relationships"><Relationship Id="rId3" Type="http://schemas.openxmlformats.org/officeDocument/2006/relationships/notesSlide" Target="../notesSlides/notesSlide183.xml"/><Relationship Id="rId2" Type="http://schemas.openxmlformats.org/officeDocument/2006/relationships/slideLayout" Target="../slideLayouts/slideLayout13.xml"/><Relationship Id="rId1" Type="http://schemas.openxmlformats.org/officeDocument/2006/relationships/tags" Target="../tags/tag183.xml"/><Relationship Id="rId4" Type="http://schemas.openxmlformats.org/officeDocument/2006/relationships/image" Target="../media/image141.png"/></Relationships>
</file>

<file path=ppt/slides/_rels/slide184.xml.rels><?xml version="1.0" encoding="UTF-8" standalone="yes"?>
<Relationships xmlns="http://schemas.openxmlformats.org/package/2006/relationships"><Relationship Id="rId3" Type="http://schemas.openxmlformats.org/officeDocument/2006/relationships/notesSlide" Target="../notesSlides/notesSlide184.xml"/><Relationship Id="rId2" Type="http://schemas.openxmlformats.org/officeDocument/2006/relationships/slideLayout" Target="../slideLayouts/slideLayout13.xml"/><Relationship Id="rId1" Type="http://schemas.openxmlformats.org/officeDocument/2006/relationships/tags" Target="../tags/tag184.xml"/></Relationships>
</file>

<file path=ppt/slides/_rels/slide185.xml.rels><?xml version="1.0" encoding="UTF-8" standalone="yes"?>
<Relationships xmlns="http://schemas.openxmlformats.org/package/2006/relationships"><Relationship Id="rId3" Type="http://schemas.openxmlformats.org/officeDocument/2006/relationships/notesSlide" Target="../notesSlides/notesSlide185.xml"/><Relationship Id="rId2" Type="http://schemas.openxmlformats.org/officeDocument/2006/relationships/slideLayout" Target="../slideLayouts/slideLayout13.xml"/><Relationship Id="rId1" Type="http://schemas.openxmlformats.org/officeDocument/2006/relationships/tags" Target="../tags/tag185.xml"/><Relationship Id="rId4" Type="http://schemas.openxmlformats.org/officeDocument/2006/relationships/image" Target="../media/image142.png"/></Relationships>
</file>

<file path=ppt/slides/_rels/slide186.xml.rels><?xml version="1.0" encoding="UTF-8" standalone="yes"?>
<Relationships xmlns="http://schemas.openxmlformats.org/package/2006/relationships"><Relationship Id="rId3" Type="http://schemas.openxmlformats.org/officeDocument/2006/relationships/notesSlide" Target="../notesSlides/notesSlide186.xml"/><Relationship Id="rId2" Type="http://schemas.openxmlformats.org/officeDocument/2006/relationships/slideLayout" Target="../slideLayouts/slideLayout13.xml"/><Relationship Id="rId1" Type="http://schemas.openxmlformats.org/officeDocument/2006/relationships/tags" Target="../tags/tag186.xml"/><Relationship Id="rId4" Type="http://schemas.openxmlformats.org/officeDocument/2006/relationships/image" Target="../media/image143.png"/></Relationships>
</file>

<file path=ppt/slides/_rels/slide187.xml.rels><?xml version="1.0" encoding="UTF-8" standalone="yes"?>
<Relationships xmlns="http://schemas.openxmlformats.org/package/2006/relationships"><Relationship Id="rId3" Type="http://schemas.openxmlformats.org/officeDocument/2006/relationships/notesSlide" Target="../notesSlides/notesSlide187.xml"/><Relationship Id="rId2" Type="http://schemas.openxmlformats.org/officeDocument/2006/relationships/slideLayout" Target="../slideLayouts/slideLayout13.xml"/><Relationship Id="rId1" Type="http://schemas.openxmlformats.org/officeDocument/2006/relationships/tags" Target="../tags/tag187.xml"/><Relationship Id="rId4" Type="http://schemas.openxmlformats.org/officeDocument/2006/relationships/image" Target="../media/image144.png"/></Relationships>
</file>

<file path=ppt/slides/_rels/slide188.xml.rels><?xml version="1.0" encoding="UTF-8" standalone="yes"?>
<Relationships xmlns="http://schemas.openxmlformats.org/package/2006/relationships"><Relationship Id="rId3" Type="http://schemas.openxmlformats.org/officeDocument/2006/relationships/notesSlide" Target="../notesSlides/notesSlide188.xml"/><Relationship Id="rId2" Type="http://schemas.openxmlformats.org/officeDocument/2006/relationships/slideLayout" Target="../slideLayouts/slideLayout13.xml"/><Relationship Id="rId1" Type="http://schemas.openxmlformats.org/officeDocument/2006/relationships/tags" Target="../tags/tag188.xml"/></Relationships>
</file>

<file path=ppt/slides/_rels/slide189.xml.rels><?xml version="1.0" encoding="UTF-8" standalone="yes"?>
<Relationships xmlns="http://schemas.openxmlformats.org/package/2006/relationships"><Relationship Id="rId3" Type="http://schemas.openxmlformats.org/officeDocument/2006/relationships/notesSlide" Target="../notesSlides/notesSlide189.xml"/><Relationship Id="rId2" Type="http://schemas.openxmlformats.org/officeDocument/2006/relationships/slideLayout" Target="../slideLayouts/slideLayout4.xml"/><Relationship Id="rId1" Type="http://schemas.openxmlformats.org/officeDocument/2006/relationships/tags" Target="../tags/tag18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3.xml"/><Relationship Id="rId1" Type="http://schemas.openxmlformats.org/officeDocument/2006/relationships/tags" Target="../tags/tag19.xml"/></Relationships>
</file>

<file path=ppt/slides/_rels/slide190.xml.rels><?xml version="1.0" encoding="UTF-8" standalone="yes"?>
<Relationships xmlns="http://schemas.openxmlformats.org/package/2006/relationships"><Relationship Id="rId3" Type="http://schemas.openxmlformats.org/officeDocument/2006/relationships/notesSlide" Target="../notesSlides/notesSlide190.xml"/><Relationship Id="rId2" Type="http://schemas.openxmlformats.org/officeDocument/2006/relationships/slideLayout" Target="../slideLayouts/slideLayout13.xml"/><Relationship Id="rId1" Type="http://schemas.openxmlformats.org/officeDocument/2006/relationships/tags" Target="../tags/tag190.xml"/><Relationship Id="rId4" Type="http://schemas.openxmlformats.org/officeDocument/2006/relationships/image" Target="../media/image145.png"/></Relationships>
</file>

<file path=ppt/slides/_rels/slide191.xml.rels><?xml version="1.0" encoding="UTF-8" standalone="yes"?>
<Relationships xmlns="http://schemas.openxmlformats.org/package/2006/relationships"><Relationship Id="rId3" Type="http://schemas.openxmlformats.org/officeDocument/2006/relationships/notesSlide" Target="../notesSlides/notesSlide191.xml"/><Relationship Id="rId2" Type="http://schemas.openxmlformats.org/officeDocument/2006/relationships/slideLayout" Target="../slideLayouts/slideLayout13.xml"/><Relationship Id="rId1" Type="http://schemas.openxmlformats.org/officeDocument/2006/relationships/tags" Target="../tags/tag191.xml"/><Relationship Id="rId4" Type="http://schemas.openxmlformats.org/officeDocument/2006/relationships/image" Target="../media/image146.png"/></Relationships>
</file>

<file path=ppt/slides/_rels/slide192.xml.rels><?xml version="1.0" encoding="UTF-8" standalone="yes"?>
<Relationships xmlns="http://schemas.openxmlformats.org/package/2006/relationships"><Relationship Id="rId3" Type="http://schemas.openxmlformats.org/officeDocument/2006/relationships/notesSlide" Target="../notesSlides/notesSlide192.xml"/><Relationship Id="rId2" Type="http://schemas.openxmlformats.org/officeDocument/2006/relationships/slideLayout" Target="../slideLayouts/slideLayout13.xml"/><Relationship Id="rId1" Type="http://schemas.openxmlformats.org/officeDocument/2006/relationships/tags" Target="../tags/tag192.xml"/><Relationship Id="rId4" Type="http://schemas.openxmlformats.org/officeDocument/2006/relationships/image" Target="../media/image147.png"/></Relationships>
</file>

<file path=ppt/slides/_rels/slide193.xml.rels><?xml version="1.0" encoding="UTF-8" standalone="yes"?>
<Relationships xmlns="http://schemas.openxmlformats.org/package/2006/relationships"><Relationship Id="rId3" Type="http://schemas.openxmlformats.org/officeDocument/2006/relationships/notesSlide" Target="../notesSlides/notesSlide193.xml"/><Relationship Id="rId2" Type="http://schemas.openxmlformats.org/officeDocument/2006/relationships/slideLayout" Target="../slideLayouts/slideLayout13.xml"/><Relationship Id="rId1" Type="http://schemas.openxmlformats.org/officeDocument/2006/relationships/tags" Target="../tags/tag193.xml"/><Relationship Id="rId4" Type="http://schemas.openxmlformats.org/officeDocument/2006/relationships/image" Target="../media/image148.png"/></Relationships>
</file>

<file path=ppt/slides/_rels/slide194.xml.rels><?xml version="1.0" encoding="UTF-8" standalone="yes"?>
<Relationships xmlns="http://schemas.openxmlformats.org/package/2006/relationships"><Relationship Id="rId3" Type="http://schemas.openxmlformats.org/officeDocument/2006/relationships/notesSlide" Target="../notesSlides/notesSlide194.xml"/><Relationship Id="rId2" Type="http://schemas.openxmlformats.org/officeDocument/2006/relationships/slideLayout" Target="../slideLayouts/slideLayout13.xml"/><Relationship Id="rId1" Type="http://schemas.openxmlformats.org/officeDocument/2006/relationships/tags" Target="../tags/tag194.xml"/><Relationship Id="rId4" Type="http://schemas.openxmlformats.org/officeDocument/2006/relationships/image" Target="../media/image149.png"/></Relationships>
</file>

<file path=ppt/slides/_rels/slide195.xml.rels><?xml version="1.0" encoding="UTF-8" standalone="yes"?>
<Relationships xmlns="http://schemas.openxmlformats.org/package/2006/relationships"><Relationship Id="rId3" Type="http://schemas.openxmlformats.org/officeDocument/2006/relationships/notesSlide" Target="../notesSlides/notesSlide195.xml"/><Relationship Id="rId2" Type="http://schemas.openxmlformats.org/officeDocument/2006/relationships/slideLayout" Target="../slideLayouts/slideLayout13.xml"/><Relationship Id="rId1" Type="http://schemas.openxmlformats.org/officeDocument/2006/relationships/tags" Target="../tags/tag195.xml"/><Relationship Id="rId4" Type="http://schemas.openxmlformats.org/officeDocument/2006/relationships/image" Target="../media/image150.png"/></Relationships>
</file>

<file path=ppt/slides/_rels/slide196.xml.rels><?xml version="1.0" encoding="UTF-8" standalone="yes"?>
<Relationships xmlns="http://schemas.openxmlformats.org/package/2006/relationships"><Relationship Id="rId3" Type="http://schemas.openxmlformats.org/officeDocument/2006/relationships/notesSlide" Target="../notesSlides/notesSlide196.xml"/><Relationship Id="rId2" Type="http://schemas.openxmlformats.org/officeDocument/2006/relationships/slideLayout" Target="../slideLayouts/slideLayout13.xml"/><Relationship Id="rId1" Type="http://schemas.openxmlformats.org/officeDocument/2006/relationships/tags" Target="../tags/tag196.xml"/><Relationship Id="rId4" Type="http://schemas.openxmlformats.org/officeDocument/2006/relationships/image" Target="../media/image151.png"/></Relationships>
</file>

<file path=ppt/slides/_rels/slide197.xml.rels><?xml version="1.0" encoding="UTF-8" standalone="yes"?>
<Relationships xmlns="http://schemas.openxmlformats.org/package/2006/relationships"><Relationship Id="rId3" Type="http://schemas.openxmlformats.org/officeDocument/2006/relationships/notesSlide" Target="../notesSlides/notesSlide197.xml"/><Relationship Id="rId2" Type="http://schemas.openxmlformats.org/officeDocument/2006/relationships/slideLayout" Target="../slideLayouts/slideLayout13.xml"/><Relationship Id="rId1" Type="http://schemas.openxmlformats.org/officeDocument/2006/relationships/tags" Target="../tags/tag197.xml"/><Relationship Id="rId4" Type="http://schemas.openxmlformats.org/officeDocument/2006/relationships/image" Target="../media/image152.png"/></Relationships>
</file>

<file path=ppt/slides/_rels/slide198.xml.rels><?xml version="1.0" encoding="UTF-8" standalone="yes"?>
<Relationships xmlns="http://schemas.openxmlformats.org/package/2006/relationships"><Relationship Id="rId3" Type="http://schemas.openxmlformats.org/officeDocument/2006/relationships/notesSlide" Target="../notesSlides/notesSlide198.xml"/><Relationship Id="rId2" Type="http://schemas.openxmlformats.org/officeDocument/2006/relationships/slideLayout" Target="../slideLayouts/slideLayout13.xml"/><Relationship Id="rId1" Type="http://schemas.openxmlformats.org/officeDocument/2006/relationships/tags" Target="../tags/tag198.xml"/><Relationship Id="rId4" Type="http://schemas.openxmlformats.org/officeDocument/2006/relationships/image" Target="../media/image153.png"/></Relationships>
</file>

<file path=ppt/slides/_rels/slide199.xml.rels><?xml version="1.0" encoding="UTF-8" standalone="yes"?>
<Relationships xmlns="http://schemas.openxmlformats.org/package/2006/relationships"><Relationship Id="rId3" Type="http://schemas.openxmlformats.org/officeDocument/2006/relationships/notesSlide" Target="../notesSlides/notesSlide199.xml"/><Relationship Id="rId2" Type="http://schemas.openxmlformats.org/officeDocument/2006/relationships/slideLayout" Target="../slideLayouts/slideLayout13.xml"/><Relationship Id="rId1" Type="http://schemas.openxmlformats.org/officeDocument/2006/relationships/tags" Target="../tags/tag19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3.xml"/><Relationship Id="rId1" Type="http://schemas.openxmlformats.org/officeDocument/2006/relationships/tags" Target="../tags/tag20.xml"/></Relationships>
</file>

<file path=ppt/slides/_rels/slide200.xml.rels><?xml version="1.0" encoding="UTF-8" standalone="yes"?>
<Relationships xmlns="http://schemas.openxmlformats.org/package/2006/relationships"><Relationship Id="rId3" Type="http://schemas.openxmlformats.org/officeDocument/2006/relationships/notesSlide" Target="../notesSlides/notesSlide200.xml"/><Relationship Id="rId2" Type="http://schemas.openxmlformats.org/officeDocument/2006/relationships/slideLayout" Target="../slideLayouts/slideLayout4.xml"/><Relationship Id="rId1" Type="http://schemas.openxmlformats.org/officeDocument/2006/relationships/tags" Target="../tags/tag200.xml"/></Relationships>
</file>

<file path=ppt/slides/_rels/slide201.xml.rels><?xml version="1.0" encoding="UTF-8" standalone="yes"?>
<Relationships xmlns="http://schemas.openxmlformats.org/package/2006/relationships"><Relationship Id="rId3" Type="http://schemas.openxmlformats.org/officeDocument/2006/relationships/notesSlide" Target="../notesSlides/notesSlide201.xml"/><Relationship Id="rId2" Type="http://schemas.openxmlformats.org/officeDocument/2006/relationships/slideLayout" Target="../slideLayouts/slideLayout13.xml"/><Relationship Id="rId1" Type="http://schemas.openxmlformats.org/officeDocument/2006/relationships/tags" Target="../tags/tag201.xml"/></Relationships>
</file>

<file path=ppt/slides/_rels/slide202.xml.rels><?xml version="1.0" encoding="UTF-8" standalone="yes"?>
<Relationships xmlns="http://schemas.openxmlformats.org/package/2006/relationships"><Relationship Id="rId3" Type="http://schemas.openxmlformats.org/officeDocument/2006/relationships/notesSlide" Target="../notesSlides/notesSlide202.xml"/><Relationship Id="rId2" Type="http://schemas.openxmlformats.org/officeDocument/2006/relationships/slideLayout" Target="../slideLayouts/slideLayout13.xml"/><Relationship Id="rId1" Type="http://schemas.openxmlformats.org/officeDocument/2006/relationships/tags" Target="../tags/tag202.xml"/></Relationships>
</file>

<file path=ppt/slides/_rels/slide203.xml.rels><?xml version="1.0" encoding="UTF-8" standalone="yes"?>
<Relationships xmlns="http://schemas.openxmlformats.org/package/2006/relationships"><Relationship Id="rId3" Type="http://schemas.openxmlformats.org/officeDocument/2006/relationships/notesSlide" Target="../notesSlides/notesSlide203.xml"/><Relationship Id="rId2" Type="http://schemas.openxmlformats.org/officeDocument/2006/relationships/slideLayout" Target="../slideLayouts/slideLayout10.xml"/><Relationship Id="rId1" Type="http://schemas.openxmlformats.org/officeDocument/2006/relationships/tags" Target="../tags/tag203.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3.xml"/><Relationship Id="rId1" Type="http://schemas.openxmlformats.org/officeDocument/2006/relationships/tags" Target="../tags/tag21.xml"/><Relationship Id="rId5" Type="http://schemas.openxmlformats.org/officeDocument/2006/relationships/hyperlink" Target="https://community.cisco.com/" TargetMode="External"/><Relationship Id="rId4" Type="http://schemas.openxmlformats.org/officeDocument/2006/relationships/hyperlink" Target="https://community.cisco.com/t5/networking-academy/ct-p/Netacad" TargetMode="Externa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0.xml"/><Relationship Id="rId1" Type="http://schemas.openxmlformats.org/officeDocument/2006/relationships/tags" Target="../tags/tag2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tags" Target="../tags/tag23.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3.xml"/><Relationship Id="rId1" Type="http://schemas.openxmlformats.org/officeDocument/2006/relationships/tags" Target="../tags/tag24.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3.xml"/><Relationship Id="rId1" Type="http://schemas.openxmlformats.org/officeDocument/2006/relationships/tags" Target="../tags/tag25.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3.xml"/><Relationship Id="rId1" Type="http://schemas.openxmlformats.org/officeDocument/2006/relationships/tags" Target="../tags/tag26.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3.xml"/><Relationship Id="rId1" Type="http://schemas.openxmlformats.org/officeDocument/2006/relationships/tags" Target="../tags/tag27.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3.xml"/><Relationship Id="rId1" Type="http://schemas.openxmlformats.org/officeDocument/2006/relationships/tags" Target="../tags/tag28.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4.xml"/><Relationship Id="rId1" Type="http://schemas.openxmlformats.org/officeDocument/2006/relationships/tags" Target="../tags/tag2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3.xml"/><Relationship Id="rId1" Type="http://schemas.openxmlformats.org/officeDocument/2006/relationships/tags" Target="../tags/tag30.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3.xml"/><Relationship Id="rId1" Type="http://schemas.openxmlformats.org/officeDocument/2006/relationships/tags" Target="../tags/tag31.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3.xml"/><Relationship Id="rId1" Type="http://schemas.openxmlformats.org/officeDocument/2006/relationships/tags" Target="../tags/tag32.xml"/><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3.xml"/><Relationship Id="rId1" Type="http://schemas.openxmlformats.org/officeDocument/2006/relationships/tags" Target="../tags/tag33.xml"/><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3.xml"/><Relationship Id="rId1" Type="http://schemas.openxmlformats.org/officeDocument/2006/relationships/tags" Target="../tags/tag34.xml"/><Relationship Id="rId5" Type="http://schemas.openxmlformats.org/officeDocument/2006/relationships/image" Target="../media/image8.png"/><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3.xml"/><Relationship Id="rId1" Type="http://schemas.openxmlformats.org/officeDocument/2006/relationships/tags" Target="../tags/tag35.xml"/><Relationship Id="rId4" Type="http://schemas.openxmlformats.org/officeDocument/2006/relationships/image" Target="../media/image9.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3.xml"/><Relationship Id="rId1" Type="http://schemas.openxmlformats.org/officeDocument/2006/relationships/tags" Target="../tags/tag36.xml"/><Relationship Id="rId4" Type="http://schemas.openxmlformats.org/officeDocument/2006/relationships/image" Target="../media/image10.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3.xml"/><Relationship Id="rId1" Type="http://schemas.openxmlformats.org/officeDocument/2006/relationships/tags" Target="../tags/tag37.xml"/><Relationship Id="rId4" Type="http://schemas.openxmlformats.org/officeDocument/2006/relationships/image" Target="../media/image11.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3.xml"/><Relationship Id="rId1" Type="http://schemas.openxmlformats.org/officeDocument/2006/relationships/tags" Target="../tags/tag38.xml"/><Relationship Id="rId5" Type="http://schemas.openxmlformats.org/officeDocument/2006/relationships/image" Target="../media/image13.png"/><Relationship Id="rId4" Type="http://schemas.openxmlformats.org/officeDocument/2006/relationships/image" Target="../media/image12.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3.xml"/><Relationship Id="rId1" Type="http://schemas.openxmlformats.org/officeDocument/2006/relationships/tags" Target="../tags/tag39.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3.xml"/><Relationship Id="rId1" Type="http://schemas.openxmlformats.org/officeDocument/2006/relationships/tags" Target="../tags/tag40.xml"/><Relationship Id="rId4" Type="http://schemas.openxmlformats.org/officeDocument/2006/relationships/image" Target="../media/image15.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3.xml"/><Relationship Id="rId1" Type="http://schemas.openxmlformats.org/officeDocument/2006/relationships/tags" Target="../tags/tag4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3.xml"/><Relationship Id="rId1" Type="http://schemas.openxmlformats.org/officeDocument/2006/relationships/tags" Target="../tags/tag42.xml"/><Relationship Id="rId4" Type="http://schemas.openxmlformats.org/officeDocument/2006/relationships/image" Target="../media/image19.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3.xml"/><Relationship Id="rId1" Type="http://schemas.openxmlformats.org/officeDocument/2006/relationships/tags" Target="../tags/tag43.xml"/><Relationship Id="rId4" Type="http://schemas.openxmlformats.org/officeDocument/2006/relationships/image" Target="../media/image20.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3.xml"/><Relationship Id="rId1" Type="http://schemas.openxmlformats.org/officeDocument/2006/relationships/tags" Target="../tags/tag44.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3.xml"/><Relationship Id="rId1" Type="http://schemas.openxmlformats.org/officeDocument/2006/relationships/tags" Target="../tags/tag45.xml"/><Relationship Id="rId4" Type="http://schemas.openxmlformats.org/officeDocument/2006/relationships/image" Target="../media/image21.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3.xml"/><Relationship Id="rId1" Type="http://schemas.openxmlformats.org/officeDocument/2006/relationships/tags" Target="../tags/tag46.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3.xml"/><Relationship Id="rId1" Type="http://schemas.openxmlformats.org/officeDocument/2006/relationships/tags" Target="../tags/tag47.xml"/><Relationship Id="rId4" Type="http://schemas.openxmlformats.org/officeDocument/2006/relationships/image" Target="../media/image22.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3.xml"/><Relationship Id="rId1" Type="http://schemas.openxmlformats.org/officeDocument/2006/relationships/tags" Target="../tags/tag48.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3.xml"/><Relationship Id="rId1" Type="http://schemas.openxmlformats.org/officeDocument/2006/relationships/tags" Target="../tags/tag49.xml"/><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3.xml"/><Relationship Id="rId1" Type="http://schemas.openxmlformats.org/officeDocument/2006/relationships/tags" Target="../tags/tag50.xml"/><Relationship Id="rId4" Type="http://schemas.openxmlformats.org/officeDocument/2006/relationships/image" Target="../media/image24.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3.xml"/><Relationship Id="rId1" Type="http://schemas.openxmlformats.org/officeDocument/2006/relationships/tags" Target="../tags/tag51.xml"/><Relationship Id="rId5" Type="http://schemas.openxmlformats.org/officeDocument/2006/relationships/image" Target="../media/image26.png"/><Relationship Id="rId4" Type="http://schemas.openxmlformats.org/officeDocument/2006/relationships/image" Target="../media/image25.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3.xml"/><Relationship Id="rId1" Type="http://schemas.openxmlformats.org/officeDocument/2006/relationships/tags" Target="../tags/tag52.xml"/><Relationship Id="rId4" Type="http://schemas.openxmlformats.org/officeDocument/2006/relationships/image" Target="../media/image27.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3.xml"/><Relationship Id="rId1" Type="http://schemas.openxmlformats.org/officeDocument/2006/relationships/tags" Target="../tags/tag53.xml"/><Relationship Id="rId4" Type="http://schemas.openxmlformats.org/officeDocument/2006/relationships/image" Target="../media/image28.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3.xml"/><Relationship Id="rId1" Type="http://schemas.openxmlformats.org/officeDocument/2006/relationships/tags" Target="../tags/tag54.xml"/><Relationship Id="rId5" Type="http://schemas.openxmlformats.org/officeDocument/2006/relationships/image" Target="../media/image30.png"/><Relationship Id="rId4" Type="http://schemas.openxmlformats.org/officeDocument/2006/relationships/image" Target="../media/image29.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3.xml"/><Relationship Id="rId1" Type="http://schemas.openxmlformats.org/officeDocument/2006/relationships/tags" Target="../tags/tag55.xml"/><Relationship Id="rId4" Type="http://schemas.openxmlformats.org/officeDocument/2006/relationships/image" Target="../media/image31.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3.xml"/><Relationship Id="rId1" Type="http://schemas.openxmlformats.org/officeDocument/2006/relationships/tags" Target="../tags/tag56.xml"/><Relationship Id="rId4" Type="http://schemas.openxmlformats.org/officeDocument/2006/relationships/image" Target="../media/image32.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3.xml"/><Relationship Id="rId1" Type="http://schemas.openxmlformats.org/officeDocument/2006/relationships/tags" Target="../tags/tag57.xml"/><Relationship Id="rId4" Type="http://schemas.openxmlformats.org/officeDocument/2006/relationships/image" Target="../media/image33.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3.xml"/><Relationship Id="rId1" Type="http://schemas.openxmlformats.org/officeDocument/2006/relationships/tags" Target="../tags/tag58.xml"/><Relationship Id="rId4" Type="http://schemas.openxmlformats.org/officeDocument/2006/relationships/image" Target="../media/image34.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3.xml"/><Relationship Id="rId1" Type="http://schemas.openxmlformats.org/officeDocument/2006/relationships/tags" Target="../tags/tag59.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7.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4.xml"/><Relationship Id="rId1" Type="http://schemas.openxmlformats.org/officeDocument/2006/relationships/tags" Target="../tags/tag60.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3.xml"/><Relationship Id="rId1" Type="http://schemas.openxmlformats.org/officeDocument/2006/relationships/tags" Target="../tags/tag61.xml"/><Relationship Id="rId5" Type="http://schemas.openxmlformats.org/officeDocument/2006/relationships/image" Target="../media/image36.png"/><Relationship Id="rId4" Type="http://schemas.openxmlformats.org/officeDocument/2006/relationships/image" Target="../media/image35.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3.xml"/><Relationship Id="rId1" Type="http://schemas.openxmlformats.org/officeDocument/2006/relationships/tags" Target="../tags/tag62.xml"/><Relationship Id="rId4" Type="http://schemas.openxmlformats.org/officeDocument/2006/relationships/image" Target="../media/image37.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3.xml"/><Relationship Id="rId1" Type="http://schemas.openxmlformats.org/officeDocument/2006/relationships/tags" Target="../tags/tag63.xml"/><Relationship Id="rId5" Type="http://schemas.openxmlformats.org/officeDocument/2006/relationships/image" Target="../media/image39.png"/><Relationship Id="rId4" Type="http://schemas.openxmlformats.org/officeDocument/2006/relationships/image" Target="../media/image38.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3.xml"/><Relationship Id="rId1" Type="http://schemas.openxmlformats.org/officeDocument/2006/relationships/tags" Target="../tags/tag64.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3.xml"/><Relationship Id="rId1" Type="http://schemas.openxmlformats.org/officeDocument/2006/relationships/tags" Target="../tags/tag65.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13.xml"/><Relationship Id="rId1" Type="http://schemas.openxmlformats.org/officeDocument/2006/relationships/tags" Target="../tags/tag66.xml"/><Relationship Id="rId4" Type="http://schemas.openxmlformats.org/officeDocument/2006/relationships/image" Target="../media/image40.pn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13.xml"/><Relationship Id="rId1" Type="http://schemas.openxmlformats.org/officeDocument/2006/relationships/tags" Target="../tags/tag67.xml"/><Relationship Id="rId4" Type="http://schemas.openxmlformats.org/officeDocument/2006/relationships/image" Target="../media/image41.pn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13.xml"/><Relationship Id="rId1" Type="http://schemas.openxmlformats.org/officeDocument/2006/relationships/tags" Target="../tags/tag68.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13.xml"/><Relationship Id="rId1" Type="http://schemas.openxmlformats.org/officeDocument/2006/relationships/tags" Target="../tags/tag69.xml"/><Relationship Id="rId4" Type="http://schemas.openxmlformats.org/officeDocument/2006/relationships/image" Target="../media/image4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ags" Target="../tags/tag8.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13.xml"/><Relationship Id="rId1" Type="http://schemas.openxmlformats.org/officeDocument/2006/relationships/tags" Target="../tags/tag70.xml"/><Relationship Id="rId4" Type="http://schemas.openxmlformats.org/officeDocument/2006/relationships/image" Target="../media/image43.pn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13.xml"/><Relationship Id="rId1" Type="http://schemas.openxmlformats.org/officeDocument/2006/relationships/tags" Target="../tags/tag71.xml"/><Relationship Id="rId4" Type="http://schemas.openxmlformats.org/officeDocument/2006/relationships/image" Target="../media/image44.pn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13.xml"/><Relationship Id="rId1" Type="http://schemas.openxmlformats.org/officeDocument/2006/relationships/tags" Target="../tags/tag7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13.xml"/><Relationship Id="rId1" Type="http://schemas.openxmlformats.org/officeDocument/2006/relationships/tags" Target="../tags/tag73.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13.xml"/><Relationship Id="rId1" Type="http://schemas.openxmlformats.org/officeDocument/2006/relationships/tags" Target="../tags/tag74.xml"/><Relationship Id="rId4" Type="http://schemas.openxmlformats.org/officeDocument/2006/relationships/image" Target="../media/image51.png"/></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13.xml"/><Relationship Id="rId1" Type="http://schemas.openxmlformats.org/officeDocument/2006/relationships/tags" Target="../tags/tag75.xml"/><Relationship Id="rId4" Type="http://schemas.openxmlformats.org/officeDocument/2006/relationships/image" Target="../media/image52.png"/></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13.xml"/><Relationship Id="rId1" Type="http://schemas.openxmlformats.org/officeDocument/2006/relationships/tags" Target="../tags/tag76.xml"/><Relationship Id="rId4" Type="http://schemas.openxmlformats.org/officeDocument/2006/relationships/image" Target="../media/image53.png"/></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13.xml"/><Relationship Id="rId1" Type="http://schemas.openxmlformats.org/officeDocument/2006/relationships/tags" Target="../tags/tag77.xm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13.xml"/><Relationship Id="rId1" Type="http://schemas.openxmlformats.org/officeDocument/2006/relationships/tags" Target="../tags/tag78.xml"/><Relationship Id="rId4" Type="http://schemas.openxmlformats.org/officeDocument/2006/relationships/image" Target="../media/image54.png"/></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13.xml"/><Relationship Id="rId1" Type="http://schemas.openxmlformats.org/officeDocument/2006/relationships/tags" Target="../tags/tag79.xml"/><Relationship Id="rId4" Type="http://schemas.openxmlformats.org/officeDocument/2006/relationships/image" Target="../media/image55.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9.xm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13.xml"/><Relationship Id="rId1" Type="http://schemas.openxmlformats.org/officeDocument/2006/relationships/tags" Target="../tags/tag80.xml"/><Relationship Id="rId4" Type="http://schemas.openxmlformats.org/officeDocument/2006/relationships/image" Target="../media/image56.png"/></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13.xml"/><Relationship Id="rId1" Type="http://schemas.openxmlformats.org/officeDocument/2006/relationships/tags" Target="../tags/tag81.xml"/><Relationship Id="rId4" Type="http://schemas.openxmlformats.org/officeDocument/2006/relationships/image" Target="../media/image57.png"/></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13.xml"/><Relationship Id="rId1" Type="http://schemas.openxmlformats.org/officeDocument/2006/relationships/tags" Target="../tags/tag82.xml"/><Relationship Id="rId4" Type="http://schemas.openxmlformats.org/officeDocument/2006/relationships/image" Target="../media/image58.png"/></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13.xml"/><Relationship Id="rId1" Type="http://schemas.openxmlformats.org/officeDocument/2006/relationships/tags" Target="../tags/tag83.xml"/><Relationship Id="rId4" Type="http://schemas.openxmlformats.org/officeDocument/2006/relationships/image" Target="../media/image59.png"/></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13.xml"/><Relationship Id="rId1" Type="http://schemas.openxmlformats.org/officeDocument/2006/relationships/tags" Target="../tags/tag84.xml"/><Relationship Id="rId4" Type="http://schemas.openxmlformats.org/officeDocument/2006/relationships/image" Target="../media/image60.png"/></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13.xml"/><Relationship Id="rId1" Type="http://schemas.openxmlformats.org/officeDocument/2006/relationships/tags" Target="../tags/tag85.xml"/><Relationship Id="rId4" Type="http://schemas.openxmlformats.org/officeDocument/2006/relationships/image" Target="../media/image61.png"/></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13.xml"/><Relationship Id="rId1" Type="http://schemas.openxmlformats.org/officeDocument/2006/relationships/tags" Target="../tags/tag86.xml"/></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13.xml"/><Relationship Id="rId1" Type="http://schemas.openxmlformats.org/officeDocument/2006/relationships/tags" Target="../tags/tag87.xml"/><Relationship Id="rId5" Type="http://schemas.openxmlformats.org/officeDocument/2006/relationships/image" Target="../media/image63.png"/><Relationship Id="rId4" Type="http://schemas.openxmlformats.org/officeDocument/2006/relationships/image" Target="../media/image62.png"/></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13.xml"/><Relationship Id="rId1" Type="http://schemas.openxmlformats.org/officeDocument/2006/relationships/tags" Target="../tags/tag88.xml"/></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13.xml"/><Relationship Id="rId1" Type="http://schemas.openxmlformats.org/officeDocument/2006/relationships/tags" Target="../tags/tag89.xml"/><Relationship Id="rId4" Type="http://schemas.openxmlformats.org/officeDocument/2006/relationships/image" Target="../media/image64.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10.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13.xml"/><Relationship Id="rId1" Type="http://schemas.openxmlformats.org/officeDocument/2006/relationships/tags" Target="../tags/tag90.xml"/><Relationship Id="rId4" Type="http://schemas.openxmlformats.org/officeDocument/2006/relationships/image" Target="../media/image65.png"/></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91.xml"/><Relationship Id="rId2" Type="http://schemas.openxmlformats.org/officeDocument/2006/relationships/slideLayout" Target="../slideLayouts/slideLayout13.xml"/><Relationship Id="rId1" Type="http://schemas.openxmlformats.org/officeDocument/2006/relationships/tags" Target="../tags/tag91.xml"/><Relationship Id="rId4" Type="http://schemas.openxmlformats.org/officeDocument/2006/relationships/image" Target="../media/image66.png"/></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13.xml"/><Relationship Id="rId1" Type="http://schemas.openxmlformats.org/officeDocument/2006/relationships/tags" Target="../tags/tag92.xml"/><Relationship Id="rId4" Type="http://schemas.openxmlformats.org/officeDocument/2006/relationships/image" Target="../media/image67.png"/></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13.xml"/><Relationship Id="rId1" Type="http://schemas.openxmlformats.org/officeDocument/2006/relationships/tags" Target="../tags/tag93.xml"/><Relationship Id="rId4" Type="http://schemas.openxmlformats.org/officeDocument/2006/relationships/image" Target="../media/image68.png"/></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94.xml"/><Relationship Id="rId2" Type="http://schemas.openxmlformats.org/officeDocument/2006/relationships/slideLayout" Target="../slideLayouts/slideLayout13.xml"/><Relationship Id="rId1" Type="http://schemas.openxmlformats.org/officeDocument/2006/relationships/tags" Target="../tags/tag94.xml"/></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13.xml"/><Relationship Id="rId1" Type="http://schemas.openxmlformats.org/officeDocument/2006/relationships/tags" Target="../tags/tag95.xml"/><Relationship Id="rId4" Type="http://schemas.openxmlformats.org/officeDocument/2006/relationships/image" Target="../media/image69.png"/></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13.xml"/><Relationship Id="rId1" Type="http://schemas.openxmlformats.org/officeDocument/2006/relationships/tags" Target="../tags/tag96.xml"/><Relationship Id="rId4" Type="http://schemas.openxmlformats.org/officeDocument/2006/relationships/image" Target="../media/image70.png"/></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13.xml"/><Relationship Id="rId1" Type="http://schemas.openxmlformats.org/officeDocument/2006/relationships/tags" Target="../tags/tag97.xml"/><Relationship Id="rId4" Type="http://schemas.openxmlformats.org/officeDocument/2006/relationships/image" Target="../media/image71.png"/></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13.xml"/><Relationship Id="rId1" Type="http://schemas.openxmlformats.org/officeDocument/2006/relationships/tags" Target="../tags/tag98.xml"/><Relationship Id="rId4" Type="http://schemas.openxmlformats.org/officeDocument/2006/relationships/image" Target="../media/image72.png"/></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13.xml"/><Relationship Id="rId1" Type="http://schemas.openxmlformats.org/officeDocument/2006/relationships/tags" Target="../tags/tag99.xml"/><Relationship Id="rId4" Type="http://schemas.openxmlformats.org/officeDocument/2006/relationships/image" Target="../media/image7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377127" y="1578769"/>
            <a:ext cx="6568422" cy="1102135"/>
          </a:xfrm>
        </p:spPr>
        <p:txBody>
          <a:bodyPr/>
          <a:lstStyle/>
          <a:p>
            <a:pPr rtl="0"/>
            <a:r>
              <a:rPr lang="x-none">
                <a:solidFill>
                  <a:schemeClr val="accent5">
                    <a:lumMod val="40000"/>
                    <a:lumOff val="60000"/>
                  </a:schemeClr>
                </a:solidFill>
              </a:rPr>
              <a:t>Capítulo 11: Configuración de Windows</a:t>
            </a:r>
          </a:p>
        </p:txBody>
      </p:sp>
      <p:sp>
        <p:nvSpPr>
          <p:cNvPr id="5" name="Text Placeholder 4"/>
          <p:cNvSpPr>
            <a:spLocks noGrp="1"/>
          </p:cNvSpPr>
          <p:nvPr>
            <p:ph type="body" sz="quarter" idx="13"/>
          </p:nvPr>
        </p:nvSpPr>
        <p:spPr/>
        <p:txBody>
          <a:bodyPr/>
          <a:lstStyle/>
          <a:p>
            <a:pPr rtl="0"/>
            <a:r>
              <a:rPr lang="x-none">
                <a:solidFill>
                  <a:schemeClr val="bg2">
                    <a:lumMod val="40000"/>
                    <a:lumOff val="60000"/>
                  </a:schemeClr>
                </a:solidFill>
              </a:rPr>
              <a:t>Materiales del Instructor</a:t>
            </a:r>
          </a:p>
        </p:txBody>
      </p:sp>
      <p:sp>
        <p:nvSpPr>
          <p:cNvPr id="7" name="Subtitle 6"/>
          <p:cNvSpPr>
            <a:spLocks noGrp="1"/>
          </p:cNvSpPr>
          <p:nvPr>
            <p:ph type="subTitle" idx="1"/>
          </p:nvPr>
        </p:nvSpPr>
        <p:spPr>
          <a:xfrm>
            <a:off x="469497" y="3809526"/>
            <a:ext cx="2368954" cy="902174"/>
          </a:xfrm>
        </p:spPr>
        <p:txBody>
          <a:bodyPr/>
          <a:lstStyle/>
          <a:p>
            <a:pPr rtl="0"/>
            <a:r>
              <a:rPr lang="x-none">
                <a:solidFill>
                  <a:schemeClr val="accent5">
                    <a:lumMod val="40000"/>
                    <a:lumOff val="60000"/>
                  </a:schemeClr>
                </a:solidFill>
              </a:rPr>
              <a:t>IT Essentials v7.0</a:t>
            </a:r>
          </a:p>
          <a:p>
            <a:endParaRPr lang="en-US" dirty="0">
              <a:solidFill>
                <a:schemeClr val="accent5">
                  <a:lumMod val="40000"/>
                  <a:lumOff val="60000"/>
                </a:schemeClr>
              </a:solidFill>
            </a:endParaRPr>
          </a:p>
        </p:txBody>
      </p:sp>
    </p:spTree>
    <p:custDataLst>
      <p:tags r:id="rId1"/>
    </p:custDataLst>
    <p:extLst>
      <p:ext uri="{BB962C8B-B14F-4D97-AF65-F5344CB8AC3E}">
        <p14:creationId xmlns:p14="http://schemas.microsoft.com/office/powerpoint/2010/main" val="343650477"/>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rtl="0"/>
            <a:r>
              <a:rPr lang="x-none"/>
              <a:t>Capítulo 11: Actividades (cont.)</a:t>
            </a:r>
          </a:p>
        </p:txBody>
      </p:sp>
      <p:sp>
        <p:nvSpPr>
          <p:cNvPr id="6147" name="Rectangle 34"/>
          <p:cNvSpPr>
            <a:spLocks noGrp="1" noChangeArrowheads="1"/>
          </p:cNvSpPr>
          <p:nvPr>
            <p:ph idx="1"/>
          </p:nvPr>
        </p:nvSpPr>
        <p:spPr>
          <a:xfrm>
            <a:off x="144065" y="798944"/>
            <a:ext cx="8853286" cy="323137"/>
          </a:xfrm>
        </p:spPr>
        <p:txBody>
          <a:bodyPr/>
          <a:lstStyle/>
          <a:p>
            <a:pPr marL="0" indent="0" rtl="0">
              <a:spcBef>
                <a:spcPct val="30000"/>
              </a:spcBef>
              <a:buNone/>
            </a:pPr>
            <a:r>
              <a:rPr lang="x-none"/>
              <a:t>¿Qué actividades se relacionan con este capítulo?</a:t>
            </a: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2518479416"/>
              </p:ext>
            </p:extLst>
          </p:nvPr>
        </p:nvGraphicFramePr>
        <p:xfrm>
          <a:off x="457291" y="1157801"/>
          <a:ext cx="8229418" cy="3212637"/>
        </p:xfrm>
        <a:graphic>
          <a:graphicData uri="http://schemas.openxmlformats.org/drawingml/2006/table">
            <a:tbl>
              <a:tblPr firstRow="1" bandRow="1">
                <a:tableStyleId>{5C22544A-7EE6-4342-B048-85BDC9FD1C3A}</a:tableStyleId>
              </a:tblPr>
              <a:tblGrid>
                <a:gridCol w="1129733">
                  <a:extLst>
                    <a:ext uri="{9D8B030D-6E8A-4147-A177-3AD203B41FA5}">
                      <a16:colId xmlns:a16="http://schemas.microsoft.com/office/drawing/2014/main" xmlns:c15="http://schemas.microsoft.com/office/drawing/2012/chart" xmlns:c="http://schemas.openxmlformats.org/drawingml/2006/chart" xmlns="" val="20001"/>
                    </a:ext>
                  </a:extLst>
                </a:gridCol>
                <a:gridCol w="1902936">
                  <a:extLst>
                    <a:ext uri="{9D8B030D-6E8A-4147-A177-3AD203B41FA5}">
                      <a16:colId xmlns:a16="http://schemas.microsoft.com/office/drawing/2014/main" xmlns:c15="http://schemas.microsoft.com/office/drawing/2012/chart" xmlns:c="http://schemas.openxmlformats.org/drawingml/2006/chart" xmlns="" val="3156509146"/>
                    </a:ext>
                  </a:extLst>
                </a:gridCol>
                <a:gridCol w="4034876">
                  <a:extLst>
                    <a:ext uri="{9D8B030D-6E8A-4147-A177-3AD203B41FA5}">
                      <a16:colId xmlns:a16="http://schemas.microsoft.com/office/drawing/2014/main" xmlns:c15="http://schemas.microsoft.com/office/drawing/2012/chart" xmlns:c="http://schemas.openxmlformats.org/drawingml/2006/chart" xmlns="" val="20002"/>
                    </a:ext>
                  </a:extLst>
                </a:gridCol>
                <a:gridCol w="1161873">
                  <a:extLst>
                    <a:ext uri="{9D8B030D-6E8A-4147-A177-3AD203B41FA5}">
                      <a16:colId xmlns:a16="http://schemas.microsoft.com/office/drawing/2014/main" xmlns:c15="http://schemas.microsoft.com/office/drawing/2012/chart" xmlns:c="http://schemas.openxmlformats.org/drawingml/2006/chart" xmlns="" val="20003"/>
                    </a:ext>
                  </a:extLst>
                </a:gridCol>
              </a:tblGrid>
              <a:tr h="286347">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200"/>
                        <a:t>N.° de página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200"/>
                        <a:t>Tipo de actividad</a:t>
                      </a:r>
                    </a:p>
                  </a:txBody>
                  <a:tcPr marL="68580" marR="68580" marT="34290" marB="34290" anchor="ctr"/>
                </a:tc>
                <a:tc>
                  <a:txBody>
                    <a:bodyPr/>
                    <a:lstStyle/>
                    <a:p>
                      <a:pPr rtl="0"/>
                      <a:r>
                        <a:rPr lang="x-none" sz="1200"/>
                        <a:t>Nombre de la actividad</a:t>
                      </a:r>
                    </a:p>
                  </a:txBody>
                  <a:tcPr marL="68580" marR="68580" marT="34290" marB="34290" anchor="ctr"/>
                </a:tc>
                <a:tc>
                  <a:txBody>
                    <a:bodyPr/>
                    <a:lstStyle/>
                    <a:p>
                      <a:pPr rtl="0"/>
                      <a:r>
                        <a:rPr lang="x-none" sz="1200"/>
                        <a:t>¿Opcional?</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0"/>
                  </a:ext>
                </a:extLst>
              </a:tr>
              <a:tr h="292629">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100"/>
                        <a:t>11.5.2.3</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Demostración en video</a:t>
                      </a:r>
                    </a:p>
                  </a:txBody>
                  <a:tcPr marL="68580" marR="68580" marT="34290" marB="34290" anchor="ctr"/>
                </a:tc>
                <a:tc>
                  <a:txBody>
                    <a:bodyPr/>
                    <a:lstStyle/>
                    <a:p>
                      <a:pPr rtl="0"/>
                      <a:r>
                        <a:rPr lang="x-none" sz="1100"/>
                        <a:t>Compartir archivos y carpetas en una red local</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1"/>
                  </a:ext>
                </a:extLst>
              </a:tr>
              <a:tr h="292629">
                <a:tc>
                  <a:txBody>
                    <a:bodyPr/>
                    <a:lstStyle/>
                    <a:p>
                      <a:pPr algn="ctr" rtl="0"/>
                      <a:r>
                        <a:rPr lang="x-none" sz="1100"/>
                        <a:t>11.5.2.4</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rtl="0"/>
                      <a:r>
                        <a:rPr lang="x-none" sz="1100"/>
                        <a:t>Uso compartido de recursos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2"/>
                  </a:ext>
                </a:extLst>
              </a:tr>
              <a:tr h="292629">
                <a:tc>
                  <a:txBody>
                    <a:bodyPr/>
                    <a:lstStyle/>
                    <a:p>
                      <a:pPr algn="ctr" rtl="0"/>
                      <a:r>
                        <a:rPr lang="x-none" sz="1100"/>
                        <a:t>11.5.3.7</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Demostración en video</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Prueba y verificación de redes con comandos de la CLI</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3"/>
                  </a:ext>
                </a:extLst>
              </a:tr>
              <a:tr h="292629">
                <a:tc>
                  <a:txBody>
                    <a:bodyPr/>
                    <a:lstStyle/>
                    <a:p>
                      <a:pPr algn="ctr" rtl="0"/>
                      <a:r>
                        <a:rPr lang="x-none" sz="1100"/>
                        <a:t>11.5.4.2</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Conéctese y pruebe la conexión inalámbrica</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4"/>
                  </a:ext>
                </a:extLst>
              </a:tr>
              <a:tr h="292629">
                <a:tc>
                  <a:txBody>
                    <a:bodyPr/>
                    <a:lstStyle/>
                    <a:p>
                      <a:pPr algn="ctr" rtl="0"/>
                      <a:r>
                        <a:rPr lang="x-none" sz="1100"/>
                        <a:t>11.5.4.3</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rtl="0"/>
                      <a:r>
                        <a:rPr lang="x-none" sz="1100"/>
                        <a:t>Probar la NIC inalámbrica</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5"/>
                  </a:ext>
                </a:extLst>
              </a:tr>
              <a:tr h="292629">
                <a:tc>
                  <a:txBody>
                    <a:bodyPr/>
                    <a:lstStyle/>
                    <a:p>
                      <a:pPr algn="ctr" rtl="0"/>
                      <a:r>
                        <a:rPr lang="x-none" sz="1100"/>
                        <a:t>11.5.5.3</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Packet Tracer</a:t>
                      </a:r>
                    </a:p>
                  </a:txBody>
                  <a:tcPr marL="68580" marR="68580" marT="34290" marB="34290" anchor="ctr"/>
                </a:tc>
                <a:tc>
                  <a:txBody>
                    <a:bodyPr/>
                    <a:lstStyle/>
                    <a:p>
                      <a:pPr rtl="0"/>
                      <a:r>
                        <a:rPr lang="x-none" sz="1100"/>
                        <a:t>Uso de Telnet y SSH</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6"/>
                  </a:ext>
                </a:extLst>
              </a:tr>
              <a:tr h="292629">
                <a:tc>
                  <a:txBody>
                    <a:bodyPr/>
                    <a:lstStyle/>
                    <a:p>
                      <a:pPr algn="ctr" rtl="0"/>
                      <a:r>
                        <a:rPr lang="x-none" sz="1100"/>
                        <a:t>11.5.6.1</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Demostración en video</a:t>
                      </a:r>
                    </a:p>
                  </a:txBody>
                  <a:tcPr marL="68580" marR="68580" marT="34290" marB="34290" anchor="ctr"/>
                </a:tc>
                <a:tc>
                  <a:txBody>
                    <a:bodyPr/>
                    <a:lstStyle/>
                    <a:p>
                      <a:pPr rtl="0"/>
                      <a:r>
                        <a:rPr lang="x-none" sz="1100"/>
                        <a:t>Escritorio remoto y asistencia remota</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7"/>
                  </a:ext>
                </a:extLst>
              </a:tr>
              <a:tr h="292629">
                <a:tc>
                  <a:txBody>
                    <a:bodyPr/>
                    <a:lstStyle/>
                    <a:p>
                      <a:pPr algn="ctr" rtl="0"/>
                      <a:r>
                        <a:rPr lang="x-none" sz="1100"/>
                        <a:t>11.5.6.2</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rtl="0"/>
                      <a:r>
                        <a:rPr lang="x-none" sz="1100"/>
                        <a:t>Escritorio y asistencia remotos de Windows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8"/>
                  </a:ext>
                </a:extLst>
              </a:tr>
              <a:tr h="292629">
                <a:tc>
                  <a:txBody>
                    <a:bodyPr/>
                    <a:lstStyle/>
                    <a:p>
                      <a:pPr algn="ctr" rtl="0"/>
                      <a:r>
                        <a:rPr lang="x-none" sz="1100"/>
                        <a:t>11.5.6.3</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rtl="0"/>
                      <a:r>
                        <a:rPr lang="x-none" sz="1100"/>
                        <a:t>Escritorio y asistencia remotos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2582900979"/>
                  </a:ext>
                </a:extLst>
              </a:tr>
              <a:tr h="292629">
                <a:tc>
                  <a:txBody>
                    <a:bodyPr/>
                    <a:lstStyle/>
                    <a:p>
                      <a:pPr algn="ctr" rtl="0"/>
                      <a:r>
                        <a:rPr lang="x-none" sz="1100"/>
                        <a:t>11.6.1.2</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rtl="0"/>
                      <a:r>
                        <a:rPr lang="x-none" sz="1100"/>
                        <a:t>Administrar la carpeta Inicio</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3406068602"/>
                  </a:ext>
                </a:extLst>
              </a:tr>
            </a:tbl>
          </a:graphicData>
        </a:graphic>
      </p:graphicFrame>
      <p:sp>
        <p:nvSpPr>
          <p:cNvPr id="6" name="Rectangle 34">
            <a:extLst>
              <a:ext uri="{FF2B5EF4-FFF2-40B4-BE49-F238E27FC236}">
                <a16:creationId xmlns:a16="http://schemas.microsoft.com/office/drawing/2014/main" xmlns:c15="http://schemas.microsoft.com/office/drawing/2012/chart" xmlns:c="http://schemas.openxmlformats.org/drawingml/2006/chart" xmlns="" id="{797DC22C-BC9A-45A3-9BD4-C50E7CC27AD8}"/>
              </a:ext>
            </a:extLst>
          </p:cNvPr>
          <p:cNvSpPr txBox="1">
            <a:spLocks noChangeArrowheads="1"/>
          </p:cNvSpPr>
          <p:nvPr/>
        </p:nvSpPr>
        <p:spPr bwMode="auto">
          <a:xfrm>
            <a:off x="1136614" y="4438227"/>
            <a:ext cx="6192000" cy="269247"/>
          </a:xfrm>
          <a:prstGeom prst="rect">
            <a:avLst/>
          </a:prstGeom>
          <a:ln/>
          <a:extLst>
            <a:ext uri="{FAA26D3D-D897-4be2-8F04-BA451C77F1D7}">
              <ma14:placeholderFlag xmlns="" xmlns:ma14="http://schemas.microsoft.com/office/mac/drawingml/2011/main" xmlns:c15="http://schemas.microsoft.com/office/drawing/2012/chart" xmlns:c="http://schemas.openxmlformats.org/drawingml/2006/chart" val="1"/>
            </a:ext>
          </a:extLst>
        </p:spPr>
        <p:style>
          <a:lnRef idx="0">
            <a:schemeClr val="accent5"/>
          </a:lnRef>
          <a:fillRef idx="3">
            <a:schemeClr val="accent5"/>
          </a:fillRef>
          <a:effectRef idx="3">
            <a:schemeClr val="accent5"/>
          </a:effectRef>
          <a:fontRef idx="minor">
            <a:schemeClr val="lt1"/>
          </a:fontRef>
        </p:style>
        <p:txBody>
          <a:bodyPr vert="horz" wrap="square" lIns="61593" tIns="30796" rIns="61593" bIns="30796" numCol="1" anchor="t" anchorCtr="0" compatLnSpc="1">
            <a:prstTxWarp prst="textNoShape">
              <a:avLst/>
            </a:prstTxWarp>
          </a:bodyPr>
          <a:lstStyle>
            <a:lvl1pPr marL="236538" indent="-236538" algn="l" defTabSz="814388" rtl="0" eaLnBrk="0" fontAlgn="base" hangingPunct="0">
              <a:lnSpc>
                <a:spcPct val="95000"/>
              </a:lnSpc>
              <a:spcBef>
                <a:spcPct val="50000"/>
              </a:spcBef>
              <a:spcAft>
                <a:spcPct val="0"/>
              </a:spcAft>
              <a:buClr>
                <a:srgbClr val="708CA1"/>
              </a:buClr>
              <a:buFont typeface="Wingdings" charset="0"/>
              <a:buChar char="§"/>
              <a:defRPr sz="2400">
                <a:solidFill>
                  <a:schemeClr val="tx1"/>
                </a:solidFill>
                <a:latin typeface="+mn-lt"/>
                <a:ea typeface="ＭＳ Ｐゴシック" charset="0"/>
                <a:cs typeface="ＭＳ Ｐゴシック" charset="0"/>
              </a:defRPr>
            </a:lvl1pPr>
            <a:lvl2pPr marL="574675" indent="-117475" algn="l" defTabSz="814388" rtl="0" eaLnBrk="0" fontAlgn="base" hangingPunct="0">
              <a:lnSpc>
                <a:spcPct val="95000"/>
              </a:lnSpc>
              <a:spcBef>
                <a:spcPct val="35000"/>
              </a:spcBef>
              <a:spcAft>
                <a:spcPct val="0"/>
              </a:spcAft>
              <a:buClr>
                <a:srgbClr val="708CA1"/>
              </a:buClr>
              <a:defRPr sz="2000">
                <a:solidFill>
                  <a:schemeClr val="tx1"/>
                </a:solidFill>
                <a:latin typeface="+mn-lt"/>
                <a:ea typeface="ＭＳ Ｐゴシック" charset="0"/>
              </a:defRPr>
            </a:lvl2pPr>
            <a:lvl3pPr marL="914400" algn="l" defTabSz="814388" rtl="0" eaLnBrk="0" fontAlgn="base" hangingPunct="0">
              <a:lnSpc>
                <a:spcPct val="95000"/>
              </a:lnSpc>
              <a:spcBef>
                <a:spcPct val="35000"/>
              </a:spcBef>
              <a:spcAft>
                <a:spcPct val="0"/>
              </a:spcAft>
              <a:buClr>
                <a:srgbClr val="708CA1"/>
              </a:buClr>
              <a:defRPr sz="2000">
                <a:solidFill>
                  <a:schemeClr val="tx1"/>
                </a:solidFill>
                <a:latin typeface="+mn-lt"/>
                <a:ea typeface="ＭＳ Ｐゴシック" charset="0"/>
              </a:defRPr>
            </a:lvl3pPr>
            <a:lvl4pPr marL="1254125" indent="117475" algn="l" defTabSz="814388" rtl="0" eaLnBrk="0" fontAlgn="base" hangingPunct="0">
              <a:lnSpc>
                <a:spcPct val="95000"/>
              </a:lnSpc>
              <a:spcBef>
                <a:spcPct val="35000"/>
              </a:spcBef>
              <a:spcAft>
                <a:spcPct val="0"/>
              </a:spcAft>
              <a:buClr>
                <a:srgbClr val="708CA1"/>
              </a:buClr>
              <a:defRPr sz="2000">
                <a:solidFill>
                  <a:schemeClr val="tx1"/>
                </a:solidFill>
                <a:latin typeface="+mn-lt"/>
                <a:ea typeface="ＭＳ Ｐゴシック" charset="0"/>
              </a:defRPr>
            </a:lvl4pPr>
            <a:lvl5pPr marL="1604963" indent="223838" algn="l" defTabSz="814388" rtl="0" eaLnBrk="0" fontAlgn="base" hangingPunct="0">
              <a:lnSpc>
                <a:spcPct val="95000"/>
              </a:lnSpc>
              <a:spcBef>
                <a:spcPct val="35000"/>
              </a:spcBef>
              <a:spcAft>
                <a:spcPct val="0"/>
              </a:spcAft>
              <a:buClr>
                <a:srgbClr val="708CA1"/>
              </a:buClr>
              <a:defRPr sz="2000">
                <a:solidFill>
                  <a:schemeClr val="tx1"/>
                </a:solidFill>
                <a:latin typeface="+mn-lt"/>
                <a:ea typeface="ＭＳ Ｐゴシック" charset="0"/>
              </a:defRPr>
            </a:lvl5pPr>
            <a:lvl6pPr marL="2062163" algn="l" defTabSz="814388" rtl="0" eaLnBrk="1" fontAlgn="base" hangingPunct="1">
              <a:lnSpc>
                <a:spcPct val="95000"/>
              </a:lnSpc>
              <a:spcBef>
                <a:spcPct val="35000"/>
              </a:spcBef>
              <a:spcAft>
                <a:spcPct val="0"/>
              </a:spcAft>
              <a:buClr>
                <a:srgbClr val="708CA1"/>
              </a:buClr>
              <a:defRPr sz="2000">
                <a:solidFill>
                  <a:schemeClr val="tx1"/>
                </a:solidFill>
                <a:latin typeface="+mn-lt"/>
              </a:defRPr>
            </a:lvl6pPr>
            <a:lvl7pPr marL="2519363" algn="l" defTabSz="814388" rtl="0" eaLnBrk="1" fontAlgn="base" hangingPunct="1">
              <a:lnSpc>
                <a:spcPct val="95000"/>
              </a:lnSpc>
              <a:spcBef>
                <a:spcPct val="35000"/>
              </a:spcBef>
              <a:spcAft>
                <a:spcPct val="0"/>
              </a:spcAft>
              <a:buClr>
                <a:srgbClr val="708CA1"/>
              </a:buClr>
              <a:defRPr sz="2000">
                <a:solidFill>
                  <a:schemeClr val="tx1"/>
                </a:solidFill>
                <a:latin typeface="+mn-lt"/>
              </a:defRPr>
            </a:lvl7pPr>
            <a:lvl8pPr marL="2976563" algn="l" defTabSz="814388" rtl="0" eaLnBrk="1" fontAlgn="base" hangingPunct="1">
              <a:lnSpc>
                <a:spcPct val="95000"/>
              </a:lnSpc>
              <a:spcBef>
                <a:spcPct val="35000"/>
              </a:spcBef>
              <a:spcAft>
                <a:spcPct val="0"/>
              </a:spcAft>
              <a:buClr>
                <a:srgbClr val="708CA1"/>
              </a:buClr>
              <a:defRPr sz="2000">
                <a:solidFill>
                  <a:schemeClr val="tx1"/>
                </a:solidFill>
                <a:latin typeface="+mn-lt"/>
              </a:defRPr>
            </a:lvl8pPr>
            <a:lvl9pPr marL="3433763" algn="l" defTabSz="814388" rtl="0" eaLnBrk="1" fontAlgn="base" hangingPunct="1">
              <a:lnSpc>
                <a:spcPct val="95000"/>
              </a:lnSpc>
              <a:spcBef>
                <a:spcPct val="35000"/>
              </a:spcBef>
              <a:spcAft>
                <a:spcPct val="0"/>
              </a:spcAft>
              <a:buClr>
                <a:srgbClr val="708CA1"/>
              </a:buClr>
              <a:defRPr sz="2000">
                <a:solidFill>
                  <a:schemeClr val="tx1"/>
                </a:solidFill>
                <a:latin typeface="+mn-lt"/>
              </a:defRPr>
            </a:lvl9pPr>
          </a:lstStyle>
          <a:p>
            <a:pPr marL="0" indent="0" algn="ctr" rtl="0" eaLnBrk="1" hangingPunct="1">
              <a:spcBef>
                <a:spcPct val="30000"/>
              </a:spcBef>
              <a:buNone/>
            </a:pPr>
            <a:r>
              <a:rPr lang="x-none" sz="1200" kern="0" dirty="0">
                <a:solidFill>
                  <a:srgbClr val="000000"/>
                </a:solidFill>
              </a:rPr>
              <a:t>La contraseña utilizada en las actividades de Packet Tracer en este capítulo es: </a:t>
            </a:r>
            <a:r>
              <a:rPr lang="x-none" sz="1200" b="1" kern="0" dirty="0">
                <a:solidFill>
                  <a:srgbClr val="000000"/>
                </a:solidFill>
              </a:rPr>
              <a:t>PT_ITE7</a:t>
            </a:r>
          </a:p>
          <a:p>
            <a:pPr marL="0" indent="0" algn="ctr" eaLnBrk="1" hangingPunct="1">
              <a:spcBef>
                <a:spcPct val="30000"/>
              </a:spcBef>
              <a:buNone/>
            </a:pPr>
            <a:endParaRPr lang="en-US" sz="1500" kern="0" dirty="0">
              <a:solidFill>
                <a:srgbClr val="000000"/>
              </a:solidFill>
            </a:endParaRPr>
          </a:p>
          <a:p>
            <a:pPr marL="89297" indent="0" algn="ctr" eaLnBrk="1" hangingPunct="1">
              <a:spcBef>
                <a:spcPct val="30000"/>
              </a:spcBef>
              <a:buNone/>
            </a:pPr>
            <a:endParaRPr lang="en-US" sz="1500" kern="0" dirty="0">
              <a:solidFill>
                <a:srgbClr val="000000"/>
              </a:solidFill>
            </a:endParaRPr>
          </a:p>
          <a:p>
            <a:pPr marL="0" indent="0" algn="ctr" eaLnBrk="1" hangingPunct="1">
              <a:spcBef>
                <a:spcPct val="30000"/>
              </a:spcBef>
              <a:buNone/>
            </a:pPr>
            <a:endParaRPr lang="en-US" sz="1500" kern="0" dirty="0">
              <a:solidFill>
                <a:srgbClr val="000000"/>
              </a:solidFill>
            </a:endParaRPr>
          </a:p>
          <a:p>
            <a:pPr marL="0" indent="0" algn="ctr" eaLnBrk="1" hangingPunct="1">
              <a:spcBef>
                <a:spcPct val="30000"/>
              </a:spcBef>
              <a:buNone/>
            </a:pPr>
            <a:endParaRPr lang="en-US" sz="1500" kern="0" dirty="0">
              <a:solidFill>
                <a:srgbClr val="000000"/>
              </a:solidFill>
            </a:endParaRPr>
          </a:p>
        </p:txBody>
      </p:sp>
    </p:spTree>
    <p:custDataLst>
      <p:tags r:id="rId1"/>
    </p:custDataLst>
    <p:extLst>
      <p:ext uri="{BB962C8B-B14F-4D97-AF65-F5344CB8AC3E}">
        <p14:creationId xmlns:p14="http://schemas.microsoft.com/office/powerpoint/2010/main" val="1598062197"/>
      </p:ext>
    </p:extLst>
  </p:cSld>
  <p:clrMapOvr>
    <a:masterClrMapping/>
  </p:clrMapOvr>
  <p:transition spd="slow">
    <p:wipe/>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Otros Paneles de control</a:t>
            </a:r>
            <a:r>
              <a:rPr lang="en-US" altLang="en-US" dirty="0"/>
              <a:t/>
            </a:r>
            <a:br>
              <a:rPr lang="en-US" altLang="en-US" dirty="0"/>
            </a:br>
            <a:r>
              <a:rPr lang="x-none"/>
              <a:t>Explorador de archivos y Opciones de carpeta</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282633" y="872666"/>
            <a:ext cx="4861367" cy="4312920"/>
          </a:xfrm>
        </p:spPr>
        <p:txBody>
          <a:bodyPr/>
          <a:lstStyle/>
          <a:p>
            <a:pPr rtl="0"/>
            <a:r>
              <a:rPr lang="x-none" sz="1400" dirty="0"/>
              <a:t>Las opciones del explorador de archivos en Windows 10 permiten cambiar una variedad de configuraciones en relación a la forma en que se muestran los archivos en Windows Explorer o en el Explorador de archivos.</a:t>
            </a:r>
          </a:p>
          <a:p>
            <a:pPr rtl="0"/>
            <a:r>
              <a:rPr lang="x-none" sz="1400" dirty="0"/>
              <a:t>Opciones de carpeta en Windows 7 y 8 es muy similar.</a:t>
            </a:r>
          </a:p>
          <a:p>
            <a:pPr rtl="0"/>
            <a:r>
              <a:rPr lang="x-none" sz="1400" dirty="0"/>
              <a:t>En Windows 10, muchas de las opciones de archivos y carpetas más utilizadas se pueden encontrar en la cinta del Explorador de archivos.</a:t>
            </a:r>
          </a:p>
          <a:p>
            <a:pPr rtl="0"/>
            <a:r>
              <a:rPr lang="x-none" sz="1400" dirty="0"/>
              <a:t>En Windows 8.1, algunas funciones están presentes en la cinta, pero la selección no es tan completa como en Windows 10.</a:t>
            </a:r>
          </a:p>
          <a:p>
            <a:pPr rtl="0"/>
            <a:r>
              <a:rPr lang="x-none" sz="1400" dirty="0"/>
              <a:t>En Windows 7, no hay ninguna cinta, por lo que se debe utilizar el panel de control.</a:t>
            </a:r>
          </a:p>
        </p:txBody>
      </p:sp>
      <p:pic>
        <p:nvPicPr>
          <p:cNvPr id="6" name="Picture 5" descr=" Image is of Windows 10 File Explorer Folder options. ">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879497" y="948386"/>
            <a:ext cx="3145211" cy="3638853"/>
          </a:xfrm>
          <a:prstGeom prst="rect">
            <a:avLst/>
          </a:prstGeom>
          <a:ln w="12700">
            <a:solidFill>
              <a:schemeClr val="tx1"/>
            </a:solidFill>
          </a:ln>
        </p:spPr>
      </p:pic>
    </p:spTree>
    <p:custDataLst>
      <p:tags r:id="rId1"/>
    </p:custDataLst>
    <p:extLst>
      <p:ext uri="{BB962C8B-B14F-4D97-AF65-F5344CB8AC3E}">
        <p14:creationId xmlns:p14="http://schemas.microsoft.com/office/powerpoint/2010/main" val="1158992188"/>
      </p:ext>
    </p:extLst>
  </p:cSld>
  <p:clrMapOvr>
    <a:masterClrMapping/>
  </p:clrMapOvr>
  <p:transition spd="slow">
    <p:wipe/>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4" y="915409"/>
            <a:ext cx="8415059" cy="1802391"/>
          </a:xfrm>
        </p:spPr>
        <p:txBody>
          <a:bodyPr/>
          <a:lstStyle/>
          <a:p>
            <a:pPr rtl="0"/>
            <a:r>
              <a:rPr lang="x-none" dirty="0">
                <a:solidFill>
                  <a:schemeClr val="accent5">
                    <a:lumMod val="40000"/>
                    <a:lumOff val="60000"/>
                  </a:schemeClr>
                </a:solidFill>
              </a:rPr>
              <a:t>11.3 Administración del sistema</a:t>
            </a:r>
          </a:p>
        </p:txBody>
      </p:sp>
    </p:spTree>
    <p:custDataLst>
      <p:tags r:id="rId1"/>
    </p:custDataLst>
    <p:extLst>
      <p:ext uri="{BB962C8B-B14F-4D97-AF65-F5344CB8AC3E}">
        <p14:creationId xmlns:p14="http://schemas.microsoft.com/office/powerpoint/2010/main" val="2941490511"/>
      </p:ext>
    </p:extLst>
  </p:cSld>
  <p:clrMapOvr>
    <a:masterClrMapping/>
  </p:clrMapOvr>
  <p:transition spd="slow">
    <p:wipe/>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Herramientas administrativas</a:t>
            </a:r>
            <a:r>
              <a:rPr lang="en-US" altLang="en-US" dirty="0"/>
              <a:t/>
            </a:r>
            <a:br>
              <a:rPr lang="en-US" altLang="en-US" dirty="0"/>
            </a:br>
            <a:r>
              <a:rPr lang="x-none"/>
              <a:t>Elemento del Panel de control de herramientas administrativas</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572000" y="1011147"/>
            <a:ext cx="4572000" cy="4148573"/>
          </a:xfrm>
        </p:spPr>
        <p:txBody>
          <a:bodyPr/>
          <a:lstStyle/>
          <a:p>
            <a:pPr rtl="0"/>
            <a:r>
              <a:rPr lang="x-none" sz="1400" dirty="0"/>
              <a:t>El elemento del Panel de control de herramientas administrativas es un conjunto de herramientas que se utilizan para supervisar y configurar el funcionamiento de Windows. </a:t>
            </a:r>
          </a:p>
          <a:p>
            <a:pPr rtl="0"/>
            <a:r>
              <a:rPr lang="x-none" sz="1400" dirty="0"/>
              <a:t>Este elemento del Panel de control ha evolucionado con el tiempo. En Windows 7, era un poco limitado.</a:t>
            </a:r>
          </a:p>
          <a:p>
            <a:pPr rtl="0"/>
            <a:r>
              <a:rPr lang="x-none" sz="1400" dirty="0"/>
              <a:t>Microsoft agregó muchas utilidades diferentes en Windows 8.1.</a:t>
            </a:r>
          </a:p>
          <a:p>
            <a:pPr rtl="0"/>
            <a:r>
              <a:rPr lang="x-none" sz="1400" dirty="0"/>
              <a:t>En Windows 10, las herramientas disponibles cambiaron ligeramente.</a:t>
            </a:r>
          </a:p>
          <a:p>
            <a:pPr rtl="0"/>
            <a:r>
              <a:rPr lang="x-none" sz="1400" dirty="0"/>
              <a:t>El elemento del Panel de control de herramientas administrativas es inusual, ya que es un conjunto de accesos directos a una aplicación.</a:t>
            </a:r>
          </a:p>
        </p:txBody>
      </p:sp>
      <p:pic>
        <p:nvPicPr>
          <p:cNvPr id="6" name="Picture 5" descr="Image is of the path to get to this page is: Control Panel &gt;All Control Panel Items &gt; Administrative Tools.">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289835" y="1113500"/>
            <a:ext cx="4137483" cy="3176559"/>
          </a:xfrm>
          <a:prstGeom prst="rect">
            <a:avLst/>
          </a:prstGeom>
          <a:ln w="12700">
            <a:solidFill>
              <a:schemeClr val="tx1"/>
            </a:solidFill>
          </a:ln>
        </p:spPr>
      </p:pic>
    </p:spTree>
    <p:custDataLst>
      <p:tags r:id="rId1"/>
    </p:custDataLst>
    <p:extLst>
      <p:ext uri="{BB962C8B-B14F-4D97-AF65-F5344CB8AC3E}">
        <p14:creationId xmlns:p14="http://schemas.microsoft.com/office/powerpoint/2010/main" val="1639247747"/>
      </p:ext>
    </p:extLst>
  </p:cSld>
  <p:clrMapOvr>
    <a:masterClrMapping/>
  </p:clrMapOvr>
  <p:transition spd="slow">
    <p:wipe/>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Herramientas administrativas</a:t>
            </a:r>
            <a:r>
              <a:rPr lang="en-US" altLang="en-US" dirty="0"/>
              <a:t/>
            </a:r>
            <a:br>
              <a:rPr lang="en-US" altLang="en-US" dirty="0"/>
            </a:br>
            <a:r>
              <a:rPr lang="x-none"/>
              <a:t>Administración de computadoras</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104172" y="1044330"/>
            <a:ext cx="9039828" cy="1137010"/>
          </a:xfrm>
        </p:spPr>
        <p:txBody>
          <a:bodyPr/>
          <a:lstStyle/>
          <a:p>
            <a:pPr rtl="0"/>
            <a:r>
              <a:rPr lang="x-none" sz="1400" dirty="0"/>
              <a:t>Uno de los elementos de las Herramientas administrativas es la consola de Administración de computadoras.</a:t>
            </a:r>
          </a:p>
          <a:p>
            <a:pPr rtl="0"/>
            <a:r>
              <a:rPr lang="x-none" sz="1400" dirty="0"/>
              <a:t>Le permite administrar muchos aspectos de la computadora y computadoras remotas en una herramienta.</a:t>
            </a:r>
          </a:p>
          <a:p>
            <a:pPr rtl="0"/>
            <a:r>
              <a:rPr lang="x-none" sz="1400" dirty="0"/>
              <a:t>La consola Administración de equipos proporciona acceso a tres grupos de utilidades.</a:t>
            </a:r>
          </a:p>
        </p:txBody>
      </p:sp>
      <p:pic>
        <p:nvPicPr>
          <p:cNvPr id="6" name="Picture 5" descr="The image is of the Computer Management console.">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1800592" y="2281036"/>
            <a:ext cx="5232294" cy="2422092"/>
          </a:xfrm>
          <a:prstGeom prst="rect">
            <a:avLst/>
          </a:prstGeom>
          <a:ln w="12700">
            <a:solidFill>
              <a:schemeClr val="tx1"/>
            </a:solidFill>
          </a:ln>
        </p:spPr>
      </p:pic>
    </p:spTree>
    <p:custDataLst>
      <p:tags r:id="rId1"/>
    </p:custDataLst>
    <p:extLst>
      <p:ext uri="{BB962C8B-B14F-4D97-AF65-F5344CB8AC3E}">
        <p14:creationId xmlns:p14="http://schemas.microsoft.com/office/powerpoint/2010/main" val="528750732"/>
      </p:ext>
    </p:extLst>
  </p:cSld>
  <p:clrMapOvr>
    <a:masterClrMapping/>
  </p:clrMapOvr>
  <p:transition spd="slow">
    <p:wipe/>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4735285" cy="757551"/>
          </a:xfrm>
        </p:spPr>
        <p:txBody>
          <a:bodyPr/>
          <a:lstStyle/>
          <a:p>
            <a:pPr rtl="0"/>
            <a:r>
              <a:rPr lang="x-none" sz="1600"/>
              <a:t>Herramientas administrativas</a:t>
            </a:r>
            <a:r>
              <a:rPr lang="en-US" altLang="en-US" dirty="0"/>
              <a:t/>
            </a:r>
            <a:br>
              <a:rPr lang="en-US" altLang="en-US" dirty="0"/>
            </a:br>
            <a:r>
              <a:rPr lang="x-none"/>
              <a:t>Visor de eventos</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735286" y="766257"/>
            <a:ext cx="4408714" cy="4045490"/>
          </a:xfrm>
        </p:spPr>
        <p:txBody>
          <a:bodyPr/>
          <a:lstStyle/>
          <a:p>
            <a:pPr rtl="0"/>
            <a:r>
              <a:rPr lang="x-none" sz="1200" dirty="0"/>
              <a:t>El Visor de eventos permite ver el historial de eventos de aplicaciones y de seguridad y del sistema de Windows. </a:t>
            </a:r>
          </a:p>
          <a:p>
            <a:pPr rtl="0"/>
            <a:r>
              <a:rPr lang="x-none" sz="1200" dirty="0"/>
              <a:t>Windows registra muchos eventos por su tipo o nivel:</a:t>
            </a:r>
          </a:p>
          <a:p>
            <a:pPr lvl="1" rtl="0"/>
            <a:r>
              <a:rPr lang="x-none" sz="1100" b="1" dirty="0"/>
              <a:t>Información</a:t>
            </a:r>
            <a:r>
              <a:rPr lang="x-none" sz="1100" dirty="0"/>
              <a:t>: un evento exitoso. Un controlador o programa se ejecutó correctamente.</a:t>
            </a:r>
          </a:p>
          <a:p>
            <a:pPr lvl="1" rtl="0"/>
            <a:r>
              <a:rPr lang="x-none" sz="1100" b="1" dirty="0"/>
              <a:t>Advertencia</a:t>
            </a:r>
            <a:r>
              <a:rPr lang="x-none" sz="1100" dirty="0"/>
              <a:t>: indicación de un posible problema con un componente de software.</a:t>
            </a:r>
          </a:p>
          <a:p>
            <a:pPr lvl="1" rtl="0"/>
            <a:r>
              <a:rPr lang="x-none" sz="1100" b="1" dirty="0"/>
              <a:t>Error</a:t>
            </a:r>
            <a:r>
              <a:rPr lang="x-none" sz="1100" dirty="0"/>
              <a:t>: existe un problema, pero no se requiere ninguna acción inmediata.</a:t>
            </a:r>
          </a:p>
          <a:p>
            <a:pPr lvl="1" rtl="0"/>
            <a:r>
              <a:rPr lang="x-none" sz="1100" b="1" dirty="0"/>
              <a:t>Crítico</a:t>
            </a:r>
            <a:r>
              <a:rPr lang="x-none" sz="1100" dirty="0"/>
              <a:t>: se requiere atención inmediata. Por lo general, se relaciona con fallas o bloqueos del sistema o del software.</a:t>
            </a:r>
          </a:p>
          <a:p>
            <a:pPr lvl="1" rtl="0"/>
            <a:r>
              <a:rPr lang="x-none" sz="1100" b="1" dirty="0"/>
              <a:t>Auditoría de éxito </a:t>
            </a:r>
            <a:r>
              <a:rPr lang="x-none" sz="1100" dirty="0"/>
              <a:t>(solo seguridad): se realizó con éxito un evento de seguridad. Por ejemplo, un inicio de sesión exitoso.</a:t>
            </a:r>
            <a:r>
              <a:rPr lang="x-none" sz="1100" b="1" dirty="0"/>
              <a:t> </a:t>
            </a:r>
          </a:p>
          <a:p>
            <a:pPr lvl="1" rtl="0"/>
            <a:r>
              <a:rPr lang="x-none" sz="1100" b="1" dirty="0"/>
              <a:t>Auditoría de fallas </a:t>
            </a:r>
            <a:r>
              <a:rPr lang="x-none" sz="1100" dirty="0"/>
              <a:t>(solo seguridad): un evento de seguridad que no se ha realizado correctamente como intentos fallidos por parte de alguien que intenta iniciar sesión.</a:t>
            </a:r>
          </a:p>
        </p:txBody>
      </p:sp>
      <p:pic>
        <p:nvPicPr>
          <p:cNvPr id="6" name="Picture 5" descr="Image is of the Event Viewer which allows viewing the history of application, security, and Windows system events. ">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207669" y="1119713"/>
            <a:ext cx="4364331" cy="3118239"/>
          </a:xfrm>
          <a:prstGeom prst="rect">
            <a:avLst/>
          </a:prstGeom>
          <a:ln w="12700">
            <a:solidFill>
              <a:schemeClr val="tx1"/>
            </a:solidFill>
          </a:ln>
        </p:spPr>
      </p:pic>
    </p:spTree>
    <p:custDataLst>
      <p:tags r:id="rId1"/>
    </p:custDataLst>
    <p:extLst>
      <p:ext uri="{BB962C8B-B14F-4D97-AF65-F5344CB8AC3E}">
        <p14:creationId xmlns:p14="http://schemas.microsoft.com/office/powerpoint/2010/main" val="3248053752"/>
      </p:ext>
    </p:extLst>
  </p:cSld>
  <p:clrMapOvr>
    <a:masterClrMapping/>
  </p:clrMapOvr>
  <p:transition spd="slow">
    <p:wipe/>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4343399" cy="757551"/>
          </a:xfrm>
        </p:spPr>
        <p:txBody>
          <a:bodyPr/>
          <a:lstStyle/>
          <a:p>
            <a:pPr rtl="0"/>
            <a:r>
              <a:rPr lang="x-none" sz="1600"/>
              <a:t>Herramientas administrativas</a:t>
            </a:r>
            <a:r>
              <a:rPr lang="en-US" altLang="en-US" dirty="0"/>
              <a:t/>
            </a:r>
            <a:br>
              <a:rPr lang="en-US" altLang="en-US" dirty="0"/>
            </a:br>
            <a:r>
              <a:rPr lang="x-none"/>
              <a:t>Usuarios y grupos locales</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406632" y="821803"/>
            <a:ext cx="4737368" cy="3893415"/>
          </a:xfrm>
        </p:spPr>
        <p:txBody>
          <a:bodyPr/>
          <a:lstStyle/>
          <a:p>
            <a:pPr rtl="0"/>
            <a:r>
              <a:rPr lang="x-none" sz="1200" dirty="0"/>
              <a:t>Usuarios y grupos locales proporciona una manera eficiente de administrar a los usuarios. </a:t>
            </a:r>
          </a:p>
          <a:p>
            <a:pPr rtl="0"/>
            <a:r>
              <a:rPr lang="x-none" sz="1200" dirty="0"/>
              <a:t>Puede crear nuevos usuarios y asignar esos usuarios como miembros de un grupo. </a:t>
            </a:r>
          </a:p>
          <a:p>
            <a:pPr rtl="0"/>
            <a:r>
              <a:rPr lang="x-none" sz="1200" dirty="0"/>
              <a:t>Los grupos tienen derechos y permisos asignados que son adecuados para diferentes tipos de usuarios. </a:t>
            </a:r>
          </a:p>
          <a:p>
            <a:pPr rtl="0"/>
            <a:r>
              <a:rPr lang="x-none" sz="1200" dirty="0"/>
              <a:t>Windows proporciona cuentas de usuario y grupos predeterminados para facilitar la administración de usuarios:</a:t>
            </a:r>
          </a:p>
          <a:p>
            <a:pPr lvl="1" rtl="0"/>
            <a:r>
              <a:rPr lang="x-none" sz="1100" b="1" dirty="0"/>
              <a:t>Administradores</a:t>
            </a:r>
            <a:r>
              <a:rPr lang="x-none" sz="1100" dirty="0"/>
              <a:t>: Control total de la computadora y acceso a todas las carpetas.</a:t>
            </a:r>
          </a:p>
          <a:p>
            <a:pPr lvl="1" rtl="0"/>
            <a:r>
              <a:rPr lang="x-none" sz="1100" b="1" dirty="0"/>
              <a:t>Invitados</a:t>
            </a:r>
            <a:r>
              <a:rPr lang="x-none" sz="1100" dirty="0"/>
              <a:t>: los invitados pueden acceder a la computadora a través de un perfil temporal que se crea durante el inicio de sesión y se elimina al cerrar la sesión. Las cuentas de invitado están deshabilitadas de manera predeterminada.</a:t>
            </a:r>
          </a:p>
          <a:p>
            <a:pPr lvl="1" rtl="0"/>
            <a:r>
              <a:rPr lang="x-none" sz="1100" b="1" dirty="0"/>
              <a:t>Usuarios</a:t>
            </a:r>
            <a:r>
              <a:rPr lang="x-none" sz="1100" dirty="0"/>
              <a:t>: los usuarios pueden realizar tareas comunes, como ejecutar aplicaciones y acceder a impresoras locales o de red. Se crea un perfil de usuario que persiste en el sistema.</a:t>
            </a:r>
          </a:p>
        </p:txBody>
      </p:sp>
      <p:pic>
        <p:nvPicPr>
          <p:cNvPr id="6" name="Picture 5" descr="Image is of the Local Users and Groups. Provides an efficient way of managing users. ">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374072" y="904240"/>
            <a:ext cx="3969328" cy="3718560"/>
          </a:xfrm>
          <a:prstGeom prst="rect">
            <a:avLst/>
          </a:prstGeom>
          <a:ln w="12700">
            <a:solidFill>
              <a:schemeClr val="tx1"/>
            </a:solidFill>
          </a:ln>
        </p:spPr>
      </p:pic>
    </p:spTree>
    <p:custDataLst>
      <p:tags r:id="rId1"/>
    </p:custDataLst>
    <p:extLst>
      <p:ext uri="{BB962C8B-B14F-4D97-AF65-F5344CB8AC3E}">
        <p14:creationId xmlns:p14="http://schemas.microsoft.com/office/powerpoint/2010/main" val="3031728805"/>
      </p:ext>
    </p:extLst>
  </p:cSld>
  <p:clrMapOvr>
    <a:masterClrMapping/>
  </p:clrMapOvr>
  <p:transition spd="slow">
    <p:wipe/>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Herramientas administrativas</a:t>
            </a:r>
            <a:r>
              <a:rPr lang="en-US" altLang="en-US" dirty="0"/>
              <a:t/>
            </a:r>
            <a:br>
              <a:rPr lang="en-US" altLang="en-US" dirty="0"/>
            </a:br>
            <a:r>
              <a:rPr lang="x-none"/>
              <a:t>Monitor de rendimiento</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215631" y="937260"/>
            <a:ext cx="3522223" cy="3741420"/>
          </a:xfrm>
        </p:spPr>
        <p:txBody>
          <a:bodyPr/>
          <a:lstStyle/>
          <a:p>
            <a:pPr rtl="0"/>
            <a:r>
              <a:rPr lang="x-none"/>
              <a:t>El Monitor de rendimiento es diferente de la información de rendimiento disponible a través del Administrador de tareas y el Monitor de recursos.</a:t>
            </a:r>
          </a:p>
          <a:p>
            <a:pPr rtl="0"/>
            <a:r>
              <a:rPr lang="x-none"/>
              <a:t>El propósito de la herramienta administrativa de Monitor de rendimiento es la creación de informes personalizados detallados de contadores muy específicos.</a:t>
            </a:r>
          </a:p>
        </p:txBody>
      </p:sp>
      <p:pic>
        <p:nvPicPr>
          <p:cNvPr id="6" name="Picture 5" descr="The figure shows a graph derived from a selection of data counters that are available for the CPU. You can request this graph in the “Performance” section which is just under the “Local users and Groups”">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3806435" y="937260"/>
            <a:ext cx="5002285" cy="3311372"/>
          </a:xfrm>
          <a:prstGeom prst="rect">
            <a:avLst/>
          </a:prstGeom>
          <a:ln w="12700">
            <a:solidFill>
              <a:schemeClr val="tx1"/>
            </a:solidFill>
          </a:ln>
        </p:spPr>
      </p:pic>
    </p:spTree>
    <p:custDataLst>
      <p:tags r:id="rId1"/>
    </p:custDataLst>
    <p:extLst>
      <p:ext uri="{BB962C8B-B14F-4D97-AF65-F5344CB8AC3E}">
        <p14:creationId xmlns:p14="http://schemas.microsoft.com/office/powerpoint/2010/main" val="3748005370"/>
      </p:ext>
    </p:extLst>
  </p:cSld>
  <p:clrMapOvr>
    <a:masterClrMapping/>
  </p:clrMapOvr>
  <p:transition spd="slow">
    <p:wipe/>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Herramientas administrativas</a:t>
            </a:r>
            <a:r>
              <a:rPr lang="en-US" altLang="en-US" dirty="0"/>
              <a:t/>
            </a:r>
            <a:br>
              <a:rPr lang="en-US" altLang="en-US" dirty="0"/>
            </a:br>
            <a:r>
              <a:rPr lang="x-none"/>
              <a:t>Servicios de componentes y Orígenes de datos</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169912" y="1007802"/>
            <a:ext cx="3703320" cy="3888289"/>
          </a:xfrm>
        </p:spPr>
        <p:txBody>
          <a:bodyPr/>
          <a:lstStyle/>
          <a:p>
            <a:pPr rtl="0"/>
            <a:r>
              <a:rPr lang="x-none" dirty="0"/>
              <a:t>Servicios de componentes es una herramienta administrativa que utilizan los administradores y los desarrolladores para implementar, configurar y administrar los componentes del Modelo de objetos de componentes (COM).</a:t>
            </a:r>
          </a:p>
          <a:p>
            <a:pPr rtl="0"/>
            <a:r>
              <a:rPr lang="x-none" dirty="0"/>
              <a:t>COM es una manera de permitir el uso de componentes de software en entornos distribuidos, como en las aplicaciones empresariales, de Internet y de intranet.</a:t>
            </a:r>
          </a:p>
        </p:txBody>
      </p:sp>
      <p:pic>
        <p:nvPicPr>
          <p:cNvPr id="6" name="Picture 5" descr="This image displays the component services item. There are three vertical columns on this page. To the far left you have Console Root, Event Viewer, and local services. In the middle column you have COM + Applications, DCOM Config, Running Processes, and Distributed Transaction. Finally in the last column you have the Action center that lists -My Computer and More actions.">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3873232" y="939222"/>
            <a:ext cx="4905008" cy="2361419"/>
          </a:xfrm>
          <a:prstGeom prst="rect">
            <a:avLst/>
          </a:prstGeom>
          <a:ln w="12700">
            <a:solidFill>
              <a:schemeClr val="tx1"/>
            </a:solidFill>
          </a:ln>
        </p:spPr>
      </p:pic>
    </p:spTree>
    <p:custDataLst>
      <p:tags r:id="rId1"/>
    </p:custDataLst>
    <p:extLst>
      <p:ext uri="{BB962C8B-B14F-4D97-AF65-F5344CB8AC3E}">
        <p14:creationId xmlns:p14="http://schemas.microsoft.com/office/powerpoint/2010/main" val="3355810414"/>
      </p:ext>
    </p:extLst>
  </p:cSld>
  <p:clrMapOvr>
    <a:masterClrMapping/>
  </p:clrMapOvr>
  <p:transition spd="slow">
    <p:wipe/>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Herramientas administrativas</a:t>
            </a:r>
            <a:r>
              <a:rPr lang="en-US" altLang="en-US" dirty="0"/>
              <a:t/>
            </a:r>
            <a:br>
              <a:rPr lang="en-US" altLang="en-US" dirty="0"/>
            </a:br>
            <a:r>
              <a:rPr lang="x-none"/>
              <a:t>Servicios</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169912" y="946922"/>
            <a:ext cx="4084320" cy="2432004"/>
          </a:xfrm>
        </p:spPr>
        <p:txBody>
          <a:bodyPr/>
          <a:lstStyle/>
          <a:p>
            <a:pPr rtl="0"/>
            <a:r>
              <a:rPr lang="x-none" dirty="0"/>
              <a:t>La consola de Servicios (SERVICES.MSC) le permite administrar todos los servicios en su computadora y en las computadoras remotas. </a:t>
            </a:r>
          </a:p>
          <a:p>
            <a:pPr rtl="0"/>
            <a:r>
              <a:rPr lang="x-none" dirty="0"/>
              <a:t>Un servicio es un tipo de aplicación que se ejecuta en segundo plano para alcanzar un objetivo específico o esperar una solicitud de servicio.</a:t>
            </a:r>
          </a:p>
          <a:p>
            <a:pPr rtl="0"/>
            <a:r>
              <a:rPr lang="x-none" dirty="0"/>
              <a:t>Para reducir los riesgos de seguridad, inicie solo los servicios necesarios.</a:t>
            </a:r>
          </a:p>
        </p:txBody>
      </p:sp>
      <p:pic>
        <p:nvPicPr>
          <p:cNvPr id="6" name="Picture 5" descr="The image is of he Services console. To view the Services console for a remote computer right-click on Services (Local) in the Computer Management window and select Connect to another computer. Enter the name for the computer or click Browse to allow Windows to scan the network for connected computers.">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254232" y="946922"/>
            <a:ext cx="4554488" cy="3249655"/>
          </a:xfrm>
          <a:prstGeom prst="rect">
            <a:avLst/>
          </a:prstGeom>
          <a:ln w="12700">
            <a:solidFill>
              <a:schemeClr val="tx1"/>
            </a:solidFill>
          </a:ln>
        </p:spPr>
      </p:pic>
    </p:spTree>
    <p:custDataLst>
      <p:tags r:id="rId1"/>
    </p:custDataLst>
    <p:extLst>
      <p:ext uri="{BB962C8B-B14F-4D97-AF65-F5344CB8AC3E}">
        <p14:creationId xmlns:p14="http://schemas.microsoft.com/office/powerpoint/2010/main" val="515873582"/>
      </p:ext>
    </p:extLst>
  </p:cSld>
  <p:clrMapOvr>
    <a:masterClrMapping/>
  </p:clrMapOvr>
  <p:transition spd="slow">
    <p:wipe/>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Herramientas administrativas</a:t>
            </a:r>
            <a:r>
              <a:rPr lang="en-US" altLang="en-US" dirty="0"/>
              <a:t/>
            </a:r>
            <a:br>
              <a:rPr lang="en-US" altLang="en-US" dirty="0"/>
            </a:br>
            <a:r>
              <a:rPr lang="x-none"/>
              <a:t>Orígenes de datos</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169913" y="1007802"/>
            <a:ext cx="4005848" cy="4312920"/>
          </a:xfrm>
        </p:spPr>
        <p:txBody>
          <a:bodyPr/>
          <a:lstStyle/>
          <a:p>
            <a:pPr rtl="0"/>
            <a:r>
              <a:rPr lang="x-none"/>
              <a:t>Orígenes de datos es una herramienta administrativa que utilizan los administradores para agregar, eliminar o administrar orígenes de datos mediante el uso de Conectividad abierta de bases de datos (ODBC, Open Database Connectivity). ODBC es una tecnología que utilizan los programas para acceder a un amplio rango de bases u orígenes de datos. Esta herramienta se muestra en la figura.</a:t>
            </a:r>
          </a:p>
        </p:txBody>
      </p:sp>
      <p:pic>
        <p:nvPicPr>
          <p:cNvPr id="6" name="Picture 5" descr="This image is the ODBC Data Source Administrator (32-bit) item. At the top of this item there are seven tabs to choose from-User DSN. System DSN, File DSN, Drivers, Tracing, Connection Pooling and About. Because an ODBC User data source stores information about how to connect to the indicated data provider, at the far right side of the item you will have the choices -Add, Remove and configure.">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175761" y="977322"/>
            <a:ext cx="4595671" cy="3231520"/>
          </a:xfrm>
          <a:prstGeom prst="rect">
            <a:avLst/>
          </a:prstGeom>
          <a:ln w="12700">
            <a:solidFill>
              <a:schemeClr val="tx1"/>
            </a:solidFill>
          </a:ln>
        </p:spPr>
      </p:pic>
    </p:spTree>
    <p:custDataLst>
      <p:tags r:id="rId1"/>
    </p:custDataLst>
    <p:extLst>
      <p:ext uri="{BB962C8B-B14F-4D97-AF65-F5344CB8AC3E}">
        <p14:creationId xmlns:p14="http://schemas.microsoft.com/office/powerpoint/2010/main" val="1194304161"/>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rtl="0"/>
            <a:r>
              <a:rPr lang="x-none"/>
              <a:t>Capítulo 11: Actividades (cont.)</a:t>
            </a:r>
          </a:p>
        </p:txBody>
      </p:sp>
      <p:sp>
        <p:nvSpPr>
          <p:cNvPr id="6147" name="Rectangle 34"/>
          <p:cNvSpPr>
            <a:spLocks noGrp="1" noChangeArrowheads="1"/>
          </p:cNvSpPr>
          <p:nvPr>
            <p:ph idx="1"/>
          </p:nvPr>
        </p:nvSpPr>
        <p:spPr>
          <a:xfrm>
            <a:off x="144065" y="798944"/>
            <a:ext cx="8853286" cy="323137"/>
          </a:xfrm>
        </p:spPr>
        <p:txBody>
          <a:bodyPr/>
          <a:lstStyle/>
          <a:p>
            <a:pPr marL="0" indent="0" rtl="0">
              <a:spcBef>
                <a:spcPct val="30000"/>
              </a:spcBef>
              <a:buNone/>
            </a:pPr>
            <a:r>
              <a:rPr lang="x-none"/>
              <a:t>¿Qué actividades se relacionan con este capítulo?</a:t>
            </a: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1358341048"/>
              </p:ext>
            </p:extLst>
          </p:nvPr>
        </p:nvGraphicFramePr>
        <p:xfrm>
          <a:off x="457291" y="1157801"/>
          <a:ext cx="8229418" cy="1749492"/>
        </p:xfrm>
        <a:graphic>
          <a:graphicData uri="http://schemas.openxmlformats.org/drawingml/2006/table">
            <a:tbl>
              <a:tblPr firstRow="1" bandRow="1">
                <a:tableStyleId>{5C22544A-7EE6-4342-B048-85BDC9FD1C3A}</a:tableStyleId>
              </a:tblPr>
              <a:tblGrid>
                <a:gridCol w="1129733">
                  <a:extLst>
                    <a:ext uri="{9D8B030D-6E8A-4147-A177-3AD203B41FA5}">
                      <a16:colId xmlns:a16="http://schemas.microsoft.com/office/drawing/2014/main" xmlns:c15="http://schemas.microsoft.com/office/drawing/2012/chart" xmlns:c="http://schemas.openxmlformats.org/drawingml/2006/chart" xmlns="" val="20001"/>
                    </a:ext>
                  </a:extLst>
                </a:gridCol>
                <a:gridCol w="1902936">
                  <a:extLst>
                    <a:ext uri="{9D8B030D-6E8A-4147-A177-3AD203B41FA5}">
                      <a16:colId xmlns:a16="http://schemas.microsoft.com/office/drawing/2014/main" xmlns:c15="http://schemas.microsoft.com/office/drawing/2012/chart" xmlns:c="http://schemas.openxmlformats.org/drawingml/2006/chart" xmlns="" val="3156509146"/>
                    </a:ext>
                  </a:extLst>
                </a:gridCol>
                <a:gridCol w="4034876">
                  <a:extLst>
                    <a:ext uri="{9D8B030D-6E8A-4147-A177-3AD203B41FA5}">
                      <a16:colId xmlns:a16="http://schemas.microsoft.com/office/drawing/2014/main" xmlns:c15="http://schemas.microsoft.com/office/drawing/2012/chart" xmlns:c="http://schemas.openxmlformats.org/drawingml/2006/chart" xmlns="" val="20002"/>
                    </a:ext>
                  </a:extLst>
                </a:gridCol>
                <a:gridCol w="1161873">
                  <a:extLst>
                    <a:ext uri="{9D8B030D-6E8A-4147-A177-3AD203B41FA5}">
                      <a16:colId xmlns:a16="http://schemas.microsoft.com/office/drawing/2014/main" xmlns:c15="http://schemas.microsoft.com/office/drawing/2012/chart" xmlns:c="http://schemas.openxmlformats.org/drawingml/2006/chart" xmlns="" val="20003"/>
                    </a:ext>
                  </a:extLst>
                </a:gridCol>
              </a:tblGrid>
              <a:tr h="286347">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200"/>
                        <a:t>N.° de página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200"/>
                        <a:t>Tipo de actividad</a:t>
                      </a:r>
                    </a:p>
                  </a:txBody>
                  <a:tcPr marL="68580" marR="68580" marT="34290" marB="34290" anchor="ctr"/>
                </a:tc>
                <a:tc>
                  <a:txBody>
                    <a:bodyPr/>
                    <a:lstStyle/>
                    <a:p>
                      <a:pPr rtl="0"/>
                      <a:r>
                        <a:rPr lang="x-none" sz="1200"/>
                        <a:t>Nombre de la actividad</a:t>
                      </a:r>
                    </a:p>
                  </a:txBody>
                  <a:tcPr marL="68580" marR="68580" marT="34290" marB="34290" anchor="ctr"/>
                </a:tc>
                <a:tc>
                  <a:txBody>
                    <a:bodyPr/>
                    <a:lstStyle/>
                    <a:p>
                      <a:pPr rtl="0"/>
                      <a:r>
                        <a:rPr lang="x-none" sz="1200"/>
                        <a:t>¿Opcional?</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0"/>
                  </a:ext>
                </a:extLst>
              </a:tr>
              <a:tr h="292629">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100"/>
                        <a:t>11.6.1.4</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Demostración en video</a:t>
                      </a:r>
                    </a:p>
                  </a:txBody>
                  <a:tcPr marL="68580" marR="68580" marT="34290" marB="34290" anchor="ctr"/>
                </a:tc>
                <a:tc>
                  <a:txBody>
                    <a:bodyPr/>
                    <a:lstStyle/>
                    <a:p>
                      <a:pPr rtl="0"/>
                      <a:r>
                        <a:rPr lang="x-none" sz="1100"/>
                        <a:t>Programación de tareas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1"/>
                  </a:ext>
                </a:extLst>
              </a:tr>
              <a:tr h="292629">
                <a:tc>
                  <a:txBody>
                    <a:bodyPr/>
                    <a:lstStyle/>
                    <a:p>
                      <a:pPr algn="ctr" rtl="0"/>
                      <a:r>
                        <a:rPr lang="x-none" sz="1100"/>
                        <a:t>11.6.1.5</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Programe una tarea con la GUI y en la línea de comandos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2"/>
                  </a:ext>
                </a:extLst>
              </a:tr>
              <a:tr h="292629">
                <a:tc>
                  <a:txBody>
                    <a:bodyPr/>
                    <a:lstStyle/>
                    <a:p>
                      <a:pPr algn="ctr" rtl="0"/>
                      <a:r>
                        <a:rPr lang="x-none" sz="1100"/>
                        <a:t>11.6.2.3</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Demostración en video</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Copia de respaldo y restauración</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4"/>
                  </a:ext>
                </a:extLst>
              </a:tr>
              <a:tr h="292629">
                <a:tc>
                  <a:txBody>
                    <a:bodyPr/>
                    <a:lstStyle/>
                    <a:p>
                      <a:pPr algn="ctr" rtl="0"/>
                      <a:r>
                        <a:rPr lang="x-none" sz="1100"/>
                        <a:t>11.6.2.4</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rtl="0"/>
                      <a:r>
                        <a:rPr lang="x-none" sz="1100"/>
                        <a:t>Restauración del sistema y copia de respaldo del disco duro</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5"/>
                  </a:ext>
                </a:extLst>
              </a:tr>
              <a:tr h="292629">
                <a:tc>
                  <a:txBody>
                    <a:bodyPr/>
                    <a:lstStyle/>
                    <a:p>
                      <a:pPr algn="ctr" rtl="0"/>
                      <a:r>
                        <a:rPr lang="x-none" sz="1100"/>
                        <a:t>11.7.3.2</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rtl="0"/>
                      <a:r>
                        <a:rPr lang="x-none" sz="1100"/>
                        <a:t>Solución de problemas del sistema operativo </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6"/>
                  </a:ext>
                </a:extLst>
              </a:tr>
            </a:tbl>
          </a:graphicData>
        </a:graphic>
      </p:graphicFrame>
    </p:spTree>
    <p:custDataLst>
      <p:tags r:id="rId1"/>
    </p:custDataLst>
    <p:extLst>
      <p:ext uri="{BB962C8B-B14F-4D97-AF65-F5344CB8AC3E}">
        <p14:creationId xmlns:p14="http://schemas.microsoft.com/office/powerpoint/2010/main" val="4248694893"/>
      </p:ext>
    </p:extLst>
  </p:cSld>
  <p:clrMapOvr>
    <a:masterClrMapping/>
  </p:clrMapOvr>
  <p:transition spd="slow">
    <p:wipe/>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Herramientas administrativas</a:t>
            </a:r>
            <a:r>
              <a:rPr lang="en-US" altLang="en-US" dirty="0"/>
              <a:t/>
            </a:r>
            <a:br>
              <a:rPr lang="en-US" altLang="en-US" dirty="0"/>
            </a:br>
            <a:r>
              <a:rPr lang="x-none"/>
              <a:t>Administración de impresión</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169912" y="1007802"/>
            <a:ext cx="4540984" cy="4312920"/>
          </a:xfrm>
        </p:spPr>
        <p:txBody>
          <a:bodyPr/>
          <a:lstStyle/>
          <a:p>
            <a:pPr rtl="0"/>
            <a:r>
              <a:rPr lang="x-none" sz="1400" dirty="0"/>
              <a:t>La utilidad de Administración de impresión proporciona una vista detallada de todas las impresoras que están disponibles para una computadora.</a:t>
            </a:r>
          </a:p>
          <a:p>
            <a:pPr rtl="0"/>
            <a:r>
              <a:rPr lang="x-none" sz="1400" dirty="0"/>
              <a:t>No está disponible en todas las ediciones de Windows. Está disponible en servidores de Windows, Pro, Enterprise y Ultimate Editions.</a:t>
            </a:r>
          </a:p>
          <a:p>
            <a:pPr rtl="0"/>
            <a:r>
              <a:rPr lang="x-none" sz="1400" dirty="0"/>
              <a:t>Permite la configuración y el monitoreo eficientes de las impresoras conectadas directamente y de la red, incluidas las colas de impresión de todas las impresoras a las que tiene acceso.</a:t>
            </a:r>
          </a:p>
          <a:p>
            <a:pPr rtl="0"/>
            <a:r>
              <a:rPr lang="x-none" sz="1400" dirty="0"/>
              <a:t>También permite la implementación de una configuración de impresora en varias computadoras en una red mediante el uso de políticas de grupo.</a:t>
            </a:r>
          </a:p>
        </p:txBody>
      </p:sp>
      <p:pic>
        <p:nvPicPr>
          <p:cNvPr id="6" name="Picture 5" descr="The image is of the Print Management utility, which provides a detailed view of all of the printers that are available to a computer. ">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756240" y="1007802"/>
            <a:ext cx="4112523" cy="3213678"/>
          </a:xfrm>
          <a:prstGeom prst="rect">
            <a:avLst/>
          </a:prstGeom>
          <a:ln w="12700">
            <a:solidFill>
              <a:schemeClr val="tx1"/>
            </a:solidFill>
          </a:ln>
        </p:spPr>
      </p:pic>
    </p:spTree>
    <p:custDataLst>
      <p:tags r:id="rId1"/>
    </p:custDataLst>
    <p:extLst>
      <p:ext uri="{BB962C8B-B14F-4D97-AF65-F5344CB8AC3E}">
        <p14:creationId xmlns:p14="http://schemas.microsoft.com/office/powerpoint/2010/main" val="2905412659"/>
      </p:ext>
    </p:extLst>
  </p:cSld>
  <p:clrMapOvr>
    <a:masterClrMapping/>
  </p:clrMapOvr>
  <p:transition spd="slow">
    <p:wipe/>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Herramientas administrativas</a:t>
            </a:r>
            <a:r>
              <a:rPr lang="en-US" altLang="en-US" dirty="0"/>
              <a:t/>
            </a:r>
            <a:br>
              <a:rPr lang="en-US" altLang="en-US" dirty="0"/>
            </a:br>
            <a:r>
              <a:rPr lang="x-none"/>
              <a:t>Diagnóstico de memoria de Windows</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169911" y="1007802"/>
            <a:ext cx="4573943" cy="4312920"/>
          </a:xfrm>
        </p:spPr>
        <p:txBody>
          <a:bodyPr/>
          <a:lstStyle/>
          <a:p>
            <a:pPr rtl="0"/>
            <a:r>
              <a:rPr lang="x-none" sz="1400" dirty="0"/>
              <a:t>La herramienta de Diagnóstico de memoria de Windows programa una prueba de memoria que se ejecutará cuando se inicie la computadora.</a:t>
            </a:r>
          </a:p>
          <a:p>
            <a:pPr rtl="0"/>
            <a:r>
              <a:rPr lang="x-none" sz="1400" dirty="0"/>
              <a:t>Puede configurarse para que reinicie automáticamente la computadora o ejecute la prueba la próxima vez que se inicie la computadora.</a:t>
            </a:r>
          </a:p>
          <a:p>
            <a:pPr rtl="0"/>
            <a:r>
              <a:rPr lang="x-none" sz="1400" dirty="0"/>
              <a:t>El tipo de diagnóstico que se debe ejecutar se puede configurar presionando F1 desde el diagnóstico mientras se ejecuta, como se muestra en la figura.</a:t>
            </a:r>
          </a:p>
          <a:p>
            <a:pPr rtl="0"/>
            <a:r>
              <a:rPr lang="x-none" sz="1400" dirty="0"/>
              <a:t>Los resultados de la prueba se pueden ver si se encuentra el resultado de la prueba de diagnóstico de memoria en la carpeta de registro de Windows en el visor de eventos.</a:t>
            </a:r>
          </a:p>
        </p:txBody>
      </p:sp>
      <p:pic>
        <p:nvPicPr>
          <p:cNvPr id="6" name="Picture 5" descr="The image is of the Windows Memory Diagnostics tool which schedules a memory test that will be executed when the computer starts.">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743855" y="1007802"/>
            <a:ext cx="4187268" cy="3198438"/>
          </a:xfrm>
          <a:prstGeom prst="rect">
            <a:avLst/>
          </a:prstGeom>
          <a:ln w="12700">
            <a:solidFill>
              <a:schemeClr val="tx1"/>
            </a:solidFill>
          </a:ln>
        </p:spPr>
      </p:pic>
    </p:spTree>
    <p:custDataLst>
      <p:tags r:id="rId1"/>
    </p:custDataLst>
    <p:extLst>
      <p:ext uri="{BB962C8B-B14F-4D97-AF65-F5344CB8AC3E}">
        <p14:creationId xmlns:p14="http://schemas.microsoft.com/office/powerpoint/2010/main" val="3691474845"/>
      </p:ext>
    </p:extLst>
  </p:cSld>
  <p:clrMapOvr>
    <a:masterClrMapping/>
  </p:clrMapOvr>
  <p:transition spd="slow">
    <p:wipe/>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dirty="0"/>
              <a:t>Herramientas administrativas</a:t>
            </a:r>
            <a:r>
              <a:rPr lang="en-US" altLang="en-US" dirty="0"/>
              <a:t/>
            </a:r>
            <a:br>
              <a:rPr lang="en-US" altLang="en-US" dirty="0"/>
            </a:br>
            <a:r>
              <a:rPr lang="x-none" sz="2200" spc="-30" dirty="0" smtClean="0"/>
              <a:t>Práctica </a:t>
            </a:r>
            <a:r>
              <a:rPr lang="x-none" sz="2200" spc="-30" dirty="0"/>
              <a:t>de laboratorio: Controle y administre los recursos del sistema</a:t>
            </a:r>
          </a:p>
        </p:txBody>
      </p:sp>
      <p:sp>
        <p:nvSpPr>
          <p:cNvPr id="7" name="Content Placeholder 2">
            <a:extLst>
              <a:ext uri="{FF2B5EF4-FFF2-40B4-BE49-F238E27FC236}">
                <a16:creationId xmlns:a16="http://schemas.microsoft.com/office/drawing/2014/main" xmlns:c15="http://schemas.microsoft.com/office/drawing/2012/chart" xmlns:c="http://schemas.openxmlformats.org/drawingml/2006/chart" xmlns="" id="{1BD87A8C-C88A-424C-8DBF-2E126F0DD1F1}"/>
              </a:ext>
            </a:extLst>
          </p:cNvPr>
          <p:cNvSpPr>
            <a:spLocks noGrp="1"/>
          </p:cNvSpPr>
          <p:nvPr>
            <p:ph idx="1"/>
          </p:nvPr>
        </p:nvSpPr>
        <p:spPr>
          <a:xfrm>
            <a:off x="158336" y="1058732"/>
            <a:ext cx="8082281" cy="463799"/>
          </a:xfrm>
        </p:spPr>
        <p:txBody>
          <a:bodyPr/>
          <a:lstStyle/>
          <a:p>
            <a:pPr marL="0" indent="0" rtl="0">
              <a:buNone/>
            </a:pPr>
            <a:r>
              <a:rPr lang="x-none"/>
              <a:t>En esta práctica de laboratorio, utilizará herramientas administrativas para controlar y administrar los recursos del sistema.</a:t>
            </a:r>
          </a:p>
        </p:txBody>
      </p:sp>
    </p:spTree>
    <p:custDataLst>
      <p:tags r:id="rId1"/>
    </p:custDataLst>
    <p:extLst>
      <p:ext uri="{BB962C8B-B14F-4D97-AF65-F5344CB8AC3E}">
        <p14:creationId xmlns:p14="http://schemas.microsoft.com/office/powerpoint/2010/main" val="2850652216"/>
      </p:ext>
    </p:extLst>
  </p:cSld>
  <p:clrMapOvr>
    <a:masterClrMapping/>
  </p:clrMapOvr>
  <p:transition spd="slow">
    <p:wipe/>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4884419" cy="757551"/>
          </a:xfrm>
        </p:spPr>
        <p:txBody>
          <a:bodyPr/>
          <a:lstStyle/>
          <a:p>
            <a:pPr rtl="0"/>
            <a:r>
              <a:rPr lang="x-none" sz="1600"/>
              <a:t>Utilidades del sistema</a:t>
            </a:r>
            <a:r>
              <a:rPr lang="en-US" altLang="en-US" dirty="0"/>
              <a:t/>
            </a:r>
            <a:br>
              <a:rPr lang="en-US" altLang="en-US" dirty="0"/>
            </a:br>
            <a:r>
              <a:rPr lang="x-none"/>
              <a:t>Información del sistema</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884420" y="706056"/>
            <a:ext cx="4247628" cy="3860286"/>
          </a:xfrm>
        </p:spPr>
        <p:txBody>
          <a:bodyPr/>
          <a:lstStyle/>
          <a:p>
            <a:pPr rtl="0"/>
            <a:r>
              <a:rPr lang="x-none" sz="1200" dirty="0"/>
              <a:t>Los administradores pueden utilizar la herramienta Información del sistema para recoger y mostrar información sobre computadoras locales y remotas.</a:t>
            </a:r>
          </a:p>
          <a:p>
            <a:pPr rtl="0"/>
            <a:r>
              <a:rPr lang="x-none" sz="1200" dirty="0"/>
              <a:t>La herramienta Información del sistema está configurada para encontrar rápidamente información sobre el software, los controladores, las configuraciones de hardware y los componentes de la computadora.</a:t>
            </a:r>
          </a:p>
          <a:p>
            <a:pPr rtl="0"/>
            <a:r>
              <a:rPr lang="x-none" sz="1200" dirty="0"/>
              <a:t>También puede crear un archivo con toda la información sobre la computadora. Para exportar un archivo de Información del sistema, seleccione Archivo &gt; Exportar, escriba el nombre del archivo, seleccione una ubicación y haga clic en Guardar.</a:t>
            </a:r>
          </a:p>
          <a:p>
            <a:pPr rtl="0"/>
            <a:r>
              <a:rPr lang="x-none" sz="1200" dirty="0"/>
              <a:t>La utilidad Información del sistema también puede mostrar la configuración de otras máquinas en la red.</a:t>
            </a:r>
          </a:p>
          <a:p>
            <a:pPr rtl="0"/>
            <a:r>
              <a:rPr lang="x-none" sz="1200" dirty="0"/>
              <a:t>Se puede abrir desde el símbolo del sistema escribiendo </a:t>
            </a:r>
            <a:r>
              <a:rPr lang="x-none" sz="1200" b="1" dirty="0"/>
              <a:t>msinfo32</a:t>
            </a:r>
            <a:r>
              <a:rPr lang="x-none" sz="1200" dirty="0"/>
              <a:t>, o se puede encontrar en el elemento del Panel de control de herramientas administrativas</a:t>
            </a:r>
            <a:r>
              <a:rPr lang="x-none" sz="1200" dirty="0" smtClean="0"/>
              <a:t>.</a:t>
            </a:r>
            <a:endParaRPr lang="en-US" sz="1200" dirty="0"/>
          </a:p>
        </p:txBody>
      </p:sp>
      <p:pic>
        <p:nvPicPr>
          <p:cNvPr id="6" name="Picture 5" descr="The image is of the System Information tool, used, to collect and display information about local and remote computers. ">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301512" y="1004666"/>
            <a:ext cx="4475596" cy="3041554"/>
          </a:xfrm>
          <a:prstGeom prst="rect">
            <a:avLst/>
          </a:prstGeom>
          <a:ln w="12700">
            <a:solidFill>
              <a:schemeClr val="tx1"/>
            </a:solidFill>
          </a:ln>
        </p:spPr>
      </p:pic>
    </p:spTree>
    <p:custDataLst>
      <p:tags r:id="rId1"/>
    </p:custDataLst>
    <p:extLst>
      <p:ext uri="{BB962C8B-B14F-4D97-AF65-F5344CB8AC3E}">
        <p14:creationId xmlns:p14="http://schemas.microsoft.com/office/powerpoint/2010/main" val="817197689"/>
      </p:ext>
    </p:extLst>
  </p:cSld>
  <p:clrMapOvr>
    <a:masterClrMapping/>
  </p:clrMapOvr>
  <p:transition spd="slow">
    <p:wipe/>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Utilidades del sistema</a:t>
            </a:r>
            <a:r>
              <a:rPr lang="en-US" altLang="en-US" dirty="0"/>
              <a:t/>
            </a:r>
            <a:br>
              <a:rPr lang="en-US" altLang="en-US" dirty="0"/>
            </a:br>
            <a:r>
              <a:rPr lang="x-none"/>
              <a:t>Configuración del sistema</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212514" y="798944"/>
            <a:ext cx="8443806" cy="4009041"/>
          </a:xfrm>
        </p:spPr>
        <p:txBody>
          <a:bodyPr/>
          <a:lstStyle/>
          <a:p>
            <a:pPr rtl="0"/>
            <a:r>
              <a:rPr lang="x-none" dirty="0"/>
              <a:t>Configuración del sistema (MSCONFIG) es una herramienta que se utiliza para identificar problemas que impiden que Windows se inicie correctamente:</a:t>
            </a:r>
          </a:p>
          <a:p>
            <a:pPr lvl="1" rtl="0"/>
            <a:r>
              <a:rPr lang="x-none" b="1" dirty="0" smtClean="0"/>
              <a:t>General</a:t>
            </a:r>
            <a:r>
              <a:rPr lang="en-US" dirty="0" smtClean="0"/>
              <a:t>:</a:t>
            </a:r>
            <a:r>
              <a:rPr lang="x-none" dirty="0" smtClean="0"/>
              <a:t> </a:t>
            </a:r>
            <a:r>
              <a:rPr lang="x-none" dirty="0"/>
              <a:t>Inicio normal de la pantalla, Inicio con diagnóstico e Inicio selectivo.</a:t>
            </a:r>
          </a:p>
          <a:p>
            <a:pPr lvl="1" rtl="0"/>
            <a:r>
              <a:rPr lang="x-none" b="1" dirty="0"/>
              <a:t>Arranque</a:t>
            </a:r>
            <a:r>
              <a:rPr lang="x-none" dirty="0"/>
              <a:t>: elija la versión del SO para arrancar, si hay más de una presente, o el Arranque seguro.</a:t>
            </a:r>
          </a:p>
          <a:p>
            <a:pPr lvl="1" rtl="0"/>
            <a:r>
              <a:rPr lang="x-none" b="1" dirty="0"/>
              <a:t>Servicios</a:t>
            </a:r>
            <a:r>
              <a:rPr lang="x-none" dirty="0"/>
              <a:t>: enumera los servicios que se inician con el SO. Permite que los servicios individuales no se carguen al arrancar para fines de resolución de problemas.</a:t>
            </a:r>
          </a:p>
          <a:p>
            <a:pPr lvl="1" rtl="0"/>
            <a:r>
              <a:rPr lang="x-none" b="1" dirty="0"/>
              <a:t>Inicio</a:t>
            </a:r>
            <a:r>
              <a:rPr lang="x-none" dirty="0"/>
              <a:t>: en 7, se muestra una lista de todas las aplicaciones que se ejecutan automáticamente cuando se inicia Windows. En 8.1 y 10, al usuario se le presenta la misma configuración en el Administrador de tareas.</a:t>
            </a:r>
          </a:p>
          <a:p>
            <a:pPr lvl="1" rtl="0"/>
            <a:r>
              <a:rPr lang="x-none" b="1" dirty="0"/>
              <a:t>Herramientas</a:t>
            </a:r>
            <a:r>
              <a:rPr lang="x-none" dirty="0"/>
              <a:t>: muestra una lista de herramientas de diagnóstico para ayudar con la solución de problemas.</a:t>
            </a:r>
          </a:p>
        </p:txBody>
      </p:sp>
    </p:spTree>
    <p:custDataLst>
      <p:tags r:id="rId1"/>
    </p:custDataLst>
    <p:extLst>
      <p:ext uri="{BB962C8B-B14F-4D97-AF65-F5344CB8AC3E}">
        <p14:creationId xmlns:p14="http://schemas.microsoft.com/office/powerpoint/2010/main" val="381488665"/>
      </p:ext>
    </p:extLst>
  </p:cSld>
  <p:clrMapOvr>
    <a:masterClrMapping/>
  </p:clrMapOvr>
  <p:transition spd="slow">
    <p:wipe/>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Utilidades del sistema</a:t>
            </a:r>
            <a:r>
              <a:rPr lang="en-US" altLang="en-US" dirty="0"/>
              <a:t/>
            </a:r>
            <a:br>
              <a:rPr lang="en-US" altLang="en-US" dirty="0"/>
            </a:br>
            <a:r>
              <a:rPr lang="x-none"/>
              <a:t>El registro</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127686" y="798944"/>
            <a:ext cx="9016314" cy="2043408"/>
          </a:xfrm>
        </p:spPr>
        <p:txBody>
          <a:bodyPr/>
          <a:lstStyle/>
          <a:p>
            <a:pPr rtl="0"/>
            <a:r>
              <a:rPr lang="x-none" sz="1200" dirty="0"/>
              <a:t>Cada configuración de Windows se almacena en el registro. Cuando un usuario realiza cambios, los cambios se almacenan en el registro.</a:t>
            </a:r>
          </a:p>
          <a:p>
            <a:pPr rtl="0"/>
            <a:r>
              <a:rPr lang="x-none" sz="1200" dirty="0"/>
              <a:t>El registro consta de una organización jerárquica de claves y subclaves representadas como un árbol. Los niveles del árbol de subclaves se pueden anidar profundamente con un máximo de 512 niveles permitidos.</a:t>
            </a:r>
          </a:p>
          <a:p>
            <a:pPr rtl="0"/>
            <a:r>
              <a:rPr lang="x-none" sz="1200" dirty="0"/>
              <a:t>El registro existe como archivos de base de datos, denominados colmenas, asociados con cada una de las claves de registro de nivel superior. </a:t>
            </a:r>
          </a:p>
          <a:p>
            <a:pPr rtl="0"/>
            <a:r>
              <a:rPr lang="x-none" sz="1200" dirty="0"/>
              <a:t>Cada clave tiene valores. Los valores consisten en el nombre del valor, su tipo de datos y la configuración o los datos asociados con el valor. Los valores indican a Windows cómo operar.</a:t>
            </a:r>
          </a:p>
          <a:p>
            <a:endParaRPr lang="en-US" sz="1200" dirty="0"/>
          </a:p>
          <a:p>
            <a:endParaRPr lang="en-US" sz="1200" dirty="0"/>
          </a:p>
        </p:txBody>
      </p:sp>
      <p:pic>
        <p:nvPicPr>
          <p:cNvPr id="6" name="Picture 5">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82700" y="2905247"/>
            <a:ext cx="5630255" cy="1726287"/>
          </a:xfrm>
          <a:prstGeom prst="rect">
            <a:avLst/>
          </a:prstGeom>
          <a:ln w="12700">
            <a:solidFill>
              <a:schemeClr val="tx1"/>
            </a:solidFill>
          </a:ln>
        </p:spPr>
      </p:pic>
    </p:spTree>
    <p:custDataLst>
      <p:tags r:id="rId1"/>
    </p:custDataLst>
    <p:extLst>
      <p:ext uri="{BB962C8B-B14F-4D97-AF65-F5344CB8AC3E}">
        <p14:creationId xmlns:p14="http://schemas.microsoft.com/office/powerpoint/2010/main" val="2795148262"/>
      </p:ext>
    </p:extLst>
  </p:cSld>
  <p:clrMapOvr>
    <a:masterClrMapping/>
  </p:clrMapOvr>
  <p:transition spd="slow">
    <p:wipe/>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Utilidades del sistema</a:t>
            </a:r>
            <a:r>
              <a:rPr lang="en-US" altLang="en-US" dirty="0"/>
              <a:t/>
            </a:r>
            <a:br>
              <a:rPr lang="en-US" altLang="en-US" dirty="0"/>
            </a:br>
            <a:r>
              <a:rPr lang="x-none"/>
              <a:t>Regedit</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268767" y="933660"/>
            <a:ext cx="3886543" cy="3819571"/>
          </a:xfrm>
        </p:spPr>
        <p:txBody>
          <a:bodyPr/>
          <a:lstStyle/>
          <a:p>
            <a:pPr rtl="0"/>
            <a:r>
              <a:rPr lang="x-none" sz="1300" dirty="0"/>
              <a:t>El editor del registro permite que un administrador vea o realice cambios en el Registro de Windows. </a:t>
            </a:r>
          </a:p>
          <a:p>
            <a:pPr rtl="0"/>
            <a:r>
              <a:rPr lang="x-none" sz="1300" dirty="0"/>
              <a:t>El uso incorrecto de la utilidad Editor de registro podría causar problemas de hardware y problemas con las aplicaciones y el SO, incluidos problemas que requieran que se vuelva a instalar el sistema operativo.</a:t>
            </a:r>
          </a:p>
          <a:p>
            <a:pPr rtl="0"/>
            <a:r>
              <a:rPr lang="x-none" sz="1300" dirty="0"/>
              <a:t>El editor del registro solo puede abrirse desde una búsqueda o del símbolo del sistema.</a:t>
            </a:r>
          </a:p>
          <a:p>
            <a:pPr rtl="0"/>
            <a:r>
              <a:rPr lang="x-none" sz="1300" dirty="0"/>
              <a:t>Puede buscar </a:t>
            </a:r>
            <a:r>
              <a:rPr lang="x-none" sz="1300" b="1" dirty="0"/>
              <a:t>regedit</a:t>
            </a:r>
            <a:r>
              <a:rPr lang="x-none" sz="1300" dirty="0"/>
              <a:t> y abrirlo desde los resultados de la búsqueda, o puede abrir un comando o petición de PowerShell y escribir </a:t>
            </a:r>
            <a:r>
              <a:rPr lang="x-none" sz="1300" b="1" dirty="0"/>
              <a:t>regedit</a:t>
            </a:r>
            <a:r>
              <a:rPr lang="x-none" sz="1300" dirty="0"/>
              <a:t>.</a:t>
            </a:r>
          </a:p>
          <a:p>
            <a:endParaRPr lang="en-US" sz="1300" dirty="0"/>
          </a:p>
        </p:txBody>
      </p:sp>
      <p:pic>
        <p:nvPicPr>
          <p:cNvPr id="6" name="Picture 5" descr="Image is of the Registry Editor which allows an administrator to view or make changes to the Windows Registry.">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035314" y="914443"/>
            <a:ext cx="4763068" cy="2572796"/>
          </a:xfrm>
          <a:prstGeom prst="rect">
            <a:avLst/>
          </a:prstGeom>
          <a:ln w="12700">
            <a:solidFill>
              <a:schemeClr val="tx1"/>
            </a:solidFill>
          </a:ln>
        </p:spPr>
      </p:pic>
      <p:sp>
        <p:nvSpPr>
          <p:cNvPr id="5" name="Rectangle 6">
            <a:extLst>
              <a:ext uri="{FF2B5EF4-FFF2-40B4-BE49-F238E27FC236}">
                <a16:creationId xmlns:a16="http://schemas.microsoft.com/office/drawing/2014/main" xmlns:c15="http://schemas.microsoft.com/office/drawing/2012/chart" xmlns:c="http://schemas.openxmlformats.org/drawingml/2006/chart" xmlns="" id="{0D113202-236B-4F07-8101-A5C812106AF0}"/>
              </a:ext>
            </a:extLst>
          </p:cNvPr>
          <p:cNvSpPr txBox="1">
            <a:spLocks noChangeArrowheads="1"/>
          </p:cNvSpPr>
          <p:nvPr/>
        </p:nvSpPr>
        <p:spPr bwMode="auto">
          <a:xfrm>
            <a:off x="4250725" y="3701253"/>
            <a:ext cx="4407137" cy="1166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300" dirty="0"/>
              <a:t>En la figura, se ve la utilidad </a:t>
            </a:r>
            <a:r>
              <a:rPr lang="x-none" sz="1300" b="1" dirty="0"/>
              <a:t>regedit</a:t>
            </a:r>
            <a:r>
              <a:rPr lang="x-none" sz="1300" dirty="0"/>
              <a:t> con el valor de la subclave OneDrive abierto para su modificación.</a:t>
            </a:r>
          </a:p>
          <a:p>
            <a:endParaRPr lang="en-US" sz="1300" dirty="0"/>
          </a:p>
        </p:txBody>
      </p:sp>
    </p:spTree>
    <p:custDataLst>
      <p:tags r:id="rId1"/>
    </p:custDataLst>
    <p:extLst>
      <p:ext uri="{BB962C8B-B14F-4D97-AF65-F5344CB8AC3E}">
        <p14:creationId xmlns:p14="http://schemas.microsoft.com/office/powerpoint/2010/main" val="2413958489"/>
      </p:ext>
    </p:extLst>
  </p:cSld>
  <p:clrMapOvr>
    <a:masterClrMapping/>
  </p:clrMapOvr>
  <p:transition spd="slow">
    <p:wipe/>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Utilidades del sistema</a:t>
            </a:r>
            <a:r>
              <a:rPr lang="en-US" altLang="en-US" dirty="0"/>
              <a:t/>
            </a:r>
            <a:br>
              <a:rPr lang="en-US" altLang="en-US" dirty="0"/>
            </a:br>
            <a:r>
              <a:rPr lang="x-none"/>
              <a:t>Microsoft Management Console</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169912" y="961502"/>
            <a:ext cx="4382555" cy="4312920"/>
          </a:xfrm>
        </p:spPr>
        <p:txBody>
          <a:bodyPr/>
          <a:lstStyle/>
          <a:p>
            <a:pPr rtl="0"/>
            <a:r>
              <a:rPr lang="x-none" sz="1300" dirty="0"/>
              <a:t>La Consola de administración de Microsoft (MMC) es una aplicación que permite la creación de consolas de administración personalizadas para colecciones de utilidades y herramientas de Microsoft u otras fuentes.</a:t>
            </a:r>
          </a:p>
          <a:p>
            <a:pPr rtl="0"/>
            <a:r>
              <a:rPr lang="x-none" sz="1300" dirty="0"/>
              <a:t>Cuando se abre inicialmente, la consola está vacía. Las utilidades y herramientas, conocidas como complementos, se pueden agregar a la consola. También puede agregar enlaces de páginas web, tareas, controles ActiveX y carpetas.</a:t>
            </a:r>
          </a:p>
          <a:p>
            <a:pPr rtl="0"/>
            <a:r>
              <a:rPr lang="x-none" sz="1300" dirty="0"/>
              <a:t>La consola se puede guardar y volver a abrir cuando sea necesario. Esto permite la construcción de consolas de administración para fines específicos.</a:t>
            </a:r>
          </a:p>
          <a:p>
            <a:pPr rtl="0"/>
            <a:r>
              <a:rPr lang="x-none" sz="1300" dirty="0"/>
              <a:t>La figura muestra una nueva consola vacía con el cuadro de diálogo para seleccionar y agregar complementos.</a:t>
            </a:r>
          </a:p>
        </p:txBody>
      </p:sp>
      <p:pic>
        <p:nvPicPr>
          <p:cNvPr id="6" name="Picture 5" descr="The image is of Microsoft Management Console (MMC) which is an application that allows the creation of custom management consoles for collections of utilities and tools from Microsoft or other sources. ">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591534" y="1007802"/>
            <a:ext cx="4244674" cy="3259398"/>
          </a:xfrm>
          <a:prstGeom prst="rect">
            <a:avLst/>
          </a:prstGeom>
          <a:ln w="12700">
            <a:solidFill>
              <a:schemeClr val="tx1"/>
            </a:solidFill>
          </a:ln>
        </p:spPr>
      </p:pic>
    </p:spTree>
    <p:custDataLst>
      <p:tags r:id="rId1"/>
    </p:custDataLst>
    <p:extLst>
      <p:ext uri="{BB962C8B-B14F-4D97-AF65-F5344CB8AC3E}">
        <p14:creationId xmlns:p14="http://schemas.microsoft.com/office/powerpoint/2010/main" val="1862770966"/>
      </p:ext>
    </p:extLst>
  </p:cSld>
  <p:clrMapOvr>
    <a:masterClrMapping/>
  </p:clrMapOvr>
  <p:transition spd="slow">
    <p:wipe/>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Utilidades del sistema</a:t>
            </a:r>
            <a:r>
              <a:rPr lang="en-US" altLang="en-US" dirty="0"/>
              <a:t/>
            </a:r>
            <a:br>
              <a:rPr lang="en-US" altLang="en-US" dirty="0"/>
            </a:br>
            <a:r>
              <a:rPr lang="x-none"/>
              <a:t>DxDiag</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169912" y="1007802"/>
            <a:ext cx="4182793" cy="4312920"/>
          </a:xfrm>
        </p:spPr>
        <p:txBody>
          <a:bodyPr/>
          <a:lstStyle/>
          <a:p>
            <a:pPr rtl="0"/>
            <a:r>
              <a:rPr lang="x-none"/>
              <a:t>DxDiag significa Herramienta de diagnóstico DirectX. </a:t>
            </a:r>
          </a:p>
          <a:p>
            <a:pPr rtl="0"/>
            <a:r>
              <a:rPr lang="x-none"/>
              <a:t>Muestra información de todos los controladores y componentes de DirectX instalados en una computadora, como se muestra en la figura.</a:t>
            </a:r>
          </a:p>
          <a:p>
            <a:pPr rtl="0"/>
            <a:r>
              <a:rPr lang="x-none"/>
              <a:t>DxDiag se ejecuta desde una búsqueda o desde la línea de comandos.</a:t>
            </a:r>
          </a:p>
          <a:p>
            <a:pPr rtl="0"/>
            <a:r>
              <a:rPr lang="x-none"/>
              <a:t>DirectX es un entorno de software y una interfaz para aplicaciones multimedia, especialmente juegos. Define las interfaces para gráficos 2D y 3D, audio, codificadores y decodificadores de medios, etc.</a:t>
            </a:r>
          </a:p>
          <a:p>
            <a:endParaRPr lang="en-US" dirty="0"/>
          </a:p>
        </p:txBody>
      </p:sp>
      <p:pic>
        <p:nvPicPr>
          <p:cNvPr id="6" name="Picture 5" descr="This image displays the DirectX Diagnostic Tool item. Across the top are four tabs System, Display, Sound, and Input. Each of these tabs would generate a DxDiag for those drivers. Next the system Information is listed from whatever report was run. Below that you have the option to check for WHQL digital signatures.">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447979" y="1007802"/>
            <a:ext cx="4349379" cy="3183198"/>
          </a:xfrm>
          <a:prstGeom prst="rect">
            <a:avLst/>
          </a:prstGeom>
          <a:ln w="12700">
            <a:solidFill>
              <a:schemeClr val="tx1"/>
            </a:solidFill>
          </a:ln>
        </p:spPr>
      </p:pic>
    </p:spTree>
    <p:custDataLst>
      <p:tags r:id="rId1"/>
    </p:custDataLst>
    <p:extLst>
      <p:ext uri="{BB962C8B-B14F-4D97-AF65-F5344CB8AC3E}">
        <p14:creationId xmlns:p14="http://schemas.microsoft.com/office/powerpoint/2010/main" val="1158513600"/>
      </p:ext>
    </p:extLst>
  </p:cSld>
  <p:clrMapOvr>
    <a:masterClrMapping/>
  </p:clrMapOvr>
  <p:transition spd="slow">
    <p:wipe/>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Utilidades del sistema</a:t>
            </a:r>
            <a:r>
              <a:rPr lang="en-US" altLang="en-US" dirty="0"/>
              <a:t/>
            </a:r>
            <a:br>
              <a:rPr lang="en-US" altLang="en-US" dirty="0"/>
            </a:br>
            <a:r>
              <a:rPr lang="x-none"/>
              <a:t>Práctica de laboratorio: Utilidades del sistema</a:t>
            </a:r>
          </a:p>
        </p:txBody>
      </p:sp>
      <p:sp>
        <p:nvSpPr>
          <p:cNvPr id="8" name="Content Placeholder 2">
            <a:extLst>
              <a:ext uri="{FF2B5EF4-FFF2-40B4-BE49-F238E27FC236}">
                <a16:creationId xmlns:a16="http://schemas.microsoft.com/office/drawing/2014/main" xmlns:c15="http://schemas.microsoft.com/office/drawing/2012/chart" xmlns:c="http://schemas.openxmlformats.org/drawingml/2006/chart" xmlns="" id="{5420F696-06FE-41A4-B6E9-B8C0F4E8F9AA}"/>
              </a:ext>
            </a:extLst>
          </p:cNvPr>
          <p:cNvSpPr>
            <a:spLocks noGrp="1"/>
          </p:cNvSpPr>
          <p:nvPr>
            <p:ph idx="1"/>
          </p:nvPr>
        </p:nvSpPr>
        <p:spPr>
          <a:xfrm>
            <a:off x="367656" y="981614"/>
            <a:ext cx="8082281" cy="483629"/>
          </a:xfrm>
        </p:spPr>
        <p:txBody>
          <a:bodyPr/>
          <a:lstStyle/>
          <a:p>
            <a:pPr marL="0" indent="0" rtl="0">
              <a:buNone/>
            </a:pPr>
            <a:r>
              <a:rPr lang="x-none"/>
              <a:t>En esta práctica de laboratorio, utilizará utilidades de Windows para configurar los parámetros del sistema operativo.</a:t>
            </a:r>
          </a:p>
        </p:txBody>
      </p:sp>
    </p:spTree>
    <p:custDataLst>
      <p:tags r:id="rId1"/>
    </p:custDataLst>
    <p:extLst>
      <p:ext uri="{BB962C8B-B14F-4D97-AF65-F5344CB8AC3E}">
        <p14:creationId xmlns:p14="http://schemas.microsoft.com/office/powerpoint/2010/main" val="1114185003"/>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rtl="0" eaLnBrk="1" hangingPunct="1"/>
            <a:r>
              <a:rPr lang="x-none"/>
              <a:t>Capítulo 11: Evaluación</a:t>
            </a:r>
          </a:p>
        </p:txBody>
      </p:sp>
      <p:sp>
        <p:nvSpPr>
          <p:cNvPr id="7171" name="Rectangle 34"/>
          <p:cNvSpPr>
            <a:spLocks noGrp="1" noChangeArrowheads="1"/>
          </p:cNvSpPr>
          <p:nvPr>
            <p:ph idx="1"/>
          </p:nvPr>
        </p:nvSpPr>
        <p:spPr>
          <a:xfrm>
            <a:off x="144064" y="798944"/>
            <a:ext cx="8999935" cy="4155319"/>
          </a:xfrm>
        </p:spPr>
        <p:txBody>
          <a:bodyPr/>
          <a:lstStyle/>
          <a:p>
            <a:pPr rtl="0" eaLnBrk="1" hangingPunct="1">
              <a:spcBef>
                <a:spcPct val="30000"/>
              </a:spcBef>
            </a:pPr>
            <a:r>
              <a:rPr lang="x-none" dirty="0"/>
              <a:t>Los </a:t>
            </a:r>
            <a:r>
              <a:rPr lang="x-none" spc="-30" dirty="0"/>
              <a:t>estudiantes deben completar la "Evaluación" del Capítulo 11 después de completar el Capítulo 11.</a:t>
            </a:r>
          </a:p>
          <a:p>
            <a:pPr rtl="0" eaLnBrk="1" hangingPunct="1">
              <a:spcBef>
                <a:spcPct val="30000"/>
              </a:spcBef>
            </a:pPr>
            <a:r>
              <a:rPr lang="x-none" dirty="0"/>
              <a:t>Los cuestionarios, las prácticas de laboratorio y otras actividades se pueden utilizar para evaluar informalmente el progreso de los estudiantes.</a:t>
            </a:r>
          </a:p>
        </p:txBody>
      </p:sp>
    </p:spTree>
    <p:custDataLst>
      <p:tags r:id="rId1"/>
    </p:custDataLst>
    <p:extLst>
      <p:ext uri="{BB962C8B-B14F-4D97-AF65-F5344CB8AC3E}">
        <p14:creationId xmlns:p14="http://schemas.microsoft.com/office/powerpoint/2010/main" val="1296080354"/>
      </p:ext>
    </p:extLst>
  </p:cSld>
  <p:clrMapOvr>
    <a:masterClrMapping/>
  </p:clrMapOvr>
  <p:transition spd="slow">
    <p:wipe/>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Utilidades del sistema</a:t>
            </a:r>
            <a:r>
              <a:rPr lang="en-US" altLang="en-US" dirty="0"/>
              <a:t/>
            </a:r>
            <a:br>
              <a:rPr lang="en-US" altLang="en-US" dirty="0"/>
            </a:br>
            <a:r>
              <a:rPr lang="x-none"/>
              <a:t>Práctica de laboratorio: Gestionar archivos del sistema</a:t>
            </a:r>
          </a:p>
        </p:txBody>
      </p:sp>
      <p:sp>
        <p:nvSpPr>
          <p:cNvPr id="8" name="Content Placeholder 2">
            <a:extLst>
              <a:ext uri="{FF2B5EF4-FFF2-40B4-BE49-F238E27FC236}">
                <a16:creationId xmlns:a16="http://schemas.microsoft.com/office/drawing/2014/main" xmlns:c15="http://schemas.microsoft.com/office/drawing/2012/chart" xmlns:c="http://schemas.openxmlformats.org/drawingml/2006/chart" xmlns="" id="{F6CECB56-B2E0-48F5-BDB2-D2019295F7A0}"/>
              </a:ext>
            </a:extLst>
          </p:cNvPr>
          <p:cNvSpPr>
            <a:spLocks noGrp="1"/>
          </p:cNvSpPr>
          <p:nvPr>
            <p:ph idx="1"/>
          </p:nvPr>
        </p:nvSpPr>
        <p:spPr>
          <a:xfrm>
            <a:off x="345622" y="1014665"/>
            <a:ext cx="7983130" cy="463799"/>
          </a:xfrm>
        </p:spPr>
        <p:txBody>
          <a:bodyPr/>
          <a:lstStyle/>
          <a:p>
            <a:pPr marL="0" indent="0" rtl="0">
              <a:buNone/>
            </a:pPr>
            <a:r>
              <a:rPr lang="x-none"/>
              <a:t>En esta práctica de laboratorio, utilizará utilidades de Windows para reunir información sobre la computadora.</a:t>
            </a:r>
          </a:p>
        </p:txBody>
      </p:sp>
    </p:spTree>
    <p:custDataLst>
      <p:tags r:id="rId1"/>
    </p:custDataLst>
    <p:extLst>
      <p:ext uri="{BB962C8B-B14F-4D97-AF65-F5344CB8AC3E}">
        <p14:creationId xmlns:p14="http://schemas.microsoft.com/office/powerpoint/2010/main" val="2962447252"/>
      </p:ext>
    </p:extLst>
  </p:cSld>
  <p:clrMapOvr>
    <a:masterClrMapping/>
  </p:clrMapOvr>
  <p:transition spd="slow">
    <p:wipe/>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4884515" cy="757551"/>
          </a:xfrm>
        </p:spPr>
        <p:txBody>
          <a:bodyPr/>
          <a:lstStyle/>
          <a:p>
            <a:pPr rtl="0"/>
            <a:r>
              <a:rPr lang="x-none" sz="1600" dirty="0"/>
              <a:t>Administración de discos</a:t>
            </a:r>
            <a:r>
              <a:rPr lang="en-US" altLang="en-US" dirty="0"/>
              <a:t/>
            </a:r>
            <a:br>
              <a:rPr lang="en-US" altLang="en-US" dirty="0"/>
            </a:br>
            <a:r>
              <a:rPr lang="x-none" dirty="0"/>
              <a:t>Utilidad Administración de discos</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572000" y="740780"/>
            <a:ext cx="4495800" cy="4067440"/>
          </a:xfrm>
        </p:spPr>
        <p:txBody>
          <a:bodyPr/>
          <a:lstStyle/>
          <a:p>
            <a:pPr rtl="0"/>
            <a:r>
              <a:rPr lang="x-none" sz="1400" dirty="0"/>
              <a:t>La utilidad Administración de discos se puede abrir haciendo clic con el botón secundario en </a:t>
            </a:r>
            <a:r>
              <a:rPr lang="x-none" sz="1400" b="1" dirty="0"/>
              <a:t>Este equipo</a:t>
            </a:r>
            <a:r>
              <a:rPr lang="x-none" sz="1400" dirty="0"/>
              <a:t> o </a:t>
            </a:r>
            <a:r>
              <a:rPr lang="x-none" sz="1400" b="1" dirty="0"/>
              <a:t>Equipo</a:t>
            </a:r>
            <a:r>
              <a:rPr lang="x-none" sz="1400" dirty="0"/>
              <a:t> y seleccionando </a:t>
            </a:r>
            <a:r>
              <a:rPr lang="x-none" sz="1400" b="1" dirty="0"/>
              <a:t>Administrar</a:t>
            </a:r>
            <a:r>
              <a:rPr lang="x-none" sz="1400" dirty="0"/>
              <a:t>. También se puede abrir a través del Panel de control de administración de computadoras o en su propio Windows mediante el menú </a:t>
            </a:r>
            <a:r>
              <a:rPr lang="x-none" sz="1400" b="1" dirty="0"/>
              <a:t>Win+X</a:t>
            </a:r>
            <a:r>
              <a:rPr lang="x-none" sz="1400" dirty="0"/>
              <a:t> y seleccionando </a:t>
            </a:r>
            <a:r>
              <a:rPr lang="x-none" sz="1400" b="1" dirty="0"/>
              <a:t>Administración de discos</a:t>
            </a:r>
            <a:r>
              <a:rPr lang="x-none" sz="1400" dirty="0"/>
              <a:t>.</a:t>
            </a:r>
          </a:p>
          <a:p>
            <a:pPr rtl="0"/>
            <a:r>
              <a:rPr lang="x-none" sz="1400" dirty="0"/>
              <a:t>Además de ampliar y reducir particiones, también puede emplear la utilidad Administración de discos para completar las siguientes tareas:</a:t>
            </a:r>
          </a:p>
          <a:p>
            <a:pPr lvl="1" rtl="0"/>
            <a:r>
              <a:rPr lang="x-none" sz="1300" dirty="0"/>
              <a:t>Ver el estado de la unidad.</a:t>
            </a:r>
          </a:p>
          <a:p>
            <a:pPr lvl="1" rtl="0"/>
            <a:r>
              <a:rPr lang="x-none" sz="1300" dirty="0"/>
              <a:t>Asigne letras a las unidades o cámbielas.</a:t>
            </a:r>
          </a:p>
          <a:p>
            <a:pPr lvl="1" rtl="0"/>
            <a:r>
              <a:rPr lang="x-none" sz="1300" dirty="0"/>
              <a:t>Agregar unidades.</a:t>
            </a:r>
          </a:p>
          <a:p>
            <a:pPr lvl="1" rtl="0"/>
            <a:r>
              <a:rPr lang="x-none" sz="1300" dirty="0"/>
              <a:t>Agregar matrices.</a:t>
            </a:r>
          </a:p>
          <a:p>
            <a:pPr lvl="1" rtl="0"/>
            <a:r>
              <a:rPr lang="x-none" sz="1300" dirty="0"/>
              <a:t>Designe la partición </a:t>
            </a:r>
            <a:r>
              <a:rPr lang="x-none" sz="1300" dirty="0" smtClean="0"/>
              <a:t>activa</a:t>
            </a:r>
            <a:endParaRPr lang="en-US" dirty="0"/>
          </a:p>
        </p:txBody>
      </p:sp>
      <p:pic>
        <p:nvPicPr>
          <p:cNvPr id="6" name="Picture 5" descr="The image is of the Disk Management utility is part of the Computer Management console. It can be opened by right-clicking on This PC or Computer and selecting Manage. ">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67616" y="1068762"/>
            <a:ext cx="3900392" cy="3259398"/>
          </a:xfrm>
          <a:prstGeom prst="rect">
            <a:avLst/>
          </a:prstGeom>
          <a:ln w="12700">
            <a:solidFill>
              <a:schemeClr val="tx1"/>
            </a:solidFill>
          </a:ln>
        </p:spPr>
      </p:pic>
    </p:spTree>
    <p:custDataLst>
      <p:tags r:id="rId1"/>
    </p:custDataLst>
    <p:extLst>
      <p:ext uri="{BB962C8B-B14F-4D97-AF65-F5344CB8AC3E}">
        <p14:creationId xmlns:p14="http://schemas.microsoft.com/office/powerpoint/2010/main" val="1984929670"/>
      </p:ext>
    </p:extLst>
  </p:cSld>
  <p:clrMapOvr>
    <a:masterClrMapping/>
  </p:clrMapOvr>
  <p:transition spd="slow">
    <p:wipe/>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Administración de discos</a:t>
            </a:r>
            <a:r>
              <a:rPr lang="en-US" altLang="en-US" dirty="0"/>
              <a:t/>
            </a:r>
            <a:br>
              <a:rPr lang="en-US" altLang="en-US" dirty="0"/>
            </a:br>
            <a:r>
              <a:rPr lang="x-none"/>
              <a:t>Estado de la unidad</a:t>
            </a:r>
          </a:p>
        </p:txBody>
      </p:sp>
      <p:pic>
        <p:nvPicPr>
          <p:cNvPr id="6" name="Picture 5" descr="This image is The Disk Management utility item which displays the status of each disk. In this image it gives the disk status for Disk 0 (which is the basic drive) and the status for Disk 1 (which a removable drive).">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2144996" y="878262"/>
            <a:ext cx="4911123" cy="1445946"/>
          </a:xfrm>
          <a:prstGeom prst="rect">
            <a:avLst/>
          </a:prstGeom>
          <a:ln w="12700">
            <a:solidFill>
              <a:schemeClr val="tx1"/>
            </a:solidFill>
          </a:ln>
        </p:spPr>
      </p:pic>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243840" y="2326208"/>
            <a:ext cx="8877300" cy="449683"/>
          </a:xfrm>
        </p:spPr>
        <p:txBody>
          <a:bodyPr/>
          <a:lstStyle/>
          <a:p>
            <a:pPr rtl="0"/>
            <a:r>
              <a:rPr lang="x-none" sz="1400" dirty="0"/>
              <a:t>La utilidad Administración de discos muestra el estado de cada disco. Las unidades de la computadora muestran una de las siguientes condiciones:</a:t>
            </a:r>
          </a:p>
        </p:txBody>
      </p:sp>
      <p:sp>
        <p:nvSpPr>
          <p:cNvPr id="5" name="Rectangle 6">
            <a:extLst>
              <a:ext uri="{FF2B5EF4-FFF2-40B4-BE49-F238E27FC236}">
                <a16:creationId xmlns:a16="http://schemas.microsoft.com/office/drawing/2014/main" xmlns:c15="http://schemas.microsoft.com/office/drawing/2012/chart" xmlns:c="http://schemas.openxmlformats.org/drawingml/2006/chart" xmlns="" id="{53670165-118F-490F-A0E4-FF1F2BFA162F}"/>
              </a:ext>
            </a:extLst>
          </p:cNvPr>
          <p:cNvSpPr txBox="1">
            <a:spLocks noChangeArrowheads="1"/>
          </p:cNvSpPr>
          <p:nvPr/>
        </p:nvSpPr>
        <p:spPr bwMode="auto">
          <a:xfrm>
            <a:off x="272048" y="2868494"/>
            <a:ext cx="3142484" cy="197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200" b="1" dirty="0"/>
              <a:t>Externo</a:t>
            </a:r>
            <a:r>
              <a:rPr lang="x-none" sz="1200" dirty="0"/>
              <a:t>: un disco dinámico que se pasó desde otra computadora que ejecuta Windows</a:t>
            </a:r>
          </a:p>
          <a:p>
            <a:pPr rtl="0"/>
            <a:r>
              <a:rPr lang="x-none" sz="1200" b="1" dirty="0"/>
              <a:t>Correcto</a:t>
            </a:r>
            <a:r>
              <a:rPr lang="x-none" sz="1200" dirty="0"/>
              <a:t>: un volumen que funciona correctamente</a:t>
            </a:r>
          </a:p>
          <a:p>
            <a:pPr rtl="0"/>
            <a:r>
              <a:rPr lang="x-none" sz="1200" b="1" dirty="0"/>
              <a:t>Inicializando</a:t>
            </a:r>
            <a:r>
              <a:rPr lang="x-none" sz="1200" dirty="0"/>
              <a:t>: un disco básico que se está convirtiendo en disco dinámico</a:t>
            </a:r>
          </a:p>
          <a:p>
            <a:endParaRPr lang="en-US" sz="1200" dirty="0"/>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CDC9E4DD-25E7-4E5A-9C44-4FD478E8D6AF}"/>
              </a:ext>
            </a:extLst>
          </p:cNvPr>
          <p:cNvSpPr txBox="1">
            <a:spLocks noChangeArrowheads="1"/>
          </p:cNvSpPr>
          <p:nvPr/>
        </p:nvSpPr>
        <p:spPr bwMode="auto">
          <a:xfrm>
            <a:off x="3239938" y="2868493"/>
            <a:ext cx="2872021" cy="197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200" b="1" dirty="0"/>
              <a:t>Ausente</a:t>
            </a:r>
            <a:r>
              <a:rPr lang="x-none" sz="1200" dirty="0"/>
              <a:t>: un disco dinámico que está dañado, apagado o desconectado</a:t>
            </a:r>
          </a:p>
          <a:p>
            <a:pPr rtl="0"/>
            <a:r>
              <a:rPr lang="x-none" sz="1200" b="1" dirty="0"/>
              <a:t>Sin inicializar</a:t>
            </a:r>
            <a:r>
              <a:rPr lang="x-none" sz="1200" dirty="0"/>
              <a:t>: un disco que no tiene una firma válida</a:t>
            </a:r>
          </a:p>
          <a:p>
            <a:pPr rtl="0"/>
            <a:r>
              <a:rPr lang="x-none" sz="1200" b="1" dirty="0"/>
              <a:t>En </a:t>
            </a:r>
            <a:r>
              <a:rPr lang="x-none" sz="1200" b="1" dirty="0" smtClean="0"/>
              <a:t>línea</a:t>
            </a:r>
            <a:r>
              <a:rPr lang="en-US" sz="1200" dirty="0" smtClean="0"/>
              <a:t>:</a:t>
            </a:r>
            <a:r>
              <a:rPr lang="x-none" sz="1200" dirty="0" smtClean="0"/>
              <a:t> </a:t>
            </a:r>
            <a:r>
              <a:rPr lang="x-none" sz="1200" dirty="0"/>
              <a:t>un disco básico o dinámico que se encuentra accesible y no presenta problemas</a:t>
            </a:r>
          </a:p>
          <a:p>
            <a:endParaRPr lang="en-US" sz="1200" dirty="0"/>
          </a:p>
        </p:txBody>
      </p:sp>
      <p:sp>
        <p:nvSpPr>
          <p:cNvPr id="8" name="Rectangle 6">
            <a:extLst>
              <a:ext uri="{FF2B5EF4-FFF2-40B4-BE49-F238E27FC236}">
                <a16:creationId xmlns:a16="http://schemas.microsoft.com/office/drawing/2014/main" xmlns:c15="http://schemas.microsoft.com/office/drawing/2012/chart" xmlns:c="http://schemas.openxmlformats.org/drawingml/2006/chart" xmlns="" id="{B766CACF-EA8C-44BE-BFDA-FC2E10DF2649}"/>
              </a:ext>
            </a:extLst>
          </p:cNvPr>
          <p:cNvSpPr txBox="1">
            <a:spLocks noChangeArrowheads="1"/>
          </p:cNvSpPr>
          <p:nvPr/>
        </p:nvSpPr>
        <p:spPr bwMode="auto">
          <a:xfrm>
            <a:off x="6260449" y="2868492"/>
            <a:ext cx="2843179" cy="197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200" b="1"/>
              <a:t>En línea (Errores)</a:t>
            </a:r>
            <a:r>
              <a:rPr lang="x-none" sz="1200"/>
              <a:t>: Errores de E/S detectados en un disco dinámico</a:t>
            </a:r>
          </a:p>
          <a:p>
            <a:pPr rtl="0"/>
            <a:r>
              <a:rPr lang="x-none" sz="1200" b="1"/>
              <a:t>Sin conexión</a:t>
            </a:r>
            <a:r>
              <a:rPr lang="x-none" sz="1200"/>
              <a:t>: Un disco dinámico que está dañado o que no está disponible</a:t>
            </a:r>
          </a:p>
          <a:p>
            <a:pPr rtl="0"/>
            <a:r>
              <a:rPr lang="x-none" sz="1200" b="1"/>
              <a:t>Ilegible</a:t>
            </a:r>
            <a:r>
              <a:rPr lang="x-none" sz="1200"/>
              <a:t>: Un disco básico o dinámico que sufrió una falla de hardware, daños o errores de E/S</a:t>
            </a:r>
          </a:p>
          <a:p>
            <a:endParaRPr lang="en-US" sz="1200" dirty="0"/>
          </a:p>
        </p:txBody>
      </p:sp>
    </p:spTree>
    <p:custDataLst>
      <p:tags r:id="rId1"/>
    </p:custDataLst>
    <p:extLst>
      <p:ext uri="{BB962C8B-B14F-4D97-AF65-F5344CB8AC3E}">
        <p14:creationId xmlns:p14="http://schemas.microsoft.com/office/powerpoint/2010/main" val="2431943571"/>
      </p:ext>
    </p:extLst>
  </p:cSld>
  <p:clrMapOvr>
    <a:masterClrMapping/>
  </p:clrMapOvr>
  <p:transition spd="slow">
    <p:wipe/>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4490451" cy="757551"/>
          </a:xfrm>
        </p:spPr>
        <p:txBody>
          <a:bodyPr/>
          <a:lstStyle/>
          <a:p>
            <a:pPr rtl="0"/>
            <a:r>
              <a:rPr lang="x-none" sz="1600"/>
              <a:t>Administración de discos</a:t>
            </a:r>
            <a:r>
              <a:rPr lang="en-US" altLang="en-US" dirty="0"/>
              <a:t/>
            </a:r>
            <a:br>
              <a:rPr lang="en-US" altLang="en-US" dirty="0"/>
            </a:br>
            <a:r>
              <a:rPr lang="x-none"/>
              <a:t>Montaje de una unidad</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490452" y="519465"/>
            <a:ext cx="4653548" cy="4312920"/>
          </a:xfrm>
        </p:spPr>
        <p:txBody>
          <a:bodyPr/>
          <a:lstStyle/>
          <a:p>
            <a:pPr rtl="0"/>
            <a:r>
              <a:rPr lang="x-none" sz="1300" dirty="0"/>
              <a:t>Montar una unidad implica lograr que un archivo de imagen de disco sea legible como una unidad. </a:t>
            </a:r>
          </a:p>
          <a:p>
            <a:pPr rtl="0"/>
            <a:r>
              <a:rPr lang="x-none" sz="1300" dirty="0"/>
              <a:t>Los archivos ISO pueden hacer que su contenido se escriba en el disco, pero también se pueden montar en unidades virtuales. </a:t>
            </a:r>
          </a:p>
          <a:p>
            <a:pPr rtl="0"/>
            <a:r>
              <a:rPr lang="x-none" sz="1300" dirty="0"/>
              <a:t>Para montar una imagen, abra el Explorador de archivos, seleccione un archivo ISO, en la cinta, seleccione el menú Administrar en Herramientas de imagen de disco y seleccione Montar.</a:t>
            </a:r>
          </a:p>
          <a:p>
            <a:pPr rtl="0"/>
            <a:r>
              <a:rPr lang="x-none" sz="1300" dirty="0"/>
              <a:t>El archivo ISO se montará como una unidad de medios extraíble. </a:t>
            </a:r>
          </a:p>
          <a:p>
            <a:pPr rtl="0"/>
            <a:r>
              <a:rPr lang="x-none" sz="1300" dirty="0"/>
              <a:t>La unidad es una imagen ISO montada como volumen.</a:t>
            </a:r>
          </a:p>
          <a:p>
            <a:pPr rtl="0"/>
            <a:r>
              <a:rPr lang="x-none" sz="1300" dirty="0"/>
              <a:t>También puede crear un punto de montaje que sea similar a un acceso directo.</a:t>
            </a:r>
          </a:p>
          <a:p>
            <a:pPr rtl="0"/>
            <a:r>
              <a:rPr lang="x-none" sz="1300" dirty="0"/>
              <a:t>Puede crear un punto de montaje que haga que una unidad completa aparezca como una carpeta.</a:t>
            </a:r>
          </a:p>
        </p:txBody>
      </p:sp>
      <p:pic>
        <p:nvPicPr>
          <p:cNvPr id="6" name="Picture 5" descr="This image is made up of two windows. First is the Disk Image Tools with an “iso” file and “Mount” selected. There is a red arrow pointing to the drive tools item and the DVD E drive is selected for the Mount.">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298972" y="1296276"/>
            <a:ext cx="4046700" cy="2669628"/>
          </a:xfrm>
          <a:prstGeom prst="rect">
            <a:avLst/>
          </a:prstGeom>
          <a:ln w="12700">
            <a:solidFill>
              <a:schemeClr val="tx1"/>
            </a:solidFill>
          </a:ln>
        </p:spPr>
      </p:pic>
    </p:spTree>
    <p:custDataLst>
      <p:tags r:id="rId1"/>
    </p:custDataLst>
    <p:extLst>
      <p:ext uri="{BB962C8B-B14F-4D97-AF65-F5344CB8AC3E}">
        <p14:creationId xmlns:p14="http://schemas.microsoft.com/office/powerpoint/2010/main" val="2185386106"/>
      </p:ext>
    </p:extLst>
  </p:cSld>
  <p:clrMapOvr>
    <a:masterClrMapping/>
  </p:clrMapOvr>
  <p:transition spd="slow">
    <p:wipe/>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4560982" cy="757551"/>
          </a:xfrm>
        </p:spPr>
        <p:txBody>
          <a:bodyPr/>
          <a:lstStyle/>
          <a:p>
            <a:pPr rtl="0"/>
            <a:r>
              <a:rPr lang="x-none" sz="1600"/>
              <a:t>Administración de discos</a:t>
            </a:r>
            <a:r>
              <a:rPr lang="en-US" altLang="en-US" dirty="0"/>
              <a:t/>
            </a:r>
            <a:br>
              <a:rPr lang="en-US" altLang="en-US" dirty="0"/>
            </a:br>
            <a:r>
              <a:rPr lang="x-none"/>
              <a:t>Agregar arreglos de discos</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169911" y="814009"/>
            <a:ext cx="4653973" cy="4312920"/>
          </a:xfrm>
        </p:spPr>
        <p:txBody>
          <a:bodyPr/>
          <a:lstStyle/>
          <a:p>
            <a:pPr rtl="0"/>
            <a:r>
              <a:rPr lang="x-none" sz="1200" spc="-30" dirty="0"/>
              <a:t>En administración de discos de Windows, puede crear arreglos replicados, expandidos o RAID 5 desde varios discos dinámicos.</a:t>
            </a:r>
          </a:p>
          <a:p>
            <a:pPr rtl="0"/>
            <a:r>
              <a:rPr lang="x-none" sz="1200" spc="-30" dirty="0"/>
              <a:t>Esto se realiza haciendo clic con el botón secundario en un volumen y seleccionando el tipo de volumen multidisco que desea crear.</a:t>
            </a:r>
          </a:p>
          <a:p>
            <a:pPr rtl="0"/>
            <a:r>
              <a:rPr lang="x-none" sz="1200" spc="-30" dirty="0"/>
              <a:t>Debe haber dos o más unidades dinámicas inicializadas disponibles en la computadora.</a:t>
            </a:r>
          </a:p>
          <a:p>
            <a:pPr rtl="0"/>
            <a:r>
              <a:rPr lang="x-none" sz="1200" spc="-30" dirty="0"/>
              <a:t>Espacios de almacenamiento está disponible en Windows 8 y 10.</a:t>
            </a:r>
          </a:p>
          <a:p>
            <a:pPr rtl="0"/>
            <a:r>
              <a:rPr lang="x-none" sz="1200" spc="-30" dirty="0"/>
              <a:t>Espacios de almacenamiento es la tecnología de arreglo de discos recomendada por Windows. Crea grupos de discos duros físicos desde los que se pueden crear discos virtuales (espacios de almacenamiento). </a:t>
            </a:r>
          </a:p>
          <a:p>
            <a:pPr rtl="0"/>
            <a:r>
              <a:rPr lang="x-none" sz="1200" spc="-30" dirty="0"/>
              <a:t>Al igual que otros arreglos de discos, Espacios de almacenamiento ofrece opciones de duplicado, segmentación y paridad.</a:t>
            </a:r>
          </a:p>
        </p:txBody>
      </p:sp>
      <p:pic>
        <p:nvPicPr>
          <p:cNvPr id="5" name="Picture 4" descr="This image displays the Storage Spaces can be configured from a Control Panel item. The path to this item is All Control Panel &gt; Storage Spaces. Storage Spaces is the disk array technology that Windows recommends.">
            <a:extLst>
              <a:ext uri="{FF2B5EF4-FFF2-40B4-BE49-F238E27FC236}">
                <a16:creationId xmlns:a16="http://schemas.microsoft.com/office/drawing/2014/main" xmlns:c15="http://schemas.microsoft.com/office/drawing/2012/chart" xmlns:c="http://schemas.openxmlformats.org/drawingml/2006/chart" xmlns="" id="{E7382B50-21EA-494D-9827-844BFE4FDD61}"/>
              </a:ext>
            </a:extLst>
          </p:cNvPr>
          <p:cNvPicPr>
            <a:picLocks noChangeAspect="1"/>
          </p:cNvPicPr>
          <p:nvPr/>
        </p:nvPicPr>
        <p:blipFill>
          <a:blip r:embed="rId4"/>
          <a:srcRect/>
          <a:stretch/>
        </p:blipFill>
        <p:spPr>
          <a:xfrm>
            <a:off x="4823884" y="275365"/>
            <a:ext cx="4009609" cy="1636562"/>
          </a:xfrm>
          <a:prstGeom prst="rect">
            <a:avLst/>
          </a:prstGeom>
          <a:ln w="12700">
            <a:solidFill>
              <a:schemeClr val="tx1"/>
            </a:solidFill>
          </a:ln>
        </p:spPr>
      </p:pic>
      <p:pic>
        <p:nvPicPr>
          <p:cNvPr id="6" name="Picture 5" descr="This is an image of the disk management item and it shows the right-clicking a volume and selecting the type of multidisc volume necessary for the array.">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5"/>
          <a:srcRect/>
          <a:stretch/>
        </p:blipFill>
        <p:spPr>
          <a:xfrm>
            <a:off x="4942493" y="2202180"/>
            <a:ext cx="3891000" cy="2665955"/>
          </a:xfrm>
          <a:prstGeom prst="rect">
            <a:avLst/>
          </a:prstGeom>
          <a:ln w="12700">
            <a:solidFill>
              <a:schemeClr val="tx1"/>
            </a:solidFill>
          </a:ln>
        </p:spPr>
      </p:pic>
    </p:spTree>
    <p:custDataLst>
      <p:tags r:id="rId1"/>
    </p:custDataLst>
    <p:extLst>
      <p:ext uri="{BB962C8B-B14F-4D97-AF65-F5344CB8AC3E}">
        <p14:creationId xmlns:p14="http://schemas.microsoft.com/office/powerpoint/2010/main" val="1941620791"/>
      </p:ext>
    </p:extLst>
  </p:cSld>
  <p:clrMapOvr>
    <a:masterClrMapping/>
  </p:clrMapOvr>
  <p:transition spd="slow">
    <p:wipe/>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4229099" cy="757551"/>
          </a:xfrm>
        </p:spPr>
        <p:txBody>
          <a:bodyPr/>
          <a:lstStyle/>
          <a:p>
            <a:pPr rtl="0"/>
            <a:r>
              <a:rPr lang="x-none" sz="1600"/>
              <a:t>Administración de discos</a:t>
            </a:r>
            <a:r>
              <a:rPr lang="en-US" altLang="en-US" dirty="0"/>
              <a:t/>
            </a:r>
            <a:br>
              <a:rPr lang="en-US" altLang="en-US" dirty="0"/>
            </a:br>
            <a:r>
              <a:rPr lang="x-none"/>
              <a:t>Optimización de discos</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3954911" y="560320"/>
            <a:ext cx="5184000" cy="4231603"/>
          </a:xfrm>
        </p:spPr>
        <p:txBody>
          <a:bodyPr/>
          <a:lstStyle/>
          <a:p>
            <a:pPr rtl="0"/>
            <a:r>
              <a:rPr lang="x-none" sz="1200" spc="-30" dirty="0"/>
              <a:t>Para realizar tareas de mantenimiento y optimización del almacenamiento en discos, utilice varias herramientas dentro de Windows.</a:t>
            </a:r>
          </a:p>
          <a:p>
            <a:pPr rtl="0"/>
            <a:r>
              <a:rPr lang="x-none" sz="1200" spc="-30" dirty="0"/>
              <a:t>Un desfragmentador de disco reúne los datos no contiguos en un solo lugar, lo que hace que el sistema operativo se ejecute más rápido.</a:t>
            </a:r>
          </a:p>
          <a:p>
            <a:pPr rtl="0"/>
            <a:r>
              <a:rPr lang="x-none" sz="1200" spc="-30" dirty="0"/>
              <a:t>No realice desfragmentación de disco en SSD.</a:t>
            </a:r>
          </a:p>
          <a:p>
            <a:pPr rtl="0"/>
            <a:r>
              <a:rPr lang="x-none" sz="1200" spc="-30" dirty="0"/>
              <a:t>Las SSD se optimizan mediante su propia controladora y el firmware.</a:t>
            </a:r>
          </a:p>
          <a:p>
            <a:pPr rtl="0"/>
            <a:r>
              <a:rPr lang="x-none" sz="1200" spc="-30" dirty="0"/>
              <a:t>No debe ser perjudicial desfragmentar SSD híbridas porque estas utilizan discos duros para almacenar datos.</a:t>
            </a:r>
          </a:p>
          <a:p>
            <a:pPr rtl="0"/>
            <a:r>
              <a:rPr lang="x-none" sz="1200" spc="-30" dirty="0"/>
              <a:t>En Windows 8 y 10, la opción se denomina Optimizar. En Windows 7, se denomina Desfragmentar ahora, a la que se accede desde el menú de propiedades del disco o desde la cinta del Explorador de archivos en Windows 8 y 10.</a:t>
            </a:r>
          </a:p>
          <a:p>
            <a:pPr rtl="0"/>
            <a:r>
              <a:rPr lang="x-none" sz="1200" spc="-30" dirty="0"/>
              <a:t>La utilidad Optimizar unidades permite analizar la unidad antes de la optimización.</a:t>
            </a:r>
          </a:p>
          <a:p>
            <a:pPr rtl="0"/>
            <a:r>
              <a:rPr lang="x-none" sz="1200" spc="-30" dirty="0"/>
              <a:t>También puede optimizar el espacio disponible mediante una operación de limpieza de disco.</a:t>
            </a:r>
          </a:p>
        </p:txBody>
      </p:sp>
      <p:pic>
        <p:nvPicPr>
          <p:cNvPr id="3" name="Picture 2" descr="This image is the item for Disk Optimization for Windows 8 and 10. It is found in Local Disk (C:) Properties. The tools tab is selected and there are two areas one for error checking and one to Optimize. ">
            <a:extLst>
              <a:ext uri="{FF2B5EF4-FFF2-40B4-BE49-F238E27FC236}">
                <a16:creationId xmlns:a16="http://schemas.microsoft.com/office/drawing/2014/main" xmlns:c15="http://schemas.microsoft.com/office/drawing/2012/chart" xmlns:c="http://schemas.openxmlformats.org/drawingml/2006/chart" xmlns="" id="{2F2015D6-236B-4A89-B359-9F089FFF4B4F}"/>
              </a:ext>
            </a:extLst>
          </p:cNvPr>
          <p:cNvPicPr>
            <a:picLocks noChangeAspect="1"/>
          </p:cNvPicPr>
          <p:nvPr/>
        </p:nvPicPr>
        <p:blipFill>
          <a:blip r:embed="rId4"/>
          <a:stretch>
            <a:fillRect/>
          </a:stretch>
        </p:blipFill>
        <p:spPr>
          <a:xfrm>
            <a:off x="937129" y="890035"/>
            <a:ext cx="3017782" cy="3939881"/>
          </a:xfrm>
          <a:prstGeom prst="rect">
            <a:avLst/>
          </a:prstGeom>
        </p:spPr>
      </p:pic>
    </p:spTree>
    <p:custDataLst>
      <p:tags r:id="rId1"/>
    </p:custDataLst>
    <p:extLst>
      <p:ext uri="{BB962C8B-B14F-4D97-AF65-F5344CB8AC3E}">
        <p14:creationId xmlns:p14="http://schemas.microsoft.com/office/powerpoint/2010/main" val="234792432"/>
      </p:ext>
    </p:extLst>
  </p:cSld>
  <p:clrMapOvr>
    <a:masterClrMapping/>
  </p:clrMapOvr>
  <p:transition spd="slow">
    <p:wipe/>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6458672" cy="757551"/>
          </a:xfrm>
        </p:spPr>
        <p:txBody>
          <a:bodyPr/>
          <a:lstStyle/>
          <a:p>
            <a:pPr rtl="0"/>
            <a:r>
              <a:rPr lang="x-none" sz="1600" dirty="0"/>
              <a:t>Administración de discos</a:t>
            </a:r>
            <a:r>
              <a:rPr lang="en-US" altLang="en-US" dirty="0"/>
              <a:t/>
            </a:r>
            <a:br>
              <a:rPr lang="en-US" altLang="en-US" dirty="0"/>
            </a:br>
            <a:r>
              <a:rPr lang="x-none" dirty="0"/>
              <a:t>Verificación de errores de disco</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270615" y="744190"/>
            <a:ext cx="4843404" cy="3850975"/>
          </a:xfrm>
        </p:spPr>
        <p:txBody>
          <a:bodyPr/>
          <a:lstStyle/>
          <a:p>
            <a:pPr rtl="0"/>
            <a:r>
              <a:rPr lang="x-none" sz="1200" dirty="0"/>
              <a:t>La herramienta de comprobación de errores de disco comprueba la integridad de los archivos y las carpetas mediante el examen de la superficie del disco duro para detectar errores físicos.</a:t>
            </a:r>
          </a:p>
          <a:p>
            <a:pPr rtl="0"/>
            <a:r>
              <a:rPr lang="x-none" sz="1200" dirty="0"/>
              <a:t>La herramienta corrige los errores del sistema de archivos y revisa el disco para detectar sectores defectuosos. También intenta recuperar los datos de los sectores defectuosos. </a:t>
            </a:r>
          </a:p>
          <a:p>
            <a:pPr rtl="0"/>
            <a:r>
              <a:rPr lang="x-none" sz="1200" dirty="0"/>
              <a:t>En el Explorador de archivos o el Administrador de archivos, haga clic con el botón secundario en la unidad y seleccione </a:t>
            </a:r>
            <a:r>
              <a:rPr lang="x-none" sz="1200" b="1" dirty="0"/>
              <a:t>Propiedades</a:t>
            </a:r>
            <a:r>
              <a:rPr lang="x-none" sz="1200" dirty="0"/>
              <a:t>. Seleccione la </a:t>
            </a:r>
            <a:r>
              <a:rPr lang="x-none" sz="1200" dirty="0" smtClean="0"/>
              <a:t>pestaña</a:t>
            </a:r>
            <a:r>
              <a:rPr lang="en-US" sz="1200" dirty="0" smtClean="0"/>
              <a:t> </a:t>
            </a:r>
            <a:r>
              <a:rPr lang="x-none" sz="1200" b="1" dirty="0" smtClean="0"/>
              <a:t>Herramientas</a:t>
            </a:r>
            <a:r>
              <a:rPr lang="x-none" sz="1200" dirty="0" smtClean="0"/>
              <a:t> </a:t>
            </a:r>
            <a:r>
              <a:rPr lang="x-none" sz="1200" dirty="0"/>
              <a:t>y seleccione </a:t>
            </a:r>
            <a:r>
              <a:rPr lang="x-none" sz="1200" b="1" dirty="0"/>
              <a:t>Marcar</a:t>
            </a:r>
            <a:r>
              <a:rPr lang="x-none" sz="1200" dirty="0"/>
              <a:t> o </a:t>
            </a:r>
            <a:r>
              <a:rPr lang="x-none" sz="1200" b="1" dirty="0"/>
              <a:t>Verificar ahora</a:t>
            </a:r>
            <a:r>
              <a:rPr lang="x-none" sz="1200" dirty="0"/>
              <a:t> en Windows 7.</a:t>
            </a:r>
          </a:p>
          <a:p>
            <a:pPr rtl="0"/>
            <a:r>
              <a:rPr lang="x-none" sz="1200" dirty="0"/>
              <a:t>En Windows 8, seleccione </a:t>
            </a:r>
            <a:r>
              <a:rPr lang="x-none" sz="1200" b="1" dirty="0"/>
              <a:t>Analizar unidad</a:t>
            </a:r>
            <a:r>
              <a:rPr lang="x-none" sz="1200" dirty="0"/>
              <a:t> para intentar recuperar sectores defectuosos. En Windows 7, seleccione </a:t>
            </a:r>
            <a:r>
              <a:rPr lang="x-none" sz="1200" b="1" dirty="0"/>
              <a:t>Examinar e intentar recuperar los sectores defectuosos</a:t>
            </a:r>
            <a:r>
              <a:rPr lang="x-none" sz="1200" dirty="0"/>
              <a:t> y haga clic en </a:t>
            </a:r>
            <a:r>
              <a:rPr lang="x-none" sz="1200" b="1" dirty="0"/>
              <a:t>Iniciar</a:t>
            </a:r>
            <a:r>
              <a:rPr lang="x-none" sz="1200" dirty="0"/>
              <a:t>.</a:t>
            </a:r>
          </a:p>
          <a:p>
            <a:pPr rtl="0"/>
            <a:r>
              <a:rPr lang="x-none" sz="1200" dirty="0"/>
              <a:t>En Windows 8 y 10, haga clic en Revisar resultados después de la digitalización. Se abrirá una ventana del Visor de eventos que le permitirá ver la entrada de registro para el escaneo.</a:t>
            </a:r>
          </a:p>
        </p:txBody>
      </p:sp>
      <p:pic>
        <p:nvPicPr>
          <p:cNvPr id="6" name="Picture 5" descr="Image is of the The Disk Error-Checking tool which checks the integrity of files and folders by scanning the hard disk surface for physical errors. ">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12229" y="1023796"/>
            <a:ext cx="3673484" cy="3381200"/>
          </a:xfrm>
          <a:prstGeom prst="rect">
            <a:avLst/>
          </a:prstGeom>
          <a:ln w="12700">
            <a:solidFill>
              <a:schemeClr val="tx1"/>
            </a:solidFill>
          </a:ln>
        </p:spPr>
      </p:pic>
    </p:spTree>
    <p:custDataLst>
      <p:tags r:id="rId1"/>
    </p:custDataLst>
    <p:extLst>
      <p:ext uri="{BB962C8B-B14F-4D97-AF65-F5344CB8AC3E}">
        <p14:creationId xmlns:p14="http://schemas.microsoft.com/office/powerpoint/2010/main" val="2556853182"/>
      </p:ext>
    </p:extLst>
  </p:cSld>
  <p:clrMapOvr>
    <a:masterClrMapping/>
  </p:clrMapOvr>
  <p:transition spd="slow">
    <p:wipe/>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Administración de discos</a:t>
            </a:r>
            <a:r>
              <a:rPr lang="en-US" altLang="en-US" dirty="0"/>
              <a:t/>
            </a:r>
            <a:br>
              <a:rPr lang="en-US" altLang="en-US" dirty="0"/>
            </a:br>
            <a:r>
              <a:rPr lang="x-none"/>
              <a:t>Práctica de laboratorio: Mantenimiento del disco duro</a:t>
            </a:r>
          </a:p>
        </p:txBody>
      </p:sp>
      <p:sp>
        <p:nvSpPr>
          <p:cNvPr id="8" name="Content Placeholder 2">
            <a:extLst>
              <a:ext uri="{FF2B5EF4-FFF2-40B4-BE49-F238E27FC236}">
                <a16:creationId xmlns:a16="http://schemas.microsoft.com/office/drawing/2014/main" xmlns:c15="http://schemas.microsoft.com/office/drawing/2012/chart" xmlns:c="http://schemas.openxmlformats.org/drawingml/2006/chart" xmlns="" id="{AEE391AC-E208-4C1A-9095-E9CCE85E392D}"/>
              </a:ext>
            </a:extLst>
          </p:cNvPr>
          <p:cNvSpPr>
            <a:spLocks noGrp="1"/>
          </p:cNvSpPr>
          <p:nvPr>
            <p:ph idx="1"/>
          </p:nvPr>
        </p:nvSpPr>
        <p:spPr>
          <a:xfrm>
            <a:off x="334605" y="981614"/>
            <a:ext cx="8335670" cy="692950"/>
          </a:xfrm>
        </p:spPr>
        <p:txBody>
          <a:bodyPr/>
          <a:lstStyle/>
          <a:p>
            <a:pPr marL="0" indent="0" rtl="0">
              <a:buNone/>
            </a:pPr>
            <a:r>
              <a:rPr lang="x-none"/>
              <a:t>En esta práctica de laboratorio, realizará tareas de mantenimiento del disco duro, incluida la desfragmentación y la verificación de errores.</a:t>
            </a:r>
          </a:p>
        </p:txBody>
      </p:sp>
    </p:spTree>
    <p:custDataLst>
      <p:tags r:id="rId1"/>
    </p:custDataLst>
    <p:extLst>
      <p:ext uri="{BB962C8B-B14F-4D97-AF65-F5344CB8AC3E}">
        <p14:creationId xmlns:p14="http://schemas.microsoft.com/office/powerpoint/2010/main" val="2630079050"/>
      </p:ext>
    </p:extLst>
  </p:cSld>
  <p:clrMapOvr>
    <a:masterClrMapping/>
  </p:clrMapOvr>
  <p:transition spd="slow">
    <p:wipe/>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4594033" cy="757551"/>
          </a:xfrm>
        </p:spPr>
        <p:txBody>
          <a:bodyPr/>
          <a:lstStyle/>
          <a:p>
            <a:pPr rtl="0"/>
            <a:r>
              <a:rPr lang="x-none" sz="1600"/>
              <a:t>Instalación y configuración de aplicaciones</a:t>
            </a:r>
            <a:r>
              <a:rPr lang="en-US" altLang="en-US" dirty="0"/>
              <a:t/>
            </a:r>
            <a:br>
              <a:rPr lang="en-US" altLang="en-US" dirty="0"/>
            </a:br>
            <a:r>
              <a:rPr lang="x-none"/>
              <a:t>Requisitos del sistema</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779389" y="719968"/>
            <a:ext cx="4357116" cy="4129347"/>
          </a:xfrm>
        </p:spPr>
        <p:txBody>
          <a:bodyPr/>
          <a:lstStyle/>
          <a:p>
            <a:pPr rtl="0"/>
            <a:r>
              <a:rPr lang="x-none" sz="1400" spc="-30" dirty="0"/>
              <a:t>Antes de adquirir o intentar instalar una aplicación, debe verificar que se cumplan los requisitos del sistema. Los requisitos se definen normalmente en el paquete de software o en la página de descarga de software:</a:t>
            </a:r>
          </a:p>
          <a:p>
            <a:pPr lvl="1" rtl="0"/>
            <a:r>
              <a:rPr lang="x-none" sz="1300" b="1" spc="-30" dirty="0"/>
              <a:t>Velocidad del procesador</a:t>
            </a:r>
            <a:r>
              <a:rPr lang="x-none" sz="1300" spc="-30" dirty="0"/>
              <a:t>: 32 o 64 bits, x86 u otro</a:t>
            </a:r>
          </a:p>
          <a:p>
            <a:pPr lvl="1" rtl="0"/>
            <a:r>
              <a:rPr lang="x-none" sz="1300" b="1" spc="-30" dirty="0"/>
              <a:t>RAM</a:t>
            </a:r>
            <a:r>
              <a:rPr lang="x-none" sz="1300" spc="-30" dirty="0"/>
              <a:t>: algunas veces, como capacidad mínima o recomendada</a:t>
            </a:r>
          </a:p>
          <a:p>
            <a:pPr lvl="1" rtl="0"/>
            <a:r>
              <a:rPr lang="x-none" sz="1300" b="1" spc="-30" dirty="0"/>
              <a:t>Sistema </a:t>
            </a:r>
            <a:r>
              <a:rPr lang="x-none" sz="1300" b="1" spc="-30" dirty="0" smtClean="0"/>
              <a:t>operativo </a:t>
            </a:r>
            <a:r>
              <a:rPr lang="x-none" sz="1300" spc="-30" dirty="0" smtClean="0"/>
              <a:t>y </a:t>
            </a:r>
            <a:r>
              <a:rPr lang="x-none" sz="1300" spc="-30" dirty="0"/>
              <a:t>versión</a:t>
            </a:r>
          </a:p>
          <a:p>
            <a:pPr lvl="1" rtl="0"/>
            <a:r>
              <a:rPr lang="x-none" sz="1300" b="1" spc="-30" dirty="0"/>
              <a:t>Espacio en el disco duro </a:t>
            </a:r>
            <a:r>
              <a:rPr lang="x-none" sz="1300" spc="-30" dirty="0"/>
              <a:t>- disponible</a:t>
            </a:r>
          </a:p>
          <a:p>
            <a:pPr lvl="1" rtl="0"/>
            <a:r>
              <a:rPr lang="x-none" sz="1300" b="1" spc="-30" dirty="0"/>
              <a:t>Dependencias de </a:t>
            </a:r>
            <a:r>
              <a:rPr lang="x-none" sz="1300" b="1" spc="-30" dirty="0" smtClean="0"/>
              <a:t>software</a:t>
            </a:r>
            <a:r>
              <a:rPr lang="x-none" sz="1300" spc="-30" dirty="0" smtClean="0"/>
              <a:t>: </a:t>
            </a:r>
            <a:r>
              <a:rPr lang="x-none" sz="1300" spc="-30" dirty="0"/>
              <a:t>tiempo de ejecución y otros marcos o entornos pueden ser necesarios para que el software se ejectute</a:t>
            </a:r>
          </a:p>
          <a:p>
            <a:pPr lvl="1" rtl="0"/>
            <a:r>
              <a:rPr lang="x-none" sz="1300" b="1" spc="-30" dirty="0"/>
              <a:t>Gráficos y pantalla</a:t>
            </a:r>
          </a:p>
          <a:p>
            <a:pPr lvl="1" rtl="0"/>
            <a:r>
              <a:rPr lang="x-none" sz="1300" b="1" spc="-30" dirty="0"/>
              <a:t>Acceso a la red</a:t>
            </a:r>
            <a:r>
              <a:rPr lang="x-none" sz="1300" spc="-30" dirty="0"/>
              <a:t>: si hay</a:t>
            </a:r>
          </a:p>
          <a:p>
            <a:pPr lvl="1" rtl="0"/>
            <a:r>
              <a:rPr lang="x-none" sz="1300" spc="-30" dirty="0"/>
              <a:t>Dispositivos periféricos</a:t>
            </a:r>
          </a:p>
        </p:txBody>
      </p:sp>
      <p:pic>
        <p:nvPicPr>
          <p:cNvPr id="6" name="Picture 5">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6969" y="1773090"/>
            <a:ext cx="4617313" cy="1432433"/>
          </a:xfrm>
          <a:prstGeom prst="rect">
            <a:avLst/>
          </a:prstGeom>
          <a:ln w="12700">
            <a:solidFill>
              <a:schemeClr val="tx1"/>
            </a:solidFill>
          </a:ln>
        </p:spPr>
      </p:pic>
    </p:spTree>
    <p:custDataLst>
      <p:tags r:id="rId1"/>
    </p:custDataLst>
    <p:extLst>
      <p:ext uri="{BB962C8B-B14F-4D97-AF65-F5344CB8AC3E}">
        <p14:creationId xmlns:p14="http://schemas.microsoft.com/office/powerpoint/2010/main" val="677854966"/>
      </p:ext>
    </p:extLst>
  </p:cSld>
  <p:clrMapOvr>
    <a:masterClrMapping/>
  </p:clrMapOvr>
  <p:transition spd="slow">
    <p:wipe/>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Instalación y configuración de aplicaciones</a:t>
            </a:r>
            <a:r>
              <a:rPr lang="en-US" altLang="en-US" dirty="0"/>
              <a:t/>
            </a:r>
            <a:br>
              <a:rPr lang="en-US" altLang="en-US" dirty="0"/>
            </a:br>
            <a:r>
              <a:rPr lang="x-none"/>
              <a:t>Métodos de instalación</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338527" y="798944"/>
            <a:ext cx="8782987" cy="2074414"/>
          </a:xfrm>
        </p:spPr>
        <p:txBody>
          <a:bodyPr/>
          <a:lstStyle/>
          <a:p>
            <a:pPr rtl="0"/>
            <a:r>
              <a:rPr lang="x-none" sz="1400"/>
              <a:t>La mayoría de las aplicaciones utiliza un proceso de instalación automático cuando se inserta el disco de la aplicación en la unidad óptica. </a:t>
            </a:r>
          </a:p>
          <a:p>
            <a:pPr rtl="0"/>
            <a:r>
              <a:rPr lang="x-none" sz="1400"/>
              <a:t>El usuario debe hacer clic en el Asistente para instalación y proporcionar información cuando se le solicite. </a:t>
            </a:r>
          </a:p>
          <a:p>
            <a:pPr rtl="0"/>
            <a:r>
              <a:rPr lang="x-none" sz="1400"/>
              <a:t>La mayoría de las instalaciones de software de Windows son atendidas, lo que significa que el usuario debe estar presente para interactuar con el software del instalador para proporcionar información sobre las opciones que se deben usar al instalar el software.</a:t>
            </a:r>
          </a:p>
          <a:p>
            <a:pPr rtl="0"/>
            <a:r>
              <a:rPr lang="x-none" sz="1400"/>
              <a:t>En la figura, se definen los distintos tipos de instalaciones .</a:t>
            </a:r>
          </a:p>
        </p:txBody>
      </p:sp>
      <p:pic>
        <p:nvPicPr>
          <p:cNvPr id="6" name="Picture 5">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70734" y="3076160"/>
            <a:ext cx="5203281" cy="1593276"/>
          </a:xfrm>
          <a:prstGeom prst="rect">
            <a:avLst/>
          </a:prstGeom>
          <a:ln w="12700">
            <a:solidFill>
              <a:schemeClr val="tx1"/>
            </a:solidFill>
          </a:ln>
        </p:spPr>
      </p:pic>
    </p:spTree>
    <p:custDataLst>
      <p:tags r:id="rId1"/>
    </p:custDataLst>
    <p:extLst>
      <p:ext uri="{BB962C8B-B14F-4D97-AF65-F5344CB8AC3E}">
        <p14:creationId xmlns:p14="http://schemas.microsoft.com/office/powerpoint/2010/main" val="3934898674"/>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11: Prácticas recomendadas</a:t>
            </a:r>
          </a:p>
        </p:txBody>
      </p:sp>
      <p:sp>
        <p:nvSpPr>
          <p:cNvPr id="11266" name="Rectangle 34"/>
          <p:cNvSpPr>
            <a:spLocks noGrp="1" noChangeArrowheads="1"/>
          </p:cNvSpPr>
          <p:nvPr>
            <p:ph idx="1"/>
          </p:nvPr>
        </p:nvSpPr>
        <p:spPr/>
        <p:txBody>
          <a:bodyPr/>
          <a:lstStyle/>
          <a:p>
            <a:pPr marL="0" indent="0" rtl="0">
              <a:lnSpc>
                <a:spcPct val="85000"/>
              </a:lnSpc>
              <a:spcBef>
                <a:spcPct val="30000"/>
              </a:spcBef>
              <a:buNone/>
            </a:pPr>
            <a:r>
              <a:rPr lang="x-none" dirty="0"/>
              <a:t>Antes de enseñar el capítulo 11, el instructor debe:</a:t>
            </a:r>
          </a:p>
          <a:p>
            <a:pPr rtl="0" eaLnBrk="1" hangingPunct="1">
              <a:lnSpc>
                <a:spcPct val="85000"/>
              </a:lnSpc>
              <a:spcBef>
                <a:spcPct val="30000"/>
              </a:spcBef>
            </a:pPr>
            <a:r>
              <a:rPr lang="x-none" dirty="0"/>
              <a:t>Completar la "Evaluación" del Capítulo 11</a:t>
            </a:r>
          </a:p>
          <a:p>
            <a:pPr rtl="0" eaLnBrk="1" hangingPunct="1">
              <a:lnSpc>
                <a:spcPct val="85000"/>
              </a:lnSpc>
              <a:spcBef>
                <a:spcPct val="30000"/>
              </a:spcBef>
            </a:pPr>
            <a:r>
              <a:rPr lang="x-none" dirty="0"/>
              <a:t>Los objetivos de este capítulo son:</a:t>
            </a:r>
          </a:p>
          <a:p>
            <a:pPr lvl="1" rtl="0">
              <a:lnSpc>
                <a:spcPct val="85000"/>
              </a:lnSpc>
              <a:spcBef>
                <a:spcPct val="30000"/>
              </a:spcBef>
            </a:pPr>
            <a:r>
              <a:rPr lang="x-none" dirty="0"/>
              <a:t>Compare las versiones 7, 8, 8.1 y 10 de Windows</a:t>
            </a:r>
          </a:p>
          <a:p>
            <a:pPr lvl="1" rtl="0">
              <a:lnSpc>
                <a:spcPct val="85000"/>
              </a:lnSpc>
              <a:spcBef>
                <a:spcPct val="30000"/>
              </a:spcBef>
            </a:pPr>
            <a:r>
              <a:rPr lang="x-none" dirty="0"/>
              <a:t>Utilice funciones del escritorio de Windows.</a:t>
            </a:r>
          </a:p>
          <a:p>
            <a:pPr lvl="1" rtl="0">
              <a:lnSpc>
                <a:spcPct val="85000"/>
              </a:lnSpc>
              <a:spcBef>
                <a:spcPct val="30000"/>
              </a:spcBef>
            </a:pPr>
            <a:r>
              <a:rPr lang="x-none" dirty="0"/>
              <a:t>Utilice el administrador de tareas de Windows para administrar los procesos y servicios en ejecución.</a:t>
            </a:r>
          </a:p>
          <a:p>
            <a:pPr lvl="1" rtl="0">
              <a:lnSpc>
                <a:spcPct val="85000"/>
              </a:lnSpc>
              <a:spcBef>
                <a:spcPct val="30000"/>
              </a:spcBef>
            </a:pPr>
            <a:r>
              <a:rPr lang="x-none" dirty="0"/>
              <a:t>Utilice el Explorador de archivos para administrar archivos, carpetas y aplicaciones.</a:t>
            </a:r>
          </a:p>
          <a:p>
            <a:pPr lvl="1" rtl="0">
              <a:lnSpc>
                <a:spcPct val="85000"/>
              </a:lnSpc>
              <a:spcBef>
                <a:spcPct val="30000"/>
              </a:spcBef>
            </a:pPr>
            <a:r>
              <a:rPr lang="x-none" dirty="0"/>
              <a:t>Use las utilidades del panel de control de Microsoft Windows.</a:t>
            </a:r>
          </a:p>
          <a:p>
            <a:pPr lvl="1" rtl="0">
              <a:lnSpc>
                <a:spcPct val="85000"/>
              </a:lnSpc>
              <a:spcBef>
                <a:spcPct val="30000"/>
              </a:spcBef>
            </a:pPr>
            <a:r>
              <a:rPr lang="x-none" dirty="0"/>
              <a:t>Configure las cuentas de usuario con paneles de control.</a:t>
            </a:r>
          </a:p>
          <a:p>
            <a:pPr lvl="1" rtl="0">
              <a:lnSpc>
                <a:spcPct val="85000"/>
              </a:lnSpc>
              <a:spcBef>
                <a:spcPct val="30000"/>
              </a:spcBef>
            </a:pPr>
            <a:r>
              <a:rPr lang="x-none" dirty="0"/>
              <a:t>Configure Internet y la conectividad de red mediante los paneles de control.</a:t>
            </a:r>
          </a:p>
          <a:p>
            <a:pPr lvl="1" rtl="0">
              <a:lnSpc>
                <a:spcPct val="85000"/>
              </a:lnSpc>
              <a:spcBef>
                <a:spcPct val="30000"/>
              </a:spcBef>
            </a:pPr>
            <a:r>
              <a:rPr lang="x-none" dirty="0"/>
              <a:t>Configure los parámetros de la pantalla de Windows</a:t>
            </a:r>
            <a:r>
              <a:rPr lang="x-none" dirty="0" smtClean="0"/>
              <a:t>.</a:t>
            </a:r>
            <a:endParaRPr lang="en-US" dirty="0"/>
          </a:p>
        </p:txBody>
      </p:sp>
    </p:spTree>
    <p:extLst>
      <p:ext uri="{BB962C8B-B14F-4D97-AF65-F5344CB8AC3E}">
        <p14:creationId xmlns:p14="http://schemas.microsoft.com/office/powerpoint/2010/main" val="2379341361"/>
      </p:ext>
    </p:extLst>
  </p:cSld>
  <p:clrMapOvr>
    <a:masterClrMapping/>
  </p:clrMapOvr>
  <p:transition spd="slow">
    <p:wipe/>
  </p:transition>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4373695" cy="757551"/>
          </a:xfrm>
        </p:spPr>
        <p:txBody>
          <a:bodyPr/>
          <a:lstStyle/>
          <a:p>
            <a:pPr rtl="0"/>
            <a:r>
              <a:rPr lang="x-none" sz="1600"/>
              <a:t>Instalación y configuración de aplicaciones</a:t>
            </a:r>
            <a:r>
              <a:rPr lang="en-US" altLang="en-US" dirty="0"/>
              <a:t/>
            </a:r>
            <a:br>
              <a:rPr lang="en-US" altLang="en-US" dirty="0"/>
            </a:br>
            <a:r>
              <a:rPr lang="x-none"/>
              <a:t>Instalación de una aplicación</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502069" y="552413"/>
            <a:ext cx="4495800" cy="4387230"/>
          </a:xfrm>
        </p:spPr>
        <p:txBody>
          <a:bodyPr/>
          <a:lstStyle/>
          <a:p>
            <a:pPr rtl="0"/>
            <a:r>
              <a:rPr lang="x-none" sz="1400" dirty="0"/>
              <a:t>La instalación local se puede realizar desde el disco duro o por CD, DVD o USB.</a:t>
            </a:r>
          </a:p>
          <a:p>
            <a:pPr rtl="0"/>
            <a:r>
              <a:rPr lang="x-none" sz="1400" dirty="0"/>
              <a:t>Para realizar una instalación con supervisión local, inserte los medios o la unidad, o abra el archivo de programa descargado.</a:t>
            </a:r>
          </a:p>
          <a:p>
            <a:pPr rtl="0"/>
            <a:r>
              <a:rPr lang="x-none" sz="1400" dirty="0"/>
              <a:t>Si la instalación del software no se inicia automáticamente, deberá examinar los medios de instalación para encontrar y ejecutar el instalador.</a:t>
            </a:r>
          </a:p>
          <a:p>
            <a:pPr rtl="0"/>
            <a:r>
              <a:rPr lang="x-none" sz="1400" dirty="0"/>
              <a:t>Por lo general, el software del instalador tiene una extensión de archivo EXE o MSI (Microsoft Silent Installer).</a:t>
            </a:r>
          </a:p>
          <a:p>
            <a:pPr rtl="0"/>
            <a:r>
              <a:rPr lang="x-none" sz="1400" dirty="0"/>
              <a:t>Si hay problemas, repare o desinstale la aplicación.</a:t>
            </a:r>
          </a:p>
          <a:p>
            <a:pPr rtl="0"/>
            <a:r>
              <a:rPr lang="x-none" sz="1400" dirty="0"/>
              <a:t>Además del proceso descrito anteriormente, Windows 8 y 10 brindan acceso a la Tienda Windows, como se muestra en la figura.</a:t>
            </a:r>
          </a:p>
        </p:txBody>
      </p:sp>
      <p:pic>
        <p:nvPicPr>
          <p:cNvPr id="6" name="Picture 5" descr="This image displays the home page of the Microsoft Store.">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94457" y="1031054"/>
            <a:ext cx="3688000" cy="3301104"/>
          </a:xfrm>
          <a:prstGeom prst="rect">
            <a:avLst/>
          </a:prstGeom>
          <a:ln w="12700">
            <a:solidFill>
              <a:schemeClr val="tx1"/>
            </a:solidFill>
          </a:ln>
        </p:spPr>
      </p:pic>
    </p:spTree>
    <p:custDataLst>
      <p:tags r:id="rId1"/>
    </p:custDataLst>
    <p:extLst>
      <p:ext uri="{BB962C8B-B14F-4D97-AF65-F5344CB8AC3E}">
        <p14:creationId xmlns:p14="http://schemas.microsoft.com/office/powerpoint/2010/main" val="1601964282"/>
      </p:ext>
    </p:extLst>
  </p:cSld>
  <p:clrMapOvr>
    <a:masterClrMapping/>
  </p:clrMapOvr>
  <p:transition spd="slow">
    <p:wipe/>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4583016" cy="757551"/>
          </a:xfrm>
        </p:spPr>
        <p:txBody>
          <a:bodyPr/>
          <a:lstStyle/>
          <a:p>
            <a:pPr rtl="0"/>
            <a:r>
              <a:rPr lang="x-none" sz="1600"/>
              <a:t>Instalación y configuración de aplicaciones</a:t>
            </a:r>
            <a:r>
              <a:rPr lang="en-US" altLang="en-US" dirty="0"/>
              <a:t/>
            </a:r>
            <a:br>
              <a:rPr lang="en-US" altLang="en-US" dirty="0"/>
            </a:br>
            <a:r>
              <a:rPr lang="x-none"/>
              <a:t>Modo de compatibilidad</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169911" y="1007802"/>
            <a:ext cx="5200659" cy="3784117"/>
          </a:xfrm>
        </p:spPr>
        <p:txBody>
          <a:bodyPr/>
          <a:lstStyle/>
          <a:p>
            <a:pPr rtl="0"/>
            <a:r>
              <a:rPr lang="x-none" sz="1400" dirty="0"/>
              <a:t>Es posible que las aplicaciones más antiguas no se ejecuten correctamente en los sistemas operativos Windows más modernos.</a:t>
            </a:r>
          </a:p>
          <a:p>
            <a:pPr rtl="0"/>
            <a:r>
              <a:rPr lang="x-none" sz="1400" dirty="0"/>
              <a:t>Si el software anterior no se está ejecutando correctamente, ubique el archivo ejecutable para la aplicación. Para ello, debe hacer clic con el botón secundario en un acceso directo para la aplicación y seleccionar </a:t>
            </a:r>
            <a:r>
              <a:rPr lang="x-none" sz="1400" b="1" dirty="0"/>
              <a:t>Abrir ubicación del archivo.</a:t>
            </a:r>
          </a:p>
          <a:p>
            <a:pPr rtl="0"/>
            <a:r>
              <a:rPr lang="x-none" sz="1400" dirty="0"/>
              <a:t>Haga clic con el botón secundario en el archivo ejecutable y seleccione Propiedades.</a:t>
            </a:r>
          </a:p>
          <a:p>
            <a:pPr rtl="0"/>
            <a:r>
              <a:rPr lang="x-none" sz="1400" dirty="0"/>
              <a:t>En la pestaña </a:t>
            </a:r>
            <a:r>
              <a:rPr lang="x-none" sz="1400" b="1" dirty="0"/>
              <a:t>Compatibilidad</a:t>
            </a:r>
            <a:r>
              <a:rPr lang="x-none" sz="1400" dirty="0"/>
              <a:t> que se muestra en la figura, puede ejecutar el </a:t>
            </a:r>
            <a:r>
              <a:rPr lang="x-none" sz="1400" b="1" dirty="0"/>
              <a:t>Solucionador de problemas de compatibilidad de Windows</a:t>
            </a:r>
            <a:r>
              <a:rPr lang="x-none" sz="1400" dirty="0"/>
              <a:t> o configurar manualmente el entorno de Modo de compatibilidad para la aplicación.</a:t>
            </a:r>
          </a:p>
        </p:txBody>
      </p:sp>
      <p:pic>
        <p:nvPicPr>
          <p:cNvPr id="6" name="Picture 5" descr="This image is an executable file location. Across the top the compatibility tab is the second tab.">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5370571" y="505631"/>
            <a:ext cx="2716621" cy="3829207"/>
          </a:xfrm>
          <a:prstGeom prst="rect">
            <a:avLst/>
          </a:prstGeom>
          <a:ln w="12700">
            <a:solidFill>
              <a:schemeClr val="tx1"/>
            </a:solidFill>
          </a:ln>
        </p:spPr>
      </p:pic>
    </p:spTree>
    <p:custDataLst>
      <p:tags r:id="rId1"/>
    </p:custDataLst>
    <p:extLst>
      <p:ext uri="{BB962C8B-B14F-4D97-AF65-F5344CB8AC3E}">
        <p14:creationId xmlns:p14="http://schemas.microsoft.com/office/powerpoint/2010/main" val="3976871749"/>
      </p:ext>
    </p:extLst>
  </p:cSld>
  <p:clrMapOvr>
    <a:masterClrMapping/>
  </p:clrMapOvr>
  <p:transition spd="slow">
    <p:wipe/>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41393"/>
            <a:ext cx="5210977" cy="757551"/>
          </a:xfrm>
        </p:spPr>
        <p:txBody>
          <a:bodyPr/>
          <a:lstStyle/>
          <a:p>
            <a:pPr rtl="0"/>
            <a:r>
              <a:rPr lang="x-none" sz="1600"/>
              <a:t>Instalación y configuración de aplicaciones</a:t>
            </a:r>
            <a:r>
              <a:rPr lang="en-US" altLang="en-US" dirty="0"/>
              <a:t/>
            </a:r>
            <a:br>
              <a:rPr lang="en-US" altLang="en-US" dirty="0"/>
            </a:br>
            <a:r>
              <a:rPr lang="x-none"/>
              <a:t>Desinstalar o cambiar un programa</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648199" y="967410"/>
            <a:ext cx="4495800" cy="3893957"/>
          </a:xfrm>
        </p:spPr>
        <p:txBody>
          <a:bodyPr/>
          <a:lstStyle/>
          <a:p>
            <a:pPr rtl="0"/>
            <a:r>
              <a:rPr lang="x-none" sz="1300" dirty="0"/>
              <a:t>Si una aplicación no se desinstala correctamente, es posible que queden archivos en el disco duro y una configuración innecesaria en el registro, lo que agota el espacio del disco duro y los recursos del sistema.</a:t>
            </a:r>
          </a:p>
          <a:p>
            <a:pPr rtl="0"/>
            <a:r>
              <a:rPr lang="x-none" sz="1300" dirty="0"/>
              <a:t>Los archivos innecesarios también pueden disminuir la velocidad a la que se lee el registro. Microsoft recomienda que siempre se use la utilidad Programas y características del panel de control al eliminar, modificar o reparar aplicaciones. </a:t>
            </a:r>
          </a:p>
          <a:p>
            <a:pPr rtl="0"/>
            <a:r>
              <a:rPr lang="x-none" sz="1300" dirty="0"/>
              <a:t>Esta utilidad orienta al usuario en el proceso de eliminación de software y elimina cada archivo que se instaló, como se muestra en la figura.</a:t>
            </a:r>
          </a:p>
          <a:p>
            <a:pPr rtl="0"/>
            <a:r>
              <a:rPr lang="x-none" sz="1300" dirty="0"/>
              <a:t>Algunas aplicaciones pueden incluir una función de desinstalación que se encuentra en el menú Inicio de Windows con la aplicación</a:t>
            </a:r>
            <a:r>
              <a:rPr lang="x-none" sz="1300" dirty="0" smtClean="0"/>
              <a:t>.</a:t>
            </a:r>
            <a:endParaRPr lang="en-US" sz="1300" dirty="0"/>
          </a:p>
        </p:txBody>
      </p:sp>
      <p:pic>
        <p:nvPicPr>
          <p:cNvPr id="6" name="Picture 5" descr="This image displays the uninstall application. The path to this application is: Control Panel &gt;All Control Panel Items &gt;Programs and Features.">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398637" y="1125415"/>
            <a:ext cx="4097165" cy="3102708"/>
          </a:xfrm>
          <a:prstGeom prst="rect">
            <a:avLst/>
          </a:prstGeom>
          <a:ln w="12700">
            <a:solidFill>
              <a:schemeClr val="tx1"/>
            </a:solidFill>
          </a:ln>
        </p:spPr>
      </p:pic>
    </p:spTree>
    <p:custDataLst>
      <p:tags r:id="rId1"/>
    </p:custDataLst>
    <p:extLst>
      <p:ext uri="{BB962C8B-B14F-4D97-AF65-F5344CB8AC3E}">
        <p14:creationId xmlns:p14="http://schemas.microsoft.com/office/powerpoint/2010/main" val="3270853427"/>
      </p:ext>
    </p:extLst>
  </p:cSld>
  <p:clrMapOvr>
    <a:masterClrMapping/>
  </p:clrMapOvr>
  <p:transition spd="slow">
    <p:wipe/>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Instalación y configuración de aplicaciones</a:t>
            </a:r>
            <a:r>
              <a:rPr lang="en-US" altLang="en-US" dirty="0"/>
              <a:t/>
            </a:r>
            <a:br>
              <a:rPr lang="en-US" altLang="en-US" dirty="0"/>
            </a:br>
            <a:r>
              <a:rPr lang="x-none"/>
              <a:t>Práctica de laboratorio: Instalación de software de terceros</a:t>
            </a:r>
          </a:p>
        </p:txBody>
      </p:sp>
      <p:sp>
        <p:nvSpPr>
          <p:cNvPr id="8" name="Content Placeholder 2">
            <a:extLst>
              <a:ext uri="{FF2B5EF4-FFF2-40B4-BE49-F238E27FC236}">
                <a16:creationId xmlns:a16="http://schemas.microsoft.com/office/drawing/2014/main" xmlns:c15="http://schemas.microsoft.com/office/drawing/2012/chart" xmlns:c="http://schemas.openxmlformats.org/drawingml/2006/chart" xmlns="" id="{AE6D0679-E266-438F-8F18-76F374D5CDE7}"/>
              </a:ext>
            </a:extLst>
          </p:cNvPr>
          <p:cNvSpPr>
            <a:spLocks noGrp="1"/>
          </p:cNvSpPr>
          <p:nvPr>
            <p:ph idx="1"/>
          </p:nvPr>
        </p:nvSpPr>
        <p:spPr>
          <a:xfrm>
            <a:off x="286440" y="898097"/>
            <a:ext cx="8196548" cy="1856120"/>
          </a:xfrm>
        </p:spPr>
        <p:txBody>
          <a:bodyPr/>
          <a:lstStyle/>
          <a:p>
            <a:pPr marL="0" indent="0" rtl="0">
              <a:buNone/>
            </a:pPr>
            <a:r>
              <a:rPr lang="x-none"/>
              <a:t>En esta práctica de laboratorio, instalará y eliminará una aplicación de software de terceros suministrada por el instructor. Instalará la aplicación Packet Tracer para Windows. </a:t>
            </a:r>
          </a:p>
          <a:p>
            <a:pPr marL="0" indent="0" rtl="0">
              <a:buNone/>
            </a:pPr>
            <a:r>
              <a:rPr lang="x-none" b="1"/>
              <a:t>Nota:</a:t>
            </a:r>
            <a:r>
              <a:rPr lang="x-none"/>
              <a:t> Puede omitir esta práctica de laboratorio si ya la realizó anteriormente en este currículo y Packet Tracer se encuentra instalado en la computadora.</a:t>
            </a:r>
            <a:r>
              <a:rPr lang="x-none" b="1"/>
              <a:t> </a:t>
            </a:r>
          </a:p>
          <a:p>
            <a:pPr marL="0" indent="0" rtl="0">
              <a:buNone/>
            </a:pPr>
            <a:r>
              <a:rPr lang="x-none" b="1"/>
              <a:t>Nota:</a:t>
            </a:r>
            <a:r>
              <a:rPr lang="x-none"/>
              <a:t> Debería omitir la Parte 2 si utiliza Packet Tracer posteriormente en este currículo.</a:t>
            </a:r>
          </a:p>
        </p:txBody>
      </p:sp>
    </p:spTree>
    <p:custDataLst>
      <p:tags r:id="rId1"/>
    </p:custDataLst>
    <p:extLst>
      <p:ext uri="{BB962C8B-B14F-4D97-AF65-F5344CB8AC3E}">
        <p14:creationId xmlns:p14="http://schemas.microsoft.com/office/powerpoint/2010/main" val="2366238850"/>
      </p:ext>
    </p:extLst>
  </p:cSld>
  <p:clrMapOvr>
    <a:masterClrMapping/>
  </p:clrMapOvr>
  <p:transition spd="slow">
    <p:wipe/>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Instalación y configuración de aplicaciones</a:t>
            </a:r>
            <a:r>
              <a:rPr lang="en-US" altLang="en-US" dirty="0"/>
              <a:t/>
            </a:r>
            <a:br>
              <a:rPr lang="en-US" altLang="en-US" dirty="0"/>
            </a:br>
            <a:r>
              <a:rPr lang="x-none"/>
              <a:t>Consideraciones de seguridad</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169912" y="945282"/>
            <a:ext cx="4401123" cy="4043407"/>
          </a:xfrm>
        </p:spPr>
        <p:txBody>
          <a:bodyPr/>
          <a:lstStyle/>
          <a:p>
            <a:pPr rtl="0"/>
            <a:r>
              <a:rPr lang="x-none" sz="1400" dirty="0"/>
              <a:t>Permitir que los usuarios instalen software en computadoras que son propiedad de una empresa puede ser un riesgo para la seguridad. </a:t>
            </a:r>
          </a:p>
          <a:p>
            <a:pPr rtl="0"/>
            <a:r>
              <a:rPr lang="x-none" sz="1400" dirty="0"/>
              <a:t>Los usuarios se pueden ver engañados a descargar software malicioso que puede provocar la pérdida de datos, ya sea por robo o destrucción. </a:t>
            </a:r>
          </a:p>
          <a:p>
            <a:pPr rtl="0"/>
            <a:r>
              <a:rPr lang="x-none" sz="1400" dirty="0"/>
              <a:t>El software malicioso, conocido como malware, puede infectar todas las computadoras conectadas a una red y puede provocar daños y pérdidas generalizadas.</a:t>
            </a:r>
          </a:p>
          <a:p>
            <a:pPr rtl="0"/>
            <a:r>
              <a:rPr lang="x-none" sz="1400" dirty="0"/>
              <a:t>Como técnico, es importante aplicar políticas relacionadas con la instalación de software y asegurarse de que software antimalware, como Windows Defender, esté activo y actualizado.</a:t>
            </a:r>
          </a:p>
        </p:txBody>
      </p:sp>
      <p:pic>
        <p:nvPicPr>
          <p:cNvPr id="6" name="Picture 5" descr="The image on this screen is the Windows 10 Security Settings Dashboard. This is found in the windows security app. The top of the page titled “Security at a glance”. This page allows you to see what’s happening with the security and health of your device and take any actions that are needed. The device items displayed are: Virus and Threat protection, Account Protection, Firewall and network protection, App and browser control, Device security and Device performance and health.">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571035" y="1115399"/>
            <a:ext cx="4252534" cy="2838704"/>
          </a:xfrm>
          <a:prstGeom prst="rect">
            <a:avLst/>
          </a:prstGeom>
          <a:ln w="12700">
            <a:solidFill>
              <a:schemeClr val="tx1"/>
            </a:solidFill>
          </a:ln>
        </p:spPr>
      </p:pic>
    </p:spTree>
    <p:custDataLst>
      <p:tags r:id="rId1"/>
    </p:custDataLst>
    <p:extLst>
      <p:ext uri="{BB962C8B-B14F-4D97-AF65-F5344CB8AC3E}">
        <p14:creationId xmlns:p14="http://schemas.microsoft.com/office/powerpoint/2010/main" val="1473031679"/>
      </p:ext>
    </p:extLst>
  </p:cSld>
  <p:clrMapOvr>
    <a:masterClrMapping/>
  </p:clrMapOvr>
  <p:transition spd="slow">
    <p:wipe/>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a:solidFill>
                  <a:schemeClr val="accent5">
                    <a:lumMod val="40000"/>
                    <a:lumOff val="60000"/>
                  </a:schemeClr>
                </a:solidFill>
              </a:rPr>
              <a:t>11.4 Herramientas de línea de comandos</a:t>
            </a:r>
          </a:p>
        </p:txBody>
      </p:sp>
    </p:spTree>
    <p:custDataLst>
      <p:tags r:id="rId1"/>
    </p:custDataLst>
    <p:extLst>
      <p:ext uri="{BB962C8B-B14F-4D97-AF65-F5344CB8AC3E}">
        <p14:creationId xmlns:p14="http://schemas.microsoft.com/office/powerpoint/2010/main" val="190202574"/>
      </p:ext>
    </p:extLst>
  </p:cSld>
  <p:clrMapOvr>
    <a:masterClrMapping/>
  </p:clrMapOvr>
  <p:transition spd="slow">
    <p:wipe/>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4648198" cy="757551"/>
          </a:xfrm>
        </p:spPr>
        <p:txBody>
          <a:bodyPr/>
          <a:lstStyle/>
          <a:p>
            <a:pPr rtl="0"/>
            <a:r>
              <a:rPr lang="x-none" sz="1600"/>
              <a:t>Uso de Windows CLI </a:t>
            </a:r>
            <a:r>
              <a:rPr lang="en-US" altLang="en-US" dirty="0"/>
              <a:t/>
            </a:r>
            <a:br>
              <a:rPr lang="en-US" altLang="en-US" dirty="0"/>
            </a:br>
            <a:r>
              <a:rPr lang="x-none"/>
              <a:t>PowerShell</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648199" y="558474"/>
            <a:ext cx="4495800" cy="4567863"/>
          </a:xfrm>
        </p:spPr>
        <p:txBody>
          <a:bodyPr rIns="108000"/>
          <a:lstStyle/>
          <a:p>
            <a:pPr rtl="0"/>
            <a:r>
              <a:rPr lang="x-none" sz="1300" spc="-30" dirty="0"/>
              <a:t>La antigua aplicación de la línea de comandos de Windows se reemplazó en el menú del usuario avanzado de Windows, Win+X, con PowerShell.</a:t>
            </a:r>
          </a:p>
          <a:p>
            <a:pPr rtl="0"/>
            <a:r>
              <a:rPr lang="x-none" sz="1300" spc="-30" dirty="0"/>
              <a:t>La línea de comandos original aún existe en Windows 10 y se puede abrir escribiendo cmd en el campo de búsqueda en la Barra de tareas. También puede cambiar la línea de comandos que se muestra en el menú cambiando la configuración de la Barra de tareas.</a:t>
            </a:r>
          </a:p>
          <a:p>
            <a:pPr rtl="0"/>
            <a:r>
              <a:rPr lang="x-none" sz="1300" spc="-30" dirty="0"/>
              <a:t>PowerShell es una utilidad de línea de comandos más potente. Ofrece características avanzadas, como scripts y automatización. Viene con su propio entorno de desarrollo de scripts, denominado PowerShell ISE.</a:t>
            </a:r>
          </a:p>
          <a:p>
            <a:pPr rtl="0"/>
            <a:r>
              <a:rPr lang="x-none" sz="1300" spc="-30" dirty="0"/>
              <a:t>PowerShell utiliza "cmdlets" o pequeñas aplicaciones, que representan los comandos disponibles. PowerShell también permite asignar nombres a los cmdlets con alias.</a:t>
            </a:r>
          </a:p>
          <a:p>
            <a:pPr rtl="0"/>
            <a:r>
              <a:rPr lang="x-none" sz="1300" spc="-30" dirty="0"/>
              <a:t>En la figura, se muestra Windows ISE. PowerShell también se puede abrir como el shell de la línea de comandos solo.</a:t>
            </a:r>
          </a:p>
        </p:txBody>
      </p:sp>
      <p:pic>
        <p:nvPicPr>
          <p:cNvPr id="6" name="Picture 5" descr="Image is of PowerShell.">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300514" y="1015617"/>
            <a:ext cx="4263603" cy="3243780"/>
          </a:xfrm>
          <a:prstGeom prst="rect">
            <a:avLst/>
          </a:prstGeom>
          <a:ln w="12700">
            <a:solidFill>
              <a:schemeClr val="tx1"/>
            </a:solidFill>
          </a:ln>
        </p:spPr>
      </p:pic>
    </p:spTree>
    <p:custDataLst>
      <p:tags r:id="rId1"/>
    </p:custDataLst>
    <p:extLst>
      <p:ext uri="{BB962C8B-B14F-4D97-AF65-F5344CB8AC3E}">
        <p14:creationId xmlns:p14="http://schemas.microsoft.com/office/powerpoint/2010/main" val="2166478585"/>
      </p:ext>
    </p:extLst>
  </p:cSld>
  <p:clrMapOvr>
    <a:masterClrMapping/>
  </p:clrMapOvr>
  <p:transition spd="slow">
    <p:wipe/>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4648199" cy="757551"/>
          </a:xfrm>
        </p:spPr>
        <p:txBody>
          <a:bodyPr/>
          <a:lstStyle/>
          <a:p>
            <a:pPr rtl="0"/>
            <a:r>
              <a:rPr lang="x-none" sz="1600"/>
              <a:t>Uso de la CLI de Windows</a:t>
            </a:r>
            <a:r>
              <a:rPr lang="en-US" altLang="en-US" dirty="0"/>
              <a:t/>
            </a:r>
            <a:br>
              <a:rPr lang="en-US" altLang="en-US" dirty="0"/>
            </a:br>
            <a:r>
              <a:rPr lang="x-none"/>
              <a:t>Shell de comandos</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648200" y="554509"/>
            <a:ext cx="4495800" cy="4312920"/>
          </a:xfrm>
        </p:spPr>
        <p:txBody>
          <a:bodyPr/>
          <a:lstStyle/>
          <a:p>
            <a:pPr rtl="0"/>
            <a:r>
              <a:rPr lang="x-none" sz="1400" dirty="0"/>
              <a:t>Windows tiene dos utilidades de línea de comandos. PowerShell y la aplicación de comandos clásica, conocida como cmd.</a:t>
            </a:r>
          </a:p>
          <a:p>
            <a:pPr rtl="0"/>
            <a:r>
              <a:rPr lang="x-none" sz="1400" dirty="0"/>
              <a:t>CMD ha sido la línea de comandos predeterminada para Windows hasta que PowerShell con Windows 10 desarrolló 14791</a:t>
            </a:r>
          </a:p>
          <a:p>
            <a:pPr rtl="0"/>
            <a:r>
              <a:rPr lang="x-none" sz="1400" dirty="0"/>
              <a:t>Para abrir el shell de comandos, escriba cmd en el cuadro de búsqueda y haga clic en la aplicación en los resultados. </a:t>
            </a:r>
          </a:p>
          <a:p>
            <a:pPr rtl="0"/>
            <a:r>
              <a:rPr lang="x-none" sz="1400" dirty="0"/>
              <a:t>O bien, utilice la tecla Win+R para abrir un cuadro de ejecución y haga clic en Aceptar. </a:t>
            </a:r>
          </a:p>
          <a:p>
            <a:pPr rtl="0"/>
            <a:r>
              <a:rPr lang="x-none" sz="1400" dirty="0"/>
              <a:t>Presione Ctrl+Shift+Enter para ejecutar el símbolo del sistema como administrador.</a:t>
            </a:r>
          </a:p>
          <a:p>
            <a:pPr rtl="0"/>
            <a:r>
              <a:rPr lang="x-none" sz="1400" dirty="0"/>
              <a:t>Todos los comandos que se usan comúnmente son compatibles con Windows 7, 8 y 10.</a:t>
            </a:r>
          </a:p>
        </p:txBody>
      </p:sp>
      <p:pic>
        <p:nvPicPr>
          <p:cNvPr id="6" name="Picture 5" descr="This image displays the command line window. The path to this is: Administrator: C:\Windows\system32\cmd.exe.">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381514" y="1188805"/>
            <a:ext cx="4160884" cy="2843933"/>
          </a:xfrm>
          <a:prstGeom prst="rect">
            <a:avLst/>
          </a:prstGeom>
          <a:ln w="12700">
            <a:solidFill>
              <a:schemeClr val="tx1"/>
            </a:solidFill>
          </a:ln>
        </p:spPr>
      </p:pic>
    </p:spTree>
    <p:custDataLst>
      <p:tags r:id="rId1"/>
    </p:custDataLst>
    <p:extLst>
      <p:ext uri="{BB962C8B-B14F-4D97-AF65-F5344CB8AC3E}">
        <p14:creationId xmlns:p14="http://schemas.microsoft.com/office/powerpoint/2010/main" val="1488853116"/>
      </p:ext>
    </p:extLst>
  </p:cSld>
  <p:clrMapOvr>
    <a:masterClrMapping/>
  </p:clrMapOvr>
  <p:transition spd="slow">
    <p:wipe/>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Uso de la CLI de Windows</a:t>
            </a:r>
            <a:r>
              <a:rPr lang="en-US" altLang="en-US" dirty="0"/>
              <a:t/>
            </a:r>
            <a:br>
              <a:rPr lang="en-US" altLang="en-US" dirty="0"/>
            </a:br>
            <a:r>
              <a:rPr lang="x-none"/>
              <a:t>Comandos básicos</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143786" y="830580"/>
            <a:ext cx="4138317" cy="3636917"/>
          </a:xfrm>
        </p:spPr>
        <p:txBody>
          <a:bodyPr/>
          <a:lstStyle/>
          <a:p>
            <a:pPr rtl="0"/>
            <a:r>
              <a:rPr lang="x-none" sz="1400" b="1" dirty="0"/>
              <a:t>Help</a:t>
            </a:r>
            <a:r>
              <a:rPr lang="x-none" sz="1400" dirty="0"/>
              <a:t>: Obtenga información sobre los comandos</a:t>
            </a:r>
          </a:p>
          <a:p>
            <a:pPr rtl="0"/>
            <a:r>
              <a:rPr lang="x-none" sz="1400" b="1" dirty="0"/>
              <a:t>comando /?</a:t>
            </a:r>
            <a:r>
              <a:rPr lang="x-none" sz="1400" dirty="0"/>
              <a:t> – Obtenga ayuda sobre un comando específico.</a:t>
            </a:r>
          </a:p>
          <a:p>
            <a:pPr rtl="0"/>
            <a:r>
              <a:rPr lang="x-none" sz="1400" b="1" dirty="0"/>
              <a:t>cls</a:t>
            </a:r>
            <a:r>
              <a:rPr lang="x-none" sz="1400" dirty="0"/>
              <a:t>: borra la pantalla </a:t>
            </a:r>
          </a:p>
          <a:p>
            <a:pPr rtl="0"/>
            <a:r>
              <a:rPr lang="x-none" sz="1400" b="1" dirty="0"/>
              <a:t>Teclas de flecha hacia arriba</a:t>
            </a:r>
            <a:r>
              <a:rPr lang="x-none" sz="1400" dirty="0"/>
              <a:t>: se desplazan por los comandos introducidos previamente</a:t>
            </a:r>
          </a:p>
          <a:p>
            <a:pPr rtl="0"/>
            <a:r>
              <a:rPr lang="x-none" sz="1400" b="1" dirty="0"/>
              <a:t>Tecla </a:t>
            </a:r>
            <a:r>
              <a:rPr lang="x-none" sz="1400" b="1" dirty="0" smtClean="0"/>
              <a:t>F7</a:t>
            </a:r>
            <a:r>
              <a:rPr lang="x-none" sz="1400" dirty="0" smtClean="0"/>
              <a:t>: </a:t>
            </a:r>
            <a:r>
              <a:rPr lang="x-none" sz="1400" dirty="0"/>
              <a:t>muestra el historial de comandos en una ventana superpuesta</a:t>
            </a:r>
            <a:r>
              <a:rPr lang="x-none" sz="1400" b="1" dirty="0"/>
              <a:t>.</a:t>
            </a:r>
          </a:p>
          <a:p>
            <a:pPr rtl="0"/>
            <a:r>
              <a:rPr lang="x-none" sz="1400" b="1" dirty="0"/>
              <a:t>Tecla Ctrl+C</a:t>
            </a:r>
            <a:r>
              <a:rPr lang="x-none" sz="1400" dirty="0"/>
              <a:t>: sale de un script o proceso de comando en ejecución</a:t>
            </a:r>
          </a:p>
          <a:p>
            <a:pPr rtl="0"/>
            <a:r>
              <a:rPr lang="x-none" sz="1400" b="1" dirty="0"/>
              <a:t>Exit</a:t>
            </a:r>
            <a:r>
              <a:rPr lang="x-none" sz="1400" dirty="0"/>
              <a:t>: cierra la ventana de comandos</a:t>
            </a:r>
          </a:p>
        </p:txBody>
      </p:sp>
      <p:pic>
        <p:nvPicPr>
          <p:cNvPr id="6" name="Picture 5" descr="Image is of Basic Commands. Help: Get information on commands. Enter by itself to see all available commands. Type help followed by a specific command to see information about that command. Command /?: Get help on a specific command. This is an alternative to using the help command. In this case, help is specified as a command option. All commands accept this option. cls – Clear the screen: This command deletes all command output and moves the command prompt to the top of the command window. Up-arrow keys: Move through previously entered commands. Previously entered commands are saved in the history buffer. The up-arrow key moves through the previously entered commands. If you type a command incorrectly, you can use the up-arrow key to recall it to the command line and edit it to correct it before executing. F7 key: Display command history in an overlay window. Displays a list of the commands previously entered. Use the arrow keys to select a previously entered command and press to execute it. Use Esc to hide the window. Ctrl+C keys: Exit a running command process or script. Press and hold the control key and then tap the c key. This will kill whatever command or script that is running. Exit: Close the command window. Type exit to stop command execution and close the command window.">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282104" y="1141046"/>
            <a:ext cx="4468017" cy="2665046"/>
          </a:xfrm>
          <a:prstGeom prst="rect">
            <a:avLst/>
          </a:prstGeom>
          <a:ln w="12700">
            <a:solidFill>
              <a:schemeClr val="tx1"/>
            </a:solidFill>
          </a:ln>
        </p:spPr>
      </p:pic>
    </p:spTree>
    <p:custDataLst>
      <p:tags r:id="rId1"/>
    </p:custDataLst>
    <p:extLst>
      <p:ext uri="{BB962C8B-B14F-4D97-AF65-F5344CB8AC3E}">
        <p14:creationId xmlns:p14="http://schemas.microsoft.com/office/powerpoint/2010/main" val="1259754594"/>
      </p:ext>
    </p:extLst>
  </p:cSld>
  <p:clrMapOvr>
    <a:masterClrMapping/>
  </p:clrMapOvr>
  <p:transition spd="slow">
    <p:wipe/>
  </p:transition>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dirty="0"/>
              <a:t>Uso de la CLI de Windows</a:t>
            </a:r>
            <a:r>
              <a:rPr lang="en-US" altLang="en-US" dirty="0"/>
              <a:t/>
            </a:r>
            <a:br>
              <a:rPr lang="en-US" altLang="en-US" dirty="0"/>
            </a:br>
            <a:r>
              <a:rPr lang="x-none" sz="2200" spc="-30" dirty="0">
                <a:latin typeface="Arial" charset="0"/>
              </a:rPr>
              <a:t>Demostración en video: Gestión de las sesiones de línea de comandos</a:t>
            </a:r>
          </a:p>
        </p:txBody>
      </p:sp>
      <p:pic>
        <p:nvPicPr>
          <p:cNvPr id="6" name="Picture 5">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61636" y="1057757"/>
            <a:ext cx="5800455" cy="3322383"/>
          </a:xfrm>
          <a:prstGeom prst="rect">
            <a:avLst/>
          </a:prstGeom>
          <a:ln w="12700">
            <a:solidFill>
              <a:schemeClr val="tx1"/>
            </a:solidFill>
          </a:ln>
        </p:spPr>
      </p:pic>
    </p:spTree>
    <p:custDataLst>
      <p:tags r:id="rId1"/>
    </p:custDataLst>
    <p:extLst>
      <p:ext uri="{BB962C8B-B14F-4D97-AF65-F5344CB8AC3E}">
        <p14:creationId xmlns:p14="http://schemas.microsoft.com/office/powerpoint/2010/main" val="2787440669"/>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11: Prácticas recomendadas (cont.)</a:t>
            </a:r>
          </a:p>
        </p:txBody>
      </p:sp>
      <p:sp>
        <p:nvSpPr>
          <p:cNvPr id="11266" name="Rectangle 34"/>
          <p:cNvSpPr>
            <a:spLocks noGrp="1" noChangeArrowheads="1"/>
          </p:cNvSpPr>
          <p:nvPr>
            <p:ph idx="1"/>
          </p:nvPr>
        </p:nvSpPr>
        <p:spPr>
          <a:xfrm>
            <a:off x="144065" y="798944"/>
            <a:ext cx="9000000" cy="4155319"/>
          </a:xfrm>
        </p:spPr>
        <p:txBody>
          <a:bodyPr/>
          <a:lstStyle/>
          <a:p>
            <a:pPr rtl="0" eaLnBrk="1" hangingPunct="1">
              <a:spcBef>
                <a:spcPts val="400"/>
              </a:spcBef>
            </a:pPr>
            <a:r>
              <a:rPr lang="x-none" dirty="0"/>
              <a:t>Los objetivos de este capítulo son:</a:t>
            </a:r>
          </a:p>
          <a:p>
            <a:pPr lvl="1" rtl="0">
              <a:spcBef>
                <a:spcPts val="400"/>
              </a:spcBef>
            </a:pPr>
            <a:r>
              <a:rPr lang="x-none" dirty="0"/>
              <a:t>Utilice los paneles de opciones del sistema y de alimentación.</a:t>
            </a:r>
          </a:p>
          <a:p>
            <a:pPr lvl="1" rtl="0">
              <a:spcBef>
                <a:spcPts val="400"/>
              </a:spcBef>
            </a:pPr>
            <a:r>
              <a:rPr lang="x-none" dirty="0"/>
              <a:t>Utilice los paneles de control de hardware y de sonido.</a:t>
            </a:r>
          </a:p>
          <a:p>
            <a:pPr lvl="1" rtl="0">
              <a:spcBef>
                <a:spcPts val="400"/>
              </a:spcBef>
            </a:pPr>
            <a:r>
              <a:rPr lang="x-none" dirty="0"/>
              <a:t>Use los paneles de control de reloj, región e idioma para configurar una computadora para una ubicación.</a:t>
            </a:r>
          </a:p>
          <a:p>
            <a:pPr lvl="1" rtl="0">
              <a:spcBef>
                <a:spcPts val="400"/>
              </a:spcBef>
            </a:pPr>
            <a:r>
              <a:rPr lang="x-none" dirty="0"/>
              <a:t>Utilice el panel de control de Programas y Características para administrar el software de Windows.</a:t>
            </a:r>
          </a:p>
          <a:p>
            <a:pPr lvl="1" rtl="0">
              <a:spcBef>
                <a:spcPts val="400"/>
              </a:spcBef>
            </a:pPr>
            <a:r>
              <a:rPr lang="x-none" dirty="0"/>
              <a:t>Explique la forma en que se utiliza el panel de control de resolución de problemas de Windows para investigar problemas del sistema.</a:t>
            </a:r>
          </a:p>
          <a:p>
            <a:pPr lvl="1" rtl="0">
              <a:spcBef>
                <a:spcPts val="400"/>
              </a:spcBef>
            </a:pPr>
            <a:r>
              <a:rPr lang="x-none" dirty="0"/>
              <a:t>Administre recursos del sistema con utilidades de Microsoft Windows.</a:t>
            </a:r>
          </a:p>
          <a:p>
            <a:pPr lvl="1" rtl="0">
              <a:spcBef>
                <a:spcPts val="400"/>
              </a:spcBef>
            </a:pPr>
            <a:r>
              <a:rPr lang="x-none" dirty="0"/>
              <a:t>Use utilidades de Microsoft Windows para administrar el funcionamiento del sistema.</a:t>
            </a:r>
          </a:p>
          <a:p>
            <a:pPr lvl="1" rtl="0">
              <a:spcBef>
                <a:spcPts val="400"/>
              </a:spcBef>
            </a:pPr>
            <a:r>
              <a:rPr lang="x-none" dirty="0"/>
              <a:t>Administre el almacenamiento de volumen del sistema con utilidades de Microsoft Windows.</a:t>
            </a:r>
          </a:p>
          <a:p>
            <a:pPr lvl="1" rtl="0">
              <a:spcBef>
                <a:spcPts val="400"/>
              </a:spcBef>
            </a:pPr>
            <a:r>
              <a:rPr lang="x-none" dirty="0"/>
              <a:t>Gestione aplicaciones de software</a:t>
            </a:r>
          </a:p>
          <a:p>
            <a:pPr lvl="1" rtl="0">
              <a:spcBef>
                <a:spcPts val="400"/>
              </a:spcBef>
            </a:pPr>
            <a:r>
              <a:rPr lang="x-none" dirty="0"/>
              <a:t>Utilice la ventana de comandos CLI de Windows.</a:t>
            </a:r>
          </a:p>
          <a:p>
            <a:pPr lvl="1" rtl="0">
              <a:spcBef>
                <a:spcPts val="400"/>
              </a:spcBef>
            </a:pPr>
            <a:r>
              <a:rPr lang="x-none" dirty="0"/>
              <a:t>Utilice </a:t>
            </a:r>
            <a:r>
              <a:rPr lang="x-none" spc="-30" dirty="0"/>
              <a:t>los comandos de la CLI del sistema de archivos para trabajar con el sistema de archivos de Windows</a:t>
            </a:r>
            <a:r>
              <a:rPr lang="x-none" spc="-30" dirty="0" smtClean="0"/>
              <a:t>.</a:t>
            </a:r>
            <a:endParaRPr lang="en-US" spc="-30" dirty="0"/>
          </a:p>
        </p:txBody>
      </p:sp>
    </p:spTree>
    <p:custDataLst>
      <p:tags r:id="rId1"/>
    </p:custDataLst>
    <p:extLst>
      <p:ext uri="{BB962C8B-B14F-4D97-AF65-F5344CB8AC3E}">
        <p14:creationId xmlns:p14="http://schemas.microsoft.com/office/powerpoint/2010/main" val="2389520376"/>
      </p:ext>
    </p:extLst>
  </p:cSld>
  <p:clrMapOvr>
    <a:masterClrMapping/>
  </p:clrMapOvr>
  <p:transition spd="slow">
    <p:wipe/>
  </p:transition>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dirty="0"/>
              <a:t>Uso de la CLI de Windows</a:t>
            </a:r>
            <a:r>
              <a:rPr lang="en-US" altLang="en-US" dirty="0"/>
              <a:t/>
            </a:r>
            <a:br>
              <a:rPr lang="en-US" altLang="en-US" dirty="0"/>
            </a:br>
            <a:r>
              <a:rPr lang="x-none" sz="2200" spc="-30" dirty="0">
                <a:latin typeface="Arial" charset="0"/>
              </a:rPr>
              <a:t>Práctica de laboratorio: Trabajar en la shell de comandos de Windows</a:t>
            </a:r>
          </a:p>
        </p:txBody>
      </p:sp>
      <p:sp>
        <p:nvSpPr>
          <p:cNvPr id="8" name="Content Placeholder 2">
            <a:extLst>
              <a:ext uri="{FF2B5EF4-FFF2-40B4-BE49-F238E27FC236}">
                <a16:creationId xmlns:a16="http://schemas.microsoft.com/office/drawing/2014/main" xmlns:c15="http://schemas.microsoft.com/office/drawing/2012/chart" xmlns:c="http://schemas.openxmlformats.org/drawingml/2006/chart" xmlns="" id="{9FA8C8A4-72EB-4DA7-A3B6-A1EAFF0DBF49}"/>
              </a:ext>
            </a:extLst>
          </p:cNvPr>
          <p:cNvSpPr>
            <a:spLocks noGrp="1"/>
          </p:cNvSpPr>
          <p:nvPr>
            <p:ph idx="1"/>
          </p:nvPr>
        </p:nvSpPr>
        <p:spPr>
          <a:xfrm>
            <a:off x="275422" y="903383"/>
            <a:ext cx="8119431" cy="1291177"/>
          </a:xfrm>
        </p:spPr>
        <p:txBody>
          <a:bodyPr/>
          <a:lstStyle/>
          <a:p>
            <a:pPr marL="0" indent="0" rtl="0">
              <a:buNone/>
            </a:pPr>
            <a:r>
              <a:rPr lang="x-none"/>
              <a:t>En esta práctica de laboratorio, se practicarán técnicas para trabajar en la shell de comandos de Windows.</a:t>
            </a:r>
          </a:p>
        </p:txBody>
      </p:sp>
    </p:spTree>
    <p:custDataLst>
      <p:tags r:id="rId1"/>
    </p:custDataLst>
    <p:extLst>
      <p:ext uri="{BB962C8B-B14F-4D97-AF65-F5344CB8AC3E}">
        <p14:creationId xmlns:p14="http://schemas.microsoft.com/office/powerpoint/2010/main" val="332246047"/>
      </p:ext>
    </p:extLst>
  </p:cSld>
  <p:clrMapOvr>
    <a:masterClrMapping/>
  </p:clrMapOvr>
  <p:transition spd="slow">
    <p:wipe/>
  </p:transition>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Comandos de CLI del sistema de archivos</a:t>
            </a:r>
            <a:r>
              <a:rPr lang="en-US" altLang="en-US" dirty="0"/>
              <a:t/>
            </a:r>
            <a:br>
              <a:rPr lang="en-US" altLang="en-US" dirty="0"/>
            </a:br>
            <a:r>
              <a:rPr lang="x-none">
                <a:latin typeface="Arial" charset="0"/>
              </a:rPr>
              <a:t>Convenciones de sintaxis de comandos</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208637" y="798944"/>
            <a:ext cx="8859163" cy="2344850"/>
          </a:xfrm>
        </p:spPr>
        <p:txBody>
          <a:bodyPr/>
          <a:lstStyle/>
          <a:p>
            <a:pPr rtl="0"/>
            <a:r>
              <a:rPr lang="x-none" sz="1200" dirty="0"/>
              <a:t>Muchas de las convenciones utilizadas por Microsoft para los comandos de CLI se resumen en la figura.</a:t>
            </a:r>
          </a:p>
          <a:p>
            <a:pPr rtl="0"/>
            <a:r>
              <a:rPr lang="x-none" sz="1200" dirty="0"/>
              <a:t>Los caracteres especiales, llamados "comodines", se pueden sustituir por caracteres o grupos de caracteres en nombres de archivos.</a:t>
            </a:r>
          </a:p>
          <a:p>
            <a:pPr rtl="0"/>
            <a:r>
              <a:rPr lang="x-none" sz="1200" dirty="0"/>
              <a:t>Los comodines se pueden utilizar cuando solo se conoce parte de un nombre de archivo que se intenta encontrar o cuando se desea realizar una operación de archivos en un grupo de archivos que comparten elementos de un nombre de archivo o una extensión.</a:t>
            </a:r>
          </a:p>
          <a:p>
            <a:pPr rtl="0"/>
            <a:r>
              <a:rPr lang="x-none" sz="1200" dirty="0"/>
              <a:t>Los dos comodines que se pueden usar en la línea de comandos de Windows son los siguientes:</a:t>
            </a:r>
          </a:p>
          <a:p>
            <a:pPr lvl="1" rtl="0"/>
            <a:r>
              <a:rPr lang="x-none" sz="1100" b="1" dirty="0"/>
              <a:t>Asterisco (*)</a:t>
            </a:r>
            <a:r>
              <a:rPr lang="x-none" sz="1100" dirty="0"/>
              <a:t>: este carácter hace coincidir grupos de caracteres, incluidos nombres de archivos completos y extensiones de archivo.</a:t>
            </a:r>
          </a:p>
          <a:p>
            <a:pPr lvl="1" rtl="0"/>
            <a:r>
              <a:rPr lang="x-none" sz="1100" b="1" dirty="0"/>
              <a:t>Signo de interrogación </a:t>
            </a:r>
            <a:r>
              <a:rPr lang="x-none" sz="1100" b="1" dirty="0" smtClean="0"/>
              <a:t>(?)</a:t>
            </a:r>
            <a:r>
              <a:rPr lang="en-US" sz="1100" b="1" dirty="0" smtClean="0"/>
              <a:t> </a:t>
            </a:r>
            <a:r>
              <a:rPr lang="x-none" sz="1100" dirty="0" smtClean="0"/>
              <a:t>Este </a:t>
            </a:r>
            <a:r>
              <a:rPr lang="x-none" sz="1100" dirty="0"/>
              <a:t>carácter significa cualquier carácter individual. No significa un grupo de caracteres.</a:t>
            </a:r>
          </a:p>
        </p:txBody>
      </p:sp>
      <p:pic>
        <p:nvPicPr>
          <p:cNvPr id="6" name="Picture 5">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5570" y="3218984"/>
            <a:ext cx="5705104" cy="1501503"/>
          </a:xfrm>
          <a:prstGeom prst="rect">
            <a:avLst/>
          </a:prstGeom>
          <a:ln w="12700">
            <a:solidFill>
              <a:schemeClr val="tx1"/>
            </a:solidFill>
          </a:ln>
        </p:spPr>
      </p:pic>
    </p:spTree>
    <p:custDataLst>
      <p:tags r:id="rId1"/>
    </p:custDataLst>
    <p:extLst>
      <p:ext uri="{BB962C8B-B14F-4D97-AF65-F5344CB8AC3E}">
        <p14:creationId xmlns:p14="http://schemas.microsoft.com/office/powerpoint/2010/main" val="3713144230"/>
      </p:ext>
    </p:extLst>
  </p:cSld>
  <p:clrMapOvr>
    <a:masterClrMapping/>
  </p:clrMapOvr>
  <p:transition spd="slow">
    <p:wipe/>
  </p:transition>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Comandos de la CLI del sistema de archivos</a:t>
            </a:r>
            <a:r>
              <a:rPr lang="en-US" altLang="en-US" dirty="0"/>
              <a:t/>
            </a:r>
            <a:br>
              <a:rPr lang="en-US" altLang="en-US" dirty="0"/>
            </a:br>
            <a:r>
              <a:rPr lang="x-none">
                <a:latin typeface="Arial" charset="0"/>
              </a:rPr>
              <a:t>Navegación por el sistema de archivos</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169912" y="1007802"/>
            <a:ext cx="4402088" cy="4312920"/>
          </a:xfrm>
        </p:spPr>
        <p:txBody>
          <a:bodyPr/>
          <a:lstStyle/>
          <a:p>
            <a:pPr rtl="0"/>
            <a:r>
              <a:rPr lang="x-none"/>
              <a:t>Al trabajar en la línea de comandos, no hay ningún explorador de archivos para ayudarlo a acceder a los archivos y las carpetas con los que desea trabajar. En cambio, debe recorrer la estructura de carpetas mediante una combinación de comandos, generalmente mostrando el contenido de una unidad o un directorio y cambiando los directorios hasta encontrar lo que está buscando.</a:t>
            </a:r>
          </a:p>
        </p:txBody>
      </p:sp>
      <p:pic>
        <p:nvPicPr>
          <p:cNvPr id="6" name="Picture 5" descr="Image of a compass on top of a computer keyboard.">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735979" y="1007802"/>
            <a:ext cx="4043326" cy="2916498"/>
          </a:xfrm>
          <a:prstGeom prst="rect">
            <a:avLst/>
          </a:prstGeom>
          <a:ln w="12700">
            <a:solidFill>
              <a:schemeClr val="tx1"/>
            </a:solidFill>
          </a:ln>
        </p:spPr>
      </p:pic>
    </p:spTree>
    <p:custDataLst>
      <p:tags r:id="rId1"/>
    </p:custDataLst>
    <p:extLst>
      <p:ext uri="{BB962C8B-B14F-4D97-AF65-F5344CB8AC3E}">
        <p14:creationId xmlns:p14="http://schemas.microsoft.com/office/powerpoint/2010/main" val="2053452162"/>
      </p:ext>
    </p:extLst>
  </p:cSld>
  <p:clrMapOvr>
    <a:masterClrMapping/>
  </p:clrMapOvr>
  <p:transition spd="slow">
    <p:wipe/>
  </p:transition>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16482"/>
            <a:ext cx="8934897" cy="757551"/>
          </a:xfrm>
        </p:spPr>
        <p:txBody>
          <a:bodyPr/>
          <a:lstStyle/>
          <a:p>
            <a:pPr rtl="0"/>
            <a:r>
              <a:rPr lang="x-none" sz="1600" dirty="0"/>
              <a:t>Comandos de la CLI del sistema de archivos</a:t>
            </a:r>
            <a:r>
              <a:rPr lang="en-US" altLang="en-US" dirty="0"/>
              <a:t/>
            </a:r>
            <a:br>
              <a:rPr lang="en-US" altLang="en-US" dirty="0"/>
            </a:br>
            <a:r>
              <a:rPr lang="x-none" dirty="0">
                <a:latin typeface="Arial" charset="0"/>
              </a:rPr>
              <a:t>Navegación por el sistema de archivos: Comandos</a:t>
            </a:r>
          </a:p>
        </p:txBody>
      </p:sp>
      <p:sp>
        <p:nvSpPr>
          <p:cNvPr id="5" name="Rectangle 6">
            <a:extLst>
              <a:ext uri="{FF2B5EF4-FFF2-40B4-BE49-F238E27FC236}">
                <a16:creationId xmlns:a16="http://schemas.microsoft.com/office/drawing/2014/main" xmlns:c15="http://schemas.microsoft.com/office/drawing/2012/chart" xmlns:c="http://schemas.openxmlformats.org/drawingml/2006/chart" xmlns="" id="{23CECC8E-8B33-4B78-AD89-C6BD22A3D2D5}"/>
              </a:ext>
            </a:extLst>
          </p:cNvPr>
          <p:cNvSpPr>
            <a:spLocks noGrp="1" noChangeArrowheads="1"/>
          </p:cNvSpPr>
          <p:nvPr>
            <p:ph idx="1"/>
          </p:nvPr>
        </p:nvSpPr>
        <p:spPr>
          <a:xfrm>
            <a:off x="169912" y="1007802"/>
            <a:ext cx="4549140" cy="1467915"/>
          </a:xfrm>
        </p:spPr>
        <p:txBody>
          <a:bodyPr/>
          <a:lstStyle/>
          <a:p>
            <a:pPr rtl="0"/>
            <a:r>
              <a:rPr lang="x-none" b="1" dirty="0"/>
              <a:t>&lt;unidad&gt;</a:t>
            </a:r>
            <a:r>
              <a:rPr lang="x-none" dirty="0"/>
              <a:t>: muestra contenido de una unidad diferente como: d:</a:t>
            </a:r>
          </a:p>
          <a:p>
            <a:pPr rtl="0"/>
            <a:r>
              <a:rPr lang="x-none" b="1" dirty="0"/>
              <a:t>dir</a:t>
            </a:r>
            <a:r>
              <a:rPr lang="x-none" dirty="0"/>
              <a:t>: muestra contenido del directorio actual</a:t>
            </a:r>
          </a:p>
          <a:p>
            <a:pPr rtl="0"/>
            <a:r>
              <a:rPr lang="x-none" b="1" dirty="0"/>
              <a:t>cd</a:t>
            </a:r>
            <a:r>
              <a:rPr lang="x-none" dirty="0"/>
              <a:t>: cambia el directorio</a:t>
            </a:r>
          </a:p>
        </p:txBody>
      </p:sp>
      <p:pic>
        <p:nvPicPr>
          <p:cNvPr id="6" name="Picture 5" descr="This example shows directories displayed for the C: drive and then the drive is changed, and a directory is displayed for the D: drive. dir = Display the contents of the current directory. Syntax: dir [:] [] []. Has options to display various file attributes and properties.">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525613" y="2667783"/>
            <a:ext cx="4013665" cy="1881864"/>
          </a:xfrm>
          <a:prstGeom prst="rect">
            <a:avLst/>
          </a:prstGeom>
          <a:ln w="12700">
            <a:solidFill>
              <a:schemeClr val="tx1"/>
            </a:solidFill>
          </a:ln>
        </p:spPr>
      </p:pic>
      <p:pic>
        <p:nvPicPr>
          <p:cNvPr id="3" name="Picture 2" descr="A close up of text on a black background&#10;&#10;Description automatically generated">
            <a:extLst>
              <a:ext uri="{FF2B5EF4-FFF2-40B4-BE49-F238E27FC236}">
                <a16:creationId xmlns:a16="http://schemas.microsoft.com/office/drawing/2014/main" xmlns:c15="http://schemas.microsoft.com/office/drawing/2012/chart" xmlns:c="http://schemas.openxmlformats.org/drawingml/2006/chart" xmlns="" id="{39A87454-883A-4124-9100-877DA7ABA876}"/>
              </a:ext>
            </a:extLst>
          </p:cNvPr>
          <p:cNvPicPr>
            <a:picLocks noChangeAspect="1"/>
          </p:cNvPicPr>
          <p:nvPr/>
        </p:nvPicPr>
        <p:blipFill>
          <a:blip r:embed="rId5"/>
          <a:stretch>
            <a:fillRect/>
          </a:stretch>
        </p:blipFill>
        <p:spPr>
          <a:xfrm>
            <a:off x="5230593" y="649930"/>
            <a:ext cx="3704305" cy="1825787"/>
          </a:xfrm>
          <a:prstGeom prst="rect">
            <a:avLst/>
          </a:prstGeom>
        </p:spPr>
      </p:pic>
      <p:pic>
        <p:nvPicPr>
          <p:cNvPr id="7" name="Picture 6" descr="A close up of text on a black background&#10;&#10;Description automatically generated">
            <a:extLst>
              <a:ext uri="{FF2B5EF4-FFF2-40B4-BE49-F238E27FC236}">
                <a16:creationId xmlns:a16="http://schemas.microsoft.com/office/drawing/2014/main" xmlns:c15="http://schemas.microsoft.com/office/drawing/2012/chart" xmlns:c="http://schemas.openxmlformats.org/drawingml/2006/chart" xmlns="" id="{96093311-CEC1-4104-9BB2-8993A5B68793}"/>
              </a:ext>
            </a:extLst>
          </p:cNvPr>
          <p:cNvPicPr>
            <a:picLocks noChangeAspect="1"/>
          </p:cNvPicPr>
          <p:nvPr/>
        </p:nvPicPr>
        <p:blipFill>
          <a:blip r:embed="rId6"/>
          <a:stretch>
            <a:fillRect/>
          </a:stretch>
        </p:blipFill>
        <p:spPr>
          <a:xfrm>
            <a:off x="5230592" y="2571751"/>
            <a:ext cx="3704306" cy="2192210"/>
          </a:xfrm>
          <a:prstGeom prst="rect">
            <a:avLst/>
          </a:prstGeom>
        </p:spPr>
      </p:pic>
    </p:spTree>
    <p:custDataLst>
      <p:tags r:id="rId1"/>
    </p:custDataLst>
    <p:extLst>
      <p:ext uri="{BB962C8B-B14F-4D97-AF65-F5344CB8AC3E}">
        <p14:creationId xmlns:p14="http://schemas.microsoft.com/office/powerpoint/2010/main" val="2460002390"/>
      </p:ext>
    </p:extLst>
  </p:cSld>
  <p:clrMapOvr>
    <a:masterClrMapping/>
  </p:clrMapOvr>
  <p:transition spd="slow">
    <p:wipe/>
  </p:transition>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Comandos de la CLI del sistema de archivos</a:t>
            </a:r>
            <a:r>
              <a:rPr lang="en-US" altLang="en-US" dirty="0"/>
              <a:t/>
            </a:r>
            <a:br>
              <a:rPr lang="en-US" altLang="en-US" dirty="0"/>
            </a:br>
            <a:r>
              <a:rPr lang="x-none"/>
              <a:t>Demostración en video: trabajar con </a:t>
            </a:r>
            <a:r>
              <a:rPr lang="x-none">
                <a:latin typeface="Arial" charset="0"/>
              </a:rPr>
              <a:t>Archivos y Carpetas</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1467" y="798944"/>
            <a:ext cx="6540468" cy="3640854"/>
          </a:xfrm>
          <a:prstGeom prst="rect">
            <a:avLst/>
          </a:prstGeom>
        </p:spPr>
      </p:pic>
    </p:spTree>
    <p:custDataLst>
      <p:tags r:id="rId1"/>
    </p:custDataLst>
    <p:extLst>
      <p:ext uri="{BB962C8B-B14F-4D97-AF65-F5344CB8AC3E}">
        <p14:creationId xmlns:p14="http://schemas.microsoft.com/office/powerpoint/2010/main" val="1918918187"/>
      </p:ext>
    </p:extLst>
  </p:cSld>
  <p:clrMapOvr>
    <a:masterClrMapping/>
  </p:clrMapOvr>
  <p:transition spd="slow">
    <p:wipe/>
  </p:transition>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Comandos de la CLI del sistema de archivos</a:t>
            </a:r>
            <a:r>
              <a:rPr lang="en-US" altLang="en-US" dirty="0"/>
              <a:t/>
            </a:r>
            <a:br>
              <a:rPr lang="en-US" altLang="en-US" dirty="0"/>
            </a:br>
            <a:r>
              <a:rPr lang="x-none"/>
              <a:t>Manipulación</a:t>
            </a:r>
            <a:r>
              <a:rPr lang="x-none">
                <a:latin typeface="Arial" charset="0"/>
              </a:rPr>
              <a:t> Carpetas: Comandos</a:t>
            </a:r>
          </a:p>
        </p:txBody>
      </p:sp>
      <p:sp>
        <p:nvSpPr>
          <p:cNvPr id="5" name="Rectangle 6">
            <a:extLst>
              <a:ext uri="{FF2B5EF4-FFF2-40B4-BE49-F238E27FC236}">
                <a16:creationId xmlns:a16="http://schemas.microsoft.com/office/drawing/2014/main" xmlns:c15="http://schemas.microsoft.com/office/drawing/2012/chart" xmlns:c="http://schemas.openxmlformats.org/drawingml/2006/chart" xmlns="" id="{4E123BC0-BEF0-4DF9-B872-692B395D41C9}"/>
              </a:ext>
            </a:extLst>
          </p:cNvPr>
          <p:cNvSpPr>
            <a:spLocks noGrp="1" noChangeArrowheads="1"/>
          </p:cNvSpPr>
          <p:nvPr>
            <p:ph idx="1"/>
          </p:nvPr>
        </p:nvSpPr>
        <p:spPr>
          <a:xfrm>
            <a:off x="169912" y="1007802"/>
            <a:ext cx="4402088" cy="2143022"/>
          </a:xfrm>
        </p:spPr>
        <p:txBody>
          <a:bodyPr/>
          <a:lstStyle/>
          <a:p>
            <a:pPr rtl="0"/>
            <a:r>
              <a:rPr lang="x-none" b="1" dirty="0"/>
              <a:t>md</a:t>
            </a:r>
            <a:r>
              <a:rPr lang="x-none" dirty="0"/>
              <a:t>: hacer directorio Crear un nuevo directorio</a:t>
            </a:r>
          </a:p>
          <a:p>
            <a:pPr rtl="0"/>
            <a:r>
              <a:rPr lang="x-none" b="1" dirty="0"/>
              <a:t>rd</a:t>
            </a:r>
            <a:r>
              <a:rPr lang="x-none" dirty="0"/>
              <a:t>: Eliminar un directorio. Elimine un directorio</a:t>
            </a:r>
          </a:p>
          <a:p>
            <a:pPr rtl="0"/>
            <a:r>
              <a:rPr lang="x-none" b="1" dirty="0"/>
              <a:t>move</a:t>
            </a:r>
            <a:r>
              <a:rPr lang="x-none" dirty="0"/>
              <a:t>: mover un archivo o directorio de un directorio a otro</a:t>
            </a:r>
          </a:p>
          <a:p>
            <a:pPr rtl="0"/>
            <a:r>
              <a:rPr lang="x-none" b="1" dirty="0"/>
              <a:t>ren</a:t>
            </a:r>
            <a:r>
              <a:rPr lang="x-none" dirty="0"/>
              <a:t>: cambiar el nombre de un directorio o archivo</a:t>
            </a:r>
          </a:p>
          <a:p>
            <a:endParaRPr lang="en-US" dirty="0"/>
          </a:p>
        </p:txBody>
      </p:sp>
      <p:pic>
        <p:nvPicPr>
          <p:cNvPr id="6" name="Picture 5" descr="This is an image of Command buttons for file manipulation. md = Make directory. Create a new directory. Syntax: md [:] . Make a new directory at the location specified. If you don't provide a drive and path, the new directory is created at the current location. rd = Remove directory. Delete a directory. Syntax: rd [:] . /s - remove all subdirectories and files. /q - quiet mode, do not request confirmation when deleting subdirectories and files. move = Move a file or directory from one directory to another. Syntax: move [source][target]. The source can be in the current folder, but the destination must be another folder. Full paths including different drives can be supplied. ren - Rename a directory or file. Syntax: ren [path:old name] [new name]. Renames a folder or file. The renamed folder must appear in the same folder as the original.">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270410" y="2263179"/>
            <a:ext cx="4873591" cy="2324061"/>
          </a:xfrm>
          <a:prstGeom prst="rect">
            <a:avLst/>
          </a:prstGeom>
          <a:ln w="12700">
            <a:solidFill>
              <a:schemeClr val="tx1"/>
            </a:solidFill>
          </a:ln>
        </p:spPr>
      </p:pic>
    </p:spTree>
    <p:custDataLst>
      <p:tags r:id="rId1"/>
    </p:custDataLst>
    <p:extLst>
      <p:ext uri="{BB962C8B-B14F-4D97-AF65-F5344CB8AC3E}">
        <p14:creationId xmlns:p14="http://schemas.microsoft.com/office/powerpoint/2010/main" val="941838312"/>
      </p:ext>
    </p:extLst>
  </p:cSld>
  <p:clrMapOvr>
    <a:masterClrMapping/>
  </p:clrMapOvr>
  <p:transition spd="slow">
    <p:wipe/>
  </p:transition>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5177927" cy="757551"/>
          </a:xfrm>
        </p:spPr>
        <p:txBody>
          <a:bodyPr/>
          <a:lstStyle/>
          <a:p>
            <a:pPr rtl="0"/>
            <a:r>
              <a:rPr lang="x-none" sz="1600"/>
              <a:t>Comandos de la CLI del sistema de archivos</a:t>
            </a:r>
            <a:r>
              <a:rPr lang="en-US" altLang="en-US" dirty="0"/>
              <a:t/>
            </a:r>
            <a:br>
              <a:rPr lang="en-US" altLang="en-US" dirty="0"/>
            </a:br>
            <a:r>
              <a:rPr lang="x-none"/>
              <a:t>Manipulación</a:t>
            </a:r>
            <a:r>
              <a:rPr lang="x-none">
                <a:latin typeface="Arial" charset="0"/>
              </a:rPr>
              <a:t> Archivos: Comandos</a:t>
            </a:r>
          </a:p>
        </p:txBody>
      </p:sp>
      <p:sp>
        <p:nvSpPr>
          <p:cNvPr id="5" name="Rectangle 6">
            <a:extLst>
              <a:ext uri="{FF2B5EF4-FFF2-40B4-BE49-F238E27FC236}">
                <a16:creationId xmlns:a16="http://schemas.microsoft.com/office/drawing/2014/main" xmlns:c15="http://schemas.microsoft.com/office/drawing/2012/chart" xmlns:c="http://schemas.openxmlformats.org/drawingml/2006/chart" xmlns="" id="{AD44A142-B586-4EA6-914D-E06D72E44F17}"/>
              </a:ext>
            </a:extLst>
          </p:cNvPr>
          <p:cNvSpPr>
            <a:spLocks noGrp="1" noChangeArrowheads="1"/>
          </p:cNvSpPr>
          <p:nvPr>
            <p:ph idx="1"/>
          </p:nvPr>
        </p:nvSpPr>
        <p:spPr>
          <a:xfrm>
            <a:off x="169912" y="992562"/>
            <a:ext cx="5569717" cy="3891858"/>
          </a:xfrm>
        </p:spPr>
        <p:txBody>
          <a:bodyPr/>
          <a:lstStyle/>
          <a:p>
            <a:pPr rtl="0">
              <a:lnSpc>
                <a:spcPct val="95000"/>
              </a:lnSpc>
            </a:pPr>
            <a:r>
              <a:rPr lang="x-none" sz="1400" b="1" dirty="0" smtClean="0"/>
              <a:t>&gt; </a:t>
            </a:r>
            <a:r>
              <a:rPr lang="x-none" sz="1400" dirty="0" smtClean="0"/>
              <a:t>– </a:t>
            </a:r>
            <a:r>
              <a:rPr lang="x-none" sz="1400" dirty="0"/>
              <a:t>redireccionar. Envíe el resultado de un comando a un archivo</a:t>
            </a:r>
          </a:p>
          <a:p>
            <a:pPr marL="142875" lvl="1" indent="0" rtl="0">
              <a:lnSpc>
                <a:spcPct val="95000"/>
              </a:lnSpc>
              <a:buNone/>
            </a:pPr>
            <a:r>
              <a:rPr lang="x-none" sz="1200" dirty="0"/>
              <a:t>	ejemplo: dir &gt; directory.txt</a:t>
            </a:r>
          </a:p>
          <a:p>
            <a:pPr rtl="0">
              <a:lnSpc>
                <a:spcPct val="95000"/>
              </a:lnSpc>
            </a:pPr>
            <a:r>
              <a:rPr lang="x-none" sz="1400" b="1" dirty="0"/>
              <a:t>type</a:t>
            </a:r>
            <a:r>
              <a:rPr lang="x-none" sz="1400" dirty="0"/>
              <a:t>: mostrar el contenido de un archivo</a:t>
            </a:r>
          </a:p>
          <a:p>
            <a:pPr rtl="0">
              <a:lnSpc>
                <a:spcPct val="95000"/>
              </a:lnSpc>
            </a:pPr>
            <a:r>
              <a:rPr lang="x-none" sz="1400" b="1" dirty="0"/>
              <a:t>more</a:t>
            </a:r>
            <a:r>
              <a:rPr lang="x-none" sz="1400" dirty="0"/>
              <a:t>: mostrar el contenido de un archivo una pantalla a la vez.</a:t>
            </a:r>
          </a:p>
          <a:p>
            <a:pPr rtl="0">
              <a:lnSpc>
                <a:spcPct val="95000"/>
              </a:lnSpc>
            </a:pPr>
            <a:r>
              <a:rPr lang="x-none" sz="1400" b="1" dirty="0"/>
              <a:t>del</a:t>
            </a:r>
            <a:r>
              <a:rPr lang="x-none" sz="1400" dirty="0"/>
              <a:t>: eliminar un archivo o una carpeta</a:t>
            </a:r>
          </a:p>
          <a:p>
            <a:pPr rtl="0">
              <a:lnSpc>
                <a:spcPct val="95000"/>
              </a:lnSpc>
            </a:pPr>
            <a:r>
              <a:rPr lang="x-none" sz="1400" b="1" dirty="0"/>
              <a:t>copy</a:t>
            </a:r>
            <a:r>
              <a:rPr lang="x-none" sz="1400" dirty="0"/>
              <a:t>: hacer una copia de un archivo</a:t>
            </a:r>
          </a:p>
          <a:p>
            <a:pPr rtl="0">
              <a:lnSpc>
                <a:spcPct val="95000"/>
              </a:lnSpc>
            </a:pPr>
            <a:r>
              <a:rPr lang="x-none" sz="1400" b="1" dirty="0"/>
              <a:t>xcopy</a:t>
            </a:r>
            <a:r>
              <a:rPr lang="x-none" sz="1400" dirty="0"/>
              <a:t>: copia extendida. Copiar archivos o árboles de directorios completos</a:t>
            </a:r>
          </a:p>
          <a:p>
            <a:pPr>
              <a:lnSpc>
                <a:spcPct val="95000"/>
              </a:lnSpc>
            </a:pPr>
            <a:r>
              <a:rPr lang="x-none" sz="1400" b="1" dirty="0" smtClean="0"/>
              <a:t>robocopy</a:t>
            </a:r>
            <a:r>
              <a:rPr lang="x-none" altLang="zh-CN" sz="1400" dirty="0" smtClean="0"/>
              <a:t>: </a:t>
            </a:r>
            <a:r>
              <a:rPr lang="x-none" sz="1400" dirty="0" smtClean="0"/>
              <a:t>copia </a:t>
            </a:r>
            <a:r>
              <a:rPr lang="x-none" sz="1400" dirty="0"/>
              <a:t>sólida. Copia archivos y árboles de directorios completos.</a:t>
            </a:r>
          </a:p>
          <a:p>
            <a:pPr rtl="0">
              <a:lnSpc>
                <a:spcPct val="95000"/>
              </a:lnSpc>
            </a:pPr>
            <a:r>
              <a:rPr lang="x-none" sz="1400" b="1" dirty="0"/>
              <a:t>move</a:t>
            </a:r>
            <a:r>
              <a:rPr lang="x-none" sz="1400" dirty="0"/>
              <a:t>: mover un archivo de una ubicación de origen a una ubicación de </a:t>
            </a:r>
            <a:r>
              <a:rPr lang="x-none" sz="1400" dirty="0" smtClean="0"/>
              <a:t>destino</a:t>
            </a:r>
            <a:endParaRPr lang="en-US" sz="1400" dirty="0"/>
          </a:p>
        </p:txBody>
      </p:sp>
      <p:pic>
        <p:nvPicPr>
          <p:cNvPr id="6" name="Picture 5" descr="Image shows an example of a directory.">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5739629" y="281330"/>
            <a:ext cx="3280306" cy="3099379"/>
          </a:xfrm>
          <a:prstGeom prst="rect">
            <a:avLst/>
          </a:prstGeom>
          <a:ln w="12700">
            <a:solidFill>
              <a:schemeClr val="tx1"/>
            </a:solidFill>
          </a:ln>
        </p:spPr>
      </p:pic>
    </p:spTree>
    <p:custDataLst>
      <p:tags r:id="rId1"/>
    </p:custDataLst>
    <p:extLst>
      <p:ext uri="{BB962C8B-B14F-4D97-AF65-F5344CB8AC3E}">
        <p14:creationId xmlns:p14="http://schemas.microsoft.com/office/powerpoint/2010/main" val="936922936"/>
      </p:ext>
    </p:extLst>
  </p:cSld>
  <p:clrMapOvr>
    <a:masterClrMapping/>
  </p:clrMapOvr>
  <p:transition spd="slow">
    <p:wipe/>
  </p:transition>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Comandos de la CLI del sistema de archivos</a:t>
            </a:r>
            <a:r>
              <a:rPr lang="en-US" altLang="en-US" dirty="0"/>
              <a:t/>
            </a:r>
            <a:br>
              <a:rPr lang="en-US" altLang="en-US" dirty="0"/>
            </a:br>
            <a:r>
              <a:rPr lang="x-none">
                <a:latin typeface="Arial" charset="0"/>
              </a:rPr>
              <a:t>Práctica de laboratorio: Comandos del sistema de archivos</a:t>
            </a:r>
          </a:p>
        </p:txBody>
      </p:sp>
      <p:sp>
        <p:nvSpPr>
          <p:cNvPr id="8" name="Content Placeholder 2">
            <a:extLst>
              <a:ext uri="{FF2B5EF4-FFF2-40B4-BE49-F238E27FC236}">
                <a16:creationId xmlns:a16="http://schemas.microsoft.com/office/drawing/2014/main" xmlns:c15="http://schemas.microsoft.com/office/drawing/2012/chart" xmlns:c="http://schemas.openxmlformats.org/drawingml/2006/chart" xmlns="" id="{A1C40833-B8AA-47E4-9620-5C825FC44A48}"/>
              </a:ext>
            </a:extLst>
          </p:cNvPr>
          <p:cNvSpPr>
            <a:spLocks noGrp="1"/>
          </p:cNvSpPr>
          <p:nvPr>
            <p:ph idx="1"/>
          </p:nvPr>
        </p:nvSpPr>
        <p:spPr>
          <a:xfrm>
            <a:off x="220337" y="798944"/>
            <a:ext cx="7788925" cy="1492563"/>
          </a:xfrm>
        </p:spPr>
        <p:txBody>
          <a:bodyPr/>
          <a:lstStyle/>
          <a:p>
            <a:pPr marL="0" indent="0" rtl="0">
              <a:buNone/>
            </a:pPr>
            <a:r>
              <a:rPr lang="x-none"/>
              <a:t>En esta práctica de laboratorio, utilizará los comandos de la CLI para administrar carpetas, archivos y programas en Windows. </a:t>
            </a:r>
          </a:p>
        </p:txBody>
      </p:sp>
    </p:spTree>
    <p:custDataLst>
      <p:tags r:id="rId1"/>
    </p:custDataLst>
    <p:extLst>
      <p:ext uri="{BB962C8B-B14F-4D97-AF65-F5344CB8AC3E}">
        <p14:creationId xmlns:p14="http://schemas.microsoft.com/office/powerpoint/2010/main" val="1469283372"/>
      </p:ext>
    </p:extLst>
  </p:cSld>
  <p:clrMapOvr>
    <a:masterClrMapping/>
  </p:clrMapOvr>
  <p:transition spd="slow">
    <p:wipe/>
  </p:transition>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Comandos de la CLI del disco</a:t>
            </a:r>
            <a:r>
              <a:rPr lang="en-US" altLang="en-US" dirty="0"/>
              <a:t/>
            </a:r>
            <a:br>
              <a:rPr lang="en-US" altLang="en-US" dirty="0"/>
            </a:br>
            <a:r>
              <a:rPr lang="x-none">
                <a:latin typeface="Arial" charset="0"/>
              </a:rPr>
              <a:t>Operaciones de disco: Comandos</a:t>
            </a:r>
          </a:p>
        </p:txBody>
      </p:sp>
      <p:sp>
        <p:nvSpPr>
          <p:cNvPr id="5" name="Rectangle 6">
            <a:extLst>
              <a:ext uri="{FF2B5EF4-FFF2-40B4-BE49-F238E27FC236}">
                <a16:creationId xmlns:a16="http://schemas.microsoft.com/office/drawing/2014/main" xmlns:c15="http://schemas.microsoft.com/office/drawing/2012/chart" xmlns:c="http://schemas.openxmlformats.org/drawingml/2006/chart" xmlns="" id="{09313324-B3EF-456D-94FB-04096B8415A3}"/>
              </a:ext>
            </a:extLst>
          </p:cNvPr>
          <p:cNvSpPr>
            <a:spLocks noGrp="1" noChangeArrowheads="1"/>
          </p:cNvSpPr>
          <p:nvPr>
            <p:ph idx="1"/>
          </p:nvPr>
        </p:nvSpPr>
        <p:spPr>
          <a:xfrm>
            <a:off x="207963" y="1152843"/>
            <a:ext cx="4495800" cy="3266757"/>
          </a:xfrm>
        </p:spPr>
        <p:txBody>
          <a:bodyPr/>
          <a:lstStyle/>
          <a:p>
            <a:pPr rtl="0"/>
            <a:r>
              <a:rPr lang="x-none" b="1" dirty="0"/>
              <a:t>chkdsk</a:t>
            </a:r>
            <a:r>
              <a:rPr lang="x-none" dirty="0"/>
              <a:t>: verifique el disco. Verifica un sistema de archivos para detectar errores, incluidos los errores con medios físicos.</a:t>
            </a:r>
          </a:p>
          <a:p>
            <a:pPr rtl="0"/>
            <a:r>
              <a:rPr lang="x-none" b="1" dirty="0"/>
              <a:t>format</a:t>
            </a:r>
            <a:r>
              <a:rPr lang="x-none" dirty="0"/>
              <a:t>: crea un nuevo sistema de archivos para un disco. También puede buscar errores de disco físico</a:t>
            </a:r>
          </a:p>
          <a:p>
            <a:pPr rtl="0"/>
            <a:r>
              <a:rPr lang="x-none" b="1" dirty="0" smtClean="0"/>
              <a:t>DiskPart</a:t>
            </a:r>
            <a:r>
              <a:rPr lang="x-none" dirty="0" smtClean="0"/>
              <a:t>: </a:t>
            </a:r>
            <a:r>
              <a:rPr lang="x-none" dirty="0"/>
              <a:t>inicia un intérprete de comandos independiente con comandos para trabajar con particiones de </a:t>
            </a:r>
            <a:r>
              <a:rPr lang="x-none" dirty="0" smtClean="0"/>
              <a:t>disco.</a:t>
            </a:r>
            <a:endParaRPr lang="x-none" dirty="0"/>
          </a:p>
          <a:p>
            <a:pPr marL="0" indent="0">
              <a:buNone/>
            </a:pPr>
            <a:endParaRPr lang="en-US" dirty="0"/>
          </a:p>
          <a:p>
            <a:endParaRPr lang="en-US" dirty="0"/>
          </a:p>
        </p:txBody>
      </p:sp>
      <p:pic>
        <p:nvPicPr>
          <p:cNvPr id="6" name="Picture 5" descr="Image is of command line using chkdsk. The command line can be used to perform disk operations similar to those available in the Windows Disk Management utility. chkdsk = Check disk. Checks a file system for errors, including errors with physical media. Repairs some file system errors. Requires Administrator privilege. Syntax: chkdsk . /f - fix disk errors, recovers bad sectors, and recovers readable information. /r - same as /f but fixes physical errors if possible. format = Creates a new file system for a disk. May also check for physical disk errors. Syntax: format . Options allow specification of various file system parameters. Must be used on a new disk or a disk that was used with a different file system. Requires Administrator privilege. /q - quick format, does not scan for bad areas. /v: - specify volume name (label). /fs: - specify file system. diskpart = Starts a separate command interpreter with commands for working with disk partitions. Syntax: diskpart. This command opens its own command prompt under which many of the functions of the Windows Disk Management utility can be performed. Requires Administrator privilege. Example commands: create - create a partition. extend - increase the size of a volume or partition. shrink - decrease the size of a partition.">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5013960" y="1008063"/>
            <a:ext cx="3582353" cy="3084002"/>
          </a:xfrm>
          <a:prstGeom prst="rect">
            <a:avLst/>
          </a:prstGeom>
          <a:ln w="12700">
            <a:solidFill>
              <a:schemeClr val="tx1"/>
            </a:solidFill>
          </a:ln>
        </p:spPr>
      </p:pic>
    </p:spTree>
    <p:custDataLst>
      <p:tags r:id="rId1"/>
    </p:custDataLst>
    <p:extLst>
      <p:ext uri="{BB962C8B-B14F-4D97-AF65-F5344CB8AC3E}">
        <p14:creationId xmlns:p14="http://schemas.microsoft.com/office/powerpoint/2010/main" val="2204755189"/>
      </p:ext>
    </p:extLst>
  </p:cSld>
  <p:clrMapOvr>
    <a:masterClrMapping/>
  </p:clrMapOvr>
  <p:transition spd="slow">
    <p:wipe/>
  </p:transition>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Comandos de la CLI de disco</a:t>
            </a:r>
            <a:r>
              <a:rPr lang="en-US" altLang="en-US" dirty="0"/>
              <a:t/>
            </a:r>
            <a:br>
              <a:rPr lang="en-US" altLang="en-US" dirty="0"/>
            </a:br>
            <a:r>
              <a:rPr lang="x-none"/>
              <a:t>Práctica de laboratorio: </a:t>
            </a:r>
            <a:r>
              <a:rPr lang="x-none">
                <a:latin typeface="Arial" charset="0"/>
              </a:rPr>
              <a:t>Comandos de la CLI de disco</a:t>
            </a:r>
          </a:p>
        </p:txBody>
      </p:sp>
      <p:sp>
        <p:nvSpPr>
          <p:cNvPr id="8" name="Content Placeholder 2">
            <a:extLst>
              <a:ext uri="{FF2B5EF4-FFF2-40B4-BE49-F238E27FC236}">
                <a16:creationId xmlns:a16="http://schemas.microsoft.com/office/drawing/2014/main" xmlns:c15="http://schemas.microsoft.com/office/drawing/2012/chart" xmlns:c="http://schemas.openxmlformats.org/drawingml/2006/chart" xmlns="" id="{7692D9F7-4A2B-457D-AFA5-2FA7409030BA}"/>
              </a:ext>
            </a:extLst>
          </p:cNvPr>
          <p:cNvSpPr>
            <a:spLocks noGrp="1"/>
          </p:cNvSpPr>
          <p:nvPr>
            <p:ph idx="1"/>
          </p:nvPr>
        </p:nvSpPr>
        <p:spPr>
          <a:xfrm>
            <a:off x="301554" y="970597"/>
            <a:ext cx="7349312" cy="463799"/>
          </a:xfrm>
        </p:spPr>
        <p:txBody>
          <a:bodyPr/>
          <a:lstStyle/>
          <a:p>
            <a:pPr marL="0" indent="0" rtl="0">
              <a:buNone/>
            </a:pPr>
            <a:r>
              <a:rPr lang="x-none" dirty="0"/>
              <a:t>En este trabajo de laboratorio, trabajará con comandos de la CLI de disco.</a:t>
            </a:r>
          </a:p>
        </p:txBody>
      </p:sp>
    </p:spTree>
    <p:custDataLst>
      <p:tags r:id="rId1"/>
    </p:custDataLst>
    <p:extLst>
      <p:ext uri="{BB962C8B-B14F-4D97-AF65-F5344CB8AC3E}">
        <p14:creationId xmlns:p14="http://schemas.microsoft.com/office/powerpoint/2010/main" val="258570057"/>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11: Prácticas recomendadas (cont.)</a:t>
            </a:r>
          </a:p>
        </p:txBody>
      </p:sp>
      <p:sp>
        <p:nvSpPr>
          <p:cNvPr id="11266" name="Rectangle 34"/>
          <p:cNvSpPr>
            <a:spLocks noGrp="1" noChangeArrowheads="1"/>
          </p:cNvSpPr>
          <p:nvPr>
            <p:ph idx="1"/>
          </p:nvPr>
        </p:nvSpPr>
        <p:spPr/>
        <p:txBody>
          <a:bodyPr/>
          <a:lstStyle/>
          <a:p>
            <a:pPr rtl="0" eaLnBrk="1" hangingPunct="1">
              <a:spcBef>
                <a:spcPct val="30000"/>
              </a:spcBef>
            </a:pPr>
            <a:r>
              <a:rPr lang="x-none" dirty="0"/>
              <a:t>Los objetivos de este capítulo son:</a:t>
            </a:r>
          </a:p>
          <a:p>
            <a:pPr lvl="1" rtl="0">
              <a:spcBef>
                <a:spcPct val="30000"/>
              </a:spcBef>
            </a:pPr>
            <a:r>
              <a:rPr lang="x-none" dirty="0"/>
              <a:t>Utilice los comandos de la CLI de disco para trabajar con los discos de Windows.</a:t>
            </a:r>
          </a:p>
          <a:p>
            <a:pPr lvl="1" rtl="0">
              <a:spcBef>
                <a:spcPct val="30000"/>
              </a:spcBef>
            </a:pPr>
            <a:r>
              <a:rPr lang="x-none" dirty="0"/>
              <a:t>Utilice los comandos de la CLI de la tarea y del sistema para controlar el funcionamiento de Windows.</a:t>
            </a:r>
          </a:p>
          <a:p>
            <a:pPr lvl="1" rtl="0">
              <a:spcBef>
                <a:spcPct val="30000"/>
              </a:spcBef>
            </a:pPr>
            <a:r>
              <a:rPr lang="x-none" dirty="0"/>
              <a:t>Utilice otros comandos de la CLI para realizar tareas de Windows.</a:t>
            </a:r>
          </a:p>
          <a:p>
            <a:pPr lvl="1" rtl="0">
              <a:spcBef>
                <a:spcPct val="30000"/>
              </a:spcBef>
            </a:pPr>
            <a:r>
              <a:rPr lang="x-none" dirty="0"/>
              <a:t>Configure una computadora con Windows para compartir recursos en una red.</a:t>
            </a:r>
          </a:p>
          <a:p>
            <a:pPr lvl="1" rtl="0">
              <a:spcBef>
                <a:spcPct val="30000"/>
              </a:spcBef>
            </a:pPr>
            <a:r>
              <a:rPr lang="x-none" dirty="0"/>
              <a:t>Configure recursos locales para compartir con otros usuarios de la red.</a:t>
            </a:r>
          </a:p>
          <a:p>
            <a:pPr lvl="1" rtl="0">
              <a:spcBef>
                <a:spcPct val="30000"/>
              </a:spcBef>
            </a:pPr>
            <a:r>
              <a:rPr lang="x-none" dirty="0"/>
              <a:t>Configure las interfaces de red cableadas en Windows.</a:t>
            </a:r>
          </a:p>
          <a:p>
            <a:pPr lvl="1" rtl="0">
              <a:spcBef>
                <a:spcPct val="30000"/>
              </a:spcBef>
            </a:pPr>
            <a:r>
              <a:rPr lang="x-none" dirty="0"/>
              <a:t>Configure las interfaces de red inalámbricas en Windows.</a:t>
            </a:r>
          </a:p>
          <a:p>
            <a:pPr lvl="1" rtl="0">
              <a:spcBef>
                <a:spcPct val="30000"/>
              </a:spcBef>
            </a:pPr>
            <a:r>
              <a:rPr lang="x-none" dirty="0"/>
              <a:t>Use las aplicaciones de Windows para acceder a computadoras remotas.</a:t>
            </a:r>
          </a:p>
          <a:p>
            <a:pPr lvl="1" rtl="0">
              <a:spcBef>
                <a:spcPct val="30000"/>
              </a:spcBef>
            </a:pPr>
            <a:r>
              <a:rPr lang="x-none" dirty="0"/>
              <a:t>Utilice el escritorio y la asistencia remotos de Windows para trabajar con computadoras remotas.</a:t>
            </a:r>
          </a:p>
          <a:p>
            <a:pPr lvl="1" rtl="0">
              <a:spcBef>
                <a:spcPct val="30000"/>
              </a:spcBef>
            </a:pPr>
            <a:r>
              <a:rPr lang="x-none" spc="-30" dirty="0"/>
              <a:t>Realice mantenimiento preventivo en una computadora mediante las herramientas de Microsoft Windows.</a:t>
            </a:r>
          </a:p>
          <a:p>
            <a:pPr lvl="1" rtl="0">
              <a:spcBef>
                <a:spcPct val="30000"/>
              </a:spcBef>
            </a:pPr>
            <a:r>
              <a:rPr lang="x-none" dirty="0"/>
              <a:t>Realice procedimientos de restauración del sistema.</a:t>
            </a:r>
          </a:p>
          <a:p>
            <a:pPr lvl="1">
              <a:spcBef>
                <a:spcPct val="30000"/>
              </a:spcBef>
            </a:pPr>
            <a:endParaRPr lang="en-US" dirty="0"/>
          </a:p>
          <a:p>
            <a:pPr lvl="1">
              <a:spcBef>
                <a:spcPct val="30000"/>
              </a:spcBef>
            </a:pPr>
            <a:endParaRPr lang="en-US" dirty="0"/>
          </a:p>
          <a:p>
            <a:pPr lvl="1">
              <a:spcBef>
                <a:spcPct val="30000"/>
              </a:spcBef>
            </a:pPr>
            <a:endParaRPr lang="en-US" dirty="0"/>
          </a:p>
          <a:p>
            <a:pPr lvl="1">
              <a:spcBef>
                <a:spcPct val="30000"/>
              </a:spcBef>
            </a:pPr>
            <a:endParaRPr lang="en-US" dirty="0"/>
          </a:p>
          <a:p>
            <a:pPr eaLnBrk="1" hangingPunct="1">
              <a:spcBef>
                <a:spcPct val="30000"/>
              </a:spcBef>
            </a:pPr>
            <a:endParaRPr lang="en-US" dirty="0"/>
          </a:p>
          <a:p>
            <a:pPr marL="630238" lvl="2" indent="-214313">
              <a:buFont typeface="Arial" panose="020B0604020202020204" pitchFamily="34" charset="0"/>
              <a:buChar char="•"/>
            </a:pPr>
            <a:endParaRPr lang="en-US" sz="1200" dirty="0"/>
          </a:p>
          <a:p>
            <a:pPr marL="630238" lvl="2" indent="-214313">
              <a:buFont typeface="Arial" panose="020B0604020202020204" pitchFamily="34" charset="0"/>
              <a:buChar char="•"/>
            </a:pPr>
            <a:endParaRPr lang="en-US" sz="1500" dirty="0"/>
          </a:p>
          <a:p>
            <a:pPr eaLnBrk="1" hangingPunct="1">
              <a:spcBef>
                <a:spcPct val="30000"/>
              </a:spcBef>
            </a:pPr>
            <a:endParaRPr lang="en-US" b="1" dirty="0">
              <a:solidFill>
                <a:srgbClr val="FF0000"/>
              </a:solidFill>
            </a:endParaRPr>
          </a:p>
          <a:p>
            <a:pPr eaLnBrk="1" hangingPunct="1">
              <a:spcBef>
                <a:spcPct val="30000"/>
              </a:spcBef>
            </a:pPr>
            <a:endParaRPr lang="en-US" dirty="0"/>
          </a:p>
        </p:txBody>
      </p:sp>
    </p:spTree>
    <p:custDataLst>
      <p:tags r:id="rId1"/>
    </p:custDataLst>
    <p:extLst>
      <p:ext uri="{BB962C8B-B14F-4D97-AF65-F5344CB8AC3E}">
        <p14:creationId xmlns:p14="http://schemas.microsoft.com/office/powerpoint/2010/main" val="3794720831"/>
      </p:ext>
    </p:extLst>
  </p:cSld>
  <p:clrMapOvr>
    <a:masterClrMapping/>
  </p:clrMapOvr>
  <p:transition spd="slow">
    <p:wipe/>
  </p:transition>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Comandos de la CLI de la tarea y del sistema</a:t>
            </a:r>
            <a:r>
              <a:rPr lang="en-US" altLang="en-US" dirty="0"/>
              <a:t/>
            </a:r>
            <a:br>
              <a:rPr lang="en-US" altLang="en-US" dirty="0"/>
            </a:br>
            <a:r>
              <a:rPr lang="x-none"/>
              <a:t> Sistema</a:t>
            </a:r>
            <a:r>
              <a:rPr lang="x-none">
                <a:latin typeface="Arial" charset="0"/>
              </a:rPr>
              <a:t>Comandos de la CLI</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238492" y="947587"/>
            <a:ext cx="4828808" cy="3404178"/>
          </a:xfrm>
        </p:spPr>
        <p:txBody>
          <a:bodyPr/>
          <a:lstStyle/>
          <a:p>
            <a:pPr rtl="0"/>
            <a:r>
              <a:rPr lang="x-none" b="1" dirty="0"/>
              <a:t>tasklist</a:t>
            </a:r>
            <a:r>
              <a:rPr lang="x-none" dirty="0"/>
              <a:t>: muestra una lista de los procesos que se están ejecutando actualmente en la computadora local o remota.</a:t>
            </a:r>
          </a:p>
          <a:p>
            <a:pPr rtl="0"/>
            <a:r>
              <a:rPr lang="x-none" b="1" dirty="0"/>
              <a:t>taskkill</a:t>
            </a:r>
            <a:r>
              <a:rPr lang="x-none" dirty="0"/>
              <a:t>: permite eliminar un proceso en ejecución</a:t>
            </a:r>
          </a:p>
          <a:p>
            <a:pPr rtl="0"/>
            <a:r>
              <a:rPr lang="x-none" b="1" dirty="0" smtClean="0"/>
              <a:t>dism</a:t>
            </a:r>
            <a:r>
              <a:rPr lang="en-US" dirty="0" smtClean="0"/>
              <a:t>:</a:t>
            </a:r>
            <a:r>
              <a:rPr lang="x-none" dirty="0" smtClean="0"/>
              <a:t> </a:t>
            </a:r>
            <a:r>
              <a:rPr lang="x-none" dirty="0"/>
              <a:t>Administración y mantenimiento de la imagen de la implementación. Se utiliza para trabajar con imágenes del sistema antes de que se implementen.</a:t>
            </a:r>
          </a:p>
          <a:p>
            <a:pPr rtl="0"/>
            <a:r>
              <a:rPr lang="x-none" b="1" dirty="0"/>
              <a:t>sfc</a:t>
            </a:r>
            <a:r>
              <a:rPr lang="x-none" dirty="0"/>
              <a:t>: verifica y repara los archivos del sistema de Windows</a:t>
            </a:r>
          </a:p>
          <a:p>
            <a:pPr rtl="0"/>
            <a:r>
              <a:rPr lang="x-none" b="1" dirty="0"/>
              <a:t>shutdown</a:t>
            </a:r>
            <a:r>
              <a:rPr lang="x-none" dirty="0"/>
              <a:t>: apague una computadora local o remota</a:t>
            </a:r>
          </a:p>
        </p:txBody>
      </p:sp>
      <p:pic>
        <p:nvPicPr>
          <p:cNvPr id="6" name="Picture 5" descr="Image is of the cli command tasklist. tasklist = Displays a list of the processes that are currently running on the local or a remote computer. Syntax: tasklist. Options concern the format and filtering of the output of the command and connecting to other PCs on the network. Running process are identified by their process IDs (PID). taskkill = Allows a running process to be killed. Syntax: taskkill [/pid | /im ]. Options permit working on remote computers, means to specify a set of tasks to kill, and the ways in which the processes should be terminated. /pid - specify task to kill by process ID. /im - specify task to kill by image name (name of the process). /f -forcefully terminate process. /t - terminate process and any child processes started by it. dism = Deployment Image Servicing and Management. Used to work with system images before they are deployed. Syntax: dism. Used to create customized system image files that will be installed on computers in the enterprise. sfc = Verifies and repairs Windows system files. Sytax: sfc. Scans important protected system files for changes and can make repairs. Can verify a single file or all files. Can restore files from cached versions. Requires Administrator privilege. ./scannow - scans and repairs. /verifyonly - checks only, no repair. shutdown - Power off a local or remote computer. Syntax: shutdown. Shutdown a local or remote computer. Options include naming a remote computer, the shutdown mode, messaging to the user, etc. Requires shutdown permissions and Administrator privilege. /m \\ComputerName - specify remote computer. /s - shutdown computer. /r - restart computer. /h - put local computer into hibernation. /f - forces running applications to close without user warning.">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5074836" y="1082616"/>
            <a:ext cx="3957190" cy="2339008"/>
          </a:xfrm>
          <a:prstGeom prst="rect">
            <a:avLst/>
          </a:prstGeom>
          <a:ln w="12700">
            <a:solidFill>
              <a:schemeClr val="tx1"/>
            </a:solidFill>
          </a:ln>
        </p:spPr>
      </p:pic>
    </p:spTree>
    <p:custDataLst>
      <p:tags r:id="rId1"/>
    </p:custDataLst>
    <p:extLst>
      <p:ext uri="{BB962C8B-B14F-4D97-AF65-F5344CB8AC3E}">
        <p14:creationId xmlns:p14="http://schemas.microsoft.com/office/powerpoint/2010/main" val="3853852662"/>
      </p:ext>
    </p:extLst>
  </p:cSld>
  <p:clrMapOvr>
    <a:masterClrMapping/>
  </p:clrMapOvr>
  <p:transition spd="slow">
    <p:wipe/>
  </p:transition>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dirty="0"/>
              <a:t>Comandos de la CLI de la tarea y del sistema</a:t>
            </a:r>
            <a:r>
              <a:rPr lang="en-US" altLang="en-US" dirty="0"/>
              <a:t/>
            </a:r>
            <a:br>
              <a:rPr lang="en-US" altLang="en-US" dirty="0"/>
            </a:br>
            <a:r>
              <a:rPr lang="x-none" sz="2300" spc="-30" dirty="0">
                <a:latin typeface="Arial" charset="0"/>
              </a:rPr>
              <a:t>Práctica de laboratorio: Comandos de la CLI de la tarea y del sistema</a:t>
            </a:r>
          </a:p>
        </p:txBody>
      </p:sp>
      <p:sp>
        <p:nvSpPr>
          <p:cNvPr id="8" name="Content Placeholder 2">
            <a:extLst>
              <a:ext uri="{FF2B5EF4-FFF2-40B4-BE49-F238E27FC236}">
                <a16:creationId xmlns:a16="http://schemas.microsoft.com/office/drawing/2014/main" xmlns:c15="http://schemas.microsoft.com/office/drawing/2012/chart" xmlns:c="http://schemas.openxmlformats.org/drawingml/2006/chart" xmlns="" id="{0713C793-E398-4DFD-BE8C-100398DC4E30}"/>
              </a:ext>
            </a:extLst>
          </p:cNvPr>
          <p:cNvSpPr>
            <a:spLocks noGrp="1"/>
          </p:cNvSpPr>
          <p:nvPr>
            <p:ph idx="1"/>
          </p:nvPr>
        </p:nvSpPr>
        <p:spPr>
          <a:xfrm>
            <a:off x="253388" y="881349"/>
            <a:ext cx="7987229" cy="1313211"/>
          </a:xfrm>
        </p:spPr>
        <p:txBody>
          <a:bodyPr/>
          <a:lstStyle/>
          <a:p>
            <a:pPr marL="0" indent="0" rtl="0">
              <a:buNone/>
            </a:pPr>
            <a:r>
              <a:rPr lang="x-none"/>
              <a:t>En este trabajo de laboratorio, trabajará con comandos de la CLI de tareas y del sistema.</a:t>
            </a:r>
          </a:p>
        </p:txBody>
      </p:sp>
    </p:spTree>
    <p:custDataLst>
      <p:tags r:id="rId1"/>
    </p:custDataLst>
    <p:extLst>
      <p:ext uri="{BB962C8B-B14F-4D97-AF65-F5344CB8AC3E}">
        <p14:creationId xmlns:p14="http://schemas.microsoft.com/office/powerpoint/2010/main" val="3738918039"/>
      </p:ext>
    </p:extLst>
  </p:cSld>
  <p:clrMapOvr>
    <a:masterClrMapping/>
  </p:clrMapOvr>
  <p:transition spd="slow">
    <p:wipe/>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Otros comandos útiles de CLI</a:t>
            </a:r>
            <a:r>
              <a:rPr lang="en-US" altLang="en-US" dirty="0"/>
              <a:t/>
            </a:r>
            <a:br>
              <a:rPr lang="en-US" altLang="en-US" dirty="0"/>
            </a:br>
            <a:r>
              <a:rPr lang="x-none">
                <a:latin typeface="Arial" charset="0"/>
              </a:rPr>
              <a:t>Otros comandos </a:t>
            </a:r>
            <a:r>
              <a:rPr lang="x-none"/>
              <a:t>útiles</a:t>
            </a:r>
          </a:p>
        </p:txBody>
      </p:sp>
      <p:sp>
        <p:nvSpPr>
          <p:cNvPr id="5" name="Rectangle 6">
            <a:extLst>
              <a:ext uri="{FF2B5EF4-FFF2-40B4-BE49-F238E27FC236}">
                <a16:creationId xmlns:a16="http://schemas.microsoft.com/office/drawing/2014/main" xmlns:c15="http://schemas.microsoft.com/office/drawing/2012/chart" xmlns:c="http://schemas.openxmlformats.org/drawingml/2006/chart" xmlns="" id="{44852084-AD41-411B-8033-B5922A403A46}"/>
              </a:ext>
            </a:extLst>
          </p:cNvPr>
          <p:cNvSpPr>
            <a:spLocks noGrp="1" noChangeArrowheads="1"/>
          </p:cNvSpPr>
          <p:nvPr>
            <p:ph idx="1"/>
          </p:nvPr>
        </p:nvSpPr>
        <p:spPr>
          <a:xfrm>
            <a:off x="238492" y="910717"/>
            <a:ext cx="4828808" cy="3404178"/>
          </a:xfrm>
        </p:spPr>
        <p:txBody>
          <a:bodyPr/>
          <a:lstStyle/>
          <a:p>
            <a:pPr rtl="0"/>
            <a:r>
              <a:rPr lang="x-none" sz="1400" b="1" dirty="0"/>
              <a:t>gpupdate</a:t>
            </a:r>
            <a:r>
              <a:rPr lang="x-none" sz="1400" dirty="0"/>
              <a:t>: actualización de la política de grupo</a:t>
            </a:r>
          </a:p>
          <a:p>
            <a:pPr lvl="1" rtl="0"/>
            <a:r>
              <a:rPr lang="x-none" sz="1200" dirty="0"/>
              <a:t>/target:computer: fuerce la actualización de otra computadora</a:t>
            </a:r>
          </a:p>
          <a:p>
            <a:pPr lvl="1" rtl="0"/>
            <a:r>
              <a:rPr lang="x-none" sz="1200" dirty="0"/>
              <a:t>/force: fuerce y actualice incluso si la Política de grupo no ha cambiado</a:t>
            </a:r>
          </a:p>
          <a:p>
            <a:pPr lvl="1" rtl="0"/>
            <a:r>
              <a:rPr lang="x-none" sz="1200" dirty="0"/>
              <a:t>/boot: reinicie la computadora después de la actualización</a:t>
            </a:r>
          </a:p>
          <a:p>
            <a:pPr rtl="0"/>
            <a:r>
              <a:rPr lang="x-none" sz="1400" b="1" dirty="0"/>
              <a:t>gpresult</a:t>
            </a:r>
            <a:r>
              <a:rPr lang="x-none" sz="1400" dirty="0"/>
              <a:t>: muestre el conjunto de información resultante de políticas de grupo (RSoP)</a:t>
            </a:r>
          </a:p>
          <a:p>
            <a:pPr lvl="1" rtl="0"/>
            <a:r>
              <a:rPr lang="x-none" sz="1200" spc="-30" dirty="0"/>
              <a:t>/s: el sistema para ver el resultado, el nombre o la dirección </a:t>
            </a:r>
            <a:r>
              <a:rPr lang="x-none" sz="1200" spc="-30" dirty="0" smtClean="0"/>
              <a:t>IP </a:t>
            </a:r>
            <a:endParaRPr lang="x-none" sz="1200" spc="-30" dirty="0"/>
          </a:p>
          <a:p>
            <a:pPr lvl="1" rtl="0"/>
            <a:r>
              <a:rPr lang="x-none" sz="1200" dirty="0"/>
              <a:t>/r – muestra datos de resumen</a:t>
            </a:r>
          </a:p>
          <a:p>
            <a:pPr rtl="0"/>
            <a:r>
              <a:rPr lang="x-none" sz="1400" b="1" dirty="0"/>
              <a:t>net use</a:t>
            </a:r>
            <a:r>
              <a:rPr lang="x-none" sz="1400" dirty="0"/>
              <a:t>: muestra y se conecta a recursos de red</a:t>
            </a:r>
          </a:p>
          <a:p>
            <a:pPr rtl="0"/>
            <a:r>
              <a:rPr lang="x-none" sz="1400" b="1" dirty="0"/>
              <a:t>net user</a:t>
            </a:r>
            <a:r>
              <a:rPr lang="x-none" sz="1400" dirty="0"/>
              <a:t>: muestra y cambia la información sobre los usuarios de la computadora</a:t>
            </a:r>
          </a:p>
        </p:txBody>
      </p:sp>
      <p:pic>
        <p:nvPicPr>
          <p:cNvPr id="7" name="Picture 6" descr="The image is of the gpupdate  command- Group Policy update. Group Policies can be set by an administrator and configured on all machines on a network from a central location. gpupdate is used to update a local machine and verify that the machine is getting Group Policy updates. target:computer - force update of another computer. /force - force and update even if Group Policy has not changed. /boot - restart computer after update. gpresult - Display Group Policy Resultant Set of Policy (RSoP) information.Syntax: gpresult /R. Displays the Group Policy settings that are in effect for a currently logged in user. Works locally and for remote computers. Good for checking that computers have received a distributed Group Policy. Options concern the system and system user for whom the policy will be viewed. The type of report to view is also configurable. /s - the system to the view the result on, name or IP address. /r - displays summary data (still lengthy). net use - Display and connect to network resources. Syntax: netuse. Net use is one of a series of net commands that are for configuring how a computer works on a network. You can display the network resources that a computer is connected to and also connect the computer to resources such as shared drives. net user - Display and change information about computer users. Syntax: netuser. Displays information about all of the user accounts on a computer. Also allows many settings to be changed for the account as well as the creation of new accounts. Options: username - The username that you want to work with. /add - after username creates new user. /delete - after username deletes user.">
            <a:extLst>
              <a:ext uri="{FF2B5EF4-FFF2-40B4-BE49-F238E27FC236}">
                <a16:creationId xmlns:a16="http://schemas.microsoft.com/office/drawing/2014/main" xmlns:c15="http://schemas.microsoft.com/office/drawing/2012/chart" xmlns:c="http://schemas.openxmlformats.org/drawingml/2006/chart" xmlns="" id="{006AB05D-99A3-495C-A3D8-39EC7FE24B6E}"/>
              </a:ext>
            </a:extLst>
          </p:cNvPr>
          <p:cNvPicPr>
            <a:picLocks noChangeAspect="1"/>
          </p:cNvPicPr>
          <p:nvPr/>
        </p:nvPicPr>
        <p:blipFill>
          <a:blip r:embed="rId4"/>
          <a:srcRect/>
          <a:stretch/>
        </p:blipFill>
        <p:spPr>
          <a:xfrm>
            <a:off x="5086030" y="1030662"/>
            <a:ext cx="3867212" cy="2360238"/>
          </a:xfrm>
          <a:prstGeom prst="rect">
            <a:avLst/>
          </a:prstGeom>
          <a:ln w="12700">
            <a:solidFill>
              <a:schemeClr val="tx1"/>
            </a:solidFill>
          </a:ln>
        </p:spPr>
      </p:pic>
    </p:spTree>
    <p:custDataLst>
      <p:tags r:id="rId1"/>
    </p:custDataLst>
    <p:extLst>
      <p:ext uri="{BB962C8B-B14F-4D97-AF65-F5344CB8AC3E}">
        <p14:creationId xmlns:p14="http://schemas.microsoft.com/office/powerpoint/2010/main" val="1131958946"/>
      </p:ext>
    </p:extLst>
  </p:cSld>
  <p:clrMapOvr>
    <a:masterClrMapping/>
  </p:clrMapOvr>
  <p:transition spd="slow">
    <p:wipe/>
  </p:transition>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41393"/>
            <a:ext cx="7616141" cy="757551"/>
          </a:xfrm>
        </p:spPr>
        <p:txBody>
          <a:bodyPr/>
          <a:lstStyle/>
          <a:p>
            <a:pPr rtl="0"/>
            <a:r>
              <a:rPr lang="x-none" sz="1600" dirty="0"/>
              <a:t>Otros comandos útiles de la CLI</a:t>
            </a:r>
            <a:r>
              <a:rPr lang="en-US" altLang="en-US" dirty="0"/>
              <a:t/>
            </a:r>
            <a:br>
              <a:rPr lang="en-US" altLang="en-US" dirty="0"/>
            </a:br>
            <a:r>
              <a:rPr lang="x-none" dirty="0">
                <a:latin typeface="Arial" charset="0"/>
              </a:rPr>
              <a:t>Utilidades del sistema en ejecución</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505934" y="739730"/>
            <a:ext cx="4638065" cy="4312920"/>
          </a:xfrm>
        </p:spPr>
        <p:txBody>
          <a:bodyPr/>
          <a:lstStyle/>
          <a:p>
            <a:pPr rtl="0"/>
            <a:r>
              <a:rPr lang="x-none" sz="1200" dirty="0"/>
              <a:t>La utilidad de la línea de ejecución de Windows se puede abrir presionando las teclas </a:t>
            </a:r>
            <a:r>
              <a:rPr lang="x-none" sz="1200" b="1" dirty="0"/>
              <a:t>Win+R</a:t>
            </a:r>
            <a:r>
              <a:rPr lang="x-none" sz="1200" dirty="0"/>
              <a:t> e ingresando </a:t>
            </a:r>
            <a:r>
              <a:rPr lang="x-none" sz="1200" b="1" dirty="0"/>
              <a:t>cmd</a:t>
            </a:r>
            <a:r>
              <a:rPr lang="x-none" sz="1200" dirty="0"/>
              <a:t> para abrir la ventana de línea de comandos, como se muestra aquí. Las siguientes utilidades y herramientas de Windows también pueden ejecutarse ingresando los comandos que se muestran en la utilidad de línea de ejecución:</a:t>
            </a:r>
          </a:p>
          <a:p>
            <a:pPr rtl="0"/>
            <a:r>
              <a:rPr lang="x-none" sz="1200" b="1" dirty="0"/>
              <a:t>EXPLORER</a:t>
            </a:r>
            <a:r>
              <a:rPr lang="x-none" sz="1200" dirty="0"/>
              <a:t>: abre el Explorador de archivos o el Explorador de Windows.</a:t>
            </a:r>
          </a:p>
          <a:p>
            <a:pPr rtl="0"/>
            <a:r>
              <a:rPr lang="x-none" sz="1200" b="1" dirty="0"/>
              <a:t>MMC</a:t>
            </a:r>
            <a:r>
              <a:rPr lang="x-none" sz="1200" dirty="0"/>
              <a:t>: abre la consola de administración de Microsoft (MMC). Especifique la ruta y el nombre de archivo .msc para abrir una consola guardada</a:t>
            </a:r>
          </a:p>
          <a:p>
            <a:pPr rtl="0"/>
            <a:r>
              <a:rPr lang="x-none" sz="1200" b="1" dirty="0"/>
              <a:t>MSINFO32</a:t>
            </a:r>
            <a:r>
              <a:rPr lang="x-none" sz="1200" dirty="0"/>
              <a:t>: abre la ventana Información del sistema, que muestra un resumen de componentes del sistema; esto incluye los componentes de hardware e información sobre el software</a:t>
            </a:r>
          </a:p>
          <a:p>
            <a:pPr rtl="0"/>
            <a:r>
              <a:rPr lang="x-none" sz="1200" b="1" dirty="0"/>
              <a:t>MSTSC</a:t>
            </a:r>
            <a:r>
              <a:rPr lang="x-none" sz="1200" dirty="0"/>
              <a:t>: abre la utilidad Escritorio remoto.</a:t>
            </a:r>
          </a:p>
          <a:p>
            <a:pPr rtl="0"/>
            <a:r>
              <a:rPr lang="x-none" sz="1200" b="1" dirty="0"/>
              <a:t>NOTEPAD</a:t>
            </a:r>
            <a:r>
              <a:rPr lang="x-none" sz="1200" dirty="0"/>
              <a:t>: abre el editor de texto básico del Bloc de notas</a:t>
            </a:r>
          </a:p>
          <a:p>
            <a:endParaRPr lang="en-US" sz="1200" dirty="0"/>
          </a:p>
        </p:txBody>
      </p:sp>
      <p:pic>
        <p:nvPicPr>
          <p:cNvPr id="6" name="Picture 5" descr="Image is of the Windows run line utility . It can be opened by pressing the Win+R keys and entering cmd to open the command line window, ">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297119" y="1410120"/>
            <a:ext cx="4046700" cy="2092440"/>
          </a:xfrm>
          <a:prstGeom prst="rect">
            <a:avLst/>
          </a:prstGeom>
          <a:ln w="12700">
            <a:solidFill>
              <a:schemeClr val="tx1"/>
            </a:solidFill>
          </a:ln>
        </p:spPr>
      </p:pic>
    </p:spTree>
    <p:custDataLst>
      <p:tags r:id="rId1"/>
    </p:custDataLst>
    <p:extLst>
      <p:ext uri="{BB962C8B-B14F-4D97-AF65-F5344CB8AC3E}">
        <p14:creationId xmlns:p14="http://schemas.microsoft.com/office/powerpoint/2010/main" val="76131845"/>
      </p:ext>
    </p:extLst>
  </p:cSld>
  <p:clrMapOvr>
    <a:masterClrMapping/>
  </p:clrMapOvr>
  <p:transition spd="slow">
    <p:wipe/>
  </p:transition>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Otros comandos útiles de la CLI</a:t>
            </a:r>
            <a:r>
              <a:rPr lang="en-US" altLang="en-US" dirty="0"/>
              <a:t/>
            </a:r>
            <a:br>
              <a:rPr lang="en-US" altLang="en-US" dirty="0"/>
            </a:br>
            <a:r>
              <a:rPr lang="x-none"/>
              <a:t>Práctica de laboratorio: otros comandos útiles</a:t>
            </a:r>
          </a:p>
        </p:txBody>
      </p:sp>
      <p:sp>
        <p:nvSpPr>
          <p:cNvPr id="8" name="Content Placeholder 2">
            <a:extLst>
              <a:ext uri="{FF2B5EF4-FFF2-40B4-BE49-F238E27FC236}">
                <a16:creationId xmlns:a16="http://schemas.microsoft.com/office/drawing/2014/main" xmlns:c15="http://schemas.microsoft.com/office/drawing/2012/chart" xmlns:c="http://schemas.openxmlformats.org/drawingml/2006/chart" xmlns="" id="{0068F8FE-3FA9-4406-A974-E39A3D7DD2EA}"/>
              </a:ext>
            </a:extLst>
          </p:cNvPr>
          <p:cNvSpPr>
            <a:spLocks noGrp="1"/>
          </p:cNvSpPr>
          <p:nvPr>
            <p:ph idx="1"/>
          </p:nvPr>
        </p:nvSpPr>
        <p:spPr>
          <a:xfrm>
            <a:off x="323587" y="1003648"/>
            <a:ext cx="6933739" cy="463799"/>
          </a:xfrm>
        </p:spPr>
        <p:txBody>
          <a:bodyPr/>
          <a:lstStyle/>
          <a:p>
            <a:pPr marL="0" indent="0" rtl="0">
              <a:buNone/>
            </a:pPr>
            <a:r>
              <a:rPr lang="x-none" dirty="0"/>
              <a:t>En este trabajo de laboratorio, trabajará con otros comandos útiles.</a:t>
            </a:r>
          </a:p>
        </p:txBody>
      </p:sp>
    </p:spTree>
    <p:custDataLst>
      <p:tags r:id="rId1"/>
    </p:custDataLst>
    <p:extLst>
      <p:ext uri="{BB962C8B-B14F-4D97-AF65-F5344CB8AC3E}">
        <p14:creationId xmlns:p14="http://schemas.microsoft.com/office/powerpoint/2010/main" val="3307096116"/>
      </p:ext>
    </p:extLst>
  </p:cSld>
  <p:clrMapOvr>
    <a:masterClrMapping/>
  </p:clrMapOvr>
  <p:transition spd="slow">
    <p:wipe/>
  </p:transition>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a:solidFill>
                  <a:schemeClr val="accent5">
                    <a:lumMod val="40000"/>
                    <a:lumOff val="60000"/>
                  </a:schemeClr>
                </a:solidFill>
              </a:rPr>
              <a:t>11.5 Redes de Windows</a:t>
            </a:r>
          </a:p>
        </p:txBody>
      </p:sp>
    </p:spTree>
    <p:custDataLst>
      <p:tags r:id="rId1"/>
    </p:custDataLst>
    <p:extLst>
      <p:ext uri="{BB962C8B-B14F-4D97-AF65-F5344CB8AC3E}">
        <p14:creationId xmlns:p14="http://schemas.microsoft.com/office/powerpoint/2010/main" val="3327392693"/>
      </p:ext>
    </p:extLst>
  </p:cSld>
  <p:clrMapOvr>
    <a:masterClrMapping/>
  </p:clrMapOvr>
  <p:transition spd="slow">
    <p:wipe/>
  </p:transition>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Uso compartido de redes y asignación de unidades</a:t>
            </a:r>
            <a:r>
              <a:rPr lang="en-US" altLang="en-US" dirty="0"/>
              <a:t/>
            </a:r>
            <a:br>
              <a:rPr lang="en-US" altLang="en-US" dirty="0"/>
            </a:br>
            <a:r>
              <a:rPr lang="x-none"/>
              <a:t>Dominio y grupo de trabajo</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324617" y="2948622"/>
            <a:ext cx="8819383" cy="1478074"/>
          </a:xfrm>
        </p:spPr>
        <p:txBody>
          <a:bodyPr/>
          <a:lstStyle/>
          <a:p>
            <a:pPr rtl="0"/>
            <a:r>
              <a:rPr lang="x-none" sz="1200" b="1" dirty="0"/>
              <a:t>Dominio</a:t>
            </a:r>
            <a:r>
              <a:rPr lang="x-none" sz="1200" dirty="0"/>
              <a:t>: un dominio es un grupo de computadoras y dispositivos electrónicos con un conjunto común de reglas y procedimientos administrados como una unidad. Las computadoras en un dominio pueden ubicarse en diferentes partes del mundo. Un servidor especializado denominado “controlador de dominio” administra todos los aspectos relacionados con la seguridad de los usuarios y de los recursos de red mediante la centralización de la seguridad y la administración.</a:t>
            </a:r>
            <a:r>
              <a:rPr lang="x-none" sz="1200" b="1" dirty="0"/>
              <a:t> </a:t>
            </a:r>
          </a:p>
          <a:p>
            <a:pPr rtl="0"/>
            <a:r>
              <a:rPr lang="x-none" sz="1200" b="1" dirty="0"/>
              <a:t>Grupo de trabajo</a:t>
            </a:r>
            <a:r>
              <a:rPr lang="x-none" sz="1200" dirty="0"/>
              <a:t>: un grupo de trabajo es un conjunto de estaciones de trabajo y servidores en una LAN diseñados para comunicarse e intercambiar datos entre sí. Cada estación de trabajo controla las cuentas, la información de seguridad y el acceso a datos y recursos de sus usuarios.</a:t>
            </a:r>
          </a:p>
        </p:txBody>
      </p:sp>
      <p:pic>
        <p:nvPicPr>
          <p:cNvPr id="6" name="Picture 5" descr="This image displays the workgroup page. The path for this page is: Control Panel &gt;System and Security &gt;System. The screen is divided into two parts on the left are clickable links from Control Panel Home they include-device manager, remote settings, system protection, and advanced system settings-they are require Admin privileges to access. On the right side of the window allows you to view the basic information about your computer.">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2182760" y="904662"/>
            <a:ext cx="4800601" cy="1938242"/>
          </a:xfrm>
          <a:prstGeom prst="rect">
            <a:avLst/>
          </a:prstGeom>
          <a:ln w="12700">
            <a:solidFill>
              <a:schemeClr val="tx1"/>
            </a:solidFill>
          </a:ln>
        </p:spPr>
      </p:pic>
    </p:spTree>
    <p:custDataLst>
      <p:tags r:id="rId1"/>
    </p:custDataLst>
    <p:extLst>
      <p:ext uri="{BB962C8B-B14F-4D97-AF65-F5344CB8AC3E}">
        <p14:creationId xmlns:p14="http://schemas.microsoft.com/office/powerpoint/2010/main" val="3048115504"/>
      </p:ext>
    </p:extLst>
  </p:cSld>
  <p:clrMapOvr>
    <a:masterClrMapping/>
  </p:clrMapOvr>
  <p:transition spd="slow">
    <p:wipe/>
  </p:transition>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6041984" cy="757551"/>
          </a:xfrm>
        </p:spPr>
        <p:txBody>
          <a:bodyPr/>
          <a:lstStyle/>
          <a:p>
            <a:pPr rtl="0"/>
            <a:r>
              <a:rPr lang="x-none" sz="1600" dirty="0"/>
              <a:t>Uso compartido de redes y asignación de unidades</a:t>
            </a:r>
            <a:r>
              <a:rPr lang="en-US" altLang="en-US" dirty="0"/>
              <a:t/>
            </a:r>
            <a:br>
              <a:rPr lang="en-US" altLang="en-US" dirty="0"/>
            </a:br>
            <a:r>
              <a:rPr lang="x-none" dirty="0"/>
              <a:t>Grupo hogar</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432194" y="501881"/>
            <a:ext cx="4733927" cy="4312920"/>
          </a:xfrm>
        </p:spPr>
        <p:txBody>
          <a:bodyPr/>
          <a:lstStyle/>
          <a:p>
            <a:pPr rtl="0"/>
            <a:r>
              <a:rPr lang="x-none" sz="1100" dirty="0"/>
              <a:t>El grupo hogar se eliminó de Windows 10.</a:t>
            </a:r>
          </a:p>
          <a:p>
            <a:pPr rtl="0"/>
            <a:r>
              <a:rPr lang="x-none" sz="1100" dirty="0"/>
              <a:t>Solo puede haber un grupo en el hogar por grupo de trabajo en una red y las computadoras solo pueden ser miembros de un grupo hogar por vez. </a:t>
            </a:r>
          </a:p>
          <a:p>
            <a:pPr rtl="0"/>
            <a:r>
              <a:rPr lang="x-none" sz="1100" dirty="0"/>
              <a:t>Los grupos hogar están protegidos por una contraseña simple.</a:t>
            </a:r>
          </a:p>
          <a:p>
            <a:pPr rtl="0"/>
            <a:r>
              <a:rPr lang="x-none" sz="1100" dirty="0"/>
              <a:t>La creación del grupo en el hogar está a cargo de un usuario del grupo de trabajo. Los demás usuarios pueden unirse al grupo en el hogar, siempre y cuando conozcan la contraseña de dicho grupo. </a:t>
            </a:r>
          </a:p>
          <a:p>
            <a:pPr rtl="0"/>
            <a:r>
              <a:rPr lang="x-none" sz="1100" dirty="0"/>
              <a:t>La disponibilidad del grupo en el hogar depende del perfil de ubicación de red:</a:t>
            </a:r>
          </a:p>
          <a:p>
            <a:pPr lvl="1" rtl="0"/>
            <a:r>
              <a:rPr lang="x-none" sz="1050" b="1" dirty="0"/>
              <a:t>Red doméstica</a:t>
            </a:r>
            <a:r>
              <a:rPr lang="x-none" sz="1050" dirty="0"/>
              <a:t>: con permiso para crear un grupo en el hogar o unirse a uno</a:t>
            </a:r>
          </a:p>
          <a:p>
            <a:pPr lvl="1" rtl="0"/>
            <a:r>
              <a:rPr lang="x-none" sz="1050" b="1" dirty="0"/>
              <a:t>Red de trabajo</a:t>
            </a:r>
            <a:r>
              <a:rPr lang="x-none" sz="1050" dirty="0"/>
              <a:t>: sin permiso para crear un grupo en el hogar ni unirse a uno, pero pueden verse recursos y se pueden compartir con otras computadoras</a:t>
            </a:r>
          </a:p>
          <a:p>
            <a:pPr lvl="1" rtl="0"/>
            <a:r>
              <a:rPr lang="x-none" sz="1050" b="1" dirty="0"/>
              <a:t>Red pública</a:t>
            </a:r>
            <a:r>
              <a:rPr lang="x-none" sz="1050" dirty="0"/>
              <a:t>: el grupo en el hogar no está disponible</a:t>
            </a:r>
          </a:p>
          <a:p>
            <a:pPr rtl="0"/>
            <a:r>
              <a:rPr lang="x-none" sz="1100" dirty="0"/>
              <a:t>Cuando una PC se une a un grupo en el hogar, todas las cuentas de usuario de la PC, excepto la cuenta Invitado, se convierten en miembros del grupo en el hogar. </a:t>
            </a:r>
          </a:p>
          <a:p>
            <a:endParaRPr lang="en-US" sz="1100" dirty="0"/>
          </a:p>
        </p:txBody>
      </p:sp>
      <p:pic>
        <p:nvPicPr>
          <p:cNvPr id="6" name="Picture 5" descr="This image on this page is the item Homegroup. The path for this item is ControlPanel &gt; All Control Panel Items &gt;Homegroup.">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309284" y="1461395"/>
            <a:ext cx="4046700" cy="2151771"/>
          </a:xfrm>
          <a:prstGeom prst="rect">
            <a:avLst/>
          </a:prstGeom>
          <a:ln w="12700">
            <a:solidFill>
              <a:schemeClr val="tx1"/>
            </a:solidFill>
          </a:ln>
        </p:spPr>
      </p:pic>
    </p:spTree>
    <p:custDataLst>
      <p:tags r:id="rId1"/>
    </p:custDataLst>
    <p:extLst>
      <p:ext uri="{BB962C8B-B14F-4D97-AF65-F5344CB8AC3E}">
        <p14:creationId xmlns:p14="http://schemas.microsoft.com/office/powerpoint/2010/main" val="2918214399"/>
      </p:ext>
    </p:extLst>
  </p:cSld>
  <p:clrMapOvr>
    <a:masterClrMapping/>
  </p:clrMapOvr>
  <p:transition spd="slow">
    <p:wipe/>
  </p:transition>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Recurso compartido de red y Asignación de unidades</a:t>
            </a:r>
            <a:r>
              <a:rPr lang="en-US" altLang="en-US" dirty="0"/>
              <a:t/>
            </a:r>
            <a:br>
              <a:rPr lang="en-US" altLang="en-US" dirty="0"/>
            </a:br>
            <a:r>
              <a:rPr lang="x-none">
                <a:latin typeface="Arial" charset="0"/>
              </a:rPr>
              <a:t>Demostración en video: conexión a un grupo de trabajo o dominio</a:t>
            </a:r>
          </a:p>
        </p:txBody>
      </p:sp>
      <p:pic>
        <p:nvPicPr>
          <p:cNvPr id="6" name="Picture 5">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24897" y="1148008"/>
            <a:ext cx="5494206" cy="3139981"/>
          </a:xfrm>
          <a:prstGeom prst="rect">
            <a:avLst/>
          </a:prstGeom>
          <a:ln w="12700">
            <a:solidFill>
              <a:schemeClr val="tx1"/>
            </a:solidFill>
          </a:ln>
        </p:spPr>
      </p:pic>
    </p:spTree>
    <p:custDataLst>
      <p:tags r:id="rId1"/>
    </p:custDataLst>
    <p:extLst>
      <p:ext uri="{BB962C8B-B14F-4D97-AF65-F5344CB8AC3E}">
        <p14:creationId xmlns:p14="http://schemas.microsoft.com/office/powerpoint/2010/main" val="799020468"/>
      </p:ext>
    </p:extLst>
  </p:cSld>
  <p:clrMapOvr>
    <a:masterClrMapping/>
  </p:clrMapOvr>
  <p:transition spd="slow">
    <p:wipe/>
  </p:transition>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Uso compartido de red y asignación de unidades</a:t>
            </a:r>
            <a:r>
              <a:rPr lang="en-US" altLang="en-US" dirty="0"/>
              <a:t/>
            </a:r>
            <a:br>
              <a:rPr lang="en-US" altLang="en-US" dirty="0"/>
            </a:br>
            <a:r>
              <a:rPr lang="x-none">
                <a:latin typeface="Arial" charset="0"/>
              </a:rPr>
              <a:t>Recursos compartidos de red y asignacion de unidades</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221531" y="926688"/>
            <a:ext cx="4495800" cy="3705774"/>
          </a:xfrm>
        </p:spPr>
        <p:txBody>
          <a:bodyPr/>
          <a:lstStyle/>
          <a:p>
            <a:pPr rtl="0"/>
            <a:r>
              <a:rPr lang="x-none" sz="1400" dirty="0"/>
              <a:t>El uso compartido de archivos en una red y la asignación de unidades de red es una forma segura y conveniente de proporcionar acceso sencillo a los recursos de red.</a:t>
            </a:r>
          </a:p>
          <a:p>
            <a:pPr rtl="0"/>
            <a:r>
              <a:rPr lang="x-none" sz="1400" dirty="0"/>
              <a:t>Los permisos definen el tipo de acceso que poseen los usuarios a un archivo o a una carpeta:</a:t>
            </a:r>
          </a:p>
          <a:p>
            <a:pPr lvl="1" rtl="0"/>
            <a:r>
              <a:rPr lang="x-none" sz="1200" b="1" dirty="0"/>
              <a:t>Lectura</a:t>
            </a:r>
            <a:r>
              <a:rPr lang="x-none" sz="1200" dirty="0"/>
              <a:t>: el usuario puede ver los nombres del archivo y de las subcarpetas, navegar por las subcarpetas, ver los datos en archivos y ejecutar archivos de programa.</a:t>
            </a:r>
          </a:p>
          <a:p>
            <a:pPr lvl="1" rtl="0"/>
            <a:r>
              <a:rPr lang="x-none" sz="1200" b="1" dirty="0"/>
              <a:t>Modificar</a:t>
            </a:r>
            <a:r>
              <a:rPr lang="x-none" sz="1200" dirty="0"/>
              <a:t>: además de los permisos de lectura, el usuario puede agregar archivos y subcarpetas, modificar los datos en archivos y eliminar subcarpetas y archivos.</a:t>
            </a:r>
          </a:p>
          <a:p>
            <a:pPr lvl="1" rtl="0"/>
            <a:r>
              <a:rPr lang="x-none" sz="1200" b="1" dirty="0"/>
              <a:t>Control total</a:t>
            </a:r>
            <a:r>
              <a:rPr lang="x-none" sz="1200" dirty="0"/>
              <a:t>: además de los permisos de lectura y modificación, el usuario puede modificar los permisos de archivos y carpetas en una partición NTFS y apropiarse de archivos y carpetas.</a:t>
            </a:r>
          </a:p>
        </p:txBody>
      </p:sp>
      <p:pic>
        <p:nvPicPr>
          <p:cNvPr id="6" name="Picture 5" descr="Network File Sharing. Determine which resources will be shared over the network and the type of permissions users will have to the resources. Permissions define the type of access a user has to a file or folder. Read - The user can view the file and subfolder names, navigate to subfolders, view data in files, and run program files. Change - In addition to Read permissions, the user can add files and subfolders, change the data in files, and delete subfolders and files. Full Control - In addition to Change and Read permissions, the user can change the permission of files and folders in an NTFS partition and take ownership of files and folders.">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814916" y="1007802"/>
            <a:ext cx="4046700" cy="2890500"/>
          </a:xfrm>
          <a:prstGeom prst="rect">
            <a:avLst/>
          </a:prstGeom>
          <a:ln w="12700">
            <a:solidFill>
              <a:schemeClr val="tx1"/>
            </a:solidFill>
          </a:ln>
        </p:spPr>
      </p:pic>
    </p:spTree>
    <p:custDataLst>
      <p:tags r:id="rId1"/>
    </p:custDataLst>
    <p:extLst>
      <p:ext uri="{BB962C8B-B14F-4D97-AF65-F5344CB8AC3E}">
        <p14:creationId xmlns:p14="http://schemas.microsoft.com/office/powerpoint/2010/main" val="3617973360"/>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11: Prácticas recomendadas (cont.)</a:t>
            </a:r>
          </a:p>
        </p:txBody>
      </p:sp>
      <p:sp>
        <p:nvSpPr>
          <p:cNvPr id="11266" name="Rectangle 34"/>
          <p:cNvSpPr>
            <a:spLocks noGrp="1" noChangeArrowheads="1"/>
          </p:cNvSpPr>
          <p:nvPr>
            <p:ph idx="1"/>
          </p:nvPr>
        </p:nvSpPr>
        <p:spPr>
          <a:xfrm>
            <a:off x="144064" y="798944"/>
            <a:ext cx="8999935" cy="4155319"/>
          </a:xfrm>
        </p:spPr>
        <p:txBody>
          <a:bodyPr/>
          <a:lstStyle/>
          <a:p>
            <a:pPr rtl="0" eaLnBrk="1" hangingPunct="1">
              <a:spcBef>
                <a:spcPct val="30000"/>
              </a:spcBef>
            </a:pPr>
            <a:r>
              <a:rPr lang="x-none" dirty="0"/>
              <a:t>Los objetivos de este capítulo son:</a:t>
            </a:r>
          </a:p>
          <a:p>
            <a:pPr lvl="1" rtl="0">
              <a:spcBef>
                <a:spcPct val="30000"/>
              </a:spcBef>
            </a:pPr>
            <a:r>
              <a:rPr lang="x-none" dirty="0"/>
              <a:t>Explique los seis pasos para resolver problemas del sistema operativo Microsoft Windows.</a:t>
            </a:r>
          </a:p>
          <a:p>
            <a:pPr lvl="1" rtl="0">
              <a:spcBef>
                <a:spcPct val="30000"/>
              </a:spcBef>
            </a:pPr>
            <a:r>
              <a:rPr lang="x-none" dirty="0"/>
              <a:t>Describa problemas y soluciones comunes relacionados con los sistemas operativos Microsoft Windows.</a:t>
            </a:r>
          </a:p>
          <a:p>
            <a:pPr lvl="1" rtl="0">
              <a:spcBef>
                <a:spcPct val="30000"/>
              </a:spcBef>
            </a:pPr>
            <a:r>
              <a:rPr lang="x-none" dirty="0"/>
              <a:t>Solucione problemas avanzados del sistema operativo Windows.</a:t>
            </a:r>
          </a:p>
          <a:p>
            <a:pPr lvl="1">
              <a:spcBef>
                <a:spcPct val="30000"/>
              </a:spcBef>
            </a:pPr>
            <a:endParaRPr lang="en-US" dirty="0"/>
          </a:p>
          <a:p>
            <a:pPr lvl="1">
              <a:spcBef>
                <a:spcPct val="30000"/>
              </a:spcBef>
            </a:pPr>
            <a:endParaRPr lang="en-US" dirty="0"/>
          </a:p>
          <a:p>
            <a:pPr lvl="1">
              <a:spcBef>
                <a:spcPct val="30000"/>
              </a:spcBef>
            </a:pPr>
            <a:endParaRPr lang="en-US" dirty="0"/>
          </a:p>
          <a:p>
            <a:pPr lvl="1">
              <a:spcBef>
                <a:spcPct val="30000"/>
              </a:spcBef>
            </a:pPr>
            <a:endParaRPr lang="en-US" dirty="0"/>
          </a:p>
          <a:p>
            <a:pPr eaLnBrk="1" hangingPunct="1">
              <a:spcBef>
                <a:spcPct val="30000"/>
              </a:spcBef>
            </a:pPr>
            <a:endParaRPr lang="en-US" dirty="0"/>
          </a:p>
          <a:p>
            <a:pPr marL="630238" lvl="2" indent="-214313">
              <a:buFont typeface="Arial" panose="020B0604020202020204" pitchFamily="34" charset="0"/>
              <a:buChar char="•"/>
            </a:pPr>
            <a:endParaRPr lang="en-US" sz="1200" dirty="0"/>
          </a:p>
          <a:p>
            <a:pPr marL="630238" lvl="2" indent="-214313">
              <a:buFont typeface="Arial" panose="020B0604020202020204" pitchFamily="34" charset="0"/>
              <a:buChar char="•"/>
            </a:pPr>
            <a:endParaRPr lang="en-US" sz="1500" dirty="0"/>
          </a:p>
          <a:p>
            <a:pPr eaLnBrk="1" hangingPunct="1">
              <a:spcBef>
                <a:spcPct val="30000"/>
              </a:spcBef>
            </a:pPr>
            <a:endParaRPr lang="en-US" b="1" dirty="0">
              <a:solidFill>
                <a:srgbClr val="FF0000"/>
              </a:solidFill>
            </a:endParaRPr>
          </a:p>
          <a:p>
            <a:pPr eaLnBrk="1" hangingPunct="1">
              <a:spcBef>
                <a:spcPct val="30000"/>
              </a:spcBef>
            </a:pPr>
            <a:endParaRPr lang="en-US" dirty="0"/>
          </a:p>
        </p:txBody>
      </p:sp>
    </p:spTree>
    <p:custDataLst>
      <p:tags r:id="rId1"/>
    </p:custDataLst>
    <p:extLst>
      <p:ext uri="{BB962C8B-B14F-4D97-AF65-F5344CB8AC3E}">
        <p14:creationId xmlns:p14="http://schemas.microsoft.com/office/powerpoint/2010/main" val="1699341052"/>
      </p:ext>
    </p:extLst>
  </p:cSld>
  <p:clrMapOvr>
    <a:masterClrMapping/>
  </p:clrMapOvr>
  <p:transition spd="slow">
    <p:wipe/>
  </p:transition>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133993"/>
            <a:ext cx="5023413" cy="757551"/>
          </a:xfrm>
        </p:spPr>
        <p:txBody>
          <a:bodyPr/>
          <a:lstStyle/>
          <a:p>
            <a:pPr rtl="0"/>
            <a:r>
              <a:rPr lang="x-none" sz="1600" dirty="0"/>
              <a:t>Uso compartido de red y asignación de unidades </a:t>
            </a:r>
            <a:r>
              <a:rPr lang="en-US" altLang="en-US" dirty="0"/>
              <a:t/>
            </a:r>
            <a:br>
              <a:rPr lang="en-US" altLang="en-US" dirty="0"/>
            </a:br>
            <a:r>
              <a:rPr lang="x-none" dirty="0">
                <a:latin typeface="Arial" charset="0"/>
              </a:rPr>
              <a:t>Recursos compartidos administrativos</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169911" y="1007797"/>
            <a:ext cx="3749675" cy="2054373"/>
          </a:xfrm>
        </p:spPr>
        <p:txBody>
          <a:bodyPr rIns="108000"/>
          <a:lstStyle/>
          <a:p>
            <a:pPr rtl="0"/>
            <a:r>
              <a:rPr lang="x-none" sz="1200" dirty="0"/>
              <a:t>Los recursos compartidos para administración, también llamados partes ocultas, se identifican con un signo de dolar ($) al final del nombre del recurso compartido.</a:t>
            </a:r>
          </a:p>
          <a:p>
            <a:pPr rtl="0"/>
            <a:r>
              <a:rPr lang="x-none" sz="1200" dirty="0"/>
              <a:t>De manera predeterminada, Windows crea varios recursos compartidos administrativos ocultos. Estos incluyen la carpeta raíz de cualquier unidad local (C$), la carpeta del sistema (ADMIN$) y la carpeta del controlador de impresión (PRINT$).</a:t>
            </a:r>
          </a:p>
        </p:txBody>
      </p:sp>
      <p:pic>
        <p:nvPicPr>
          <p:cNvPr id="6" name="Picture 5" descr="The figure shows administrative shares on a Windows 10 PC. Note the $ after each share name making them hidden shares.">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3919586" y="451018"/>
            <a:ext cx="4942565" cy="2391989"/>
          </a:xfrm>
          <a:prstGeom prst="rect">
            <a:avLst/>
          </a:prstGeom>
          <a:ln w="12700">
            <a:solidFill>
              <a:schemeClr val="tx1"/>
            </a:solidFill>
          </a:ln>
        </p:spPr>
      </p:pic>
      <p:sp>
        <p:nvSpPr>
          <p:cNvPr id="5" name="Rectangle 6">
            <a:extLst>
              <a:ext uri="{FF2B5EF4-FFF2-40B4-BE49-F238E27FC236}">
                <a16:creationId xmlns:a16="http://schemas.microsoft.com/office/drawing/2014/main" xmlns:c15="http://schemas.microsoft.com/office/drawing/2012/chart" xmlns:c="http://schemas.openxmlformats.org/drawingml/2006/chart" xmlns="" id="{51FB52C6-CA4D-46B1-B411-7EE88126E457}"/>
              </a:ext>
            </a:extLst>
          </p:cNvPr>
          <p:cNvSpPr txBox="1">
            <a:spLocks noChangeArrowheads="1"/>
          </p:cNvSpPr>
          <p:nvPr/>
        </p:nvSpPr>
        <p:spPr bwMode="auto">
          <a:xfrm>
            <a:off x="169912" y="2998375"/>
            <a:ext cx="8658418" cy="1854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200" dirty="0"/>
              <a:t>Los recursos compartidos administrativos están ocultos para los usuarios y solo los pueden acceder miembros del grupo de administradores locales.</a:t>
            </a:r>
          </a:p>
          <a:p>
            <a:pPr rtl="0"/>
            <a:r>
              <a:rPr lang="x-none" sz="1200" dirty="0"/>
              <a:t>En la figura, se muestran los recursos compartidos administrativos en una computadora con Windows 10. Observe el símbolo $ después de cada nombre de recurso compartido, que hace que los recursos compartidos estén ocultos.</a:t>
            </a:r>
          </a:p>
          <a:p>
            <a:pPr rtl="0"/>
            <a:r>
              <a:rPr lang="x-none" sz="1200" dirty="0"/>
              <a:t>Agregar un signo $ al final de cualquier nombre de recurso compartido local hará que se convierta en un recurso compartido oculto. No será visible mediante la exploración, pero se puede acceder a ella a través de la línea de comandos mediante la asignación de una unidad al nombre del recurso compartido.</a:t>
            </a:r>
          </a:p>
          <a:p>
            <a:endParaRPr lang="en-US" sz="1200" dirty="0"/>
          </a:p>
        </p:txBody>
      </p:sp>
    </p:spTree>
    <p:custDataLst>
      <p:tags r:id="rId1"/>
    </p:custDataLst>
    <p:extLst>
      <p:ext uri="{BB962C8B-B14F-4D97-AF65-F5344CB8AC3E}">
        <p14:creationId xmlns:p14="http://schemas.microsoft.com/office/powerpoint/2010/main" val="286864504"/>
      </p:ext>
    </p:extLst>
  </p:cSld>
  <p:clrMapOvr>
    <a:masterClrMapping/>
  </p:clrMapOvr>
  <p:transition spd="slow">
    <p:wipe/>
  </p:transition>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133993"/>
            <a:ext cx="5359077" cy="757551"/>
          </a:xfrm>
        </p:spPr>
        <p:txBody>
          <a:bodyPr/>
          <a:lstStyle/>
          <a:p>
            <a:pPr rtl="0"/>
            <a:r>
              <a:rPr lang="x-none" sz="1600" dirty="0"/>
              <a:t>Uso compartido de recursos locales con otros usuarios</a:t>
            </a:r>
            <a:r>
              <a:rPr lang="en-US" altLang="en-US" dirty="0"/>
              <a:t/>
            </a:r>
            <a:br>
              <a:rPr lang="en-US" altLang="en-US" dirty="0"/>
            </a:br>
            <a:r>
              <a:rPr lang="x-none" dirty="0">
                <a:latin typeface="Arial" charset="0"/>
              </a:rPr>
              <a:t>Uso compartido de recursos </a:t>
            </a:r>
            <a:r>
              <a:rPr lang="en-US" dirty="0" smtClean="0">
                <a:latin typeface="Arial" charset="0"/>
              </a:rPr>
              <a:t/>
            </a:r>
            <a:br>
              <a:rPr lang="en-US" dirty="0" smtClean="0">
                <a:latin typeface="Arial" charset="0"/>
              </a:rPr>
            </a:br>
            <a:r>
              <a:rPr lang="x-none" dirty="0" smtClean="0">
                <a:latin typeface="Arial" charset="0"/>
              </a:rPr>
              <a:t>locales</a:t>
            </a:r>
            <a:endParaRPr lang="x-none" dirty="0">
              <a:latin typeface="Arial" charset="0"/>
            </a:endParaRPr>
          </a:p>
        </p:txBody>
      </p:sp>
      <p:sp>
        <p:nvSpPr>
          <p:cNvPr id="5" name="Rectangle 6">
            <a:extLst>
              <a:ext uri="{FF2B5EF4-FFF2-40B4-BE49-F238E27FC236}">
                <a16:creationId xmlns:a16="http://schemas.microsoft.com/office/drawing/2014/main" xmlns:c15="http://schemas.microsoft.com/office/drawing/2012/chart" xmlns:c="http://schemas.openxmlformats.org/drawingml/2006/chart" xmlns="" id="{808F92B4-A3E0-435C-9B54-2E0157866C02}"/>
              </a:ext>
            </a:extLst>
          </p:cNvPr>
          <p:cNvSpPr>
            <a:spLocks noGrp="1" noChangeArrowheads="1"/>
          </p:cNvSpPr>
          <p:nvPr>
            <p:ph idx="1"/>
          </p:nvPr>
        </p:nvSpPr>
        <p:spPr>
          <a:xfrm>
            <a:off x="155735" y="1055078"/>
            <a:ext cx="4038777" cy="2054373"/>
          </a:xfrm>
        </p:spPr>
        <p:txBody>
          <a:bodyPr/>
          <a:lstStyle/>
          <a:p>
            <a:pPr rtl="0"/>
            <a:r>
              <a:rPr lang="x-none" sz="1300" spc="-30" dirty="0"/>
              <a:t>Windows 10 controla qué recursos se comparten, y de qué forma, mediante la activación o desactivación de determinadas características de uso compartido.</a:t>
            </a:r>
          </a:p>
          <a:p>
            <a:pPr rtl="0"/>
            <a:r>
              <a:rPr lang="x-none" sz="1300" spc="-30" dirty="0"/>
              <a:t>La configuración de uso compartido avanzado, ubicada en el centro de redes y recursos compartidos, administra las opciones de uso compartido para tres perfiles de red diferentes: Privado, Invitado o Público y todas las redes. </a:t>
            </a:r>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F9FFAF09-9CED-42FF-86DD-34C3EC76682D}"/>
              </a:ext>
            </a:extLst>
          </p:cNvPr>
          <p:cNvSpPr txBox="1">
            <a:spLocks noChangeArrowheads="1"/>
          </p:cNvSpPr>
          <p:nvPr/>
        </p:nvSpPr>
        <p:spPr bwMode="auto">
          <a:xfrm>
            <a:off x="169912" y="3103531"/>
            <a:ext cx="8974088" cy="1609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300" dirty="0"/>
              <a:t>Se pueden elegir diferentes opciones para cada perfil. Permite controlar los siguientes elementos:</a:t>
            </a:r>
          </a:p>
          <a:p>
            <a:pPr lvl="1" rtl="0">
              <a:buFont typeface="Arial" pitchFamily="34" charset="0"/>
              <a:buChar char="-"/>
            </a:pPr>
            <a:r>
              <a:rPr lang="x-none" sz="1200" dirty="0" smtClean="0"/>
              <a:t>Detección </a:t>
            </a:r>
            <a:r>
              <a:rPr lang="x-none" sz="1200" dirty="0"/>
              <a:t>de redes, uso compartido de archivos e impresoras: uso compartido de carpetas públicas, uso compartido protegido por contraseña, flujo de medios</a:t>
            </a:r>
          </a:p>
          <a:p>
            <a:pPr rtl="0"/>
            <a:r>
              <a:rPr lang="x-none" sz="1300" spc="-30" dirty="0"/>
              <a:t>Para habilitar el uso de recursos compartidos entre computadoras conectadas al mismo grupo de trabajo, deben estar activadas las opciones de Detección de redes y Uso compartido de archivos e impresora, como se muestra aquí.</a:t>
            </a:r>
          </a:p>
        </p:txBody>
      </p:sp>
      <p:pic>
        <p:nvPicPr>
          <p:cNvPr id="6" name="Picture 5" descr="Image is of Advanced Sharing Settings, use the following path: Start &gt; Control Panel &gt; Network and Internet &gt; Network and Sharing Center. This image is the advanced sharing settings item. The title on this item is – “Change sharing options for different network profiles”. It lists different profiles to choose from-Private, Network discovery, File and printer sharing, guest or Public and all networks. It also shows Network Discovery and File and printer sharing in the on positions.">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194512" y="483959"/>
            <a:ext cx="4559627" cy="2482399"/>
          </a:xfrm>
          <a:prstGeom prst="rect">
            <a:avLst/>
          </a:prstGeom>
          <a:ln w="12700">
            <a:solidFill>
              <a:schemeClr val="tx1"/>
            </a:solidFill>
          </a:ln>
        </p:spPr>
      </p:pic>
    </p:spTree>
    <p:custDataLst>
      <p:tags r:id="rId1"/>
    </p:custDataLst>
    <p:extLst>
      <p:ext uri="{BB962C8B-B14F-4D97-AF65-F5344CB8AC3E}">
        <p14:creationId xmlns:p14="http://schemas.microsoft.com/office/powerpoint/2010/main" val="3107355688"/>
      </p:ext>
    </p:extLst>
  </p:cSld>
  <p:clrMapOvr>
    <a:masterClrMapping/>
  </p:clrMapOvr>
  <p:transition spd="slow">
    <p:wipe/>
  </p:transition>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133993"/>
            <a:ext cx="9144000" cy="757551"/>
          </a:xfrm>
        </p:spPr>
        <p:txBody>
          <a:bodyPr/>
          <a:lstStyle/>
          <a:p>
            <a:pPr rtl="0"/>
            <a:r>
              <a:rPr lang="x-none" sz="1600" dirty="0"/>
              <a:t>Uso compartido de recursos locales con otros usuarios</a:t>
            </a:r>
            <a:r>
              <a:rPr lang="en-US" altLang="en-US" dirty="0"/>
              <a:t/>
            </a:r>
            <a:br>
              <a:rPr lang="en-US" altLang="en-US" dirty="0"/>
            </a:br>
            <a:r>
              <a:rPr lang="x-none" dirty="0">
                <a:latin typeface="Arial" charset="0"/>
              </a:rPr>
              <a:t>Uso compartido de impresoras en relación con la asignación de impresoras de red</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177000" y="986673"/>
            <a:ext cx="4641289" cy="3287615"/>
          </a:xfrm>
        </p:spPr>
        <p:txBody>
          <a:bodyPr rIns="108000"/>
          <a:lstStyle/>
          <a:p>
            <a:pPr rtl="0"/>
            <a:r>
              <a:rPr lang="x-none" sz="1400" dirty="0"/>
              <a:t>Una impresora local se puede compartir en la red a través de la pestaña compartir en el cuadro de diálogo de propiedades de la impresora, como se muestra aquí.</a:t>
            </a:r>
          </a:p>
          <a:p>
            <a:pPr rtl="0"/>
            <a:r>
              <a:rPr lang="x-none" sz="1400" dirty="0"/>
              <a:t>Una vez que se comparte una impresora, los usuarios con los permisos correctos pueden conectarse a la impresora compartida a través de la red.</a:t>
            </a:r>
          </a:p>
          <a:p>
            <a:pPr rtl="0"/>
            <a:r>
              <a:rPr lang="x-none" sz="1400" dirty="0"/>
              <a:t>Los controladores de la impresora se pueden instalar en la computadora local para que los clientes obtengan los controladores cuando se conecten al recurso compartido de impresión.</a:t>
            </a:r>
          </a:p>
          <a:p>
            <a:pPr rtl="0"/>
            <a:r>
              <a:rPr lang="x-none" sz="1400" dirty="0"/>
              <a:t>Para encontrar la impresora compartida en la red, los usuarios pueden navegar a través de los recursos de red.</a:t>
            </a:r>
          </a:p>
        </p:txBody>
      </p:sp>
      <p:pic>
        <p:nvPicPr>
          <p:cNvPr id="6" name="Picture 5" descr="Image is of Printer Sharing. A print device can be directly attached to a computer via USB or direct network connection. This is considered a “local” printer and the PC it is attached to is acting as the print server. The local printer can be shared on the network via the Sharing tab on the Printer Properties dialog box as shown in the figure. Once a printer is shared, users with the correct permissions can connect to the network shared printer. Drivers for the print device can also be installed on the local computer so that clients obtain the driver when they connect to the print share. To find the network shared printer users can browse through network resources using the Network object in File Explorer as shown.">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818290" y="986674"/>
            <a:ext cx="4046700" cy="2825332"/>
          </a:xfrm>
          <a:prstGeom prst="rect">
            <a:avLst/>
          </a:prstGeom>
          <a:ln w="12700">
            <a:solidFill>
              <a:schemeClr val="tx1"/>
            </a:solidFill>
          </a:ln>
        </p:spPr>
      </p:pic>
      <p:sp>
        <p:nvSpPr>
          <p:cNvPr id="5" name="Rectangle 2">
            <a:extLst>
              <a:ext uri="{FF2B5EF4-FFF2-40B4-BE49-F238E27FC236}">
                <a16:creationId xmlns:a16="http://schemas.microsoft.com/office/drawing/2014/main" xmlns:c15="http://schemas.microsoft.com/office/drawing/2012/chart" xmlns:c="http://schemas.openxmlformats.org/drawingml/2006/chart" xmlns="" id="{278A98FB-7CDE-4DA7-B868-F39B2D0E0431}"/>
              </a:ext>
            </a:extLst>
          </p:cNvPr>
          <p:cNvSpPr txBox="1">
            <a:spLocks noChangeArrowheads="1"/>
          </p:cNvSpPr>
          <p:nvPr/>
        </p:nvSpPr>
        <p:spPr bwMode="auto">
          <a:xfrm>
            <a:off x="4818290" y="3907588"/>
            <a:ext cx="4046700" cy="366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pPr algn="ctr" rtl="0"/>
            <a:r>
              <a:rPr lang="x-none" sz="1600" dirty="0"/>
              <a:t>Uso compartido de impresoras</a:t>
            </a:r>
          </a:p>
        </p:txBody>
      </p:sp>
    </p:spTree>
    <p:custDataLst>
      <p:tags r:id="rId1"/>
    </p:custDataLst>
    <p:extLst>
      <p:ext uri="{BB962C8B-B14F-4D97-AF65-F5344CB8AC3E}">
        <p14:creationId xmlns:p14="http://schemas.microsoft.com/office/powerpoint/2010/main" val="3526372902"/>
      </p:ext>
    </p:extLst>
  </p:cSld>
  <p:clrMapOvr>
    <a:masterClrMapping/>
  </p:clrMapOvr>
  <p:transition spd="slow">
    <p:wipe/>
  </p:transition>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4063"/>
            <a:ext cx="9144000" cy="1079652"/>
          </a:xfrm>
        </p:spPr>
        <p:txBody>
          <a:bodyPr/>
          <a:lstStyle/>
          <a:p>
            <a:pPr rtl="0"/>
            <a:r>
              <a:rPr lang="x-none" sz="1600"/>
              <a:t>Uso compartido de recursos locales con otros usuarios</a:t>
            </a:r>
            <a:r>
              <a:rPr lang="en-US" altLang="en-US" dirty="0"/>
              <a:t/>
            </a:r>
            <a:br>
              <a:rPr lang="en-US" altLang="en-US" dirty="0"/>
            </a:br>
            <a:r>
              <a:rPr lang="x-none">
                <a:latin typeface="Arial" charset="0"/>
              </a:rPr>
              <a:t>Demostración en video: uso compartido de archivos y carpetas en una red local</a:t>
            </a:r>
          </a:p>
        </p:txBody>
      </p:sp>
      <p:pic>
        <p:nvPicPr>
          <p:cNvPr id="6" name="Picture 5">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77016" y="1171519"/>
            <a:ext cx="5537021" cy="3174437"/>
          </a:xfrm>
          <a:prstGeom prst="rect">
            <a:avLst/>
          </a:prstGeom>
          <a:ln w="12700">
            <a:solidFill>
              <a:schemeClr val="tx1"/>
            </a:solidFill>
          </a:ln>
        </p:spPr>
      </p:pic>
    </p:spTree>
    <p:custDataLst>
      <p:tags r:id="rId1"/>
    </p:custDataLst>
    <p:extLst>
      <p:ext uri="{BB962C8B-B14F-4D97-AF65-F5344CB8AC3E}">
        <p14:creationId xmlns:p14="http://schemas.microsoft.com/office/powerpoint/2010/main" val="1985072947"/>
      </p:ext>
    </p:extLst>
  </p:cSld>
  <p:clrMapOvr>
    <a:masterClrMapping/>
  </p:clrMapOvr>
  <p:transition spd="slow">
    <p:wipe/>
  </p:transition>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Compartir recursos locales con otros usuarios</a:t>
            </a:r>
            <a:r>
              <a:rPr lang="en-US" altLang="en-US" dirty="0"/>
              <a:t/>
            </a:r>
            <a:br>
              <a:rPr lang="en-US" altLang="en-US" dirty="0"/>
            </a:br>
            <a:r>
              <a:rPr lang="x-none">
                <a:latin typeface="Arial" charset="0"/>
              </a:rPr>
              <a:t>Práctica de laboratorio: Compartir recursos</a:t>
            </a:r>
          </a:p>
        </p:txBody>
      </p:sp>
      <p:sp>
        <p:nvSpPr>
          <p:cNvPr id="8" name="Content Placeholder 2">
            <a:extLst>
              <a:ext uri="{FF2B5EF4-FFF2-40B4-BE49-F238E27FC236}">
                <a16:creationId xmlns:a16="http://schemas.microsoft.com/office/drawing/2014/main" xmlns:c15="http://schemas.microsoft.com/office/drawing/2012/chart" xmlns:c="http://schemas.openxmlformats.org/drawingml/2006/chart" xmlns="" id="{4F8F6E1A-B1B9-4281-9B92-CE86B372C5E4}"/>
              </a:ext>
            </a:extLst>
          </p:cNvPr>
          <p:cNvSpPr>
            <a:spLocks noGrp="1"/>
          </p:cNvSpPr>
          <p:nvPr>
            <p:ph idx="1"/>
          </p:nvPr>
        </p:nvSpPr>
        <p:spPr>
          <a:xfrm>
            <a:off x="334605" y="948564"/>
            <a:ext cx="7751776" cy="880236"/>
          </a:xfrm>
        </p:spPr>
        <p:txBody>
          <a:bodyPr/>
          <a:lstStyle/>
          <a:p>
            <a:pPr marL="0" indent="0" rtl="0">
              <a:buNone/>
            </a:pPr>
            <a:r>
              <a:rPr lang="x-none"/>
              <a:t>En esta práctica de laboratorio, trabajará con otro alumno. Creará y compartirá una carpeta. También establecerá permisos para el recurso compartido, de manera que su compañero solo tenga acceso de lectura.</a:t>
            </a:r>
          </a:p>
        </p:txBody>
      </p:sp>
    </p:spTree>
    <p:custDataLst>
      <p:tags r:id="rId1"/>
    </p:custDataLst>
    <p:extLst>
      <p:ext uri="{BB962C8B-B14F-4D97-AF65-F5344CB8AC3E}">
        <p14:creationId xmlns:p14="http://schemas.microsoft.com/office/powerpoint/2010/main" val="3343408472"/>
      </p:ext>
    </p:extLst>
  </p:cSld>
  <p:clrMapOvr>
    <a:masterClrMapping/>
  </p:clrMapOvr>
  <p:transition spd="slow">
    <p:wipe/>
  </p:transition>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Configuración de una conexión de red cableada</a:t>
            </a:r>
            <a:r>
              <a:rPr lang="en-US" altLang="en-US" dirty="0"/>
              <a:t/>
            </a:r>
            <a:br>
              <a:rPr lang="en-US" altLang="en-US" dirty="0"/>
            </a:br>
            <a:r>
              <a:rPr lang="x-none">
                <a:latin typeface="Arial" charset="0"/>
              </a:rPr>
              <a:t>Configuración de interfaces de red cableada en Windows 10</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345172" y="1068762"/>
            <a:ext cx="4495800" cy="4312920"/>
          </a:xfrm>
        </p:spPr>
        <p:txBody>
          <a:bodyPr/>
          <a:lstStyle/>
          <a:p>
            <a:pPr rtl="0"/>
            <a:r>
              <a:rPr lang="x-none"/>
              <a:t>La configuración de red de Windows 10 se administra a través de la sección Red e Internet en la aplicación Configuración. </a:t>
            </a:r>
          </a:p>
          <a:p>
            <a:pPr rtl="0"/>
            <a:r>
              <a:rPr lang="x-none"/>
              <a:t>En la ventana Red e Internet, hay enlaces a las propiedades de Ver red y al Centro de redes y recursos compartidos. </a:t>
            </a:r>
          </a:p>
          <a:p>
            <a:pPr rtl="0"/>
            <a:r>
              <a:rPr lang="x-none"/>
              <a:t>Las conexiones de red disponibles, tanto cableadas como inalámbricas, se pueden ver seleccionando el enlace Cambiar opciones del adaptador. Desde allí, se puede configurar cada conexión de red.</a:t>
            </a:r>
          </a:p>
        </p:txBody>
      </p:sp>
      <p:pic>
        <p:nvPicPr>
          <p:cNvPr id="6" name="Picture 5" descr="Image described in text on slide">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5624396" y="1091621"/>
            <a:ext cx="2582344" cy="3487063"/>
          </a:xfrm>
          <a:prstGeom prst="rect">
            <a:avLst/>
          </a:prstGeom>
          <a:ln w="12700">
            <a:solidFill>
              <a:schemeClr val="tx1"/>
            </a:solidFill>
          </a:ln>
        </p:spPr>
      </p:pic>
    </p:spTree>
    <p:custDataLst>
      <p:tags r:id="rId1"/>
    </p:custDataLst>
    <p:extLst>
      <p:ext uri="{BB962C8B-B14F-4D97-AF65-F5344CB8AC3E}">
        <p14:creationId xmlns:p14="http://schemas.microsoft.com/office/powerpoint/2010/main" val="1025877043"/>
      </p:ext>
    </p:extLst>
  </p:cSld>
  <p:clrMapOvr>
    <a:masterClrMapping/>
  </p:clrMapOvr>
  <p:transition spd="slow">
    <p:wipe/>
  </p:transition>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5440100" cy="757551"/>
          </a:xfrm>
        </p:spPr>
        <p:txBody>
          <a:bodyPr/>
          <a:lstStyle/>
          <a:p>
            <a:pPr rtl="0"/>
            <a:r>
              <a:rPr lang="x-none" sz="1600" dirty="0"/>
              <a:t>Configuración de una conexión de red cableada</a:t>
            </a:r>
            <a:r>
              <a:rPr lang="en-US" altLang="en-US" dirty="0"/>
              <a:t/>
            </a:r>
            <a:br>
              <a:rPr lang="en-US" altLang="en-US" dirty="0"/>
            </a:br>
            <a:r>
              <a:rPr lang="x-none" spc="-30" dirty="0">
                <a:latin typeface="Arial" charset="0"/>
              </a:rPr>
              <a:t>Configuración de una NIC cableada</a:t>
            </a:r>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3BD7DAB8-4922-435B-9372-DE99A57908C7}"/>
              </a:ext>
            </a:extLst>
          </p:cNvPr>
          <p:cNvSpPr txBox="1">
            <a:spLocks noChangeArrowheads="1"/>
          </p:cNvSpPr>
          <p:nvPr/>
        </p:nvSpPr>
        <p:spPr bwMode="auto">
          <a:xfrm>
            <a:off x="212968" y="925541"/>
            <a:ext cx="4495800" cy="4312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dirty="0"/>
              <a:t>Una vez instalado el controlador de la NIC, se debe determinar la configuración de la dirección IP. Una computadora puede asignar su configuración IP de dos formas:</a:t>
            </a:r>
          </a:p>
          <a:p>
            <a:pPr lvl="1" rtl="0"/>
            <a:r>
              <a:rPr lang="x-none" b="1" dirty="0"/>
              <a:t>Manualmente</a:t>
            </a:r>
            <a:r>
              <a:rPr lang="x-none" dirty="0"/>
              <a:t>: se asigna estáticamente una configuración IP específica al host</a:t>
            </a:r>
          </a:p>
          <a:p>
            <a:pPr lvl="1" rtl="0"/>
            <a:r>
              <a:rPr lang="x-none" b="1" dirty="0"/>
              <a:t>Dinámica</a:t>
            </a:r>
            <a:r>
              <a:rPr lang="x-none" dirty="0"/>
              <a:t>: el host solicita la configuración de dirección IP de un servidor DHCP</a:t>
            </a:r>
          </a:p>
          <a:p>
            <a:pPr rtl="0"/>
            <a:r>
              <a:rPr lang="x-none" dirty="0"/>
              <a:t>Desde la ventana Propiedades de la NIC cableada, se pueden configurar direcciones IPv4 e IPv6, y otras opciones, como la puerta de enlace predeterminada y la dirección del servidor DNS.</a:t>
            </a:r>
          </a:p>
        </p:txBody>
      </p:sp>
      <p:pic>
        <p:nvPicPr>
          <p:cNvPr id="6" name="Picture 5">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6276295" y="1721542"/>
            <a:ext cx="2577183" cy="2916498"/>
          </a:xfrm>
          <a:prstGeom prst="rect">
            <a:avLst/>
          </a:prstGeom>
          <a:ln w="12700">
            <a:solidFill>
              <a:schemeClr val="tx1"/>
            </a:solidFill>
          </a:ln>
        </p:spPr>
      </p:pic>
      <p:pic>
        <p:nvPicPr>
          <p:cNvPr id="3" name="Content Placeholder 2" descr="Screenshot showing Ethernet Properties dialog box.">
            <a:extLst>
              <a:ext uri="{FF2B5EF4-FFF2-40B4-BE49-F238E27FC236}">
                <a16:creationId xmlns:a16="http://schemas.microsoft.com/office/drawing/2014/main" xmlns:c15="http://schemas.microsoft.com/office/drawing/2012/chart" xmlns:c="http://schemas.openxmlformats.org/drawingml/2006/chart" xmlns="" id="{F40EB8B4-E4DF-4477-9B01-BE75E32B5DB8}"/>
              </a:ext>
            </a:extLst>
          </p:cNvPr>
          <p:cNvPicPr>
            <a:picLocks noGrp="1" noChangeAspect="1"/>
          </p:cNvPicPr>
          <p:nvPr>
            <p:ph idx="1"/>
          </p:nvPr>
        </p:nvPicPr>
        <p:blipFill>
          <a:blip r:embed="rId5"/>
          <a:stretch>
            <a:fillRect/>
          </a:stretch>
        </p:blipFill>
        <p:spPr>
          <a:xfrm>
            <a:off x="5034628" y="320325"/>
            <a:ext cx="2994920" cy="2735817"/>
          </a:xfrm>
        </p:spPr>
      </p:pic>
    </p:spTree>
    <p:custDataLst>
      <p:tags r:id="rId1"/>
    </p:custDataLst>
    <p:extLst>
      <p:ext uri="{BB962C8B-B14F-4D97-AF65-F5344CB8AC3E}">
        <p14:creationId xmlns:p14="http://schemas.microsoft.com/office/powerpoint/2010/main" val="360379994"/>
      </p:ext>
    </p:extLst>
  </p:cSld>
  <p:clrMapOvr>
    <a:masterClrMapping/>
  </p:clrMapOvr>
  <p:transition spd="slow">
    <p:wipe/>
  </p:transition>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Configuración de una conexión de red cableada</a:t>
            </a:r>
            <a:r>
              <a:rPr lang="en-US" altLang="en-US" dirty="0"/>
              <a:t/>
            </a:r>
            <a:br>
              <a:rPr lang="en-US" altLang="en-US" dirty="0"/>
            </a:br>
            <a:r>
              <a:rPr lang="x-none">
                <a:latin typeface="Arial" charset="0"/>
              </a:rPr>
              <a:t>Configuración de un perfil de red</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169912" y="802062"/>
            <a:ext cx="4762346" cy="4312920"/>
          </a:xfrm>
        </p:spPr>
        <p:txBody>
          <a:bodyPr rIns="72000"/>
          <a:lstStyle/>
          <a:p>
            <a:pPr rtl="0"/>
            <a:r>
              <a:rPr lang="x-none" sz="1400" dirty="0"/>
              <a:t>La primera vez que una computadora con Windows 10 se conecta a una red, se debe seleccionar un perfil de red. Cada perfil de red posee diferentes configuraciones predeterminadas. Según el perfil seleccionado, pueden activarse o desactivarse la detección de redes o el uso compartido de impresoras y archivos, y pueden aplicarse diferentes configuraciones de firewall.</a:t>
            </a:r>
          </a:p>
          <a:p>
            <a:pPr rtl="0"/>
            <a:r>
              <a:rPr lang="x-none" sz="1400" dirty="0"/>
              <a:t>Windows 10 tiene dos perfiles de red:</a:t>
            </a:r>
          </a:p>
          <a:p>
            <a:pPr rtl="0"/>
            <a:r>
              <a:rPr lang="x-none" sz="1400" b="1" dirty="0"/>
              <a:t>Público</a:t>
            </a:r>
            <a:r>
              <a:rPr lang="x-none" sz="1400" dirty="0"/>
              <a:t>: el perfil público deshabilita el uso compartido de archivos e impresoras y la detección de redes en el enlace. La computadora está oculta a otros dispositivos.</a:t>
            </a:r>
          </a:p>
          <a:p>
            <a:pPr rtl="0"/>
            <a:r>
              <a:rPr lang="x-none" sz="1400" b="1" dirty="0"/>
              <a:t>Privado</a:t>
            </a:r>
            <a:r>
              <a:rPr lang="x-none" sz="1400" dirty="0"/>
              <a:t>: el perfil privado permite que el usuario personalice las opciones de uso compartido. Este perfil se debe utilizar en redes confiables. Otros dispositivos pueden detectar la computadora.</a:t>
            </a:r>
          </a:p>
          <a:p>
            <a:endParaRPr lang="en-US" sz="1400" dirty="0"/>
          </a:p>
        </p:txBody>
      </p:sp>
      <p:pic>
        <p:nvPicPr>
          <p:cNvPr id="6" name="Picture 5" descr="This image is of the Network profile item. It is found in the Settings app. This item gives you the choice of clicking A network profile that is Public or private. At the bottom of the page is a clickable link to configure the firewall and security settings.">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5071158" y="984942"/>
            <a:ext cx="3567152" cy="3053658"/>
          </a:xfrm>
          <a:prstGeom prst="rect">
            <a:avLst/>
          </a:prstGeom>
          <a:ln w="12700">
            <a:solidFill>
              <a:schemeClr val="tx1"/>
            </a:solidFill>
          </a:ln>
        </p:spPr>
      </p:pic>
    </p:spTree>
    <p:custDataLst>
      <p:tags r:id="rId1"/>
    </p:custDataLst>
    <p:extLst>
      <p:ext uri="{BB962C8B-B14F-4D97-AF65-F5344CB8AC3E}">
        <p14:creationId xmlns:p14="http://schemas.microsoft.com/office/powerpoint/2010/main" val="2406690729"/>
      </p:ext>
    </p:extLst>
  </p:cSld>
  <p:clrMapOvr>
    <a:masterClrMapping/>
  </p:clrMapOvr>
  <p:transition spd="slow">
    <p:wipe/>
  </p:transition>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Configuración de una conexión de red cableada</a:t>
            </a:r>
            <a:r>
              <a:rPr lang="en-US" altLang="en-US" dirty="0"/>
              <a:t/>
            </a:r>
            <a:br>
              <a:rPr lang="en-US" altLang="en-US" dirty="0"/>
            </a:br>
            <a:r>
              <a:rPr lang="x-none">
                <a:latin typeface="Arial" charset="0"/>
              </a:rPr>
              <a:t>Verificación de la conectividad con la GUI de Windows</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192771" y="1084001"/>
            <a:ext cx="4711149" cy="4040562"/>
          </a:xfrm>
        </p:spPr>
        <p:txBody>
          <a:bodyPr/>
          <a:lstStyle/>
          <a:p>
            <a:pPr rtl="0"/>
            <a:r>
              <a:rPr lang="x-none" dirty="0"/>
              <a:t>La forma más sencilla de probar una conexión a Internet consiste en abrir un navegador web y ver si hay conectividad a Internet. Para resolver problemas con una conexión, puede utilizar la GUI o la CLI de Windows.</a:t>
            </a:r>
          </a:p>
          <a:p>
            <a:pPr rtl="0"/>
            <a:r>
              <a:rPr lang="x-none" dirty="0"/>
              <a:t>En Windows 10, el estado de una conexión de red se puede consultar en la pestaña General, como se muestra aquí. Haga clic en el botón </a:t>
            </a:r>
            <a:r>
              <a:rPr lang="x-none" b="1" dirty="0"/>
              <a:t>Detalles</a:t>
            </a:r>
            <a:r>
              <a:rPr lang="x-none" dirty="0"/>
              <a:t> para ver la información de las direcciones IP, la máscara de subred, la puerta de enlace predeterminada, la dirección MAC y demás información.</a:t>
            </a:r>
          </a:p>
        </p:txBody>
      </p:sp>
      <p:pic>
        <p:nvPicPr>
          <p:cNvPr id="6" name="Picture 5" descr="This image is the “Ethernet Status” item. This item shows you the connection, Activity (Bytes sent and received) and 3 clickable buttons for properties, Disable and Diagnose.">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903921" y="885881"/>
            <a:ext cx="3790499" cy="3873503"/>
          </a:xfrm>
          <a:prstGeom prst="rect">
            <a:avLst/>
          </a:prstGeom>
          <a:ln w="12700">
            <a:solidFill>
              <a:schemeClr val="tx1"/>
            </a:solidFill>
          </a:ln>
        </p:spPr>
      </p:pic>
    </p:spTree>
    <p:custDataLst>
      <p:tags r:id="rId1"/>
    </p:custDataLst>
    <p:extLst>
      <p:ext uri="{BB962C8B-B14F-4D97-AF65-F5344CB8AC3E}">
        <p14:creationId xmlns:p14="http://schemas.microsoft.com/office/powerpoint/2010/main" val="3247304993"/>
      </p:ext>
    </p:extLst>
  </p:cSld>
  <p:clrMapOvr>
    <a:masterClrMapping/>
  </p:clrMapOvr>
  <p:transition spd="slow">
    <p:wipe/>
  </p:transition>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Configuración de una conexión de red cableada</a:t>
            </a:r>
            <a:r>
              <a:rPr lang="en-US" altLang="en-US" dirty="0"/>
              <a:t/>
            </a:r>
            <a:br>
              <a:rPr lang="en-US" altLang="en-US" dirty="0"/>
            </a:br>
            <a:r>
              <a:rPr lang="x-none">
                <a:latin typeface="Arial" charset="0"/>
              </a:rPr>
              <a:t>Comando ipconfig</a:t>
            </a:r>
          </a:p>
        </p:txBody>
      </p:sp>
      <p:pic>
        <p:nvPicPr>
          <p:cNvPr id="6" name="Picture 5">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83829" y="1023848"/>
            <a:ext cx="5330607" cy="1496471"/>
          </a:xfrm>
          <a:prstGeom prst="rect">
            <a:avLst/>
          </a:prstGeom>
          <a:ln w="12700">
            <a:solidFill>
              <a:schemeClr val="tx1"/>
            </a:solidFill>
          </a:ln>
        </p:spPr>
      </p:pic>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268972" y="2727960"/>
            <a:ext cx="8593088" cy="1632641"/>
          </a:xfrm>
        </p:spPr>
        <p:txBody>
          <a:bodyPr/>
          <a:lstStyle/>
          <a:p>
            <a:pPr rtl="0"/>
            <a:r>
              <a:rPr lang="x-none"/>
              <a:t>El comando ipconfig muestra la información básica de configuración IP, incluida la dirección IP, la máscara de subred y la puerta de enlace predeterminada para todos los adaptadores de red a los que está vinculada la TCP/IP.</a:t>
            </a:r>
          </a:p>
          <a:p>
            <a:pPr rtl="0"/>
            <a:r>
              <a:rPr lang="x-none"/>
              <a:t>Existen varios switches y argumentos de ipconfig que es útil conocer. En la tabla de la figura muestra las opciones de comandos disponibles. Para utilizar una opción de comando, introduzca la opción ipconfig / (p. ej., ipconfig /all).</a:t>
            </a:r>
          </a:p>
        </p:txBody>
      </p:sp>
    </p:spTree>
    <p:custDataLst>
      <p:tags r:id="rId1"/>
    </p:custDataLst>
    <p:extLst>
      <p:ext uri="{BB962C8B-B14F-4D97-AF65-F5344CB8AC3E}">
        <p14:creationId xmlns:p14="http://schemas.microsoft.com/office/powerpoint/2010/main" val="2830847992"/>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11: Prácticas recomendadas (cont.)</a:t>
            </a:r>
          </a:p>
        </p:txBody>
      </p:sp>
      <p:sp>
        <p:nvSpPr>
          <p:cNvPr id="11266" name="Rectangle 34"/>
          <p:cNvSpPr>
            <a:spLocks noGrp="1" noChangeArrowheads="1"/>
          </p:cNvSpPr>
          <p:nvPr>
            <p:ph idx="1"/>
          </p:nvPr>
        </p:nvSpPr>
        <p:spPr>
          <a:xfrm>
            <a:off x="145358" y="799629"/>
            <a:ext cx="8998642" cy="4155319"/>
          </a:xfrm>
        </p:spPr>
        <p:txBody>
          <a:bodyPr/>
          <a:lstStyle/>
          <a:p>
            <a:pPr rtl="0">
              <a:lnSpc>
                <a:spcPct val="85000"/>
              </a:lnSpc>
              <a:spcBef>
                <a:spcPct val="30000"/>
              </a:spcBef>
            </a:pPr>
            <a:r>
              <a:rPr lang="x-none" sz="1400" dirty="0"/>
              <a:t>Este capítulo es muy práctico y contiene muchísimas actividades y prácticas de laboratorio interactivas. </a:t>
            </a:r>
            <a:r>
              <a:rPr lang="en-US" sz="1400" dirty="0" smtClean="0"/>
              <a:t/>
            </a:r>
            <a:br>
              <a:rPr lang="en-US" sz="1400" dirty="0" smtClean="0"/>
            </a:br>
            <a:r>
              <a:rPr lang="x-none" sz="1400" dirty="0" smtClean="0"/>
              <a:t>El </a:t>
            </a:r>
            <a:r>
              <a:rPr lang="x-none" sz="1400" dirty="0"/>
              <a:t>capítulo sería difícil de lograr en el trascurso de una clase.</a:t>
            </a:r>
          </a:p>
          <a:p>
            <a:pPr rtl="0">
              <a:lnSpc>
                <a:spcPct val="85000"/>
              </a:lnSpc>
              <a:spcBef>
                <a:spcPct val="30000"/>
              </a:spcBef>
            </a:pPr>
            <a:r>
              <a:rPr lang="x-none" sz="1400" dirty="0"/>
              <a:t>Sección 11.1</a:t>
            </a:r>
          </a:p>
          <a:p>
            <a:pPr lvl="1" rtl="0"/>
            <a:r>
              <a:rPr lang="x-none" sz="1200" dirty="0"/>
              <a:t>Recuerde que no todos los alumnos están familiarizados con el entorno de Windows. Algunos pueden ser usuarios de Mac. Mostrar los aspectos básicos del escritorio de Windows y comparar Windows 7 o 10 con Windows 8 es importante en caso de que les tengan que dar soporte a todos estos. </a:t>
            </a:r>
          </a:p>
          <a:p>
            <a:pPr lvl="1" rtl="0"/>
            <a:r>
              <a:rPr lang="x-none" sz="1200" dirty="0"/>
              <a:t>El administrador de tareas de Windows puede ser nuevo para todos los alumnos y es una herramienta de tecnología importante de revisión para identificar fuentes de lentitud, una queja común en Windows. Por este motivo, la práctica de laboratorio 11.1.3.4 podría ser una buena práctica para llevar a cabo en el aula con alumnos.</a:t>
            </a:r>
          </a:p>
          <a:p>
            <a:pPr rtl="0"/>
            <a:r>
              <a:rPr lang="x-none" sz="1400" dirty="0"/>
              <a:t>Sección 11.2</a:t>
            </a:r>
          </a:p>
          <a:p>
            <a:pPr lvl="1" rtl="0"/>
            <a:r>
              <a:rPr lang="x-none" sz="1200" dirty="0"/>
              <a:t>El panel de control y la configuración (Windows 10) son muy importantes para los técnicos. Realice las prácticas de laboratorio si es posible para esta sección. </a:t>
            </a:r>
          </a:p>
          <a:p>
            <a:pPr lvl="1" rtl="0"/>
            <a:r>
              <a:rPr lang="x-none" sz="1200" dirty="0"/>
              <a:t>Si tiene un tiempo limitado, la práctica de laboratorio más importante es la del Administrador de dispositivos. Debe demostrar y hacer que los alumnos realicen tareas con lo siguiente: configuración de red, opciones de Internet, configuración de pantalla, configuración de opciones de alimentación, control de sonido (activación de audio), programas, habilitación/deshabilitación de funciones de Windows y conocimiento sobre cómo encontrar los paneles de control para la resolución de problemas</a:t>
            </a:r>
            <a:r>
              <a:rPr lang="x-none" sz="1200" dirty="0" smtClean="0"/>
              <a:t>.</a:t>
            </a:r>
            <a:endParaRPr lang="en-US" sz="1400" dirty="0"/>
          </a:p>
        </p:txBody>
      </p:sp>
    </p:spTree>
    <p:custDataLst>
      <p:tags r:id="rId1"/>
    </p:custDataLst>
    <p:extLst>
      <p:ext uri="{BB962C8B-B14F-4D97-AF65-F5344CB8AC3E}">
        <p14:creationId xmlns:p14="http://schemas.microsoft.com/office/powerpoint/2010/main" val="483078966"/>
      </p:ext>
    </p:extLst>
  </p:cSld>
  <p:clrMapOvr>
    <a:masterClrMapping/>
  </p:clrMapOvr>
  <p:transition spd="slow">
    <p:wipe/>
  </p:transition>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Configuración de una conexión de red cableada</a:t>
            </a:r>
            <a:r>
              <a:rPr lang="en-US" altLang="en-US" dirty="0"/>
              <a:t/>
            </a:r>
            <a:br>
              <a:rPr lang="en-US" altLang="en-US" dirty="0"/>
            </a:br>
            <a:r>
              <a:rPr lang="x-none">
                <a:latin typeface="Arial" charset="0"/>
              </a:rPr>
              <a:t>Comandos de la CLI de la red</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76200" y="830580"/>
            <a:ext cx="4650472" cy="4312920"/>
          </a:xfrm>
        </p:spPr>
        <p:txBody>
          <a:bodyPr/>
          <a:lstStyle/>
          <a:p>
            <a:pPr rtl="0"/>
            <a:r>
              <a:rPr lang="x-none" sz="1300" dirty="0"/>
              <a:t>Los siguientes comandos de la CLI que se pueden ejecutar desde la petición de ingreso de comando para probar la conectividad de red:</a:t>
            </a:r>
          </a:p>
          <a:p>
            <a:pPr lvl="1" rtl="0"/>
            <a:r>
              <a:rPr lang="nb-NO" sz="1200" b="1" dirty="0" smtClean="0"/>
              <a:t>P</a:t>
            </a:r>
            <a:r>
              <a:rPr lang="x-none" sz="1200" b="1" dirty="0" smtClean="0"/>
              <a:t>ing</a:t>
            </a:r>
            <a:r>
              <a:rPr lang="en-US" sz="1200" dirty="0" smtClean="0"/>
              <a:t>: </a:t>
            </a:r>
            <a:r>
              <a:rPr lang="x-none" sz="1200" dirty="0" smtClean="0"/>
              <a:t>El </a:t>
            </a:r>
            <a:r>
              <a:rPr lang="x-none" sz="1200" dirty="0"/>
              <a:t>comando prueba la conectividad básica entre los dispositivos mediante el uso de mensajes de solicitud y respuesta de eco de ICMP.</a:t>
            </a:r>
          </a:p>
          <a:p>
            <a:pPr lvl="1" rtl="0"/>
            <a:r>
              <a:rPr lang="x-none" sz="1200" b="1" dirty="0"/>
              <a:t>tracert</a:t>
            </a:r>
            <a:r>
              <a:rPr lang="x-none" sz="1200" dirty="0"/>
              <a:t>: Este comando rastrea la ruta que siguen los paquetes desde su computadora hasta el host de destino. En la petición de ingreso de comando, introduzca </a:t>
            </a:r>
            <a:r>
              <a:rPr lang="x-none" sz="1200" b="1" dirty="0"/>
              <a:t>tracert</a:t>
            </a:r>
            <a:r>
              <a:rPr lang="x-none" sz="1200" i="1" dirty="0"/>
              <a:t>hostname.</a:t>
            </a:r>
          </a:p>
          <a:p>
            <a:pPr lvl="1" rtl="0"/>
            <a:r>
              <a:rPr lang="x-none" sz="1200" b="1" dirty="0"/>
              <a:t>nslookup</a:t>
            </a:r>
            <a:r>
              <a:rPr lang="x-none" sz="1200" dirty="0"/>
              <a:t>: el comando prueba y resuelve problemas de servidores DNS. Le solicita al servidor DNS que detecte direcciones IP o nombres de host. En la petición de ingreso de comando, ingrese </a:t>
            </a:r>
            <a:r>
              <a:rPr lang="x-none" sz="1200" b="1" dirty="0"/>
              <a:t>nslookup </a:t>
            </a:r>
            <a:r>
              <a:rPr lang="x-none" sz="1200" i="1" dirty="0"/>
              <a:t>nombre de host </a:t>
            </a:r>
            <a:r>
              <a:rPr lang="x-none" sz="1200" dirty="0"/>
              <a:t>para devolver la dirección IP del nombre de host ingresado. </a:t>
            </a:r>
            <a:r>
              <a:rPr lang="en-US" sz="1200" dirty="0" smtClean="0"/>
              <a:t/>
            </a:r>
            <a:br>
              <a:rPr lang="en-US" sz="1200" dirty="0" smtClean="0"/>
            </a:br>
            <a:r>
              <a:rPr lang="x-none" sz="1200" dirty="0" smtClean="0"/>
              <a:t>El </a:t>
            </a:r>
            <a:r>
              <a:rPr lang="x-none" sz="1200" dirty="0"/>
              <a:t>comando nslookup inverso, </a:t>
            </a:r>
            <a:r>
              <a:rPr lang="x-none" sz="1200" b="1" dirty="0"/>
              <a:t>nslookup </a:t>
            </a:r>
            <a:r>
              <a:rPr lang="x-none" sz="1200" i="1" dirty="0"/>
              <a:t>IP_address </a:t>
            </a:r>
            <a:r>
              <a:rPr lang="x-none" sz="1200" dirty="0"/>
              <a:t>responde con el nombre del host correspondiente a la dirección IP introducida</a:t>
            </a:r>
            <a:r>
              <a:rPr lang="x-none" sz="1200" dirty="0" smtClean="0"/>
              <a:t>.</a:t>
            </a:r>
            <a:endParaRPr lang="en-US" sz="1400" dirty="0"/>
          </a:p>
        </p:txBody>
      </p:sp>
      <p:pic>
        <p:nvPicPr>
          <p:cNvPr id="6" name="Picture 5" descr="This image displays a man working on a laptop in from of very large computer network.">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726672" y="1081419"/>
            <a:ext cx="4046700" cy="2266344"/>
          </a:xfrm>
          <a:prstGeom prst="rect">
            <a:avLst/>
          </a:prstGeom>
          <a:ln w="12700">
            <a:solidFill>
              <a:schemeClr val="tx1"/>
            </a:solidFill>
          </a:ln>
        </p:spPr>
      </p:pic>
    </p:spTree>
    <p:custDataLst>
      <p:tags r:id="rId1"/>
    </p:custDataLst>
    <p:extLst>
      <p:ext uri="{BB962C8B-B14F-4D97-AF65-F5344CB8AC3E}">
        <p14:creationId xmlns:p14="http://schemas.microsoft.com/office/powerpoint/2010/main" val="2990803365"/>
      </p:ext>
    </p:extLst>
  </p:cSld>
  <p:clrMapOvr>
    <a:masterClrMapping/>
  </p:clrMapOvr>
  <p:transition spd="slow">
    <p:wipe/>
  </p:transition>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96813"/>
            <a:ext cx="9144000" cy="966409"/>
          </a:xfrm>
        </p:spPr>
        <p:txBody>
          <a:bodyPr/>
          <a:lstStyle/>
          <a:p>
            <a:pPr rtl="0"/>
            <a:r>
              <a:rPr lang="x-none" sz="1600"/>
              <a:t>Configuración de una conexión de red cableada</a:t>
            </a:r>
            <a:r>
              <a:rPr lang="en-US" altLang="en-US" dirty="0"/>
              <a:t/>
            </a:r>
            <a:br>
              <a:rPr lang="en-US" altLang="en-US" dirty="0"/>
            </a:br>
            <a:r>
              <a:rPr lang="x-none">
                <a:latin typeface="Arial" charset="0"/>
              </a:rPr>
              <a:t>Demostración de video: pruebas y verificación de red con los comandos de la CLI</a:t>
            </a:r>
          </a:p>
        </p:txBody>
      </p:sp>
      <p:pic>
        <p:nvPicPr>
          <p:cNvPr id="6" name="Picture 5">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0646" y="1249250"/>
            <a:ext cx="5362707" cy="3070065"/>
          </a:xfrm>
          <a:prstGeom prst="rect">
            <a:avLst/>
          </a:prstGeom>
          <a:ln w="12700">
            <a:solidFill>
              <a:schemeClr val="tx1"/>
            </a:solidFill>
          </a:ln>
        </p:spPr>
      </p:pic>
    </p:spTree>
    <p:custDataLst>
      <p:tags r:id="rId1"/>
    </p:custDataLst>
    <p:extLst>
      <p:ext uri="{BB962C8B-B14F-4D97-AF65-F5344CB8AC3E}">
        <p14:creationId xmlns:p14="http://schemas.microsoft.com/office/powerpoint/2010/main" val="1714956518"/>
      </p:ext>
    </p:extLst>
  </p:cSld>
  <p:clrMapOvr>
    <a:masterClrMapping/>
  </p:clrMapOvr>
  <p:transition spd="slow">
    <p:wipe/>
  </p:transition>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13692"/>
            <a:ext cx="9144000" cy="757551"/>
          </a:xfrm>
        </p:spPr>
        <p:txBody>
          <a:bodyPr/>
          <a:lstStyle/>
          <a:p>
            <a:pPr rtl="0"/>
            <a:r>
              <a:rPr lang="x-none" sz="1600"/>
              <a:t>Configuración de interfaces de una red inalámbrica en Windows </a:t>
            </a:r>
            <a:r>
              <a:rPr lang="en-US" altLang="en-US" dirty="0"/>
              <a:t/>
            </a:r>
            <a:br>
              <a:rPr lang="en-US" altLang="en-US" dirty="0"/>
            </a:br>
            <a:r>
              <a:rPr lang="x-none">
                <a:latin typeface="Arial" charset="0"/>
              </a:rPr>
              <a:t>Configuración inalámbrica</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100243" y="705442"/>
            <a:ext cx="4556534" cy="4312920"/>
          </a:xfrm>
        </p:spPr>
        <p:txBody>
          <a:bodyPr/>
          <a:lstStyle/>
          <a:p>
            <a:pPr rtl="0"/>
            <a:r>
              <a:rPr lang="x-none" sz="1300" dirty="0"/>
              <a:t>Las redes inalámbricas se pueden agregar en </a:t>
            </a:r>
            <a:r>
              <a:rPr lang="en-US" sz="1300" dirty="0" smtClean="0"/>
              <a:t/>
            </a:r>
            <a:br>
              <a:rPr lang="en-US" sz="1300" dirty="0" smtClean="0"/>
            </a:br>
            <a:r>
              <a:rPr lang="x-none" sz="1300" dirty="0" smtClean="0"/>
              <a:t>Windows </a:t>
            </a:r>
            <a:r>
              <a:rPr lang="x-none" sz="1300" dirty="0"/>
              <a:t>10 yendo a Configuración &gt; Red e Internet &gt; Wi-Fi &gt; Administrar redes conocidas</a:t>
            </a:r>
          </a:p>
          <a:p>
            <a:pPr lvl="1" rtl="0"/>
            <a:r>
              <a:rPr lang="x-none" sz="1200" dirty="0"/>
              <a:t>Ingrese el nombre de la red y seleccione un tipo de seguridad que coincida con la configuración en el router inalámbrico. </a:t>
            </a:r>
          </a:p>
          <a:p>
            <a:pPr rtl="0"/>
            <a:r>
              <a:rPr lang="x-none" sz="1300" dirty="0"/>
              <a:t>Existen cuatro opciones de tipo de seguridad:</a:t>
            </a:r>
          </a:p>
          <a:p>
            <a:pPr lvl="1" rtl="0"/>
            <a:r>
              <a:rPr lang="x-none" sz="1200" b="1" dirty="0"/>
              <a:t>Sin autenticación (abierto)</a:t>
            </a:r>
            <a:r>
              <a:rPr lang="x-none" sz="1200" dirty="0"/>
              <a:t>: los datos se envían sin cifrar y no se autentican</a:t>
            </a:r>
            <a:r>
              <a:rPr lang="x-none" sz="1200" b="1" dirty="0"/>
              <a:t>.</a:t>
            </a:r>
          </a:p>
          <a:p>
            <a:pPr lvl="1" rtl="0"/>
            <a:r>
              <a:rPr lang="x-none" sz="1200" b="1" dirty="0"/>
              <a:t>WEP</a:t>
            </a:r>
            <a:r>
              <a:rPr lang="x-none" sz="1200" dirty="0"/>
              <a:t>: proporciona una seguridad muy débil y no se debe confiar en relación a la confidencialidad</a:t>
            </a:r>
          </a:p>
          <a:p>
            <a:pPr lvl="1" rtl="0"/>
            <a:r>
              <a:rPr lang="x-none" sz="1200" b="1" dirty="0"/>
              <a:t>WPA2</a:t>
            </a:r>
            <a:r>
              <a:rPr lang="x-none" sz="1200" dirty="0"/>
              <a:t> Personal: utiliza el cifrado del Estándar de cifrado avanzado (AES) y una clave precompartida (PSK) para encriptar comunicaciones</a:t>
            </a:r>
            <a:r>
              <a:rPr lang="x-none" sz="1200" b="1" dirty="0"/>
              <a:t>.</a:t>
            </a:r>
          </a:p>
          <a:p>
            <a:pPr lvl="1" rtl="0"/>
            <a:r>
              <a:rPr lang="x-none" sz="1200" b="1" dirty="0"/>
              <a:t>WPA2-Enterprise</a:t>
            </a:r>
            <a:r>
              <a:rPr lang="x-none" sz="1200" dirty="0"/>
              <a:t>: la autenticación se transmite desde el punto de acceso a un servidor de autenticación centralizado que ejecuta el Servicio de marcado de usuario de autenticación remota (RADIUS</a:t>
            </a:r>
            <a:r>
              <a:rPr lang="x-none" sz="1200" dirty="0" smtClean="0"/>
              <a:t>).</a:t>
            </a:r>
            <a:endParaRPr lang="en-US" sz="1200" dirty="0"/>
          </a:p>
        </p:txBody>
      </p:sp>
      <p:pic>
        <p:nvPicPr>
          <p:cNvPr id="6" name="Picture 5" descr="Image shows &quot;Add a new network&quot; dialog box with fields to complete Network Name, Security type, and Security.  Checkboxes available to Connect Automatically and Connect even if this network is not broadcasting, these options are unchecked.">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726446" y="1007802"/>
            <a:ext cx="4082215" cy="3091758"/>
          </a:xfrm>
          <a:prstGeom prst="rect">
            <a:avLst/>
          </a:prstGeom>
          <a:ln w="12700">
            <a:solidFill>
              <a:schemeClr val="tx1"/>
            </a:solidFill>
          </a:ln>
        </p:spPr>
      </p:pic>
    </p:spTree>
    <p:custDataLst>
      <p:tags r:id="rId1"/>
    </p:custDataLst>
    <p:extLst>
      <p:ext uri="{BB962C8B-B14F-4D97-AF65-F5344CB8AC3E}">
        <p14:creationId xmlns:p14="http://schemas.microsoft.com/office/powerpoint/2010/main" val="3201437279"/>
      </p:ext>
    </p:extLst>
  </p:cSld>
  <p:clrMapOvr>
    <a:masterClrMapping/>
  </p:clrMapOvr>
  <p:transition spd="slow">
    <p:wipe/>
  </p:transition>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dirty="0"/>
              <a:t>Configuración de una conexión de red cableada </a:t>
            </a:r>
            <a:r>
              <a:rPr lang="en-US" altLang="en-US" dirty="0"/>
              <a:t/>
            </a:r>
            <a:br>
              <a:rPr lang="en-US" altLang="en-US" dirty="0"/>
            </a:br>
            <a:r>
              <a:rPr lang="x-none" sz="2300" spc="-30" dirty="0">
                <a:latin typeface="Arial" charset="0"/>
              </a:rPr>
              <a:t>Práctica de laboratorio: conexión y prueba de la conexión inalámbrica</a:t>
            </a:r>
          </a:p>
        </p:txBody>
      </p:sp>
      <p:sp>
        <p:nvSpPr>
          <p:cNvPr id="8" name="Content Placeholder 2">
            <a:extLst>
              <a:ext uri="{FF2B5EF4-FFF2-40B4-BE49-F238E27FC236}">
                <a16:creationId xmlns:a16="http://schemas.microsoft.com/office/drawing/2014/main" xmlns:c15="http://schemas.microsoft.com/office/drawing/2012/chart" xmlns:c="http://schemas.openxmlformats.org/drawingml/2006/chart" xmlns="" id="{C4B38E92-3D57-4FFC-A7CC-F51B4493CA2D}"/>
              </a:ext>
            </a:extLst>
          </p:cNvPr>
          <p:cNvSpPr>
            <a:spLocks noGrp="1"/>
          </p:cNvSpPr>
          <p:nvPr>
            <p:ph idx="1"/>
          </p:nvPr>
        </p:nvSpPr>
        <p:spPr>
          <a:xfrm>
            <a:off x="242372" y="809962"/>
            <a:ext cx="8516038" cy="1140024"/>
          </a:xfrm>
        </p:spPr>
        <p:txBody>
          <a:bodyPr/>
          <a:lstStyle/>
          <a:p>
            <a:pPr marL="0" indent="0" rtl="0">
              <a:buNone/>
            </a:pPr>
            <a:r>
              <a:rPr lang="x-none"/>
              <a:t>En esta prueba de laboratorio, usted y su compañero conectarán sus computadoras a un router inalámbrico y probarán la conexión inalámbrica.</a:t>
            </a:r>
          </a:p>
        </p:txBody>
      </p:sp>
    </p:spTree>
    <p:custDataLst>
      <p:tags r:id="rId1"/>
    </p:custDataLst>
    <p:extLst>
      <p:ext uri="{BB962C8B-B14F-4D97-AF65-F5344CB8AC3E}">
        <p14:creationId xmlns:p14="http://schemas.microsoft.com/office/powerpoint/2010/main" val="1055127388"/>
      </p:ext>
    </p:extLst>
  </p:cSld>
  <p:clrMapOvr>
    <a:masterClrMapping/>
  </p:clrMapOvr>
  <p:transition spd="slow">
    <p:wipe/>
  </p:transition>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4376151" cy="757551"/>
          </a:xfrm>
        </p:spPr>
        <p:txBody>
          <a:bodyPr/>
          <a:lstStyle/>
          <a:p>
            <a:pPr rtl="0"/>
            <a:r>
              <a:rPr lang="x-none" sz="1600"/>
              <a:t>Protocolos de acceso remoto</a:t>
            </a:r>
            <a:r>
              <a:rPr lang="en-US" altLang="en-US" dirty="0"/>
              <a:t/>
            </a:r>
            <a:br>
              <a:rPr lang="en-US" altLang="en-US" dirty="0"/>
            </a:br>
            <a:r>
              <a:rPr lang="x-none">
                <a:latin typeface="Arial" charset="0"/>
              </a:rPr>
              <a:t>Acceso VPN en Windows</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376152" y="245802"/>
            <a:ext cx="4767848" cy="4317489"/>
          </a:xfrm>
        </p:spPr>
        <p:txBody>
          <a:bodyPr/>
          <a:lstStyle/>
          <a:p>
            <a:pPr rtl="0"/>
            <a:r>
              <a:rPr lang="x-none" sz="1400" dirty="0"/>
              <a:t>Una VPN es una red privada que conecta sitios o usuarios remotos a través de una red pública, como Internet.</a:t>
            </a:r>
          </a:p>
          <a:p>
            <a:pPr rtl="0"/>
            <a:r>
              <a:rPr lang="x-none" sz="1400" dirty="0"/>
              <a:t>Al conectarse a la red privada corporativa, los usuarios se convierten en parte de esa red y tienen acceso a todos los servicios y recursos como si estuvieran físicamente conectados a la LAN corporativa.</a:t>
            </a:r>
          </a:p>
          <a:p>
            <a:pPr rtl="0"/>
            <a:r>
              <a:rPr lang="x-none" sz="1400" dirty="0"/>
              <a:t>Los usuarios de acceso remoto deben instalar un cliente VPN en sus computadoras para establecer una conexión segura con la red privada corporativa.</a:t>
            </a:r>
          </a:p>
          <a:p>
            <a:pPr rtl="0"/>
            <a:r>
              <a:rPr lang="x-none" sz="1400" dirty="0"/>
              <a:t>El software VPN cifra los datos antes de enviarlos por Internet.</a:t>
            </a:r>
          </a:p>
          <a:p>
            <a:pPr rtl="0"/>
            <a:r>
              <a:rPr lang="x-none" sz="1400" dirty="0"/>
              <a:t>Los gateways de VPN establecen, administran y controlan las conexiones de VPN, también denominadas túneles de VPN.</a:t>
            </a:r>
          </a:p>
          <a:p>
            <a:pPr rtl="0"/>
            <a:r>
              <a:rPr lang="x-none" sz="1400" dirty="0"/>
              <a:t>Una VPN en Windows 10 se puede configurar desde el Centro de redes y recursos compartidos.</a:t>
            </a:r>
          </a:p>
        </p:txBody>
      </p:sp>
      <p:pic>
        <p:nvPicPr>
          <p:cNvPr id="6" name="Picture 5" descr="Image of Cisco AnyConnect Secure Mobility Client connection screen.">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91224" y="1190682"/>
            <a:ext cx="3654068" cy="2916498"/>
          </a:xfrm>
          <a:prstGeom prst="rect">
            <a:avLst/>
          </a:prstGeom>
          <a:ln w="12700">
            <a:solidFill>
              <a:schemeClr val="tx1"/>
            </a:solidFill>
          </a:ln>
        </p:spPr>
      </p:pic>
    </p:spTree>
    <p:custDataLst>
      <p:tags r:id="rId1"/>
    </p:custDataLst>
    <p:extLst>
      <p:ext uri="{BB962C8B-B14F-4D97-AF65-F5344CB8AC3E}">
        <p14:creationId xmlns:p14="http://schemas.microsoft.com/office/powerpoint/2010/main" val="546580704"/>
      </p:ext>
    </p:extLst>
  </p:cSld>
  <p:clrMapOvr>
    <a:masterClrMapping/>
  </p:clrMapOvr>
  <p:transition spd="slow">
    <p:wipe/>
  </p:transition>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4223656" cy="757551"/>
          </a:xfrm>
        </p:spPr>
        <p:txBody>
          <a:bodyPr/>
          <a:lstStyle/>
          <a:p>
            <a:pPr rtl="0"/>
            <a:r>
              <a:rPr lang="x-none" sz="1600"/>
              <a:t>Protocolos de acceso remoto</a:t>
            </a:r>
            <a:r>
              <a:rPr lang="en-US" altLang="en-US" dirty="0"/>
              <a:t/>
            </a:r>
            <a:br>
              <a:rPr lang="en-US" altLang="en-US" dirty="0"/>
            </a:br>
            <a:r>
              <a:rPr lang="x-none">
                <a:latin typeface="Arial" charset="0"/>
              </a:rPr>
              <a:t>Telnet y SSH</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274458" y="328385"/>
            <a:ext cx="4776945" cy="4704369"/>
          </a:xfrm>
        </p:spPr>
        <p:txBody>
          <a:bodyPr/>
          <a:lstStyle/>
          <a:p>
            <a:pPr rtl="0"/>
            <a:r>
              <a:rPr lang="x-none" sz="1200" dirty="0"/>
              <a:t>En ocasiones, Telnet se utiliza para solucionar problemas de servicios o para conectarse a routers y switches. </a:t>
            </a:r>
          </a:p>
          <a:p>
            <a:pPr rtl="0"/>
            <a:r>
              <a:rPr lang="x-none" sz="1200" dirty="0"/>
              <a:t>Los mensajes de Telnet se envían en texto no cifrado, por lo que cualquier persona con un analizador de paquetes puede capturar y ver el contenido de los mensajes de Telnet.</a:t>
            </a:r>
          </a:p>
          <a:p>
            <a:pPr rtl="0"/>
            <a:r>
              <a:rPr lang="x-none" sz="1200" dirty="0"/>
              <a:t>Secure Shell (SSH) es una alternativa cifrada a Telnet y otros programas de copia de archivos, como FTP. SSH se comunica a través del puerto TCP 22.</a:t>
            </a:r>
          </a:p>
          <a:p>
            <a:pPr rtl="0"/>
            <a:r>
              <a:rPr lang="x-none" sz="1200" dirty="0"/>
              <a:t>El método de autenticación del servidor SSH incluye:</a:t>
            </a:r>
          </a:p>
          <a:p>
            <a:pPr lvl="1" rtl="0"/>
            <a:r>
              <a:rPr lang="x-none" sz="1100" b="1" dirty="0"/>
              <a:t>Nombre de usuario/contraseña</a:t>
            </a:r>
            <a:r>
              <a:rPr lang="x-none" sz="1100" dirty="0"/>
              <a:t>: el cliente envía credenciales al host SSH, que luego se verifican</a:t>
            </a:r>
          </a:p>
          <a:p>
            <a:pPr lvl="1" rtl="0"/>
            <a:r>
              <a:rPr lang="x-none" sz="1100" b="1" dirty="0"/>
              <a:t>Kerberos</a:t>
            </a:r>
            <a:r>
              <a:rPr lang="x-none" sz="1100" dirty="0"/>
              <a:t>: las redes que utilizan el protocolo de autenticación Kerberos, como Windows Active Directory, permiten el Inicio de sesión único (SSO)</a:t>
            </a:r>
          </a:p>
          <a:p>
            <a:pPr lvl="1" rtl="0"/>
            <a:r>
              <a:rPr lang="x-none" sz="1100" b="1" dirty="0"/>
              <a:t>Autenticación basada en host</a:t>
            </a:r>
            <a:r>
              <a:rPr lang="x-none" sz="1100" dirty="0"/>
              <a:t>: el cliente solicita la autenticación con una clave pública. El servidor genera un desafío con esta clave que el cliente debe desencriptar con la clave privada correspondiente.</a:t>
            </a:r>
          </a:p>
          <a:p>
            <a:pPr lvl="1" rtl="0"/>
            <a:r>
              <a:rPr lang="x-none" sz="1100" b="1" dirty="0"/>
              <a:t>Autenticación de clave pública</a:t>
            </a:r>
            <a:r>
              <a:rPr lang="x-none" sz="1100" dirty="0"/>
              <a:t>: el usuario ingresa una contraseña para acceder a la clave privada.</a:t>
            </a:r>
            <a:r>
              <a:rPr lang="x-none" sz="1100" b="1" dirty="0"/>
              <a:t> </a:t>
            </a:r>
          </a:p>
        </p:txBody>
      </p:sp>
      <p:pic>
        <p:nvPicPr>
          <p:cNvPr id="6" name="Picture 5" descr="This image is an enlarged Telnet command line.">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285300" y="1267946"/>
            <a:ext cx="3938357" cy="2699323"/>
          </a:xfrm>
          <a:prstGeom prst="rect">
            <a:avLst/>
          </a:prstGeom>
          <a:ln w="12700">
            <a:solidFill>
              <a:schemeClr val="tx1"/>
            </a:solidFill>
          </a:ln>
        </p:spPr>
      </p:pic>
    </p:spTree>
    <p:custDataLst>
      <p:tags r:id="rId1"/>
    </p:custDataLst>
    <p:extLst>
      <p:ext uri="{BB962C8B-B14F-4D97-AF65-F5344CB8AC3E}">
        <p14:creationId xmlns:p14="http://schemas.microsoft.com/office/powerpoint/2010/main" val="1250194242"/>
      </p:ext>
    </p:extLst>
  </p:cSld>
  <p:clrMapOvr>
    <a:masterClrMapping/>
  </p:clrMapOvr>
  <p:transition spd="slow">
    <p:wipe/>
  </p:transition>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Protocolos de acceso remoto</a:t>
            </a:r>
            <a:r>
              <a:rPr lang="en-US" altLang="en-US" dirty="0"/>
              <a:t/>
            </a:r>
            <a:br>
              <a:rPr lang="en-US" altLang="en-US" dirty="0"/>
            </a:br>
            <a:r>
              <a:rPr lang="x-none"/>
              <a:t>Packet Tracer: uso de </a:t>
            </a:r>
            <a:r>
              <a:rPr lang="x-none">
                <a:latin typeface="Arial" charset="0"/>
              </a:rPr>
              <a:t>Telnet y SSH</a:t>
            </a:r>
          </a:p>
        </p:txBody>
      </p:sp>
      <p:sp>
        <p:nvSpPr>
          <p:cNvPr id="8" name="Content Placeholder 2">
            <a:extLst>
              <a:ext uri="{FF2B5EF4-FFF2-40B4-BE49-F238E27FC236}">
                <a16:creationId xmlns:a16="http://schemas.microsoft.com/office/drawing/2014/main" xmlns:c15="http://schemas.microsoft.com/office/drawing/2012/chart" xmlns:c="http://schemas.openxmlformats.org/drawingml/2006/chart" xmlns="" id="{ED283F93-D44B-45C4-AB45-D3B45538B204}"/>
              </a:ext>
            </a:extLst>
          </p:cNvPr>
          <p:cNvSpPr>
            <a:spLocks noGrp="1"/>
          </p:cNvSpPr>
          <p:nvPr>
            <p:ph idx="1"/>
          </p:nvPr>
        </p:nvSpPr>
        <p:spPr>
          <a:xfrm>
            <a:off x="220337" y="798945"/>
            <a:ext cx="8482987" cy="1395616"/>
          </a:xfrm>
        </p:spPr>
        <p:txBody>
          <a:bodyPr/>
          <a:lstStyle/>
          <a:p>
            <a:pPr marL="0" indent="0" rtl="0">
              <a:buNone/>
            </a:pPr>
            <a:r>
              <a:rPr lang="x-none"/>
              <a:t>En esta actividad de Packet Tracer, establecerá sesiones remotas en dos routers, mediante Telnet y SSH. También puede instalar un programa de emulación de terminal de terceros y acceder a un servidor SSH dedicado proporcionado por el instructor.</a:t>
            </a:r>
          </a:p>
        </p:txBody>
      </p:sp>
    </p:spTree>
    <p:custDataLst>
      <p:tags r:id="rId1"/>
    </p:custDataLst>
    <p:extLst>
      <p:ext uri="{BB962C8B-B14F-4D97-AF65-F5344CB8AC3E}">
        <p14:creationId xmlns:p14="http://schemas.microsoft.com/office/powerpoint/2010/main" val="3648434515"/>
      </p:ext>
    </p:extLst>
  </p:cSld>
  <p:clrMapOvr>
    <a:masterClrMapping/>
  </p:clrMapOvr>
  <p:transition spd="slow">
    <p:wipe/>
  </p:transition>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Escritorio remoto y asistencia</a:t>
            </a:r>
            <a:r>
              <a:rPr lang="en-US" altLang="en-US" dirty="0"/>
              <a:t/>
            </a:r>
            <a:br>
              <a:rPr lang="en-US" altLang="en-US" dirty="0"/>
            </a:br>
            <a:r>
              <a:rPr lang="x-none">
                <a:latin typeface="Arial" charset="0"/>
              </a:rPr>
              <a:t>Demostración en video: Escritorio remoto y asistencia remota</a:t>
            </a:r>
          </a:p>
        </p:txBody>
      </p:sp>
      <p:pic>
        <p:nvPicPr>
          <p:cNvPr id="3" name="Picture 2">
            <a:extLst>
              <a:ext uri="{FF2B5EF4-FFF2-40B4-BE49-F238E27FC236}">
                <a16:creationId xmlns:a16="http://schemas.microsoft.com/office/drawing/2014/main" xmlns:c15="http://schemas.microsoft.com/office/drawing/2012/chart" xmlns:c="http://schemas.openxmlformats.org/drawingml/2006/chart" xmlns="" id="{B44B2FB0-AF7C-4527-87F6-103F754B57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3587" y="958397"/>
            <a:ext cx="5956826" cy="3395635"/>
          </a:xfrm>
          <a:prstGeom prst="rect">
            <a:avLst/>
          </a:prstGeom>
        </p:spPr>
      </p:pic>
    </p:spTree>
    <p:custDataLst>
      <p:tags r:id="rId1"/>
    </p:custDataLst>
    <p:extLst>
      <p:ext uri="{BB962C8B-B14F-4D97-AF65-F5344CB8AC3E}">
        <p14:creationId xmlns:p14="http://schemas.microsoft.com/office/powerpoint/2010/main" val="3775844726"/>
      </p:ext>
    </p:extLst>
  </p:cSld>
  <p:clrMapOvr>
    <a:masterClrMapping/>
  </p:clrMapOvr>
  <p:transition spd="slow">
    <p:wipe/>
  </p:transition>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dirty="0"/>
              <a:t>Escritorio remoto y asistencia</a:t>
            </a:r>
            <a:r>
              <a:rPr lang="en-US" altLang="en-US" dirty="0"/>
              <a:t/>
            </a:r>
            <a:br>
              <a:rPr lang="en-US" altLang="en-US" dirty="0"/>
            </a:br>
            <a:r>
              <a:rPr lang="x-none" spc="-30" dirty="0">
                <a:latin typeface="Arial" charset="0"/>
              </a:rPr>
              <a:t>Práctica de laboratorio: Escritorio y asistencia remotos de Windows</a:t>
            </a:r>
          </a:p>
        </p:txBody>
      </p:sp>
      <p:sp>
        <p:nvSpPr>
          <p:cNvPr id="8" name="Content Placeholder 2">
            <a:extLst>
              <a:ext uri="{FF2B5EF4-FFF2-40B4-BE49-F238E27FC236}">
                <a16:creationId xmlns:a16="http://schemas.microsoft.com/office/drawing/2014/main" xmlns:c15="http://schemas.microsoft.com/office/drawing/2012/chart" xmlns:c="http://schemas.openxmlformats.org/drawingml/2006/chart" xmlns="" id="{A5129893-95E1-499B-A016-10CCADFA395B}"/>
              </a:ext>
            </a:extLst>
          </p:cNvPr>
          <p:cNvSpPr>
            <a:spLocks noGrp="1"/>
          </p:cNvSpPr>
          <p:nvPr>
            <p:ph idx="1"/>
          </p:nvPr>
        </p:nvSpPr>
        <p:spPr>
          <a:xfrm>
            <a:off x="352540" y="958467"/>
            <a:ext cx="8284684" cy="1236093"/>
          </a:xfrm>
        </p:spPr>
        <p:txBody>
          <a:bodyPr/>
          <a:lstStyle/>
          <a:p>
            <a:pPr marL="0" indent="0" rtl="0">
              <a:buNone/>
            </a:pPr>
            <a:r>
              <a:rPr lang="x-none"/>
              <a:t>En esta práctica de laboratorio, se debe juntar con otro alumno para configurar una conexión de Escritorio remoto para su compañero e invitarlo para ofrecer asistencia en su computadora a través de la conexión de Asistencia remota.</a:t>
            </a:r>
          </a:p>
        </p:txBody>
      </p:sp>
    </p:spTree>
    <p:custDataLst>
      <p:tags r:id="rId1"/>
    </p:custDataLst>
    <p:extLst>
      <p:ext uri="{BB962C8B-B14F-4D97-AF65-F5344CB8AC3E}">
        <p14:creationId xmlns:p14="http://schemas.microsoft.com/office/powerpoint/2010/main" val="188500813"/>
      </p:ext>
    </p:extLst>
  </p:cSld>
  <p:clrMapOvr>
    <a:masterClrMapping/>
  </p:clrMapOvr>
  <p:transition spd="slow">
    <p:wipe/>
  </p:transition>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4" y="638979"/>
            <a:ext cx="8727576" cy="2078822"/>
          </a:xfrm>
        </p:spPr>
        <p:txBody>
          <a:bodyPr/>
          <a:lstStyle/>
          <a:p>
            <a:pPr rtl="0"/>
            <a:r>
              <a:rPr lang="x-none" dirty="0">
                <a:solidFill>
                  <a:schemeClr val="accent5">
                    <a:lumMod val="40000"/>
                    <a:lumOff val="60000"/>
                  </a:schemeClr>
                </a:solidFill>
              </a:rPr>
              <a:t>11.6 Técnicas de mantenimiento preventivo comunes para sistemas operativos</a:t>
            </a:r>
          </a:p>
        </p:txBody>
      </p:sp>
    </p:spTree>
    <p:custDataLst>
      <p:tags r:id="rId1"/>
    </p:custDataLst>
    <p:extLst>
      <p:ext uri="{BB962C8B-B14F-4D97-AF65-F5344CB8AC3E}">
        <p14:creationId xmlns:p14="http://schemas.microsoft.com/office/powerpoint/2010/main" val="262924556"/>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11: Prácticas recomendadas (cont.)</a:t>
            </a:r>
          </a:p>
        </p:txBody>
      </p:sp>
      <p:sp>
        <p:nvSpPr>
          <p:cNvPr id="11266" name="Rectangle 34"/>
          <p:cNvSpPr>
            <a:spLocks noGrp="1" noChangeArrowheads="1"/>
          </p:cNvSpPr>
          <p:nvPr>
            <p:ph idx="1"/>
          </p:nvPr>
        </p:nvSpPr>
        <p:spPr/>
        <p:txBody>
          <a:bodyPr/>
          <a:lstStyle/>
          <a:p>
            <a:pPr lvl="0" rtl="0">
              <a:spcBef>
                <a:spcPct val="30000"/>
              </a:spcBef>
              <a:buClr>
                <a:srgbClr val="58585B"/>
              </a:buClr>
            </a:pPr>
            <a:r>
              <a:rPr lang="x-none" sz="1400" dirty="0"/>
              <a:t>Sección 11.3</a:t>
            </a:r>
          </a:p>
          <a:p>
            <a:pPr lvl="1" rtl="0">
              <a:spcBef>
                <a:spcPct val="30000"/>
              </a:spcBef>
              <a:buClr>
                <a:srgbClr val="58585B"/>
              </a:buClr>
            </a:pPr>
            <a:r>
              <a:rPr lang="x-none" sz="1200" dirty="0"/>
              <a:t>Las herramientas administrativas son fundamentales para los técnicos y no se suelen aprender mirando a otra persona usarlas. Permita que los alumnos realicen la mayor cantidad posible de prácticas de laboratorio en esta sección. Si el tiempo es limitado, las siguientes son las más importantes: monitorear y administrar recursos y utilidades del sistema.</a:t>
            </a:r>
          </a:p>
          <a:p>
            <a:pPr lvl="1" rtl="0">
              <a:spcBef>
                <a:spcPct val="30000"/>
              </a:spcBef>
              <a:buClr>
                <a:srgbClr val="58585B"/>
              </a:buClr>
            </a:pPr>
            <a:r>
              <a:rPr lang="x-none" sz="1200" dirty="0"/>
              <a:t>Por lo general, los alumnos se confunden con las utilidades del sistema y les cuesta recordar qué utilidad se debe utilizar para qué propósito. Por ese motivo, la práctica Verifique su comprensión: herramientas administrativas puede realizarse en clase</a:t>
            </a:r>
            <a:r>
              <a:rPr lang="x-none" sz="1200" dirty="0" smtClean="0"/>
              <a:t>. Puede </a:t>
            </a:r>
            <a:r>
              <a:rPr lang="x-none" sz="1200" dirty="0"/>
              <a:t>pensar en algunas situaciones, escribir algunas posibles herramientas administrativas en la placa y hacer que los alumnos se turnen para adivinar qué herramienta deben utilizar. Como a los alumnos de la generación actual les gusta tener el control, puede mostrar todas sus situaciones y hacerlos investigar en Internet, pensar en su propia lista de respuestas y, luego, preguntar a las personas, después de unos minutos, qué herramienta piensan utilizar, y mostrar esa herramienta como recordatorio visual, para que puedan asociar el nombre de la herramienta con su aspecto.</a:t>
            </a:r>
          </a:p>
          <a:p>
            <a:pPr lvl="1" rtl="0">
              <a:spcBef>
                <a:spcPct val="30000"/>
              </a:spcBef>
              <a:buClr>
                <a:srgbClr val="58585B"/>
              </a:buClr>
            </a:pPr>
            <a:r>
              <a:rPr lang="x-none" sz="1200" dirty="0"/>
              <a:t>La sección Verificación de su comprensión en la administración de discos también puede realizarse de manera similar, pero esta vez, teniendo la herramienta de Administración de discos preparada. A medida que cada solución se coloca junto a la situación asociada, muestre, en Administración de discos, dónde detecta el error o el término.</a:t>
            </a:r>
          </a:p>
          <a:p>
            <a:pPr>
              <a:spcBef>
                <a:spcPct val="30000"/>
              </a:spcBef>
            </a:pPr>
            <a:endParaRPr lang="en-US" sz="1400" dirty="0"/>
          </a:p>
          <a:p>
            <a:pPr>
              <a:spcBef>
                <a:spcPct val="30000"/>
              </a:spcBef>
            </a:pPr>
            <a:endParaRPr lang="en-US" sz="1400" dirty="0"/>
          </a:p>
          <a:p>
            <a:pPr lvl="1">
              <a:spcBef>
                <a:spcPct val="30000"/>
              </a:spcBef>
            </a:pPr>
            <a:endParaRPr lang="en-US" sz="1200" dirty="0"/>
          </a:p>
          <a:p>
            <a:pPr eaLnBrk="1" hangingPunct="1">
              <a:spcBef>
                <a:spcPct val="30000"/>
              </a:spcBef>
            </a:pPr>
            <a:endParaRPr lang="en-US" sz="1400" dirty="0"/>
          </a:p>
          <a:p>
            <a:pPr marL="630238" lvl="2" indent="-214313">
              <a:buFont typeface="Arial" panose="020B0604020202020204" pitchFamily="34" charset="0"/>
              <a:buChar char="•"/>
            </a:pPr>
            <a:endParaRPr lang="en-US" sz="1100" dirty="0"/>
          </a:p>
          <a:p>
            <a:pPr marL="630238" lvl="2" indent="-214313">
              <a:buFont typeface="Arial" panose="020B0604020202020204" pitchFamily="34" charset="0"/>
              <a:buChar char="•"/>
            </a:pPr>
            <a:endParaRPr lang="en-US" sz="1400" dirty="0"/>
          </a:p>
          <a:p>
            <a:pPr eaLnBrk="1" hangingPunct="1">
              <a:spcBef>
                <a:spcPct val="30000"/>
              </a:spcBef>
            </a:pPr>
            <a:endParaRPr lang="en-US" sz="1400" b="1" dirty="0">
              <a:solidFill>
                <a:srgbClr val="FF0000"/>
              </a:solidFill>
            </a:endParaRPr>
          </a:p>
          <a:p>
            <a:pPr eaLnBrk="1" hangingPunct="1">
              <a:spcBef>
                <a:spcPct val="30000"/>
              </a:spcBef>
            </a:pPr>
            <a:endParaRPr lang="en-US" sz="1400" dirty="0"/>
          </a:p>
        </p:txBody>
      </p:sp>
    </p:spTree>
    <p:custDataLst>
      <p:tags r:id="rId1"/>
    </p:custDataLst>
    <p:extLst>
      <p:ext uri="{BB962C8B-B14F-4D97-AF65-F5344CB8AC3E}">
        <p14:creationId xmlns:p14="http://schemas.microsoft.com/office/powerpoint/2010/main" val="1839530413"/>
      </p:ext>
    </p:extLst>
  </p:cSld>
  <p:clrMapOvr>
    <a:masterClrMapping/>
  </p:clrMapOvr>
  <p:transition spd="slow">
    <p:wipe/>
  </p:transition>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800">
                <a:latin typeface="Arial" charset="0"/>
              </a:rPr>
              <a:t>Plan de mantenimiento preventivo para el SO</a:t>
            </a:r>
            <a:r>
              <a:rPr lang="en-US" altLang="en-US" dirty="0"/>
              <a:t/>
            </a:r>
            <a:br>
              <a:rPr lang="en-US" altLang="en-US" dirty="0"/>
            </a:br>
            <a:r>
              <a:rPr lang="x-none">
                <a:latin typeface="Arial" charset="0"/>
              </a:rPr>
              <a:t>Contenido del plan de mantenimiento preventivo</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648200" y="927973"/>
            <a:ext cx="4495800" cy="4312920"/>
          </a:xfrm>
        </p:spPr>
        <p:txBody>
          <a:bodyPr/>
          <a:lstStyle/>
          <a:p>
            <a:pPr rtl="0"/>
            <a:r>
              <a:rPr lang="x-none" sz="1200" dirty="0"/>
              <a:t>Un plan de mantenimiento preventivo proporciona muchos beneficios a los usuarios y organizaciones, como menor tiempo de inactividad, rendimiento mejorado, mejora en la confiabilidad y menores costos de reparación.</a:t>
            </a:r>
          </a:p>
          <a:p>
            <a:pPr rtl="0"/>
            <a:r>
              <a:rPr lang="x-none" sz="1200" dirty="0"/>
              <a:t>Los planes de mantenimiento preventivo deben priorizar los equipos que más afectarían a la organización en caso de que estos dejaran de funcionar.</a:t>
            </a:r>
          </a:p>
          <a:p>
            <a:pPr rtl="0"/>
            <a:r>
              <a:rPr lang="x-none" sz="1200" dirty="0"/>
              <a:t>El mantenimiento preventivo de un SO incluye la automatización de tareas para realizar actualizaciones programadas e instalar paquetes de servicio.</a:t>
            </a:r>
          </a:p>
          <a:p>
            <a:pPr rtl="0"/>
            <a:r>
              <a:rPr lang="x-none" sz="1200" dirty="0"/>
              <a:t>El mantenimiento preventivo incluye las siguientes tareas importantes: verificación de errores del disco duro, desfragmentación y copia de seguridad, actualizaciones del sistema operativo, aplicaciones, antivirus y demás software de protección.</a:t>
            </a:r>
          </a:p>
        </p:txBody>
      </p:sp>
      <p:pic>
        <p:nvPicPr>
          <p:cNvPr id="6" name="Picture 5" descr="This image is of a keyboard with the “enter” key changed to “maintenance”.">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800659" y="1228566"/>
            <a:ext cx="3494229" cy="2916498"/>
          </a:xfrm>
          <a:prstGeom prst="rect">
            <a:avLst/>
          </a:prstGeom>
          <a:ln w="12700">
            <a:solidFill>
              <a:schemeClr val="tx1"/>
            </a:solidFill>
          </a:ln>
        </p:spPr>
      </p:pic>
    </p:spTree>
    <p:custDataLst>
      <p:tags r:id="rId1"/>
    </p:custDataLst>
    <p:extLst>
      <p:ext uri="{BB962C8B-B14F-4D97-AF65-F5344CB8AC3E}">
        <p14:creationId xmlns:p14="http://schemas.microsoft.com/office/powerpoint/2010/main" val="1763433257"/>
      </p:ext>
    </p:extLst>
  </p:cSld>
  <p:clrMapOvr>
    <a:masterClrMapping/>
  </p:clrMapOvr>
  <p:transition spd="slow">
    <p:wipe/>
  </p:transition>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800">
                <a:latin typeface="Arial" charset="0"/>
              </a:rPr>
              <a:t>Plan de mantenimiento preventivo para el SO </a:t>
            </a:r>
            <a:r>
              <a:rPr lang="en-US" altLang="en-US" dirty="0"/>
              <a:t/>
            </a:r>
            <a:br>
              <a:rPr lang="en-US" altLang="en-US" dirty="0"/>
            </a:br>
            <a:r>
              <a:rPr lang="x-none">
                <a:latin typeface="Arial" charset="0"/>
              </a:rPr>
              <a:t>Práctica de laboratorio: administración de la carpeta de inicio</a:t>
            </a:r>
          </a:p>
        </p:txBody>
      </p:sp>
      <p:sp>
        <p:nvSpPr>
          <p:cNvPr id="8" name="Content Placeholder 2">
            <a:extLst>
              <a:ext uri="{FF2B5EF4-FFF2-40B4-BE49-F238E27FC236}">
                <a16:creationId xmlns:a16="http://schemas.microsoft.com/office/drawing/2014/main" xmlns:c15="http://schemas.microsoft.com/office/drawing/2012/chart" xmlns:c="http://schemas.openxmlformats.org/drawingml/2006/chart" xmlns="" id="{683405D5-8329-48F4-A0F6-4D691833CEFC}"/>
              </a:ext>
            </a:extLst>
          </p:cNvPr>
          <p:cNvSpPr>
            <a:spLocks noGrp="1"/>
          </p:cNvSpPr>
          <p:nvPr>
            <p:ph idx="1"/>
          </p:nvPr>
        </p:nvSpPr>
        <p:spPr>
          <a:xfrm>
            <a:off x="286439" y="881349"/>
            <a:ext cx="7480173" cy="1313211"/>
          </a:xfrm>
        </p:spPr>
        <p:txBody>
          <a:bodyPr/>
          <a:lstStyle/>
          <a:p>
            <a:pPr marL="0" indent="0" rtl="0">
              <a:buNone/>
            </a:pPr>
            <a:r>
              <a:rPr lang="x-none" dirty="0"/>
              <a:t>En esta práctica de laboratorio, aprenderá a administrar la carpeta Inicio.</a:t>
            </a:r>
          </a:p>
        </p:txBody>
      </p:sp>
    </p:spTree>
    <p:custDataLst>
      <p:tags r:id="rId1"/>
    </p:custDataLst>
    <p:extLst>
      <p:ext uri="{BB962C8B-B14F-4D97-AF65-F5344CB8AC3E}">
        <p14:creationId xmlns:p14="http://schemas.microsoft.com/office/powerpoint/2010/main" val="1739918125"/>
      </p:ext>
    </p:extLst>
  </p:cSld>
  <p:clrMapOvr>
    <a:masterClrMapping/>
  </p:clrMapOvr>
  <p:transition spd="slow">
    <p:wipe/>
  </p:transition>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800">
                <a:latin typeface="Arial" charset="0"/>
              </a:rPr>
              <a:t>Plan de mantenimiento preventivo para el SO </a:t>
            </a:r>
            <a:r>
              <a:rPr lang="en-US" altLang="en-US" dirty="0"/>
              <a:t/>
            </a:r>
            <a:br>
              <a:rPr lang="en-US" altLang="en-US" dirty="0"/>
            </a:br>
            <a:r>
              <a:rPr lang="x-none">
                <a:latin typeface="Arial" charset="0"/>
              </a:rPr>
              <a:t>Windows Update</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169911" y="983949"/>
            <a:ext cx="4917745" cy="3457422"/>
          </a:xfrm>
        </p:spPr>
        <p:txBody>
          <a:bodyPr rIns="72000"/>
          <a:lstStyle/>
          <a:p>
            <a:pPr rtl="0"/>
            <a:r>
              <a:rPr lang="x-none" sz="1400" spc="-30" dirty="0"/>
              <a:t>Windows Update es un sitio web ubicado en update.microsoft.com. El sitio aloja actualizaciones de mantenimiento, actualizaciones críticas y parches de seguridad, así como actualizaciones de software y hardware opcionales para Microsoft Windows versiones 7, 8 y 10.</a:t>
            </a:r>
          </a:p>
          <a:p>
            <a:pPr rtl="0"/>
            <a:r>
              <a:rPr lang="x-none" sz="1400" spc="-30" dirty="0"/>
              <a:t>Microsoft lanza actualizaciones el segundo martes de cada mes, día que se denomina extraoficialmente "martes de parches".</a:t>
            </a:r>
          </a:p>
          <a:p>
            <a:pPr rtl="0"/>
            <a:r>
              <a:rPr lang="x-none" sz="1400" spc="-30" dirty="0"/>
              <a:t>Windows 10 automáticamente descarga e instala las actualizaciones para asegurarse de proteger y optimizar el dispositivo.</a:t>
            </a:r>
          </a:p>
          <a:p>
            <a:pPr rtl="0"/>
            <a:r>
              <a:rPr lang="x-none" sz="1400" spc="-30" dirty="0"/>
              <a:t>Puede buscar manualmente si hay actualizaciones para Windows 10 desde Configuración &gt; Actualización y seguridad.</a:t>
            </a:r>
          </a:p>
        </p:txBody>
      </p:sp>
      <p:pic>
        <p:nvPicPr>
          <p:cNvPr id="6" name="Picture 5" descr="Image shows the dialog box for Windows Update with the option to Check for Updates.">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5087656" y="1007802"/>
            <a:ext cx="3404906" cy="2916498"/>
          </a:xfrm>
          <a:prstGeom prst="rect">
            <a:avLst/>
          </a:prstGeom>
          <a:ln w="12700">
            <a:solidFill>
              <a:schemeClr val="tx1"/>
            </a:solidFill>
          </a:ln>
        </p:spPr>
      </p:pic>
    </p:spTree>
    <p:custDataLst>
      <p:tags r:id="rId1"/>
    </p:custDataLst>
    <p:extLst>
      <p:ext uri="{BB962C8B-B14F-4D97-AF65-F5344CB8AC3E}">
        <p14:creationId xmlns:p14="http://schemas.microsoft.com/office/powerpoint/2010/main" val="125345477"/>
      </p:ext>
    </p:extLst>
  </p:cSld>
  <p:clrMapOvr>
    <a:masterClrMapping/>
  </p:clrMapOvr>
  <p:transition spd="slow">
    <p:wipe/>
  </p:transition>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800">
                <a:latin typeface="Arial" charset="0"/>
              </a:rPr>
              <a:t>Plan de mantenimiento preventivo del SO </a:t>
            </a:r>
            <a:r>
              <a:rPr lang="en-US" altLang="en-US" dirty="0"/>
              <a:t/>
            </a:r>
            <a:br>
              <a:rPr lang="en-US" altLang="en-US" dirty="0"/>
            </a:br>
            <a:r>
              <a:rPr lang="x-none">
                <a:latin typeface="Arial" charset="0"/>
              </a:rPr>
              <a:t>Demostración en video: Planificación de tareas</a:t>
            </a:r>
          </a:p>
        </p:txBody>
      </p:sp>
      <p:pic>
        <p:nvPicPr>
          <p:cNvPr id="2" name="Picture 1">
            <a:extLst>
              <a:ext uri="{FF2B5EF4-FFF2-40B4-BE49-F238E27FC236}">
                <a16:creationId xmlns:a16="http://schemas.microsoft.com/office/drawing/2014/main" xmlns:c15="http://schemas.microsoft.com/office/drawing/2012/chart" xmlns:c="http://schemas.openxmlformats.org/drawingml/2006/chart" xmlns="" id="{BEAD5BE0-BC8E-4CE2-B31B-CF6378C0C1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4060" y="939525"/>
            <a:ext cx="6594413" cy="3784329"/>
          </a:xfrm>
          <a:prstGeom prst="rect">
            <a:avLst/>
          </a:prstGeom>
        </p:spPr>
      </p:pic>
    </p:spTree>
    <p:custDataLst>
      <p:tags r:id="rId1"/>
    </p:custDataLst>
    <p:extLst>
      <p:ext uri="{BB962C8B-B14F-4D97-AF65-F5344CB8AC3E}">
        <p14:creationId xmlns:p14="http://schemas.microsoft.com/office/powerpoint/2010/main" val="3218609543"/>
      </p:ext>
    </p:extLst>
  </p:cSld>
  <p:clrMapOvr>
    <a:masterClrMapping/>
  </p:clrMapOvr>
  <p:transition spd="slow">
    <p:wipe/>
  </p:transition>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226593"/>
            <a:ext cx="9144000" cy="757551"/>
          </a:xfrm>
        </p:spPr>
        <p:txBody>
          <a:bodyPr/>
          <a:lstStyle/>
          <a:p>
            <a:pPr rtl="0"/>
            <a:r>
              <a:rPr lang="x-none" sz="1800" dirty="0">
                <a:latin typeface="Arial" charset="0"/>
              </a:rPr>
              <a:t>Plan de mantenimiento preventivo del SO </a:t>
            </a:r>
            <a:r>
              <a:rPr lang="en-US" altLang="en-US" dirty="0"/>
              <a:t/>
            </a:r>
            <a:br>
              <a:rPr lang="en-US" altLang="en-US" dirty="0"/>
            </a:br>
            <a:r>
              <a:rPr lang="x-none" dirty="0">
                <a:latin typeface="Arial" charset="0"/>
              </a:rPr>
              <a:t>Práctica de laboratorio: planificación de una tarea con la GUI y en la línea de comandos</a:t>
            </a:r>
            <a:r>
              <a:rPr lang="x-none" sz="1800" dirty="0"/>
              <a:t>.</a:t>
            </a:r>
          </a:p>
        </p:txBody>
      </p:sp>
      <p:sp>
        <p:nvSpPr>
          <p:cNvPr id="8" name="Content Placeholder 2">
            <a:extLst>
              <a:ext uri="{FF2B5EF4-FFF2-40B4-BE49-F238E27FC236}">
                <a16:creationId xmlns:a16="http://schemas.microsoft.com/office/drawing/2014/main" xmlns:c15="http://schemas.microsoft.com/office/drawing/2012/chart" xmlns:c="http://schemas.openxmlformats.org/drawingml/2006/chart" xmlns="" id="{4D7FACDD-D700-41E4-9571-008BB1D59D82}"/>
              </a:ext>
            </a:extLst>
          </p:cNvPr>
          <p:cNvSpPr>
            <a:spLocks noGrp="1"/>
          </p:cNvSpPr>
          <p:nvPr>
            <p:ph idx="1"/>
          </p:nvPr>
        </p:nvSpPr>
        <p:spPr>
          <a:xfrm>
            <a:off x="363557" y="1121635"/>
            <a:ext cx="8604173" cy="1145753"/>
          </a:xfrm>
        </p:spPr>
        <p:txBody>
          <a:bodyPr/>
          <a:lstStyle/>
          <a:p>
            <a:pPr marL="0" indent="0" rtl="0">
              <a:buNone/>
            </a:pPr>
            <a:r>
              <a:rPr lang="x-none"/>
              <a:t>En esta práctica de laboratorio, programará una tarea con la utilidad Programador de tareas de Windows. Luego, hará cambios en la tarea y la ejecutará para probarla.</a:t>
            </a:r>
          </a:p>
        </p:txBody>
      </p:sp>
    </p:spTree>
    <p:custDataLst>
      <p:tags r:id="rId1"/>
    </p:custDataLst>
    <p:extLst>
      <p:ext uri="{BB962C8B-B14F-4D97-AF65-F5344CB8AC3E}">
        <p14:creationId xmlns:p14="http://schemas.microsoft.com/office/powerpoint/2010/main" val="3511187772"/>
      </p:ext>
    </p:extLst>
  </p:cSld>
  <p:clrMapOvr>
    <a:masterClrMapping/>
  </p:clrMapOvr>
  <p:transition spd="slow">
    <p:wipe/>
  </p:transition>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4184750" cy="757551"/>
          </a:xfrm>
        </p:spPr>
        <p:txBody>
          <a:bodyPr/>
          <a:lstStyle/>
          <a:p>
            <a:pPr rtl="0"/>
            <a:r>
              <a:rPr lang="x-none" sz="1800"/>
              <a:t>Backup and Restore</a:t>
            </a:r>
            <a:r>
              <a:rPr lang="en-US" altLang="en-US" dirty="0"/>
              <a:t/>
            </a:r>
            <a:br>
              <a:rPr lang="en-US" altLang="en-US" dirty="0"/>
            </a:br>
            <a:r>
              <a:rPr lang="x-none">
                <a:latin typeface="Arial" charset="0"/>
              </a:rPr>
              <a:t>Puntos de restauración</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288491" y="168971"/>
            <a:ext cx="4855508" cy="4644853"/>
          </a:xfrm>
        </p:spPr>
        <p:txBody>
          <a:bodyPr rIns="72000"/>
          <a:lstStyle/>
          <a:p>
            <a:pPr rtl="0"/>
            <a:r>
              <a:rPr lang="x-none" sz="1300" spc="-30" dirty="0"/>
              <a:t>En ocasiones, instalar una aplicación o un controlador de hardware puede causar inestabilidad o crear problemas inesperados.</a:t>
            </a:r>
          </a:p>
          <a:p>
            <a:pPr rtl="0"/>
            <a:r>
              <a:rPr lang="x-none" sz="1300" spc="-30" dirty="0"/>
              <a:t>Si la desinstalación de la aplicación o el controlador de hardware no corrige el problema, puede restaurar la computadora a un momento anterior con la utilidad Restaurar sistema.</a:t>
            </a:r>
          </a:p>
          <a:p>
            <a:pPr rtl="0"/>
            <a:r>
              <a:rPr lang="x-none" sz="1300" spc="-30" dirty="0"/>
              <a:t>Si una computadora se bloquea o una actualización causa problemas, se puede regresar la computadora a una configuración anterior mediante un punto de restauración. </a:t>
            </a:r>
          </a:p>
          <a:p>
            <a:pPr rtl="0"/>
            <a:r>
              <a:rPr lang="x-none" sz="1300" spc="-30" dirty="0"/>
              <a:t>La utilidad Restaurar sistema no realiza copias de seguridad de archivos de datos personales, ni recupera archivos personales dañados o eliminados.</a:t>
            </a:r>
          </a:p>
          <a:p>
            <a:pPr rtl="0"/>
            <a:r>
              <a:rPr lang="x-none" sz="1300" spc="-30" dirty="0"/>
              <a:t>Cree un punto de restauración antes de realizar modificaciones a un sistema en las siguientes situaciones:</a:t>
            </a:r>
          </a:p>
          <a:p>
            <a:pPr lvl="1" rtl="0"/>
            <a:r>
              <a:rPr lang="x-none" sz="1200" dirty="0"/>
              <a:t>Al actualizar el sistema operativo.</a:t>
            </a:r>
          </a:p>
          <a:p>
            <a:pPr lvl="1" rtl="0"/>
            <a:r>
              <a:rPr lang="x-none" sz="1200" dirty="0"/>
              <a:t>Al instalar o actualizar hardware.</a:t>
            </a:r>
          </a:p>
          <a:p>
            <a:pPr lvl="1" rtl="0"/>
            <a:r>
              <a:rPr lang="x-none" sz="1200" dirty="0"/>
              <a:t>Al instalar una aplicación.</a:t>
            </a:r>
          </a:p>
          <a:p>
            <a:pPr lvl="1" rtl="0"/>
            <a:r>
              <a:rPr lang="x-none" sz="1200" dirty="0"/>
              <a:t>Al instalar un controlador.</a:t>
            </a:r>
          </a:p>
        </p:txBody>
      </p:sp>
      <p:pic>
        <p:nvPicPr>
          <p:cNvPr id="6" name="Picture 5" descr="Image shows the System Restore dialog.  To open the System Restore utility in Windows 10, open System Properties and click System Restore.">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302710" y="1147760"/>
            <a:ext cx="3882041" cy="3120033"/>
          </a:xfrm>
          <a:prstGeom prst="rect">
            <a:avLst/>
          </a:prstGeom>
          <a:ln w="12700">
            <a:solidFill>
              <a:schemeClr val="tx1"/>
            </a:solidFill>
          </a:ln>
        </p:spPr>
      </p:pic>
    </p:spTree>
    <p:custDataLst>
      <p:tags r:id="rId1"/>
    </p:custDataLst>
    <p:extLst>
      <p:ext uri="{BB962C8B-B14F-4D97-AF65-F5344CB8AC3E}">
        <p14:creationId xmlns:p14="http://schemas.microsoft.com/office/powerpoint/2010/main" val="3583717755"/>
      </p:ext>
    </p:extLst>
  </p:cSld>
  <p:clrMapOvr>
    <a:masterClrMapping/>
  </p:clrMapOvr>
  <p:transition spd="slow">
    <p:wipe/>
  </p:transition>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41393"/>
            <a:ext cx="6875361" cy="757551"/>
          </a:xfrm>
        </p:spPr>
        <p:txBody>
          <a:bodyPr/>
          <a:lstStyle/>
          <a:p>
            <a:pPr rtl="0"/>
            <a:r>
              <a:rPr lang="x-none" sz="1800" dirty="0"/>
              <a:t>Copia de respaldo y restauración</a:t>
            </a:r>
            <a:r>
              <a:rPr lang="en-US" altLang="en-US" dirty="0"/>
              <a:t/>
            </a:r>
            <a:br>
              <a:rPr lang="en-US" altLang="en-US" dirty="0"/>
            </a:br>
            <a:r>
              <a:rPr lang="x-none" dirty="0">
                <a:latin typeface="Arial" charset="0"/>
              </a:rPr>
              <a:t>Copia de respaldo del disco duro</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374230" y="798226"/>
            <a:ext cx="4769769" cy="3958970"/>
          </a:xfrm>
        </p:spPr>
        <p:txBody>
          <a:bodyPr/>
          <a:lstStyle/>
          <a:p>
            <a:pPr rtl="0"/>
            <a:r>
              <a:rPr lang="x-none" sz="1100" dirty="0"/>
              <a:t>Es importante establecer una estrategia de respaldos que incluya la recuperación de datos de archivos personales. Puede emplear la utilidad Copia de seguridad de Microsoft para crear copias de respaldo cuando lo desee.</a:t>
            </a:r>
          </a:p>
          <a:p>
            <a:pPr rtl="0"/>
            <a:r>
              <a:rPr lang="x-none" sz="1100" dirty="0"/>
              <a:t>Es posible que ejecutar un respaldo lleve mucho tiempo. Si se sigue meticulosamente la estrategia de respaldos, no es necesario realizar un respaldo de todos los archivos cada vez. Solo es necesario respaldar los archivos que se modificaron desde el último respaldo.</a:t>
            </a:r>
          </a:p>
          <a:p>
            <a:pPr rtl="0"/>
            <a:r>
              <a:rPr lang="x-none" sz="1100" dirty="0"/>
              <a:t>La herramienta de copia de respaldo incluida en Windows 7 permitía a los usuarios crear copias de respaldo de archivos, crear y utilizar una copia de respaldo de la imagen del sistema, o reparar el disco. Windows 8 y Windows 10 ofrecen la opción </a:t>
            </a:r>
            <a:r>
              <a:rPr lang="x-none" sz="1100" b="1" dirty="0"/>
              <a:t>Historial de archivos</a:t>
            </a:r>
            <a:r>
              <a:rPr lang="x-none" sz="1100" dirty="0"/>
              <a:t>, que se puede utilizar para crear copias de respaldo de los archivos de las carpetas Documentos, Música, Imágenes, Videos y Escritorio. Con el tiempo, el Historial de archivos crea un historial de sus archivos, lo que le permite volver y recuperar versiones específicas de un archivo. </a:t>
            </a:r>
          </a:p>
          <a:p>
            <a:pPr rtl="0"/>
            <a:r>
              <a:rPr lang="x-none" sz="1100" dirty="0"/>
              <a:t>En Windows 10, Historial de archivos se encuentra en </a:t>
            </a:r>
            <a:r>
              <a:rPr lang="x-none" sz="1100" b="1" dirty="0"/>
              <a:t>Configuración &gt; Actualización y seguridad &gt; Copia de seguridad</a:t>
            </a:r>
            <a:r>
              <a:rPr lang="x-none" sz="1100" dirty="0"/>
              <a:t>, como se muestra en la figura.</a:t>
            </a:r>
          </a:p>
          <a:p>
            <a:endParaRPr lang="en-US" sz="1100" dirty="0"/>
          </a:p>
        </p:txBody>
      </p:sp>
      <p:pic>
        <p:nvPicPr>
          <p:cNvPr id="6" name="Picture 5" descr="The image is showing File HIstory, the path to this item is: Settings &gt; Update &amp; Security &gt; Backup and is well described in the text on this page.">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273969" y="1106043"/>
            <a:ext cx="3928862" cy="3133448"/>
          </a:xfrm>
          <a:prstGeom prst="rect">
            <a:avLst/>
          </a:prstGeom>
          <a:ln w="12700">
            <a:solidFill>
              <a:schemeClr val="tx1"/>
            </a:solidFill>
          </a:ln>
        </p:spPr>
      </p:pic>
    </p:spTree>
    <p:custDataLst>
      <p:tags r:id="rId1"/>
    </p:custDataLst>
    <p:extLst>
      <p:ext uri="{BB962C8B-B14F-4D97-AF65-F5344CB8AC3E}">
        <p14:creationId xmlns:p14="http://schemas.microsoft.com/office/powerpoint/2010/main" val="3056683095"/>
      </p:ext>
    </p:extLst>
  </p:cSld>
  <p:clrMapOvr>
    <a:masterClrMapping/>
  </p:clrMapOvr>
  <p:transition spd="slow">
    <p:wipe/>
  </p:transition>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800"/>
              <a:t>Copias de respaldo y restauración</a:t>
            </a:r>
            <a:r>
              <a:rPr lang="en-US" altLang="en-US" dirty="0"/>
              <a:t/>
            </a:r>
            <a:br>
              <a:rPr lang="en-US" altLang="en-US" dirty="0"/>
            </a:br>
            <a:r>
              <a:rPr lang="x-none">
                <a:latin typeface="Arial" charset="0"/>
              </a:rPr>
              <a:t>Demostración en video: herramientas de respaldo del disco duro</a:t>
            </a:r>
          </a:p>
        </p:txBody>
      </p:sp>
      <p:pic>
        <p:nvPicPr>
          <p:cNvPr id="6" name="Picture 5">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85377" y="1165794"/>
            <a:ext cx="5573246" cy="3183842"/>
          </a:xfrm>
          <a:prstGeom prst="rect">
            <a:avLst/>
          </a:prstGeom>
          <a:ln w="12700">
            <a:solidFill>
              <a:schemeClr val="tx1"/>
            </a:solidFill>
          </a:ln>
        </p:spPr>
      </p:pic>
    </p:spTree>
    <p:custDataLst>
      <p:tags r:id="rId1"/>
    </p:custDataLst>
    <p:extLst>
      <p:ext uri="{BB962C8B-B14F-4D97-AF65-F5344CB8AC3E}">
        <p14:creationId xmlns:p14="http://schemas.microsoft.com/office/powerpoint/2010/main" val="2838483367"/>
      </p:ext>
    </p:extLst>
  </p:cSld>
  <p:clrMapOvr>
    <a:masterClrMapping/>
  </p:clrMapOvr>
  <p:transition spd="slow">
    <p:wipe/>
  </p:transition>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191868"/>
            <a:ext cx="9144000" cy="757551"/>
          </a:xfrm>
        </p:spPr>
        <p:txBody>
          <a:bodyPr/>
          <a:lstStyle/>
          <a:p>
            <a:pPr rtl="0"/>
            <a:r>
              <a:rPr lang="x-none" sz="1800" dirty="0"/>
              <a:t>Copia de respaldo y restauración</a:t>
            </a:r>
            <a:r>
              <a:rPr lang="en-US" altLang="en-US" dirty="0"/>
              <a:t/>
            </a:r>
            <a:br>
              <a:rPr lang="en-US" altLang="en-US" dirty="0"/>
            </a:br>
            <a:r>
              <a:rPr lang="x-none" dirty="0">
                <a:latin typeface="Arial" charset="0"/>
              </a:rPr>
              <a:t>Práctica de laboratorio: Restauración del sistema y creación de copia de respaldo del disco duro</a:t>
            </a:r>
          </a:p>
        </p:txBody>
      </p:sp>
      <p:sp>
        <p:nvSpPr>
          <p:cNvPr id="8" name="Content Placeholder 2">
            <a:extLst>
              <a:ext uri="{FF2B5EF4-FFF2-40B4-BE49-F238E27FC236}">
                <a16:creationId xmlns:a16="http://schemas.microsoft.com/office/drawing/2014/main" xmlns:c15="http://schemas.microsoft.com/office/drawing/2012/chart" xmlns:c="http://schemas.openxmlformats.org/drawingml/2006/chart" xmlns="" id="{8BA58FEC-89A1-4DB2-92CA-6D1CEB8694F5}"/>
              </a:ext>
            </a:extLst>
          </p:cNvPr>
          <p:cNvSpPr>
            <a:spLocks noGrp="1"/>
          </p:cNvSpPr>
          <p:nvPr>
            <p:ph idx="1"/>
          </p:nvPr>
        </p:nvSpPr>
        <p:spPr>
          <a:xfrm>
            <a:off x="176270" y="1157770"/>
            <a:ext cx="8725359" cy="1395616"/>
          </a:xfrm>
        </p:spPr>
        <p:txBody>
          <a:bodyPr/>
          <a:lstStyle/>
          <a:p>
            <a:pPr marL="0" indent="0" rtl="0">
              <a:buNone/>
            </a:pPr>
            <a:r>
              <a:rPr lang="x-none" dirty="0"/>
              <a:t>En esta práctica de laboratorio, creará un punto de restauración y lo usará para restaurar la computadora. También configurará una copia de respaldo del disco duro.</a:t>
            </a:r>
          </a:p>
        </p:txBody>
      </p:sp>
    </p:spTree>
    <p:custDataLst>
      <p:tags r:id="rId1"/>
    </p:custDataLst>
    <p:extLst>
      <p:ext uri="{BB962C8B-B14F-4D97-AF65-F5344CB8AC3E}">
        <p14:creationId xmlns:p14="http://schemas.microsoft.com/office/powerpoint/2010/main" val="4282001089"/>
      </p:ext>
    </p:extLst>
  </p:cSld>
  <p:clrMapOvr>
    <a:masterClrMapping/>
  </p:clrMapOvr>
  <p:transition spd="slow">
    <p:wipe/>
  </p:transition>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4" y="1145755"/>
            <a:ext cx="8600253" cy="2618648"/>
          </a:xfrm>
        </p:spPr>
        <p:txBody>
          <a:bodyPr/>
          <a:lstStyle/>
          <a:p>
            <a:pPr rtl="0"/>
            <a:r>
              <a:rPr lang="x-none" dirty="0">
                <a:solidFill>
                  <a:schemeClr val="accent5">
                    <a:lumMod val="40000"/>
                    <a:lumOff val="60000"/>
                  </a:schemeClr>
                </a:solidFill>
              </a:rPr>
              <a:t>11.7 Aplicación del proceso de resolución de problemas en sistemas operativos Windows</a:t>
            </a:r>
          </a:p>
        </p:txBody>
      </p:sp>
    </p:spTree>
    <p:custDataLst>
      <p:tags r:id="rId1"/>
    </p:custDataLst>
    <p:extLst>
      <p:ext uri="{BB962C8B-B14F-4D97-AF65-F5344CB8AC3E}">
        <p14:creationId xmlns:p14="http://schemas.microsoft.com/office/powerpoint/2010/main" val="499130737"/>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11: Prácticas recomendadas (cont.)</a:t>
            </a:r>
          </a:p>
        </p:txBody>
      </p:sp>
      <p:sp>
        <p:nvSpPr>
          <p:cNvPr id="11266" name="Rectangle 34"/>
          <p:cNvSpPr>
            <a:spLocks noGrp="1" noChangeArrowheads="1"/>
          </p:cNvSpPr>
          <p:nvPr>
            <p:ph idx="1"/>
          </p:nvPr>
        </p:nvSpPr>
        <p:spPr>
          <a:xfrm>
            <a:off x="144065" y="845597"/>
            <a:ext cx="8853286" cy="4155319"/>
          </a:xfrm>
        </p:spPr>
        <p:txBody>
          <a:bodyPr/>
          <a:lstStyle/>
          <a:p>
            <a:pPr rtl="0" eaLnBrk="1" hangingPunct="1">
              <a:spcBef>
                <a:spcPct val="30000"/>
              </a:spcBef>
            </a:pPr>
            <a:r>
              <a:rPr lang="x-none" sz="1400" dirty="0"/>
              <a:t>Sección 11.4</a:t>
            </a:r>
          </a:p>
          <a:p>
            <a:pPr lvl="1" rtl="0">
              <a:spcBef>
                <a:spcPct val="30000"/>
              </a:spcBef>
            </a:pPr>
            <a:r>
              <a:rPr lang="x-none" sz="1200" dirty="0"/>
              <a:t>El uso de la línea de comandos es muy importante porque se utiliza en scripts que se abordan en el Capítulo 14. También es importante porque puede ser la única manera de resolver un problema. Si el tiempo es limitado, asegúrese de que, como mínimo, los alumnos realicen la práctica de laboratorio de Comandos del sistema de archivos 11.4.2.7.</a:t>
            </a:r>
          </a:p>
          <a:p>
            <a:pPr lvl="1" rtl="0">
              <a:spcBef>
                <a:spcPct val="30000"/>
              </a:spcBef>
            </a:pPr>
            <a:r>
              <a:rPr lang="x-none" sz="1200" dirty="0"/>
              <a:t>Se recomiendan todas las actividades de Verifique su comprensión en esta sección para realizar una revisión de la clase sobre comandos.</a:t>
            </a:r>
          </a:p>
          <a:p>
            <a:pPr rtl="0">
              <a:spcBef>
                <a:spcPct val="30000"/>
              </a:spcBef>
            </a:pPr>
            <a:r>
              <a:rPr lang="x-none" sz="1400" dirty="0"/>
              <a:t>Sección 11.5</a:t>
            </a:r>
          </a:p>
          <a:p>
            <a:pPr lvl="1" rtl="0">
              <a:spcBef>
                <a:spcPct val="30000"/>
              </a:spcBef>
            </a:pPr>
            <a:r>
              <a:rPr lang="x-none" sz="1200" spc="-30" dirty="0"/>
              <a:t>Para los alumnos que trabajan en cualquier área de TI, la sección de redes de Windows es fundamental para su comprensión y competencia. Poder compartir y acceder a recursos remotos, como también configurar redes cableadas e inalámbricas, son algunas de las capacidades más importantes que puede explicar.</a:t>
            </a:r>
          </a:p>
          <a:p>
            <a:pPr lvl="1" rtl="0">
              <a:spcBef>
                <a:spcPct val="30000"/>
              </a:spcBef>
            </a:pPr>
            <a:r>
              <a:rPr lang="x-none" sz="1200" dirty="0"/>
              <a:t>Es divertido formar equipos de 2, 3 o 4 alumnos y crear una red cableada de sus propias computadoras. Deben asignar manualmente direcciones IP, lo que les permite utilizar la información presentada en capítulos anteriores. De lo contrario, la dirección APIPA les permitirá hacer ping entre sí. También pueden utilizar sus capacidades en petición de ingreso de comando.</a:t>
            </a:r>
          </a:p>
          <a:p>
            <a:pPr lvl="1" rtl="0">
              <a:spcBef>
                <a:spcPct val="30000"/>
              </a:spcBef>
            </a:pPr>
            <a:r>
              <a:rPr lang="x-none" sz="1200" dirty="0"/>
              <a:t>De ser posible, configure un dispositivo de red de cualquier tipo para el acceso remoto y permita que los alumnos utilicen sus propias computadoras para acceder</a:t>
            </a:r>
            <a:r>
              <a:rPr lang="x-none" sz="1200" dirty="0" smtClean="0"/>
              <a:t>.</a:t>
            </a:r>
            <a:endParaRPr lang="en-US" sz="1200" dirty="0"/>
          </a:p>
        </p:txBody>
      </p:sp>
    </p:spTree>
    <p:custDataLst>
      <p:tags r:id="rId1"/>
    </p:custDataLst>
    <p:extLst>
      <p:ext uri="{BB962C8B-B14F-4D97-AF65-F5344CB8AC3E}">
        <p14:creationId xmlns:p14="http://schemas.microsoft.com/office/powerpoint/2010/main" val="2131309566"/>
      </p:ext>
    </p:extLst>
  </p:cSld>
  <p:clrMapOvr>
    <a:masterClrMapping/>
  </p:clrMapOvr>
  <p:transition spd="slow">
    <p:wipe/>
  </p:transition>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Aplicación del proceso de resolución de problemas en los sistemas operativos Windows</a:t>
            </a:r>
            <a:r>
              <a:rPr lang="en-US" altLang="en-US" dirty="0"/>
              <a:t/>
            </a:r>
            <a:br>
              <a:rPr lang="en-US" altLang="en-US" dirty="0"/>
            </a:br>
            <a:r>
              <a:rPr lang="x-none">
                <a:latin typeface="Arial" charset="0"/>
              </a:rPr>
              <a:t>Los seis pasos del proceso de resolución de problemas</a:t>
            </a:r>
          </a:p>
        </p:txBody>
      </p:sp>
      <p:pic>
        <p:nvPicPr>
          <p:cNvPr id="6" name="Picture 5">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91169" y="1069355"/>
            <a:ext cx="6161660" cy="3298605"/>
          </a:xfrm>
          <a:prstGeom prst="rect">
            <a:avLst/>
          </a:prstGeom>
          <a:ln w="12700">
            <a:solidFill>
              <a:schemeClr val="tx1"/>
            </a:solidFill>
          </a:ln>
        </p:spPr>
      </p:pic>
    </p:spTree>
    <p:custDataLst>
      <p:tags r:id="rId1"/>
    </p:custDataLst>
    <p:extLst>
      <p:ext uri="{BB962C8B-B14F-4D97-AF65-F5344CB8AC3E}">
        <p14:creationId xmlns:p14="http://schemas.microsoft.com/office/powerpoint/2010/main" val="623815635"/>
      </p:ext>
    </p:extLst>
  </p:cSld>
  <p:clrMapOvr>
    <a:masterClrMapping/>
  </p:clrMapOvr>
  <p:transition spd="slow">
    <p:wipe/>
  </p:transition>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Aplicación del proceso de resolución de problemas en sistemas operativos Windows</a:t>
            </a:r>
            <a:r>
              <a:rPr lang="en-US" altLang="en-US" dirty="0"/>
              <a:t/>
            </a:r>
            <a:br>
              <a:rPr lang="en-US" altLang="en-US" dirty="0"/>
            </a:br>
            <a:r>
              <a:rPr lang="x-none">
                <a:latin typeface="Arial" charset="0"/>
              </a:rPr>
              <a:t>Identificación del problema</a:t>
            </a:r>
          </a:p>
        </p:txBody>
      </p:sp>
      <p:pic>
        <p:nvPicPr>
          <p:cNvPr id="6" name="Picture 5">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4457" y="1367641"/>
            <a:ext cx="6635086" cy="2289959"/>
          </a:xfrm>
          <a:prstGeom prst="rect">
            <a:avLst/>
          </a:prstGeom>
          <a:ln w="12700">
            <a:solidFill>
              <a:schemeClr val="tx1"/>
            </a:solidFill>
          </a:ln>
        </p:spPr>
      </p:pic>
    </p:spTree>
    <p:custDataLst>
      <p:tags r:id="rId1"/>
    </p:custDataLst>
    <p:extLst>
      <p:ext uri="{BB962C8B-B14F-4D97-AF65-F5344CB8AC3E}">
        <p14:creationId xmlns:p14="http://schemas.microsoft.com/office/powerpoint/2010/main" val="3810752535"/>
      </p:ext>
    </p:extLst>
  </p:cSld>
  <p:clrMapOvr>
    <a:masterClrMapping/>
  </p:clrMapOvr>
  <p:transition spd="slow">
    <p:wipe/>
  </p:transition>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Aplicación del proceso de resolución de problemas en sistemas operativos Windows</a:t>
            </a:r>
            <a:r>
              <a:rPr lang="en-US" altLang="en-US" dirty="0"/>
              <a:t/>
            </a:r>
            <a:br>
              <a:rPr lang="en-US" altLang="en-US" dirty="0"/>
            </a:br>
            <a:r>
              <a:rPr lang="x-none">
                <a:latin typeface="Arial" charset="0"/>
              </a:rPr>
              <a:t>Establecimiento de una teoría de causa probable</a:t>
            </a:r>
          </a:p>
        </p:txBody>
      </p:sp>
      <p:pic>
        <p:nvPicPr>
          <p:cNvPr id="6" name="Picture 5">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0872" y="1469705"/>
            <a:ext cx="6582255" cy="2089653"/>
          </a:xfrm>
          <a:prstGeom prst="rect">
            <a:avLst/>
          </a:prstGeom>
          <a:ln w="12700">
            <a:solidFill>
              <a:schemeClr val="tx1"/>
            </a:solidFill>
          </a:ln>
        </p:spPr>
      </p:pic>
    </p:spTree>
    <p:custDataLst>
      <p:tags r:id="rId1"/>
    </p:custDataLst>
    <p:extLst>
      <p:ext uri="{BB962C8B-B14F-4D97-AF65-F5344CB8AC3E}">
        <p14:creationId xmlns:p14="http://schemas.microsoft.com/office/powerpoint/2010/main" val="312799107"/>
      </p:ext>
    </p:extLst>
  </p:cSld>
  <p:clrMapOvr>
    <a:masterClrMapping/>
  </p:clrMapOvr>
  <p:transition spd="slow">
    <p:wipe/>
  </p:transition>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Aplicación del proceso de resolución de problemas en sistemas operativos Windows</a:t>
            </a:r>
            <a:r>
              <a:rPr lang="en-US" altLang="en-US" dirty="0"/>
              <a:t/>
            </a:r>
            <a:br>
              <a:rPr lang="en-US" altLang="en-US" dirty="0"/>
            </a:br>
            <a:r>
              <a:rPr lang="x-none">
                <a:latin typeface="Arial" charset="0"/>
              </a:rPr>
              <a:t>Pruebe la teoría para determinar la causa</a:t>
            </a:r>
          </a:p>
        </p:txBody>
      </p:sp>
      <p:pic>
        <p:nvPicPr>
          <p:cNvPr id="6" name="Picture 5">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7365" y="1308350"/>
            <a:ext cx="6449269" cy="2526800"/>
          </a:xfrm>
          <a:prstGeom prst="rect">
            <a:avLst/>
          </a:prstGeom>
          <a:ln w="12700">
            <a:solidFill>
              <a:schemeClr val="tx1"/>
            </a:solidFill>
          </a:ln>
        </p:spPr>
      </p:pic>
    </p:spTree>
    <p:custDataLst>
      <p:tags r:id="rId1"/>
    </p:custDataLst>
    <p:extLst>
      <p:ext uri="{BB962C8B-B14F-4D97-AF65-F5344CB8AC3E}">
        <p14:creationId xmlns:p14="http://schemas.microsoft.com/office/powerpoint/2010/main" val="124262313"/>
      </p:ext>
    </p:extLst>
  </p:cSld>
  <p:clrMapOvr>
    <a:masterClrMapping/>
  </p:clrMapOvr>
  <p:transition spd="slow">
    <p:wipe/>
  </p:transition>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173597"/>
            <a:ext cx="9144000" cy="757551"/>
          </a:xfrm>
        </p:spPr>
        <p:txBody>
          <a:bodyPr/>
          <a:lstStyle/>
          <a:p>
            <a:pPr rtl="0"/>
            <a:r>
              <a:rPr lang="x-none" sz="1600"/>
              <a:t>Aplicación del proceso de resolución de problemas en los sistemas operativos Windows</a:t>
            </a:r>
            <a:r>
              <a:rPr lang="en-US" altLang="en-US" dirty="0"/>
              <a:t/>
            </a:r>
            <a:br>
              <a:rPr lang="en-US" altLang="en-US" dirty="0"/>
            </a:br>
            <a:r>
              <a:rPr lang="x-none"/>
              <a:t>Establecimiento de un plan de acción para resolver el problema e implementar la solución</a:t>
            </a:r>
          </a:p>
        </p:txBody>
      </p:sp>
      <p:pic>
        <p:nvPicPr>
          <p:cNvPr id="6" name="Picture 5">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69566" y="1586963"/>
            <a:ext cx="6004868" cy="1736164"/>
          </a:xfrm>
          <a:prstGeom prst="rect">
            <a:avLst/>
          </a:prstGeom>
          <a:ln w="12700">
            <a:solidFill>
              <a:schemeClr val="tx1"/>
            </a:solidFill>
          </a:ln>
        </p:spPr>
      </p:pic>
    </p:spTree>
    <p:custDataLst>
      <p:tags r:id="rId1"/>
    </p:custDataLst>
    <p:extLst>
      <p:ext uri="{BB962C8B-B14F-4D97-AF65-F5344CB8AC3E}">
        <p14:creationId xmlns:p14="http://schemas.microsoft.com/office/powerpoint/2010/main" val="1821656092"/>
      </p:ext>
    </p:extLst>
  </p:cSld>
  <p:clrMapOvr>
    <a:masterClrMapping/>
  </p:clrMapOvr>
  <p:transition spd="slow">
    <p:wipe/>
  </p:transition>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129529"/>
            <a:ext cx="9144000" cy="757551"/>
          </a:xfrm>
        </p:spPr>
        <p:txBody>
          <a:bodyPr/>
          <a:lstStyle/>
          <a:p>
            <a:pPr rtl="0"/>
            <a:r>
              <a:rPr lang="x-none" sz="1600"/>
              <a:t>Aplicación del proceso de resolución de problemas en los sistemas operativos Windows</a:t>
            </a:r>
            <a:r>
              <a:rPr lang="en-US" altLang="en-US" dirty="0"/>
              <a:t/>
            </a:r>
            <a:br>
              <a:rPr lang="en-US" altLang="en-US" dirty="0"/>
            </a:br>
            <a:r>
              <a:rPr lang="x-none"/>
              <a:t>Verificación de la funcionalidad completa del sistema y, si corresponde, implementación de medidas preventivas</a:t>
            </a:r>
          </a:p>
        </p:txBody>
      </p:sp>
      <p:pic>
        <p:nvPicPr>
          <p:cNvPr id="6" name="Picture 5">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0062" y="1469963"/>
            <a:ext cx="6103876" cy="2367804"/>
          </a:xfrm>
          <a:prstGeom prst="rect">
            <a:avLst/>
          </a:prstGeom>
          <a:ln w="12700">
            <a:solidFill>
              <a:schemeClr val="tx1"/>
            </a:solidFill>
          </a:ln>
        </p:spPr>
      </p:pic>
    </p:spTree>
    <p:custDataLst>
      <p:tags r:id="rId1"/>
    </p:custDataLst>
    <p:extLst>
      <p:ext uri="{BB962C8B-B14F-4D97-AF65-F5344CB8AC3E}">
        <p14:creationId xmlns:p14="http://schemas.microsoft.com/office/powerpoint/2010/main" val="2507404517"/>
      </p:ext>
    </p:extLst>
  </p:cSld>
  <p:clrMapOvr>
    <a:masterClrMapping/>
  </p:clrMapOvr>
  <p:transition spd="slow">
    <p:wipe/>
  </p:transition>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Aplicación del proceso de resolución de problemas en sistemas operativos Windows</a:t>
            </a:r>
            <a:r>
              <a:rPr lang="en-US" altLang="en-US" dirty="0"/>
              <a:t/>
            </a:r>
            <a:br>
              <a:rPr lang="en-US" altLang="en-US" dirty="0"/>
            </a:br>
            <a:r>
              <a:rPr lang="x-none"/>
              <a:t>Registro de hallazgos, acciones y resultados</a:t>
            </a:r>
          </a:p>
        </p:txBody>
      </p:sp>
      <p:pic>
        <p:nvPicPr>
          <p:cNvPr id="6" name="Picture 5">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6089" y="1729869"/>
            <a:ext cx="6251822" cy="1527209"/>
          </a:xfrm>
          <a:prstGeom prst="rect">
            <a:avLst/>
          </a:prstGeom>
          <a:ln w="12700">
            <a:solidFill>
              <a:schemeClr val="tx1"/>
            </a:solidFill>
          </a:ln>
        </p:spPr>
      </p:pic>
    </p:spTree>
    <p:custDataLst>
      <p:tags r:id="rId1"/>
    </p:custDataLst>
    <p:extLst>
      <p:ext uri="{BB962C8B-B14F-4D97-AF65-F5344CB8AC3E}">
        <p14:creationId xmlns:p14="http://schemas.microsoft.com/office/powerpoint/2010/main" val="2560991233"/>
      </p:ext>
    </p:extLst>
  </p:cSld>
  <p:clrMapOvr>
    <a:masterClrMapping/>
  </p:clrMapOvr>
  <p:transition spd="slow">
    <p:wipe/>
  </p:transition>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Problemas y soluciones comunes de los sistemas operativos Windows</a:t>
            </a:r>
            <a:r>
              <a:rPr lang="en-US" altLang="en-US" dirty="0"/>
              <a:t/>
            </a:r>
            <a:br>
              <a:rPr lang="en-US" altLang="en-US" dirty="0"/>
            </a:br>
            <a:r>
              <a:rPr lang="x-none">
                <a:latin typeface="Arial" charset="0"/>
              </a:rPr>
              <a:t>Problemas y soluciones comunes</a:t>
            </a:r>
          </a:p>
        </p:txBody>
      </p:sp>
      <p:pic>
        <p:nvPicPr>
          <p:cNvPr id="2" name="Picture 1">
            <a:extLst>
              <a:ext uri="{FF2B5EF4-FFF2-40B4-BE49-F238E27FC236}">
                <a16:creationId xmlns:a16="http://schemas.microsoft.com/office/drawing/2014/main" xmlns:c15="http://schemas.microsoft.com/office/drawing/2012/chart" xmlns:c="http://schemas.openxmlformats.org/drawingml/2006/chart" xmlns="" id="{BE7B9F65-6B17-4185-9EFF-84AFEF0603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108" y="957942"/>
            <a:ext cx="7725783" cy="3482086"/>
          </a:xfrm>
          <a:prstGeom prst="rect">
            <a:avLst/>
          </a:prstGeom>
        </p:spPr>
      </p:pic>
    </p:spTree>
    <p:custDataLst>
      <p:tags r:id="rId1"/>
    </p:custDataLst>
    <p:extLst>
      <p:ext uri="{BB962C8B-B14F-4D97-AF65-F5344CB8AC3E}">
        <p14:creationId xmlns:p14="http://schemas.microsoft.com/office/powerpoint/2010/main" val="1402626384"/>
      </p:ext>
    </p:extLst>
  </p:cSld>
  <p:clrMapOvr>
    <a:masterClrMapping/>
  </p:clrMapOvr>
  <p:transition spd="slow">
    <p:wipe/>
  </p:transition>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Resolución avanzada de problemas de los sistemas operativos Windows</a:t>
            </a:r>
            <a:r>
              <a:rPr lang="en-US" altLang="en-US" dirty="0"/>
              <a:t/>
            </a:r>
            <a:br>
              <a:rPr lang="en-US" altLang="en-US" dirty="0"/>
            </a:br>
            <a:r>
              <a:rPr lang="x-none">
                <a:latin typeface="Arial" charset="0"/>
              </a:rPr>
              <a:t>Problemas y soluciones avanzados de los sistemas operativos</a:t>
            </a:r>
          </a:p>
        </p:txBody>
      </p:sp>
      <p:pic>
        <p:nvPicPr>
          <p:cNvPr id="2" name="Picture 1">
            <a:extLst>
              <a:ext uri="{FF2B5EF4-FFF2-40B4-BE49-F238E27FC236}">
                <a16:creationId xmlns:a16="http://schemas.microsoft.com/office/drawing/2014/main" xmlns:c15="http://schemas.microsoft.com/office/drawing/2012/chart" xmlns:c="http://schemas.openxmlformats.org/drawingml/2006/chart" xmlns="" id="{3DB27F42-6651-41C4-A1B2-03F66B401C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8016" y="977986"/>
            <a:ext cx="7847967" cy="3547877"/>
          </a:xfrm>
          <a:prstGeom prst="rect">
            <a:avLst/>
          </a:prstGeom>
        </p:spPr>
      </p:pic>
    </p:spTree>
    <p:custDataLst>
      <p:tags r:id="rId1"/>
    </p:custDataLst>
    <p:extLst>
      <p:ext uri="{BB962C8B-B14F-4D97-AF65-F5344CB8AC3E}">
        <p14:creationId xmlns:p14="http://schemas.microsoft.com/office/powerpoint/2010/main" val="923444376"/>
      </p:ext>
    </p:extLst>
  </p:cSld>
  <p:clrMapOvr>
    <a:masterClrMapping/>
  </p:clrMapOvr>
  <p:transition spd="slow">
    <p:wipe/>
  </p:transition>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dirty="0"/>
              <a:t>Resolución de problemas avanzados de sistemas operativos Windows</a:t>
            </a:r>
            <a:r>
              <a:rPr lang="en-US" altLang="en-US" dirty="0"/>
              <a:t/>
            </a:r>
            <a:br>
              <a:rPr lang="en-US" altLang="en-US" dirty="0"/>
            </a:br>
            <a:r>
              <a:rPr lang="x-none" sz="2200" spc="-30" dirty="0">
                <a:latin typeface="Arial" charset="0"/>
              </a:rPr>
              <a:t>Práctica de laboratorio: Resolución de problemas de sistemas operativos</a:t>
            </a:r>
          </a:p>
        </p:txBody>
      </p:sp>
      <p:sp>
        <p:nvSpPr>
          <p:cNvPr id="8" name="Content Placeholder 2">
            <a:extLst>
              <a:ext uri="{FF2B5EF4-FFF2-40B4-BE49-F238E27FC236}">
                <a16:creationId xmlns:a16="http://schemas.microsoft.com/office/drawing/2014/main" xmlns:c15="http://schemas.microsoft.com/office/drawing/2012/chart" xmlns:c="http://schemas.openxmlformats.org/drawingml/2006/chart" xmlns="" id="{66C86BE8-5AAE-46DD-9FD9-A1B9105E9736}"/>
              </a:ext>
            </a:extLst>
          </p:cNvPr>
          <p:cNvSpPr>
            <a:spLocks noGrp="1"/>
          </p:cNvSpPr>
          <p:nvPr>
            <p:ph idx="1"/>
          </p:nvPr>
        </p:nvSpPr>
        <p:spPr>
          <a:xfrm>
            <a:off x="253388" y="798945"/>
            <a:ext cx="8582140" cy="1395616"/>
          </a:xfrm>
        </p:spPr>
        <p:txBody>
          <a:bodyPr/>
          <a:lstStyle/>
          <a:p>
            <a:pPr marL="0" indent="0" rtl="0">
              <a:buNone/>
            </a:pPr>
            <a:r>
              <a:rPr lang="x-none"/>
              <a:t>En esta práctica de laboratorio, deberá diagnosticar la causa de varios problemas de sistema operativo y solucionarlos.</a:t>
            </a:r>
          </a:p>
        </p:txBody>
      </p:sp>
    </p:spTree>
    <p:custDataLst>
      <p:tags r:id="rId1"/>
    </p:custDataLst>
    <p:extLst>
      <p:ext uri="{BB962C8B-B14F-4D97-AF65-F5344CB8AC3E}">
        <p14:creationId xmlns:p14="http://schemas.microsoft.com/office/powerpoint/2010/main" val="2586533324"/>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a:r>
              <a:rPr lang="x-none"/>
              <a:t>Materiales del instructor: Guía de planificación del capítulo 11</a:t>
            </a:r>
          </a:p>
        </p:txBody>
      </p:sp>
      <p:sp>
        <p:nvSpPr>
          <p:cNvPr id="4099" name="Rectangle 34"/>
          <p:cNvSpPr>
            <a:spLocks noGrp="1" noChangeArrowheads="1"/>
          </p:cNvSpPr>
          <p:nvPr>
            <p:ph idx="1"/>
          </p:nvPr>
        </p:nvSpPr>
        <p:spPr/>
        <p:txBody>
          <a:bodyPr/>
          <a:lstStyle/>
          <a:p>
            <a:pPr rtl="0"/>
            <a:r>
              <a:rPr lang="x-none"/>
              <a:t>Esta presentación en PowerPoint se divide en dos partes:</a:t>
            </a:r>
          </a:p>
          <a:p>
            <a:pPr rtl="0"/>
            <a:r>
              <a:rPr lang="x-none"/>
              <a:t>Guía de planificación para el instructor</a:t>
            </a:r>
          </a:p>
          <a:p>
            <a:pPr lvl="1" rtl="0"/>
            <a:r>
              <a:rPr lang="x-none"/>
              <a:t>Información para ayudarlo a familiarizarse con el capítulo</a:t>
            </a:r>
          </a:p>
          <a:p>
            <a:pPr lvl="1" rtl="0"/>
            <a:r>
              <a:rPr lang="x-none"/>
              <a:t>Ayuda didáctica</a:t>
            </a:r>
          </a:p>
          <a:p>
            <a:pPr rtl="0"/>
            <a:r>
              <a:rPr lang="x-none"/>
              <a:t>Presentación de la clase del instructor</a:t>
            </a:r>
          </a:p>
          <a:p>
            <a:pPr lvl="1" rtl="0"/>
            <a:r>
              <a:rPr lang="x-none"/>
              <a:t>Diapositivas opcionales que puede utilizar en el aula</a:t>
            </a:r>
          </a:p>
          <a:p>
            <a:pPr lvl="1" rtl="0"/>
            <a:r>
              <a:rPr lang="x-none"/>
              <a:t>Comienza en la diapositiva n.º 23</a:t>
            </a:r>
          </a:p>
          <a:p>
            <a:endParaRPr lang="en-CA" dirty="0"/>
          </a:p>
          <a:p>
            <a:pPr rtl="0"/>
            <a:r>
              <a:rPr lang="x-none" b="1"/>
              <a:t>Nota</a:t>
            </a:r>
            <a:r>
              <a:rPr lang="x-none"/>
              <a:t>: Elimine la Guía de Planificación de esta presentación antes de compartirla con otras personas.</a:t>
            </a:r>
          </a:p>
        </p:txBody>
      </p:sp>
    </p:spTree>
    <p:custDataLst>
      <p:tags r:id="rId1"/>
    </p:custDataLst>
    <p:extLst>
      <p:ext uri="{BB962C8B-B14F-4D97-AF65-F5344CB8AC3E}">
        <p14:creationId xmlns:p14="http://schemas.microsoft.com/office/powerpoint/2010/main" val="3599581950"/>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11: Prácticas recomendadas (cont.)</a:t>
            </a:r>
          </a:p>
        </p:txBody>
      </p:sp>
      <p:sp>
        <p:nvSpPr>
          <p:cNvPr id="11266" name="Rectangle 34"/>
          <p:cNvSpPr>
            <a:spLocks noGrp="1" noChangeArrowheads="1"/>
          </p:cNvSpPr>
          <p:nvPr>
            <p:ph idx="1"/>
          </p:nvPr>
        </p:nvSpPr>
        <p:spPr>
          <a:xfrm>
            <a:off x="144065" y="845597"/>
            <a:ext cx="8853286" cy="4155319"/>
          </a:xfrm>
        </p:spPr>
        <p:txBody>
          <a:bodyPr/>
          <a:lstStyle/>
          <a:p>
            <a:pPr rtl="0">
              <a:spcBef>
                <a:spcPct val="30000"/>
              </a:spcBef>
            </a:pPr>
            <a:r>
              <a:rPr lang="x-none" sz="1400" dirty="0"/>
              <a:t>Sección 11.5 (cont.)</a:t>
            </a:r>
          </a:p>
          <a:p>
            <a:pPr lvl="1" rtl="0">
              <a:spcBef>
                <a:spcPct val="30000"/>
              </a:spcBef>
            </a:pPr>
            <a:r>
              <a:rPr lang="x-none" sz="1200" dirty="0"/>
              <a:t>Ponga un énfasis especial en los comandos </a:t>
            </a:r>
            <a:r>
              <a:rPr lang="x-none" sz="1200" b="1" dirty="0">
                <a:latin typeface="Courier New" panose="02070309020205020404" pitchFamily="49" charset="0"/>
                <a:cs typeface="Courier New" panose="02070309020205020404" pitchFamily="49" charset="0"/>
              </a:rPr>
              <a:t>ipconfig</a:t>
            </a:r>
            <a:r>
              <a:rPr lang="x-none" sz="1200" dirty="0"/>
              <a:t> e </a:t>
            </a:r>
            <a:r>
              <a:rPr lang="x-none" sz="1200" b="1" dirty="0">
                <a:latin typeface="Courier New" panose="02070309020205020404" pitchFamily="49" charset="0"/>
                <a:cs typeface="Courier New" panose="02070309020205020404" pitchFamily="49" charset="0"/>
              </a:rPr>
              <a:t>ipconfig /</a:t>
            </a:r>
            <a:r>
              <a:rPr lang="x-none" sz="1200" b="1" dirty="0" smtClean="0">
                <a:latin typeface="Courier New" panose="02070309020205020404" pitchFamily="49" charset="0"/>
                <a:cs typeface="Courier New" panose="02070309020205020404" pitchFamily="49" charset="0"/>
              </a:rPr>
              <a:t>all </a:t>
            </a:r>
            <a:r>
              <a:rPr lang="x-none" sz="1200" dirty="0" smtClean="0"/>
              <a:t>y </a:t>
            </a:r>
            <a:r>
              <a:rPr lang="x-none" sz="1200" dirty="0"/>
              <a:t>demuéstrelos.</a:t>
            </a:r>
          </a:p>
          <a:p>
            <a:pPr lvl="1" rtl="0">
              <a:spcBef>
                <a:spcPct val="30000"/>
              </a:spcBef>
            </a:pPr>
            <a:r>
              <a:rPr lang="x-none" sz="1200" dirty="0"/>
              <a:t>Asegúrese de enfatizar cómo se comparan los Telnet no seguros con SSH. Realice la práctica de laboratorio de Packet Tracer Telnet y SSH en clase.</a:t>
            </a:r>
          </a:p>
          <a:p>
            <a:pPr lvl="1" rtl="0">
              <a:spcBef>
                <a:spcPct val="30000"/>
              </a:spcBef>
            </a:pPr>
            <a:r>
              <a:rPr lang="x-none" sz="1200" dirty="0"/>
              <a:t>El Escritorio remoto y la Asistencia remota son dos de los más divertidos para que los alumnos realicen. Realice esta práctica de laboratorio si el tiempo lo permite.</a:t>
            </a:r>
          </a:p>
          <a:p>
            <a:pPr rtl="0">
              <a:spcBef>
                <a:spcPct val="30000"/>
              </a:spcBef>
            </a:pPr>
            <a:r>
              <a:rPr lang="x-none" sz="1400" dirty="0"/>
              <a:t>Sección 11.6</a:t>
            </a:r>
          </a:p>
          <a:p>
            <a:pPr lvl="1" rtl="0">
              <a:spcBef>
                <a:spcPct val="30000"/>
              </a:spcBef>
            </a:pPr>
            <a:r>
              <a:rPr lang="x-none" sz="1200" dirty="0"/>
              <a:t>Además de demostrar la carpeta Inicio, demuestre la </a:t>
            </a:r>
            <a:r>
              <a:rPr lang="x-none" sz="1200" dirty="0" smtClean="0"/>
              <a:t>utilidad</a:t>
            </a:r>
            <a:r>
              <a:rPr lang="en-US" sz="1200" dirty="0" smtClean="0"/>
              <a:t> </a:t>
            </a:r>
            <a:r>
              <a:rPr lang="x-none" sz="1200" b="1" dirty="0" smtClean="0">
                <a:latin typeface="Courier New" panose="02070309020205020404" pitchFamily="49" charset="0"/>
                <a:cs typeface="Courier New" panose="02070309020205020404" pitchFamily="49" charset="0"/>
              </a:rPr>
              <a:t>msconfig</a:t>
            </a:r>
            <a:r>
              <a:rPr lang="x-none" sz="1200" dirty="0" smtClean="0"/>
              <a:t> </a:t>
            </a:r>
            <a:r>
              <a:rPr lang="x-none" sz="1200" dirty="0"/>
              <a:t>(Configuración del sistema) utilidad &gt; </a:t>
            </a:r>
            <a:r>
              <a:rPr lang="x-none" sz="1200" i="1" dirty="0"/>
              <a:t>pestaña de Inicio de Windows</a:t>
            </a:r>
            <a:r>
              <a:rPr lang="x-none" sz="1200" dirty="0"/>
              <a:t> para que los alumnos puedan ver cómo se muestran los elementos que no están en la carpeta Inicio. Si una computadora nueva tiene muchos programas que se inician automáticamente, es más probable que aparezca en la pestaña Inicio de Windows que en la carpeta Inicio.</a:t>
            </a:r>
          </a:p>
          <a:p>
            <a:pPr rtl="0">
              <a:spcBef>
                <a:spcPct val="30000"/>
              </a:spcBef>
            </a:pPr>
            <a:r>
              <a:rPr lang="x-none" sz="1400" dirty="0"/>
              <a:t>Sección 11.7</a:t>
            </a:r>
          </a:p>
          <a:p>
            <a:pPr lvl="1" rtl="0">
              <a:spcBef>
                <a:spcPct val="30000"/>
              </a:spcBef>
            </a:pPr>
            <a:r>
              <a:rPr lang="x-none" sz="1200" dirty="0"/>
              <a:t>La resolución de problemas siempre es difícil de enseñar. El hecho de que los alumnos actúen situaciones entre ellos y que se les permita el uso de Internet para resolver el problema los ayuda. </a:t>
            </a:r>
          </a:p>
          <a:p>
            <a:pPr lvl="1" rtl="0">
              <a:spcBef>
                <a:spcPct val="30000"/>
              </a:spcBef>
            </a:pPr>
            <a:r>
              <a:rPr lang="x-none" sz="1200" dirty="0"/>
              <a:t>Puede seleccionar algunos de los problemas y soluciones que se muestran en el currículo para ideas de términos de búsqueda</a:t>
            </a:r>
            <a:r>
              <a:rPr lang="x-none" sz="1200" dirty="0" smtClean="0"/>
              <a:t>.</a:t>
            </a:r>
            <a:endParaRPr lang="en-US" sz="1400" dirty="0"/>
          </a:p>
        </p:txBody>
      </p:sp>
    </p:spTree>
    <p:custDataLst>
      <p:tags r:id="rId1"/>
    </p:custDataLst>
    <p:extLst>
      <p:ext uri="{BB962C8B-B14F-4D97-AF65-F5344CB8AC3E}">
        <p14:creationId xmlns:p14="http://schemas.microsoft.com/office/powerpoint/2010/main" val="3099429963"/>
      </p:ext>
    </p:extLst>
  </p:cSld>
  <p:clrMapOvr>
    <a:masterClrMapping/>
  </p:clrMapOvr>
  <p:transition spd="slow">
    <p:wipe/>
  </p:transition>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a:solidFill>
                  <a:schemeClr val="accent5">
                    <a:lumMod val="40000"/>
                    <a:lumOff val="60000"/>
                  </a:schemeClr>
                </a:solidFill>
              </a:rPr>
              <a:t>11.8 Resumen del capítulo</a:t>
            </a:r>
          </a:p>
        </p:txBody>
      </p:sp>
    </p:spTree>
    <p:custDataLst>
      <p:tags r:id="rId1"/>
    </p:custDataLst>
    <p:extLst>
      <p:ext uri="{BB962C8B-B14F-4D97-AF65-F5344CB8AC3E}">
        <p14:creationId xmlns:p14="http://schemas.microsoft.com/office/powerpoint/2010/main" val="3886944279"/>
      </p:ext>
    </p:extLst>
  </p:cSld>
  <p:clrMapOvr>
    <a:masterClrMapping/>
  </p:clrMapOvr>
  <p:transition spd="slow">
    <p:wipe/>
  </p:transition>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87549" y="41393"/>
            <a:ext cx="4839957" cy="757551"/>
          </a:xfrm>
        </p:spPr>
        <p:txBody>
          <a:bodyPr/>
          <a:lstStyle/>
          <a:p>
            <a:pPr rtl="0"/>
            <a:r>
              <a:rPr lang="x-none" sz="1600"/>
              <a:t>Conclusión </a:t>
            </a:r>
            <a:r>
              <a:rPr lang="en-US" altLang="en-US" dirty="0"/>
              <a:t/>
            </a:r>
            <a:br>
              <a:rPr lang="en-US" altLang="en-US" dirty="0"/>
            </a:br>
            <a:r>
              <a:rPr lang="x-none"/>
              <a:t>Configuración de Windows</a:t>
            </a:r>
          </a:p>
        </p:txBody>
      </p:sp>
      <p:sp>
        <p:nvSpPr>
          <p:cNvPr id="3" name="Content Placeholder 3"/>
          <p:cNvSpPr>
            <a:spLocks noGrp="1"/>
          </p:cNvSpPr>
          <p:nvPr>
            <p:ph idx="1"/>
          </p:nvPr>
        </p:nvSpPr>
        <p:spPr>
          <a:xfrm>
            <a:off x="144064" y="833610"/>
            <a:ext cx="8999935" cy="4155319"/>
          </a:xfrm>
        </p:spPr>
        <p:txBody>
          <a:bodyPr/>
          <a:lstStyle/>
          <a:p>
            <a:pPr rtl="0"/>
            <a:r>
              <a:rPr lang="x-none" dirty="0"/>
              <a:t>Configurar el escritorio y el Explorador de archivos de Windows.</a:t>
            </a:r>
          </a:p>
          <a:p>
            <a:pPr rtl="0"/>
            <a:r>
              <a:rPr lang="x-none" dirty="0"/>
              <a:t>Configuración de Windows mediante los paneles de control.</a:t>
            </a:r>
          </a:p>
          <a:p>
            <a:pPr rtl="0"/>
            <a:r>
              <a:rPr lang="x-none" dirty="0"/>
              <a:t>Use las herramientas y las utilidades de Windows para administrar los sistemas Windows.</a:t>
            </a:r>
          </a:p>
          <a:p>
            <a:pPr rtl="0"/>
            <a:r>
              <a:rPr lang="x-none" dirty="0"/>
              <a:t>Utilizar las herramientas de línea de comandos de Microsoft Windows.</a:t>
            </a:r>
          </a:p>
          <a:p>
            <a:pPr rtl="0"/>
            <a:r>
              <a:rPr lang="x-none" dirty="0"/>
              <a:t>Configurar una computadora con Windows para integrarla a una red.</a:t>
            </a:r>
          </a:p>
          <a:p>
            <a:pPr rtl="0"/>
            <a:r>
              <a:rPr lang="x-none" dirty="0"/>
              <a:t>Utilizar técnicas de mantenimiento preventivo comunes para sistemas operativos Microsoft Windows.</a:t>
            </a:r>
          </a:p>
          <a:p>
            <a:pPr rtl="0"/>
            <a:r>
              <a:rPr lang="x-none" dirty="0"/>
              <a:t>Solucione los problemas de los sistemas operativos de Microsoft Windows.</a:t>
            </a:r>
          </a:p>
          <a:p>
            <a:endParaRPr lang="en-US" dirty="0"/>
          </a:p>
        </p:txBody>
      </p:sp>
    </p:spTree>
    <p:custDataLst>
      <p:tags r:id="rId1"/>
    </p:custDataLst>
    <p:extLst>
      <p:ext uri="{BB962C8B-B14F-4D97-AF65-F5344CB8AC3E}">
        <p14:creationId xmlns:p14="http://schemas.microsoft.com/office/powerpoint/2010/main" val="4153443323"/>
      </p:ext>
    </p:extLst>
  </p:cSld>
  <p:clrMapOvr>
    <a:masterClrMapping/>
  </p:clrMapOvr>
  <p:transition spd="slow">
    <p:wipe/>
  </p:transition>
</p:sld>
</file>

<file path=ppt/slides/slide20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p:txBody>
          <a:bodyPr/>
          <a:lstStyle/>
          <a:p>
            <a:pPr rtl="0" eaLnBrk="1" hangingPunct="1"/>
            <a:r>
              <a:rPr lang="x-none" sz="1400">
                <a:latin typeface="Arial" charset="0"/>
              </a:rPr>
              <a:t>Capítulo 11</a:t>
            </a:r>
            <a:r>
              <a:rPr lang="en-US" dirty="0">
                <a:latin typeface="Arial" charset="0"/>
              </a:rPr>
              <a:t/>
            </a:r>
            <a:br>
              <a:rPr lang="en-US" dirty="0">
                <a:latin typeface="Arial" charset="0"/>
              </a:rPr>
            </a:br>
            <a:r>
              <a:rPr lang="x-none">
                <a:latin typeface="Arial" charset="0"/>
              </a:rPr>
              <a:t>Nuevos términos y comandos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1327342"/>
              </p:ext>
            </p:extLst>
          </p:nvPr>
        </p:nvGraphicFramePr>
        <p:xfrm>
          <a:off x="144463" y="798513"/>
          <a:ext cx="8853486" cy="3824605"/>
        </p:xfrm>
        <a:graphic>
          <a:graphicData uri="http://schemas.openxmlformats.org/drawingml/2006/table">
            <a:tbl>
              <a:tblPr firstRow="1" bandRow="1">
                <a:tableStyleId>{F5AB1C69-6EDB-4FF4-983F-18BD219EF322}</a:tableStyleId>
              </a:tblPr>
              <a:tblGrid>
                <a:gridCol w="2951162">
                  <a:extLst>
                    <a:ext uri="{9D8B030D-6E8A-4147-A177-3AD203B41FA5}">
                      <a16:colId xmlns:a16="http://schemas.microsoft.com/office/drawing/2014/main" xmlns:c15="http://schemas.microsoft.com/office/drawing/2012/chart" xmlns:c="http://schemas.openxmlformats.org/drawingml/2006/chart" xmlns="" val="2731093094"/>
                    </a:ext>
                  </a:extLst>
                </a:gridCol>
                <a:gridCol w="2951162">
                  <a:extLst>
                    <a:ext uri="{9D8B030D-6E8A-4147-A177-3AD203B41FA5}">
                      <a16:colId xmlns:a16="http://schemas.microsoft.com/office/drawing/2014/main" xmlns:c15="http://schemas.microsoft.com/office/drawing/2012/chart" xmlns:c="http://schemas.openxmlformats.org/drawingml/2006/chart" xmlns="" val="2353496225"/>
                    </a:ext>
                  </a:extLst>
                </a:gridCol>
                <a:gridCol w="2951162">
                  <a:extLst>
                    <a:ext uri="{9D8B030D-6E8A-4147-A177-3AD203B41FA5}">
                      <a16:colId xmlns:a16="http://schemas.microsoft.com/office/drawing/2014/main" xmlns:c15="http://schemas.microsoft.com/office/drawing/2012/chart" xmlns:c="http://schemas.openxmlformats.org/drawingml/2006/chart" xmlns="" val="281959122"/>
                    </a:ext>
                  </a:extLst>
                </a:gridCol>
              </a:tblGrid>
              <a:tr h="370840">
                <a:tc>
                  <a:txBody>
                    <a:bodyPr/>
                    <a:lstStyle/>
                    <a:p>
                      <a:pPr marL="173038" indent="-173038" rtl="0">
                        <a:lnSpc>
                          <a:spcPct val="96000"/>
                        </a:lnSpc>
                        <a:spcBef>
                          <a:spcPts val="200"/>
                        </a:spcBef>
                        <a:spcAft>
                          <a:spcPts val="200"/>
                        </a:spcAft>
                        <a:buFont typeface="Arial" panose="020B0604020202020204" pitchFamily="34" charset="0"/>
                        <a:buChar char="•"/>
                      </a:pPr>
                      <a:r>
                        <a:rPr lang="x-none" b="0" baseline="0" dirty="0">
                          <a:solidFill>
                            <a:schemeClr val="tx1"/>
                          </a:solidFill>
                          <a:latin typeface="+mn-lt"/>
                        </a:rPr>
                        <a:t>Uso compartido de archivos</a:t>
                      </a:r>
                      <a:r>
                        <a:rPr lang="x-none" b="0" dirty="0">
                          <a:solidFill>
                            <a:schemeClr val="tx1"/>
                          </a:solidFill>
                          <a:latin typeface="+mn-lt"/>
                        </a:rPr>
                        <a:t> entre pares</a:t>
                      </a:r>
                    </a:p>
                    <a:p>
                      <a:pPr marL="173038" indent="-173038" rtl="0">
                        <a:lnSpc>
                          <a:spcPct val="96000"/>
                        </a:lnSpc>
                        <a:spcBef>
                          <a:spcPts val="200"/>
                        </a:spcBef>
                        <a:spcAft>
                          <a:spcPts val="200"/>
                        </a:spcAft>
                        <a:buFont typeface="Arial" panose="020B0604020202020204" pitchFamily="34" charset="0"/>
                        <a:buChar char="•"/>
                      </a:pPr>
                      <a:r>
                        <a:rPr lang="x-none" b="0" baseline="0" dirty="0">
                          <a:solidFill>
                            <a:schemeClr val="tx1"/>
                          </a:solidFill>
                          <a:latin typeface="+mn-lt"/>
                        </a:rPr>
                        <a:t>Oficinas pequeñas y oficinas en el hogar o SOHO</a:t>
                      </a:r>
                    </a:p>
                    <a:p>
                      <a:pPr marL="173038" indent="-173038" rtl="0">
                        <a:lnSpc>
                          <a:spcPct val="96000"/>
                        </a:lnSpc>
                        <a:spcBef>
                          <a:spcPts val="200"/>
                        </a:spcBef>
                        <a:spcAft>
                          <a:spcPts val="200"/>
                        </a:spcAft>
                        <a:buFont typeface="Arial" panose="020B0604020202020204" pitchFamily="34" charset="0"/>
                        <a:buChar char="•"/>
                      </a:pPr>
                      <a:r>
                        <a:rPr lang="x-none" b="0" baseline="0" dirty="0">
                          <a:solidFill>
                            <a:schemeClr val="tx1"/>
                          </a:solidFill>
                          <a:latin typeface="+mn-lt"/>
                        </a:rPr>
                        <a:t>Red mediana a grande</a:t>
                      </a:r>
                    </a:p>
                    <a:p>
                      <a:pPr marL="173038" indent="-173038" rtl="0">
                        <a:lnSpc>
                          <a:spcPct val="96000"/>
                        </a:lnSpc>
                        <a:spcBef>
                          <a:spcPts val="200"/>
                        </a:spcBef>
                        <a:spcAft>
                          <a:spcPts val="200"/>
                        </a:spcAft>
                        <a:buFont typeface="Arial" panose="020B0604020202020204" pitchFamily="34" charset="0"/>
                        <a:buChar char="•"/>
                      </a:pPr>
                      <a:r>
                        <a:rPr lang="x-none" b="0" baseline="0" dirty="0">
                          <a:solidFill>
                            <a:schemeClr val="tx1"/>
                          </a:solidFill>
                          <a:latin typeface="+mn-lt"/>
                        </a:rPr>
                        <a:t>Servidor</a:t>
                      </a:r>
                    </a:p>
                    <a:p>
                      <a:pPr marL="173038" indent="-173038" rtl="0">
                        <a:lnSpc>
                          <a:spcPct val="96000"/>
                        </a:lnSpc>
                        <a:spcBef>
                          <a:spcPts val="200"/>
                        </a:spcBef>
                        <a:spcAft>
                          <a:spcPts val="200"/>
                        </a:spcAft>
                        <a:buFont typeface="Arial" panose="020B0604020202020204" pitchFamily="34" charset="0"/>
                        <a:buChar char="•"/>
                      </a:pPr>
                      <a:r>
                        <a:rPr lang="x-none" b="0" baseline="0" dirty="0">
                          <a:solidFill>
                            <a:schemeClr val="tx1"/>
                          </a:solidFill>
                          <a:latin typeface="+mn-lt"/>
                        </a:rPr>
                        <a:t>Cliente</a:t>
                      </a:r>
                    </a:p>
                    <a:p>
                      <a:pPr marL="173038" indent="-173038" rtl="0">
                        <a:lnSpc>
                          <a:spcPct val="96000"/>
                        </a:lnSpc>
                        <a:spcBef>
                          <a:spcPts val="200"/>
                        </a:spcBef>
                        <a:spcAft>
                          <a:spcPts val="200"/>
                        </a:spcAft>
                        <a:buFont typeface="Arial" panose="020B0604020202020204" pitchFamily="34" charset="0"/>
                        <a:buChar char="•"/>
                      </a:pPr>
                      <a:r>
                        <a:rPr lang="x-none" b="0" baseline="0" dirty="0">
                          <a:solidFill>
                            <a:schemeClr val="tx1"/>
                          </a:solidFill>
                          <a:latin typeface="+mn-lt"/>
                        </a:rPr>
                        <a:t>Redes entre pares</a:t>
                      </a:r>
                    </a:p>
                    <a:p>
                      <a:pPr marL="173038" indent="-173038" rtl="0">
                        <a:lnSpc>
                          <a:spcPct val="96000"/>
                        </a:lnSpc>
                        <a:spcBef>
                          <a:spcPts val="200"/>
                        </a:spcBef>
                        <a:spcAft>
                          <a:spcPts val="200"/>
                        </a:spcAft>
                        <a:buFont typeface="Arial" panose="020B0604020202020204" pitchFamily="34" charset="0"/>
                        <a:buChar char="•"/>
                      </a:pPr>
                      <a:r>
                        <a:rPr lang="x-none" b="0" baseline="0" dirty="0">
                          <a:solidFill>
                            <a:schemeClr val="tx1"/>
                          </a:solidFill>
                          <a:latin typeface="+mn-lt"/>
                        </a:rPr>
                        <a:t>dispositivo final</a:t>
                      </a:r>
                    </a:p>
                    <a:p>
                      <a:pPr marL="173038" indent="-173038" rtl="0">
                        <a:lnSpc>
                          <a:spcPct val="96000"/>
                        </a:lnSpc>
                        <a:spcBef>
                          <a:spcPts val="200"/>
                        </a:spcBef>
                        <a:spcAft>
                          <a:spcPts val="200"/>
                        </a:spcAft>
                        <a:buFont typeface="Arial" panose="020B0604020202020204" pitchFamily="34" charset="0"/>
                        <a:buChar char="•"/>
                      </a:pPr>
                      <a:r>
                        <a:rPr lang="x-none" b="0" baseline="0" dirty="0">
                          <a:solidFill>
                            <a:schemeClr val="tx1"/>
                          </a:solidFill>
                          <a:latin typeface="+mn-lt"/>
                        </a:rPr>
                        <a:t>Dispositivo intermediario</a:t>
                      </a:r>
                    </a:p>
                    <a:p>
                      <a:pPr marL="173038" indent="-173038" rtl="0">
                        <a:lnSpc>
                          <a:spcPct val="96000"/>
                        </a:lnSpc>
                        <a:spcBef>
                          <a:spcPts val="200"/>
                        </a:spcBef>
                        <a:spcAft>
                          <a:spcPts val="200"/>
                        </a:spcAft>
                        <a:buFont typeface="Arial" panose="020B0604020202020204" pitchFamily="34" charset="0"/>
                        <a:buChar char="•"/>
                      </a:pPr>
                      <a:r>
                        <a:rPr lang="x-none" b="0" baseline="0" dirty="0">
                          <a:solidFill>
                            <a:schemeClr val="tx1"/>
                          </a:solidFill>
                          <a:latin typeface="+mn-lt"/>
                        </a:rPr>
                        <a:t>Medio</a:t>
                      </a:r>
                    </a:p>
                    <a:p>
                      <a:pPr marL="173038" indent="-173038" rtl="0">
                        <a:lnSpc>
                          <a:spcPct val="96000"/>
                        </a:lnSpc>
                        <a:spcBef>
                          <a:spcPts val="200"/>
                        </a:spcBef>
                        <a:spcAft>
                          <a:spcPts val="200"/>
                        </a:spcAft>
                        <a:buFont typeface="Arial" panose="020B0604020202020204" pitchFamily="34" charset="0"/>
                        <a:buChar char="•"/>
                      </a:pPr>
                      <a:r>
                        <a:rPr lang="x-none" b="0" baseline="0" dirty="0">
                          <a:solidFill>
                            <a:schemeClr val="tx1"/>
                          </a:solidFill>
                          <a:latin typeface="+mn-lt"/>
                        </a:rPr>
                        <a:t>Tarjeta de interfaz de red (NIC)</a:t>
                      </a:r>
                    </a:p>
                    <a:p>
                      <a:pPr marL="173038" indent="-173038" rtl="0">
                        <a:lnSpc>
                          <a:spcPct val="96000"/>
                        </a:lnSpc>
                        <a:spcBef>
                          <a:spcPts val="200"/>
                        </a:spcBef>
                        <a:spcAft>
                          <a:spcPts val="200"/>
                        </a:spcAft>
                        <a:buFont typeface="Arial" panose="020B0604020202020204" pitchFamily="34" charset="0"/>
                        <a:buChar char="•"/>
                      </a:pPr>
                      <a:r>
                        <a:rPr lang="x-none" b="0" baseline="0" dirty="0">
                          <a:solidFill>
                            <a:schemeClr val="tx1"/>
                          </a:solidFill>
                          <a:latin typeface="+mn-lt"/>
                        </a:rPr>
                        <a:t>Puerto físico</a:t>
                      </a:r>
                    </a:p>
                    <a:p>
                      <a:pPr marL="173038" indent="-173038" rtl="0">
                        <a:lnSpc>
                          <a:spcPct val="96000"/>
                        </a:lnSpc>
                        <a:spcBef>
                          <a:spcPts val="200"/>
                        </a:spcBef>
                        <a:spcAft>
                          <a:spcPts val="200"/>
                        </a:spcAft>
                        <a:buFont typeface="Arial" panose="020B0604020202020204" pitchFamily="34" charset="0"/>
                        <a:buChar char="•"/>
                      </a:pPr>
                      <a:r>
                        <a:rPr lang="x-none" b="0" baseline="0" dirty="0">
                          <a:solidFill>
                            <a:schemeClr val="tx1"/>
                          </a:solidFill>
                          <a:latin typeface="+mn-lt"/>
                        </a:rPr>
                        <a:t>Interfaz</a:t>
                      </a:r>
                    </a:p>
                    <a:p>
                      <a:pPr marL="173038" indent="-173038" rtl="0">
                        <a:lnSpc>
                          <a:spcPct val="96000"/>
                        </a:lnSpc>
                        <a:spcBef>
                          <a:spcPts val="200"/>
                        </a:spcBef>
                        <a:spcAft>
                          <a:spcPts val="200"/>
                        </a:spcAft>
                        <a:buFont typeface="Arial" panose="020B0604020202020204" pitchFamily="34" charset="0"/>
                        <a:buChar char="•"/>
                      </a:pPr>
                      <a:r>
                        <a:rPr lang="x-none" b="0" baseline="0" dirty="0">
                          <a:solidFill>
                            <a:schemeClr val="tx1"/>
                          </a:solidFill>
                          <a:latin typeface="+mn-lt"/>
                        </a:rPr>
                        <a:t>Diagrama topológico físico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indent="-173038" algn="l" defTabSz="685777" rtl="0" eaLnBrk="1" latinLnBrk="0" hangingPunct="1">
                        <a:lnSpc>
                          <a:spcPct val="96000"/>
                        </a:lnSpc>
                        <a:spcBef>
                          <a:spcPts val="200"/>
                        </a:spcBef>
                        <a:spcAft>
                          <a:spcPts val="200"/>
                        </a:spcAft>
                        <a:buFont typeface="Arial" panose="020B0604020202020204" pitchFamily="34" charset="0"/>
                        <a:buChar char="•"/>
                      </a:pPr>
                      <a:r>
                        <a:rPr lang="x-none" sz="1400" b="0" kern="1200" dirty="0">
                          <a:solidFill>
                            <a:schemeClr val="tx1"/>
                          </a:solidFill>
                          <a:latin typeface="+mn-lt"/>
                          <a:ea typeface="+mn-ea"/>
                          <a:cs typeface="+mn-cs"/>
                        </a:rPr>
                        <a:t>Diagrama de topología lógica</a:t>
                      </a:r>
                    </a:p>
                    <a:p>
                      <a:pPr marL="173038" indent="-173038" algn="l" defTabSz="685777" rtl="0" eaLnBrk="1" latinLnBrk="0" hangingPunct="1">
                        <a:lnSpc>
                          <a:spcPct val="96000"/>
                        </a:lnSpc>
                        <a:spcBef>
                          <a:spcPts val="200"/>
                        </a:spcBef>
                        <a:spcAft>
                          <a:spcPts val="200"/>
                        </a:spcAft>
                        <a:buFont typeface="Arial" panose="020B0604020202020204" pitchFamily="34" charset="0"/>
                        <a:buChar char="•"/>
                      </a:pPr>
                      <a:r>
                        <a:rPr lang="x-none" sz="1400" b="0" kern="1200" dirty="0">
                          <a:solidFill>
                            <a:schemeClr val="tx1"/>
                          </a:solidFill>
                          <a:latin typeface="+mn-lt"/>
                          <a:ea typeface="+mn-ea"/>
                          <a:cs typeface="+mn-cs"/>
                        </a:rPr>
                        <a:t>Red de área local (LAN)</a:t>
                      </a:r>
                    </a:p>
                    <a:p>
                      <a:pPr marL="173038" indent="-173038" algn="l" defTabSz="685777" rtl="0" eaLnBrk="1" latinLnBrk="0" hangingPunct="1">
                        <a:lnSpc>
                          <a:spcPct val="96000"/>
                        </a:lnSpc>
                        <a:spcBef>
                          <a:spcPts val="200"/>
                        </a:spcBef>
                        <a:spcAft>
                          <a:spcPts val="200"/>
                        </a:spcAft>
                        <a:buFont typeface="Arial" panose="020B0604020202020204" pitchFamily="34" charset="0"/>
                        <a:buChar char="•"/>
                      </a:pPr>
                      <a:r>
                        <a:rPr lang="x-none" sz="1400" b="0" kern="1200" dirty="0">
                          <a:solidFill>
                            <a:schemeClr val="tx1"/>
                          </a:solidFill>
                          <a:latin typeface="+mn-lt"/>
                          <a:ea typeface="+mn-ea"/>
                          <a:cs typeface="+mn-cs"/>
                        </a:rPr>
                        <a:t>Red de área extensa (WAN)</a:t>
                      </a:r>
                    </a:p>
                    <a:p>
                      <a:pPr marL="173038" indent="-173038" algn="l" defTabSz="685777" rtl="0" eaLnBrk="1" latinLnBrk="0" hangingPunct="1">
                        <a:lnSpc>
                          <a:spcPct val="96000"/>
                        </a:lnSpc>
                        <a:spcBef>
                          <a:spcPts val="200"/>
                        </a:spcBef>
                        <a:spcAft>
                          <a:spcPts val="200"/>
                        </a:spcAft>
                        <a:buFont typeface="Arial" panose="020B0604020202020204" pitchFamily="34" charset="0"/>
                        <a:buChar char="•"/>
                      </a:pPr>
                      <a:r>
                        <a:rPr lang="x-none" sz="1400" b="0" kern="1200" dirty="0">
                          <a:solidFill>
                            <a:schemeClr val="tx1"/>
                          </a:solidFill>
                          <a:latin typeface="+mn-lt"/>
                          <a:ea typeface="+mn-ea"/>
                          <a:cs typeface="+mn-cs"/>
                        </a:rPr>
                        <a:t>Internet</a:t>
                      </a:r>
                    </a:p>
                    <a:p>
                      <a:pPr marL="173038" indent="-173038" algn="l" defTabSz="685777" rtl="0" eaLnBrk="1" latinLnBrk="0" hangingPunct="1">
                        <a:lnSpc>
                          <a:spcPct val="96000"/>
                        </a:lnSpc>
                        <a:spcBef>
                          <a:spcPts val="200"/>
                        </a:spcBef>
                        <a:spcAft>
                          <a:spcPts val="200"/>
                        </a:spcAft>
                        <a:buFont typeface="Arial" panose="020B0604020202020204" pitchFamily="34" charset="0"/>
                        <a:buChar char="•"/>
                      </a:pPr>
                      <a:r>
                        <a:rPr lang="x-none" sz="1400" b="0" kern="1200" dirty="0">
                          <a:solidFill>
                            <a:schemeClr val="tx1"/>
                          </a:solidFill>
                          <a:latin typeface="+mn-lt"/>
                          <a:ea typeface="+mn-ea"/>
                          <a:cs typeface="+mn-cs"/>
                        </a:rPr>
                        <a:t>Intranet</a:t>
                      </a:r>
                    </a:p>
                    <a:p>
                      <a:pPr marL="173038" indent="-173038" algn="l" defTabSz="685777" rtl="0" eaLnBrk="1" latinLnBrk="0" hangingPunct="1">
                        <a:lnSpc>
                          <a:spcPct val="96000"/>
                        </a:lnSpc>
                        <a:spcBef>
                          <a:spcPts val="200"/>
                        </a:spcBef>
                        <a:spcAft>
                          <a:spcPts val="200"/>
                        </a:spcAft>
                        <a:buFont typeface="Arial" panose="020B0604020202020204" pitchFamily="34" charset="0"/>
                        <a:buChar char="•"/>
                      </a:pPr>
                      <a:r>
                        <a:rPr lang="x-none" sz="1400" b="0" kern="1200" dirty="0">
                          <a:solidFill>
                            <a:schemeClr val="tx1"/>
                          </a:solidFill>
                          <a:latin typeface="+mn-lt"/>
                          <a:ea typeface="+mn-ea"/>
                          <a:cs typeface="+mn-cs"/>
                        </a:rPr>
                        <a:t>Extranet</a:t>
                      </a:r>
                    </a:p>
                    <a:p>
                      <a:pPr marL="173038" indent="-173038" algn="l" defTabSz="685777" rtl="0" eaLnBrk="1" latinLnBrk="0" hangingPunct="1">
                        <a:lnSpc>
                          <a:spcPct val="96000"/>
                        </a:lnSpc>
                        <a:spcBef>
                          <a:spcPts val="200"/>
                        </a:spcBef>
                        <a:spcAft>
                          <a:spcPts val="200"/>
                        </a:spcAft>
                        <a:buFont typeface="Arial" panose="020B0604020202020204" pitchFamily="34" charset="0"/>
                        <a:buChar char="•"/>
                      </a:pPr>
                      <a:r>
                        <a:rPr lang="x-none" sz="1400" b="0" kern="1200" baseline="0" dirty="0">
                          <a:solidFill>
                            <a:schemeClr val="tx1"/>
                          </a:solidFill>
                          <a:latin typeface="+mn-lt"/>
                          <a:ea typeface="+mn-ea"/>
                          <a:cs typeface="+mn-cs"/>
                        </a:rPr>
                        <a:t>Proveedor de servicios</a:t>
                      </a:r>
                      <a:r>
                        <a:rPr lang="x-none" sz="1400" b="0" kern="1200" dirty="0">
                          <a:solidFill>
                            <a:schemeClr val="tx1"/>
                          </a:solidFill>
                          <a:latin typeface="+mn-lt"/>
                          <a:ea typeface="+mn-ea"/>
                          <a:cs typeface="+mn-cs"/>
                        </a:rPr>
                        <a:t> de Internet (ISP)</a:t>
                      </a:r>
                    </a:p>
                    <a:p>
                      <a:pPr marL="173038" indent="-173038" algn="l" defTabSz="685777" rtl="0" eaLnBrk="1" latinLnBrk="0" hangingPunct="1">
                        <a:lnSpc>
                          <a:spcPct val="96000"/>
                        </a:lnSpc>
                        <a:spcBef>
                          <a:spcPts val="200"/>
                        </a:spcBef>
                        <a:spcAft>
                          <a:spcPts val="200"/>
                        </a:spcAft>
                        <a:buFont typeface="Arial" panose="020B0604020202020204" pitchFamily="34" charset="0"/>
                        <a:buChar char="•"/>
                      </a:pPr>
                      <a:r>
                        <a:rPr lang="x-none" sz="1400" b="0" kern="1200" baseline="0" dirty="0">
                          <a:solidFill>
                            <a:schemeClr val="tx1"/>
                          </a:solidFill>
                          <a:latin typeface="+mn-lt"/>
                          <a:ea typeface="+mn-ea"/>
                          <a:cs typeface="+mn-cs"/>
                        </a:rPr>
                        <a:t>Redes convergentes</a:t>
                      </a:r>
                    </a:p>
                    <a:p>
                      <a:pPr marL="173038" indent="-173038" algn="l" defTabSz="685777" rtl="0" eaLnBrk="1" latinLnBrk="0" hangingPunct="1">
                        <a:lnSpc>
                          <a:spcPct val="96000"/>
                        </a:lnSpc>
                        <a:spcBef>
                          <a:spcPts val="200"/>
                        </a:spcBef>
                        <a:spcAft>
                          <a:spcPts val="200"/>
                        </a:spcAft>
                        <a:buFont typeface="Arial" panose="020B0604020202020204" pitchFamily="34" charset="0"/>
                        <a:buChar char="•"/>
                      </a:pPr>
                      <a:r>
                        <a:rPr lang="x-none" sz="1400" b="0" kern="1200" baseline="0" dirty="0">
                          <a:solidFill>
                            <a:schemeClr val="tx1"/>
                          </a:solidFill>
                          <a:latin typeface="+mn-lt"/>
                          <a:ea typeface="+mn-ea"/>
                          <a:cs typeface="+mn-cs"/>
                        </a:rPr>
                        <a:t>Arquitectura de redes</a:t>
                      </a:r>
                    </a:p>
                    <a:p>
                      <a:pPr marL="173038" indent="-173038" algn="l" defTabSz="685777" rtl="0" eaLnBrk="1" latinLnBrk="0" hangingPunct="1">
                        <a:lnSpc>
                          <a:spcPct val="96000"/>
                        </a:lnSpc>
                        <a:spcBef>
                          <a:spcPts val="200"/>
                        </a:spcBef>
                        <a:spcAft>
                          <a:spcPts val="200"/>
                        </a:spcAft>
                        <a:buFont typeface="Arial" panose="020B0604020202020204" pitchFamily="34" charset="0"/>
                        <a:buChar char="•"/>
                      </a:pPr>
                      <a:r>
                        <a:rPr lang="x-none" sz="1400" b="0" kern="1200" baseline="0" dirty="0">
                          <a:solidFill>
                            <a:schemeClr val="tx1"/>
                          </a:solidFill>
                          <a:latin typeface="+mn-lt"/>
                          <a:ea typeface="+mn-ea"/>
                          <a:cs typeface="+mn-cs"/>
                        </a:rPr>
                        <a:t>Red tolerante a fallas</a:t>
                      </a:r>
                    </a:p>
                    <a:p>
                      <a:pPr marL="173038" indent="-173038" algn="l" defTabSz="685777" rtl="0" eaLnBrk="1" latinLnBrk="0" hangingPunct="1">
                        <a:lnSpc>
                          <a:spcPct val="96000"/>
                        </a:lnSpc>
                        <a:spcBef>
                          <a:spcPts val="200"/>
                        </a:spcBef>
                        <a:spcAft>
                          <a:spcPts val="200"/>
                        </a:spcAft>
                        <a:buFont typeface="Arial" panose="020B0604020202020204" pitchFamily="34" charset="0"/>
                        <a:buChar char="•"/>
                      </a:pPr>
                      <a:r>
                        <a:rPr lang="x-none" sz="1400" b="0" kern="1200" baseline="0" dirty="0">
                          <a:solidFill>
                            <a:schemeClr val="tx1"/>
                          </a:solidFill>
                          <a:latin typeface="+mn-lt"/>
                          <a:ea typeface="+mn-ea"/>
                          <a:cs typeface="+mn-cs"/>
                        </a:rPr>
                        <a:t>Red conmutada por paquetes</a:t>
                      </a:r>
                    </a:p>
                    <a:p>
                      <a:pPr marL="173038" indent="-173038" algn="l" defTabSz="685777" rtl="0" eaLnBrk="1" latinLnBrk="0" hangingPunct="1">
                        <a:lnSpc>
                          <a:spcPct val="96000"/>
                        </a:lnSpc>
                        <a:spcBef>
                          <a:spcPts val="200"/>
                        </a:spcBef>
                        <a:spcAft>
                          <a:spcPts val="200"/>
                        </a:spcAft>
                        <a:buFont typeface="Arial" panose="020B0604020202020204" pitchFamily="34" charset="0"/>
                        <a:buChar char="•"/>
                      </a:pPr>
                      <a:r>
                        <a:rPr lang="x-none" sz="1400" b="0" kern="1200" baseline="0" dirty="0">
                          <a:solidFill>
                            <a:schemeClr val="tx1"/>
                          </a:solidFill>
                          <a:latin typeface="+mn-lt"/>
                          <a:ea typeface="+mn-ea"/>
                          <a:cs typeface="+mn-cs"/>
                        </a:rPr>
                        <a:t>Red conmutada por circuitos</a:t>
                      </a:r>
                    </a:p>
                    <a:p>
                      <a:pPr marL="173038" indent="-173038" algn="l" defTabSz="685777" rtl="0" eaLnBrk="1" latinLnBrk="0" hangingPunct="1">
                        <a:lnSpc>
                          <a:spcPct val="96000"/>
                        </a:lnSpc>
                        <a:spcBef>
                          <a:spcPts val="200"/>
                        </a:spcBef>
                        <a:spcAft>
                          <a:spcPts val="200"/>
                        </a:spcAft>
                        <a:buFont typeface="Arial" panose="020B0604020202020204" pitchFamily="34" charset="0"/>
                        <a:buChar char="•"/>
                      </a:pPr>
                      <a:r>
                        <a:rPr lang="x-none" sz="1400" b="0" kern="1200" baseline="0" dirty="0">
                          <a:solidFill>
                            <a:schemeClr val="tx1"/>
                          </a:solidFill>
                          <a:latin typeface="+mn-lt"/>
                          <a:ea typeface="+mn-ea"/>
                          <a:cs typeface="+mn-cs"/>
                        </a:rPr>
                        <a:t>Red escalable</a:t>
                      </a:r>
                    </a:p>
                    <a:p>
                      <a:pPr marL="173038" indent="-173038" algn="l" defTabSz="685777" rtl="0" eaLnBrk="1" latinLnBrk="0" hangingPunct="1">
                        <a:lnSpc>
                          <a:spcPct val="96000"/>
                        </a:lnSpc>
                        <a:spcBef>
                          <a:spcPts val="200"/>
                        </a:spcBef>
                        <a:spcAft>
                          <a:spcPts val="200"/>
                        </a:spcAft>
                        <a:buFont typeface="Arial" panose="020B0604020202020204" pitchFamily="34" charset="0"/>
                        <a:buChar char="•"/>
                      </a:pPr>
                      <a:r>
                        <a:rPr lang="x-none" sz="1400" b="0" kern="1200" baseline="0" dirty="0">
                          <a:solidFill>
                            <a:schemeClr val="tx1"/>
                          </a:solidFill>
                          <a:latin typeface="+mn-lt"/>
                          <a:ea typeface="+mn-ea"/>
                          <a:cs typeface="+mn-cs"/>
                        </a:rPr>
                        <a:t>Calidad de servicio (QoS)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indent="-173038" algn="l" defTabSz="685777" rtl="0" eaLnBrk="1" latinLnBrk="0" hangingPunct="1">
                        <a:lnSpc>
                          <a:spcPct val="96000"/>
                        </a:lnSpc>
                        <a:spcBef>
                          <a:spcPts val="200"/>
                        </a:spcBef>
                        <a:spcAft>
                          <a:spcPts val="200"/>
                        </a:spcAft>
                        <a:buFont typeface="Arial" panose="020B0604020202020204" pitchFamily="34" charset="0"/>
                        <a:buChar char="•"/>
                      </a:pPr>
                      <a:r>
                        <a:rPr lang="x-none" sz="1400" b="0" kern="1200" dirty="0">
                          <a:solidFill>
                            <a:schemeClr val="tx1"/>
                          </a:solidFill>
                          <a:latin typeface="+mn-lt"/>
                          <a:ea typeface="+mn-ea"/>
                          <a:cs typeface="+mn-cs"/>
                        </a:rPr>
                        <a:t>Ancho de banda de red</a:t>
                      </a:r>
                    </a:p>
                    <a:p>
                      <a:pPr marL="173038" indent="-173038" algn="l" defTabSz="685777" rtl="0" eaLnBrk="1" latinLnBrk="0" hangingPunct="1">
                        <a:lnSpc>
                          <a:spcPct val="96000"/>
                        </a:lnSpc>
                        <a:spcBef>
                          <a:spcPts val="200"/>
                        </a:spcBef>
                        <a:spcAft>
                          <a:spcPts val="200"/>
                        </a:spcAft>
                        <a:buFont typeface="Arial" panose="020B0604020202020204" pitchFamily="34" charset="0"/>
                        <a:buChar char="•"/>
                      </a:pPr>
                      <a:r>
                        <a:rPr lang="x-none" sz="1400" b="0" kern="1200" dirty="0">
                          <a:solidFill>
                            <a:schemeClr val="tx1"/>
                          </a:solidFill>
                          <a:latin typeface="+mn-lt"/>
                          <a:ea typeface="+mn-ea"/>
                          <a:cs typeface="+mn-cs"/>
                        </a:rPr>
                        <a:t>Bring</a:t>
                      </a:r>
                      <a:r>
                        <a:rPr lang="x-none" sz="1400" b="0" kern="1200" baseline="0" dirty="0">
                          <a:solidFill>
                            <a:schemeClr val="tx1"/>
                          </a:solidFill>
                          <a:latin typeface="+mn-lt"/>
                          <a:ea typeface="+mn-ea"/>
                          <a:cs typeface="+mn-cs"/>
                        </a:rPr>
                        <a:t> Your Own Device (BYOD)</a:t>
                      </a:r>
                    </a:p>
                    <a:p>
                      <a:pPr marL="173038" indent="-173038" algn="l" defTabSz="685777" rtl="0" eaLnBrk="1" latinLnBrk="0" hangingPunct="1">
                        <a:lnSpc>
                          <a:spcPct val="96000"/>
                        </a:lnSpc>
                        <a:spcBef>
                          <a:spcPts val="200"/>
                        </a:spcBef>
                        <a:spcAft>
                          <a:spcPts val="200"/>
                        </a:spcAft>
                        <a:buFont typeface="Arial" panose="020B0604020202020204" pitchFamily="34" charset="0"/>
                        <a:buChar char="•"/>
                      </a:pPr>
                      <a:r>
                        <a:rPr lang="x-none" sz="1400" b="0" kern="1200" baseline="0" dirty="0">
                          <a:solidFill>
                            <a:schemeClr val="tx1"/>
                          </a:solidFill>
                          <a:latin typeface="+mn-lt"/>
                          <a:ea typeface="+mn-ea"/>
                          <a:cs typeface="+mn-cs"/>
                        </a:rPr>
                        <a:t>Colaboración </a:t>
                      </a:r>
                    </a:p>
                    <a:p>
                      <a:pPr marL="173038" indent="-173038" algn="l" defTabSz="685777" rtl="0" eaLnBrk="1" latinLnBrk="0" hangingPunct="1">
                        <a:lnSpc>
                          <a:spcPct val="96000"/>
                        </a:lnSpc>
                        <a:spcBef>
                          <a:spcPts val="200"/>
                        </a:spcBef>
                        <a:spcAft>
                          <a:spcPts val="200"/>
                        </a:spcAft>
                        <a:buFont typeface="Arial" panose="020B0604020202020204" pitchFamily="34" charset="0"/>
                        <a:buChar char="•"/>
                      </a:pPr>
                      <a:r>
                        <a:rPr lang="x-none" sz="1400" b="0" kern="1200" baseline="0" dirty="0">
                          <a:solidFill>
                            <a:schemeClr val="tx1"/>
                          </a:solidFill>
                          <a:latin typeface="+mn-lt"/>
                          <a:ea typeface="+mn-ea"/>
                          <a:cs typeface="+mn-cs"/>
                        </a:rPr>
                        <a:t>Computación en la nube</a:t>
                      </a:r>
                    </a:p>
                    <a:p>
                      <a:pPr marL="173038" indent="-173038" algn="l" defTabSz="685777" rtl="0" eaLnBrk="1" latinLnBrk="0" hangingPunct="1">
                        <a:lnSpc>
                          <a:spcPct val="96000"/>
                        </a:lnSpc>
                        <a:spcBef>
                          <a:spcPts val="200"/>
                        </a:spcBef>
                        <a:spcAft>
                          <a:spcPts val="200"/>
                        </a:spcAft>
                        <a:buFont typeface="Arial" panose="020B0604020202020204" pitchFamily="34" charset="0"/>
                        <a:buChar char="•"/>
                      </a:pPr>
                      <a:r>
                        <a:rPr lang="x-none" sz="1400" b="0" kern="1200" baseline="0" dirty="0">
                          <a:solidFill>
                            <a:schemeClr val="tx1"/>
                          </a:solidFill>
                          <a:latin typeface="+mn-lt"/>
                          <a:ea typeface="+mn-ea"/>
                          <a:cs typeface="+mn-cs"/>
                        </a:rPr>
                        <a:t>Nubes privadas</a:t>
                      </a:r>
                    </a:p>
                    <a:p>
                      <a:pPr marL="173038" indent="-173038" algn="l" defTabSz="685777" rtl="0" eaLnBrk="1" latinLnBrk="0" hangingPunct="1">
                        <a:lnSpc>
                          <a:spcPct val="96000"/>
                        </a:lnSpc>
                        <a:spcBef>
                          <a:spcPts val="200"/>
                        </a:spcBef>
                        <a:spcAft>
                          <a:spcPts val="200"/>
                        </a:spcAft>
                        <a:buFont typeface="Arial" panose="020B0604020202020204" pitchFamily="34" charset="0"/>
                        <a:buChar char="•"/>
                      </a:pPr>
                      <a:r>
                        <a:rPr lang="x-none" sz="1400" b="0" kern="1200" baseline="0" dirty="0">
                          <a:solidFill>
                            <a:schemeClr val="tx1"/>
                          </a:solidFill>
                          <a:latin typeface="+mn-lt"/>
                          <a:ea typeface="+mn-ea"/>
                          <a:cs typeface="+mn-cs"/>
                        </a:rPr>
                        <a:t>Nubes híbridas</a:t>
                      </a:r>
                    </a:p>
                    <a:p>
                      <a:pPr marL="173038" indent="-173038" algn="l" defTabSz="685777" rtl="0" eaLnBrk="1" latinLnBrk="0" hangingPunct="1">
                        <a:lnSpc>
                          <a:spcPct val="96000"/>
                        </a:lnSpc>
                        <a:spcBef>
                          <a:spcPts val="200"/>
                        </a:spcBef>
                        <a:spcAft>
                          <a:spcPts val="200"/>
                        </a:spcAft>
                        <a:buFont typeface="Arial" panose="020B0604020202020204" pitchFamily="34" charset="0"/>
                        <a:buChar char="•"/>
                      </a:pPr>
                      <a:r>
                        <a:rPr lang="x-none" sz="1400" b="0" kern="1200" baseline="0" dirty="0">
                          <a:solidFill>
                            <a:schemeClr val="tx1"/>
                          </a:solidFill>
                          <a:latin typeface="+mn-lt"/>
                          <a:ea typeface="+mn-ea"/>
                          <a:cs typeface="+mn-cs"/>
                        </a:rPr>
                        <a:t>Nubes públicas</a:t>
                      </a:r>
                    </a:p>
                    <a:p>
                      <a:pPr marL="173038" indent="-173038" algn="l" defTabSz="685777" rtl="0" eaLnBrk="1" latinLnBrk="0" hangingPunct="1">
                        <a:lnSpc>
                          <a:spcPct val="96000"/>
                        </a:lnSpc>
                        <a:spcBef>
                          <a:spcPts val="200"/>
                        </a:spcBef>
                        <a:spcAft>
                          <a:spcPts val="200"/>
                        </a:spcAft>
                        <a:buFont typeface="Arial" panose="020B0604020202020204" pitchFamily="34" charset="0"/>
                        <a:buChar char="•"/>
                      </a:pPr>
                      <a:r>
                        <a:rPr lang="x-none" sz="1400" b="0" kern="1200" baseline="0" dirty="0">
                          <a:solidFill>
                            <a:schemeClr val="tx1"/>
                          </a:solidFill>
                          <a:latin typeface="+mn-lt"/>
                          <a:ea typeface="+mn-ea"/>
                          <a:cs typeface="+mn-cs"/>
                        </a:rPr>
                        <a:t>Nubes personalizadas</a:t>
                      </a:r>
                    </a:p>
                    <a:p>
                      <a:pPr marL="173038" indent="-173038" algn="l" defTabSz="685777" rtl="0" eaLnBrk="1" latinLnBrk="0" hangingPunct="1">
                        <a:lnSpc>
                          <a:spcPct val="96000"/>
                        </a:lnSpc>
                        <a:spcBef>
                          <a:spcPts val="200"/>
                        </a:spcBef>
                        <a:spcAft>
                          <a:spcPts val="200"/>
                        </a:spcAft>
                        <a:buFont typeface="Arial" panose="020B0604020202020204" pitchFamily="34" charset="0"/>
                        <a:buChar char="•"/>
                      </a:pPr>
                      <a:r>
                        <a:rPr lang="x-none" sz="1400" b="0" kern="1200" baseline="0" dirty="0">
                          <a:solidFill>
                            <a:schemeClr val="tx1"/>
                          </a:solidFill>
                          <a:latin typeface="+mn-lt"/>
                          <a:ea typeface="+mn-ea"/>
                          <a:cs typeface="+mn-cs"/>
                        </a:rPr>
                        <a:t>Centro de datos</a:t>
                      </a:r>
                    </a:p>
                    <a:p>
                      <a:pPr marL="173038" indent="-173038" algn="l" defTabSz="685777" rtl="0" eaLnBrk="1" latinLnBrk="0" hangingPunct="1">
                        <a:lnSpc>
                          <a:spcPct val="96000"/>
                        </a:lnSpc>
                        <a:spcBef>
                          <a:spcPts val="200"/>
                        </a:spcBef>
                        <a:spcAft>
                          <a:spcPts val="200"/>
                        </a:spcAft>
                        <a:buFont typeface="Arial" panose="020B0604020202020204" pitchFamily="34" charset="0"/>
                        <a:buChar char="•"/>
                      </a:pPr>
                      <a:r>
                        <a:rPr lang="x-none" sz="1400" b="0" kern="1200" baseline="0" dirty="0">
                          <a:solidFill>
                            <a:schemeClr val="tx1"/>
                          </a:solidFill>
                          <a:latin typeface="+mn-lt"/>
                          <a:ea typeface="+mn-ea"/>
                          <a:cs typeface="+mn-cs"/>
                        </a:rPr>
                        <a:t>Tecnología del hogar inteligente</a:t>
                      </a:r>
                    </a:p>
                    <a:p>
                      <a:pPr marL="173038" indent="-173038" algn="l" defTabSz="685777" rtl="0" eaLnBrk="1" latinLnBrk="0" hangingPunct="1">
                        <a:lnSpc>
                          <a:spcPct val="96000"/>
                        </a:lnSpc>
                        <a:spcBef>
                          <a:spcPts val="200"/>
                        </a:spcBef>
                        <a:spcAft>
                          <a:spcPts val="200"/>
                        </a:spcAft>
                        <a:buFont typeface="Arial" panose="020B0604020202020204" pitchFamily="34" charset="0"/>
                        <a:buChar char="•"/>
                      </a:pPr>
                      <a:r>
                        <a:rPr lang="x-none" sz="1400" b="0" kern="1200" baseline="0" dirty="0">
                          <a:solidFill>
                            <a:schemeClr val="tx1"/>
                          </a:solidFill>
                          <a:latin typeface="+mn-lt"/>
                          <a:ea typeface="+mn-ea"/>
                          <a:cs typeface="+mn-cs"/>
                        </a:rPr>
                        <a:t>Redes por línea eléctrica</a:t>
                      </a:r>
                    </a:p>
                    <a:p>
                      <a:pPr marL="173038" indent="-173038" algn="l" defTabSz="685777" rtl="0" eaLnBrk="1" latinLnBrk="0" hangingPunct="1">
                        <a:lnSpc>
                          <a:spcPct val="96000"/>
                        </a:lnSpc>
                        <a:spcBef>
                          <a:spcPts val="200"/>
                        </a:spcBef>
                        <a:spcAft>
                          <a:spcPts val="200"/>
                        </a:spcAft>
                        <a:buFont typeface="Arial" panose="020B0604020202020204" pitchFamily="34" charset="0"/>
                        <a:buChar char="•"/>
                      </a:pPr>
                      <a:r>
                        <a:rPr lang="x-none" sz="1400" b="0" kern="1200" baseline="0" dirty="0">
                          <a:solidFill>
                            <a:schemeClr val="tx1"/>
                          </a:solidFill>
                          <a:latin typeface="+mn-lt"/>
                          <a:ea typeface="+mn-ea"/>
                          <a:cs typeface="+mn-cs"/>
                        </a:rPr>
                        <a:t>Proveedor de servicios de Internet inalámbricos (WISP)</a:t>
                      </a:r>
                    </a:p>
                    <a:p>
                      <a:pPr marL="173038" indent="-173038" algn="l" defTabSz="685777" rtl="0" eaLnBrk="1" latinLnBrk="0" hangingPunct="1">
                        <a:lnSpc>
                          <a:spcPct val="96000"/>
                        </a:lnSpc>
                        <a:spcBef>
                          <a:spcPts val="200"/>
                        </a:spcBef>
                        <a:spcAft>
                          <a:spcPts val="200"/>
                        </a:spcAft>
                        <a:buFont typeface="Arial" panose="020B0604020202020204" pitchFamily="34" charset="0"/>
                        <a:buChar char="•"/>
                      </a:pPr>
                      <a:r>
                        <a:rPr lang="x-none" sz="1400" b="0" kern="1200" baseline="0" dirty="0">
                          <a:solidFill>
                            <a:schemeClr val="tx1"/>
                          </a:solidFill>
                          <a:latin typeface="+mn-lt"/>
                          <a:ea typeface="+mn-ea"/>
                          <a:cs typeface="+mn-cs"/>
                        </a:rPr>
                        <a:t>Arquitectura de redes</a:t>
                      </a:r>
                    </a:p>
                    <a:p>
                      <a:pPr>
                        <a:lnSpc>
                          <a:spcPct val="96000"/>
                        </a:lnSpc>
                      </a:pP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c15="http://schemas.microsoft.com/office/drawing/2012/chart" xmlns:c="http://schemas.openxmlformats.org/drawingml/2006/chart" xmlns="" val="1600795013"/>
                  </a:ext>
                </a:extLst>
              </a:tr>
            </a:tbl>
          </a:graphicData>
        </a:graphic>
      </p:graphicFrame>
    </p:spTree>
    <p:custDataLst>
      <p:tags r:id="rId1"/>
    </p:custDataLst>
    <p:extLst>
      <p:ext uri="{BB962C8B-B14F-4D97-AF65-F5344CB8AC3E}">
        <p14:creationId xmlns:p14="http://schemas.microsoft.com/office/powerpoint/2010/main" val="3271745509"/>
      </p:ext>
    </p:extLst>
  </p:cSld>
  <p:clrMapOvr>
    <a:masterClrMapping/>
  </p:clrMapOvr>
  <p:transition spd="slow">
    <p:wipe/>
  </p:transition>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90828277"/>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4" name="Rectangle 33"/>
          <p:cNvSpPr>
            <a:spLocks noGrp="1" noChangeArrowheads="1"/>
          </p:cNvSpPr>
          <p:nvPr>
            <p:ph type="title"/>
          </p:nvPr>
        </p:nvSpPr>
        <p:spPr/>
        <p:txBody>
          <a:bodyPr/>
          <a:lstStyle/>
          <a:p>
            <a:pPr rtl="0" eaLnBrk="1" hangingPunct="1"/>
            <a:r>
              <a:rPr lang="x-none"/>
              <a:t>Capítulo 11: Ayuda adicional</a:t>
            </a:r>
          </a:p>
        </p:txBody>
      </p:sp>
      <p:sp>
        <p:nvSpPr>
          <p:cNvPr id="20483" name="Rectangle 34"/>
          <p:cNvSpPr>
            <a:spLocks noGrp="1" noChangeArrowheads="1"/>
          </p:cNvSpPr>
          <p:nvPr>
            <p:ph idx="1"/>
          </p:nvPr>
        </p:nvSpPr>
        <p:spPr/>
        <p:txBody>
          <a:bodyPr/>
          <a:lstStyle/>
          <a:p>
            <a:pPr rtl="0">
              <a:lnSpc>
                <a:spcPct val="85000"/>
              </a:lnSpc>
              <a:spcBef>
                <a:spcPct val="30000"/>
              </a:spcBef>
              <a:spcAft>
                <a:spcPts val="900"/>
              </a:spcAft>
              <a:defRPr/>
            </a:pPr>
            <a:r>
              <a:rPr lang="x-none" dirty="0"/>
              <a:t>Para obtener ayuda adicional sobre las estrategias de enseñanza, incluidos los planes de lección, analogías para los conceptos difíciles y temas de conversación, visite la Comunidad ITE en: </a:t>
            </a:r>
            <a:r>
              <a:rPr lang="x-none" dirty="0">
                <a:hlinkClick r:id="rId4"/>
              </a:rPr>
              <a:t>https://community.cisco.com/t5/networking-academy/ct-p/Netacad</a:t>
            </a:r>
            <a:r>
              <a:rPr lang="x-none" dirty="0"/>
              <a:t>, o simplemente visite </a:t>
            </a:r>
            <a:r>
              <a:rPr lang="x-none" dirty="0">
                <a:hlinkClick r:id="rId5"/>
              </a:rPr>
              <a:t>https://community.cisco.com</a:t>
            </a:r>
            <a:r>
              <a:rPr lang="x-none" dirty="0"/>
              <a:t>.</a:t>
            </a:r>
          </a:p>
          <a:p>
            <a:pPr rtl="0">
              <a:lnSpc>
                <a:spcPct val="85000"/>
              </a:lnSpc>
              <a:spcBef>
                <a:spcPct val="30000"/>
              </a:spcBef>
              <a:defRPr/>
            </a:pPr>
            <a:r>
              <a:rPr lang="x-none" dirty="0"/>
              <a:t>Si tiene planes o recursos de lección que desee compartir, cárguelos a la Comunidad ITE a fin de ayudar a otros instructores.</a:t>
            </a:r>
          </a:p>
        </p:txBody>
      </p:sp>
    </p:spTree>
    <p:custDataLst>
      <p:tags r:id="rId1"/>
    </p:custDataLst>
    <p:extLst>
      <p:ext uri="{BB962C8B-B14F-4D97-AF65-F5344CB8AC3E}">
        <p14:creationId xmlns:p14="http://schemas.microsoft.com/office/powerpoint/2010/main" val="2691724995"/>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783168022"/>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201647" y="1960091"/>
            <a:ext cx="7741082" cy="644730"/>
          </a:xfrm>
        </p:spPr>
        <p:txBody>
          <a:bodyPr/>
          <a:lstStyle/>
          <a:p>
            <a:pPr rtl="0"/>
            <a:r>
              <a:rPr lang="x-none">
                <a:solidFill>
                  <a:schemeClr val="accent5">
                    <a:lumMod val="40000"/>
                    <a:lumOff val="60000"/>
                  </a:schemeClr>
                </a:solidFill>
              </a:rPr>
              <a:t>Capítulo 11: configuración de Windows</a:t>
            </a:r>
          </a:p>
        </p:txBody>
      </p:sp>
      <p:sp>
        <p:nvSpPr>
          <p:cNvPr id="7" name="Subtitle 6"/>
          <p:cNvSpPr>
            <a:spLocks noGrp="1"/>
          </p:cNvSpPr>
          <p:nvPr>
            <p:ph type="subTitle" idx="1"/>
          </p:nvPr>
        </p:nvSpPr>
        <p:spPr>
          <a:xfrm>
            <a:off x="469497" y="3809526"/>
            <a:ext cx="2368954" cy="902174"/>
          </a:xfrm>
        </p:spPr>
        <p:txBody>
          <a:bodyPr/>
          <a:lstStyle/>
          <a:p>
            <a:pPr rtl="0"/>
            <a:r>
              <a:rPr lang="x-none">
                <a:solidFill>
                  <a:schemeClr val="accent5">
                    <a:lumMod val="40000"/>
                    <a:lumOff val="60000"/>
                  </a:schemeClr>
                </a:solidFill>
              </a:rPr>
              <a:t>IT Essentials v7.0</a:t>
            </a:r>
          </a:p>
          <a:p>
            <a:endParaRPr lang="en-US" dirty="0">
              <a:solidFill>
                <a:schemeClr val="accent5">
                  <a:lumMod val="40000"/>
                  <a:lumOff val="60000"/>
                </a:schemeClr>
              </a:solidFill>
            </a:endParaRPr>
          </a:p>
        </p:txBody>
      </p:sp>
    </p:spTree>
    <p:custDataLst>
      <p:tags r:id="rId1"/>
    </p:custDataLst>
    <p:extLst>
      <p:ext uri="{BB962C8B-B14F-4D97-AF65-F5344CB8AC3E}">
        <p14:creationId xmlns:p14="http://schemas.microsoft.com/office/powerpoint/2010/main" val="1782938014"/>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eaLnBrk="1" hangingPunct="1"/>
            <a:r>
              <a:rPr lang="x-none"/>
              <a:t>Capítulo 11: Secciones y objetivos</a:t>
            </a:r>
          </a:p>
        </p:txBody>
      </p:sp>
      <p:sp>
        <p:nvSpPr>
          <p:cNvPr id="4099" name="Rectangle 34"/>
          <p:cNvSpPr>
            <a:spLocks noGrp="1" noChangeArrowheads="1"/>
          </p:cNvSpPr>
          <p:nvPr>
            <p:ph idx="1"/>
          </p:nvPr>
        </p:nvSpPr>
        <p:spPr>
          <a:xfrm>
            <a:off x="135355" y="720567"/>
            <a:ext cx="7909049" cy="4155319"/>
          </a:xfrm>
        </p:spPr>
        <p:txBody>
          <a:bodyPr/>
          <a:lstStyle/>
          <a:p>
            <a:pPr marL="0" indent="0" rtl="0">
              <a:buNone/>
            </a:pPr>
            <a:r>
              <a:rPr lang="x-none" sz="1600" dirty="0"/>
              <a:t>11.1 Escritorio y Explorador de archivos de Windows</a:t>
            </a:r>
          </a:p>
          <a:p>
            <a:pPr rtl="0"/>
            <a:r>
              <a:rPr lang="x-none" sz="1400" dirty="0"/>
              <a:t>Configure el escritorio y el Explorador de archivos de Windows</a:t>
            </a:r>
          </a:p>
          <a:p>
            <a:pPr marL="542131" lvl="2" indent="-214313" rtl="0">
              <a:buFont typeface="Arial" panose="020B0604020202020204" pitchFamily="34" charset="0"/>
              <a:buChar char="•"/>
            </a:pPr>
            <a:r>
              <a:rPr lang="x-none" dirty="0"/>
              <a:t>Compare las versiones 7, 8, 8.1 y 10 de Windows.</a:t>
            </a:r>
          </a:p>
          <a:p>
            <a:pPr marL="542131" lvl="2" indent="-214313" rtl="0">
              <a:buFont typeface="Arial" panose="020B0604020202020204" pitchFamily="34" charset="0"/>
              <a:buChar char="•"/>
            </a:pPr>
            <a:r>
              <a:rPr lang="x-none" dirty="0"/>
              <a:t>Utilice funciones del escritorio de Windows.</a:t>
            </a:r>
          </a:p>
          <a:p>
            <a:pPr marL="542131" lvl="2" indent="-214313" rtl="0">
              <a:buFont typeface="Arial" panose="020B0604020202020204" pitchFamily="34" charset="0"/>
              <a:buChar char="•"/>
            </a:pPr>
            <a:r>
              <a:rPr lang="x-none" dirty="0"/>
              <a:t>Utilice el administrador de tareas de Windows para administrar los procesos y servicios en ejecución.</a:t>
            </a:r>
          </a:p>
          <a:p>
            <a:pPr marL="542131" lvl="2" indent="-214313" rtl="0">
              <a:buFont typeface="Arial" panose="020B0604020202020204" pitchFamily="34" charset="0"/>
              <a:buChar char="•"/>
            </a:pPr>
            <a:r>
              <a:rPr lang="x-none" dirty="0"/>
              <a:t>Utilice el Explorador de archivos para administrar archivos, carpetas y aplicaciones.</a:t>
            </a:r>
          </a:p>
          <a:p>
            <a:pPr marL="542131" lvl="2" indent="-214313">
              <a:buFont typeface="Arial" panose="020B0604020202020204" pitchFamily="34" charset="0"/>
              <a:buChar char="•"/>
            </a:pPr>
            <a:endParaRPr lang="en-US" sz="1150" dirty="0"/>
          </a:p>
          <a:p>
            <a:pPr marL="327818" lvl="2" indent="0">
              <a:buNone/>
            </a:pPr>
            <a:endParaRPr lang="en-US" sz="1150" dirty="0"/>
          </a:p>
        </p:txBody>
      </p:sp>
    </p:spTree>
    <p:custDataLst>
      <p:tags r:id="rId1"/>
    </p:custDataLst>
    <p:extLst>
      <p:ext uri="{BB962C8B-B14F-4D97-AF65-F5344CB8AC3E}">
        <p14:creationId xmlns:p14="http://schemas.microsoft.com/office/powerpoint/2010/main" val="111192384"/>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eaLnBrk="1" hangingPunct="1"/>
            <a:r>
              <a:rPr lang="x-none"/>
              <a:t>Capítulo 11: Secciones y objetivos (continuación)</a:t>
            </a:r>
          </a:p>
        </p:txBody>
      </p:sp>
      <p:sp>
        <p:nvSpPr>
          <p:cNvPr id="6" name="Rectangle 5">
            <a:extLst>
              <a:ext uri="{FF2B5EF4-FFF2-40B4-BE49-F238E27FC236}">
                <a16:creationId xmlns:a16="http://schemas.microsoft.com/office/drawing/2014/main" xmlns:c15="http://schemas.microsoft.com/office/drawing/2012/chart" xmlns:c="http://schemas.openxmlformats.org/drawingml/2006/chart" xmlns="" id="{6419018F-3895-4305-BFB6-79919FF33781}"/>
              </a:ext>
            </a:extLst>
          </p:cNvPr>
          <p:cNvSpPr/>
          <p:nvPr/>
        </p:nvSpPr>
        <p:spPr>
          <a:xfrm>
            <a:off x="278674" y="745415"/>
            <a:ext cx="8229600" cy="3085460"/>
          </a:xfrm>
          <a:prstGeom prst="rect">
            <a:avLst/>
          </a:prstGeom>
        </p:spPr>
        <p:txBody>
          <a:bodyPr wrap="square">
            <a:spAutoFit/>
          </a:bodyPr>
          <a:lstStyle/>
          <a:p>
            <a:pPr lvl="0" defTabSz="684213" rtl="0">
              <a:spcBef>
                <a:spcPts val="600"/>
              </a:spcBef>
              <a:spcAft>
                <a:spcPts val="600"/>
              </a:spcAft>
              <a:buClr>
                <a:srgbClr val="58585B"/>
              </a:buClr>
              <a:buSzPct val="90000"/>
            </a:pPr>
            <a:r>
              <a:rPr lang="x-none" sz="1600" dirty="0">
                <a:solidFill>
                  <a:srgbClr val="000000"/>
                </a:solidFill>
                <a:latin typeface="Arial"/>
                <a:ea typeface="ＭＳ Ｐゴシック" charset="0"/>
              </a:rPr>
              <a:t>11.2 Configuración de Windows con paneles de control</a:t>
            </a:r>
          </a:p>
          <a:p>
            <a:pPr marL="169863" lvl="0" indent="-169863" defTabSz="684213" rtl="0">
              <a:spcBef>
                <a:spcPts val="600"/>
              </a:spcBef>
              <a:spcAft>
                <a:spcPts val="600"/>
              </a:spcAft>
              <a:buClr>
                <a:srgbClr val="58585B"/>
              </a:buClr>
              <a:buSzPct val="90000"/>
              <a:buFont typeface="Wingdings" panose="05000000000000000000" pitchFamily="2" charset="2"/>
              <a:buChar char="§"/>
            </a:pPr>
            <a:r>
              <a:rPr lang="x-none" sz="1400" dirty="0">
                <a:solidFill>
                  <a:srgbClr val="000000"/>
                </a:solidFill>
                <a:latin typeface="Arial"/>
                <a:ea typeface="ＭＳ Ｐゴシック" charset="0"/>
              </a:rPr>
              <a:t>Configuración de Windows mediante los paneles de control</a:t>
            </a:r>
          </a:p>
          <a:p>
            <a:pPr marL="542131" lvl="2" indent="-214313" defTabSz="684213" rtl="0">
              <a:spcBef>
                <a:spcPts val="300"/>
              </a:spcBef>
              <a:spcAft>
                <a:spcPts val="300"/>
              </a:spcAft>
              <a:buFont typeface="Arial" panose="020B0604020202020204" pitchFamily="34" charset="0"/>
              <a:buChar char="•"/>
            </a:pPr>
            <a:r>
              <a:rPr lang="x-none" sz="1200" dirty="0">
                <a:solidFill>
                  <a:srgbClr val="000000"/>
                </a:solidFill>
                <a:latin typeface="Arial"/>
                <a:ea typeface="ＭＳ Ｐゴシック" charset="0"/>
              </a:rPr>
              <a:t>Use las utilidades del panel de control de Microsoft Windows.</a:t>
            </a:r>
          </a:p>
          <a:p>
            <a:pPr marL="542131" lvl="2" indent="-214313" defTabSz="684213" rtl="0">
              <a:spcBef>
                <a:spcPts val="300"/>
              </a:spcBef>
              <a:spcAft>
                <a:spcPts val="300"/>
              </a:spcAft>
              <a:buFont typeface="Arial" panose="020B0604020202020204" pitchFamily="34" charset="0"/>
              <a:buChar char="•"/>
            </a:pPr>
            <a:r>
              <a:rPr lang="x-none" sz="1200" dirty="0">
                <a:solidFill>
                  <a:srgbClr val="000000"/>
                </a:solidFill>
                <a:latin typeface="Arial"/>
                <a:ea typeface="ＭＳ Ｐゴシック" charset="0"/>
              </a:rPr>
              <a:t>Configure las cuentas de usuario con paneles de control.</a:t>
            </a:r>
          </a:p>
          <a:p>
            <a:pPr marL="542131" lvl="2" indent="-214313" defTabSz="684213" rtl="0">
              <a:spcBef>
                <a:spcPts val="300"/>
              </a:spcBef>
              <a:spcAft>
                <a:spcPts val="300"/>
              </a:spcAft>
              <a:buFont typeface="Arial" panose="020B0604020202020204" pitchFamily="34" charset="0"/>
              <a:buChar char="•"/>
            </a:pPr>
            <a:r>
              <a:rPr lang="x-none" sz="1200" dirty="0">
                <a:solidFill>
                  <a:srgbClr val="000000"/>
                </a:solidFill>
                <a:latin typeface="Arial"/>
                <a:ea typeface="ＭＳ Ｐゴシック" charset="0"/>
              </a:rPr>
              <a:t>Configure Internet y la conectividad de red mediante los paneles de control.</a:t>
            </a:r>
          </a:p>
          <a:p>
            <a:pPr marL="542131" lvl="2" indent="-214313" defTabSz="684213" rtl="0">
              <a:spcBef>
                <a:spcPts val="300"/>
              </a:spcBef>
              <a:spcAft>
                <a:spcPts val="300"/>
              </a:spcAft>
              <a:buFont typeface="Arial" panose="020B0604020202020204" pitchFamily="34" charset="0"/>
              <a:buChar char="•"/>
            </a:pPr>
            <a:r>
              <a:rPr lang="x-none" sz="1200" dirty="0">
                <a:solidFill>
                  <a:srgbClr val="000000"/>
                </a:solidFill>
                <a:latin typeface="Arial"/>
                <a:ea typeface="ＭＳ Ｐゴシック" charset="0"/>
              </a:rPr>
              <a:t>Configure los parámetros de la pantalla de Windows.</a:t>
            </a:r>
          </a:p>
          <a:p>
            <a:pPr marL="542131" lvl="2" indent="-214313" defTabSz="684213" rtl="0">
              <a:spcBef>
                <a:spcPts val="300"/>
              </a:spcBef>
              <a:spcAft>
                <a:spcPts val="300"/>
              </a:spcAft>
              <a:buFont typeface="Arial" panose="020B0604020202020204" pitchFamily="34" charset="0"/>
              <a:buChar char="•"/>
            </a:pPr>
            <a:r>
              <a:rPr lang="x-none" sz="1200" dirty="0">
                <a:solidFill>
                  <a:srgbClr val="000000"/>
                </a:solidFill>
                <a:latin typeface="Arial"/>
                <a:ea typeface="ＭＳ Ｐゴシック" charset="0"/>
              </a:rPr>
              <a:t>Utilice los paneles de opciones del sistema y de alimentación.</a:t>
            </a:r>
          </a:p>
          <a:p>
            <a:pPr marL="542131" lvl="2" indent="-214313" defTabSz="684213" rtl="0">
              <a:spcBef>
                <a:spcPts val="300"/>
              </a:spcBef>
              <a:spcAft>
                <a:spcPts val="300"/>
              </a:spcAft>
              <a:buFont typeface="Arial" panose="020B0604020202020204" pitchFamily="34" charset="0"/>
              <a:buChar char="•"/>
            </a:pPr>
            <a:r>
              <a:rPr lang="x-none" sz="1200" dirty="0">
                <a:solidFill>
                  <a:srgbClr val="000000"/>
                </a:solidFill>
                <a:latin typeface="Arial"/>
                <a:ea typeface="ＭＳ Ｐゴシック" charset="0"/>
              </a:rPr>
              <a:t>Utilice los paneles de control de hardware y de sonido.</a:t>
            </a:r>
          </a:p>
          <a:p>
            <a:pPr marL="542131" lvl="2" indent="-214313" defTabSz="684213" rtl="0">
              <a:spcBef>
                <a:spcPts val="300"/>
              </a:spcBef>
              <a:spcAft>
                <a:spcPts val="300"/>
              </a:spcAft>
              <a:buFont typeface="Arial" panose="020B0604020202020204" pitchFamily="34" charset="0"/>
              <a:buChar char="•"/>
            </a:pPr>
            <a:r>
              <a:rPr lang="x-none" sz="1200" dirty="0">
                <a:solidFill>
                  <a:srgbClr val="000000"/>
                </a:solidFill>
                <a:latin typeface="Arial"/>
                <a:ea typeface="ＭＳ Ｐゴシック" charset="0"/>
              </a:rPr>
              <a:t>Use los paneles de control de reloj, región e idioma para configurar una computadora para una ubicación.</a:t>
            </a:r>
          </a:p>
          <a:p>
            <a:pPr marL="542131" lvl="2" indent="-214313" defTabSz="684213" rtl="0">
              <a:spcBef>
                <a:spcPts val="300"/>
              </a:spcBef>
              <a:spcAft>
                <a:spcPts val="300"/>
              </a:spcAft>
              <a:buFont typeface="Arial" panose="020B0604020202020204" pitchFamily="34" charset="0"/>
              <a:buChar char="•"/>
            </a:pPr>
            <a:r>
              <a:rPr lang="x-none" sz="1200" dirty="0">
                <a:solidFill>
                  <a:srgbClr val="000000"/>
                </a:solidFill>
                <a:latin typeface="Arial"/>
                <a:ea typeface="ＭＳ Ｐゴシック" charset="0"/>
              </a:rPr>
              <a:t>Utilice el panel de control de Programas y Características para administrar el software de Windows.</a:t>
            </a:r>
          </a:p>
          <a:p>
            <a:pPr marL="542131" lvl="2" indent="-214313" defTabSz="684213" rtl="0">
              <a:spcBef>
                <a:spcPts val="300"/>
              </a:spcBef>
              <a:spcAft>
                <a:spcPts val="300"/>
              </a:spcAft>
              <a:buFont typeface="Arial" panose="020B0604020202020204" pitchFamily="34" charset="0"/>
              <a:buChar char="•"/>
            </a:pPr>
            <a:r>
              <a:rPr lang="x-none" sz="1200" dirty="0">
                <a:solidFill>
                  <a:srgbClr val="000000"/>
                </a:solidFill>
                <a:latin typeface="Arial"/>
                <a:ea typeface="ＭＳ Ｐゴシック" charset="0"/>
              </a:rPr>
              <a:t>Explique la forma en que se utiliza el panel de control de resolución de problemas de Windows para investigar problemas del sistema.</a:t>
            </a:r>
          </a:p>
        </p:txBody>
      </p:sp>
    </p:spTree>
    <p:custDataLst>
      <p:tags r:id="rId1"/>
    </p:custDataLst>
    <p:extLst>
      <p:ext uri="{BB962C8B-B14F-4D97-AF65-F5344CB8AC3E}">
        <p14:creationId xmlns:p14="http://schemas.microsoft.com/office/powerpoint/2010/main" val="2959430711"/>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eaLnBrk="1" hangingPunct="1"/>
            <a:r>
              <a:rPr lang="x-none"/>
              <a:t>Capítulo 11: Secciones y objetivos (continuación)</a:t>
            </a:r>
          </a:p>
        </p:txBody>
      </p:sp>
      <p:sp>
        <p:nvSpPr>
          <p:cNvPr id="3" name="Rectangle 2">
            <a:extLst>
              <a:ext uri="{FF2B5EF4-FFF2-40B4-BE49-F238E27FC236}">
                <a16:creationId xmlns:a16="http://schemas.microsoft.com/office/drawing/2014/main" xmlns:c15="http://schemas.microsoft.com/office/drawing/2012/chart" xmlns:c="http://schemas.openxmlformats.org/drawingml/2006/chart" xmlns="" id="{A7B9DA06-EB07-4403-9C2D-83CBEBFDB96C}"/>
              </a:ext>
            </a:extLst>
          </p:cNvPr>
          <p:cNvSpPr/>
          <p:nvPr/>
        </p:nvSpPr>
        <p:spPr>
          <a:xfrm>
            <a:off x="278674" y="740713"/>
            <a:ext cx="8229600" cy="4393510"/>
          </a:xfrm>
          <a:prstGeom prst="rect">
            <a:avLst/>
          </a:prstGeom>
        </p:spPr>
        <p:txBody>
          <a:bodyPr wrap="square">
            <a:spAutoFit/>
          </a:bodyPr>
          <a:lstStyle/>
          <a:p>
            <a:pPr lvl="0" defTabSz="684213" rtl="0">
              <a:spcBef>
                <a:spcPts val="600"/>
              </a:spcBef>
              <a:spcAft>
                <a:spcPts val="600"/>
              </a:spcAft>
              <a:buClr>
                <a:srgbClr val="58585B"/>
              </a:buClr>
              <a:buSzPct val="90000"/>
            </a:pPr>
            <a:r>
              <a:rPr lang="x-none" sz="1600" dirty="0">
                <a:solidFill>
                  <a:srgbClr val="000000"/>
                </a:solidFill>
                <a:latin typeface="Arial"/>
                <a:ea typeface="ＭＳ Ｐゴシック" charset="0"/>
              </a:rPr>
              <a:t>11.3 Administración del sistema</a:t>
            </a:r>
          </a:p>
          <a:p>
            <a:pPr marL="169863" lvl="0" indent="-169863" defTabSz="684213" rtl="0">
              <a:spcBef>
                <a:spcPts val="600"/>
              </a:spcBef>
              <a:spcAft>
                <a:spcPts val="600"/>
              </a:spcAft>
              <a:buClr>
                <a:srgbClr val="58585B"/>
              </a:buClr>
              <a:buSzPct val="90000"/>
              <a:buFont typeface="Wingdings" panose="05000000000000000000" pitchFamily="2" charset="2"/>
              <a:buChar char="§"/>
            </a:pPr>
            <a:r>
              <a:rPr lang="x-none" sz="1400" dirty="0">
                <a:solidFill>
                  <a:srgbClr val="000000"/>
                </a:solidFill>
                <a:latin typeface="Arial"/>
                <a:ea typeface="ＭＳ Ｐゴシック" charset="0"/>
              </a:rPr>
              <a:t>Use las herramientas y las utilidades de Windows para administrar los sistemas Windows.</a:t>
            </a:r>
          </a:p>
          <a:p>
            <a:pPr marL="542131" lvl="2" indent="-214313" defTabSz="684213" rtl="0">
              <a:spcBef>
                <a:spcPts val="300"/>
              </a:spcBef>
              <a:spcAft>
                <a:spcPts val="300"/>
              </a:spcAft>
              <a:buFont typeface="Arial" panose="020B0604020202020204" pitchFamily="34" charset="0"/>
              <a:buChar char="•"/>
            </a:pPr>
            <a:r>
              <a:rPr lang="x-none" sz="1200" dirty="0">
                <a:solidFill>
                  <a:srgbClr val="000000"/>
                </a:solidFill>
                <a:latin typeface="Arial"/>
                <a:ea typeface="ＭＳ Ｐゴシック" charset="0"/>
              </a:rPr>
              <a:t>Administre recursos del sistema con utilidades de Microsoft Windows.</a:t>
            </a:r>
          </a:p>
          <a:p>
            <a:pPr marL="542131" lvl="2" indent="-214313" defTabSz="684213" rtl="0">
              <a:spcBef>
                <a:spcPts val="300"/>
              </a:spcBef>
              <a:spcAft>
                <a:spcPts val="300"/>
              </a:spcAft>
              <a:buFont typeface="Arial" panose="020B0604020202020204" pitchFamily="34" charset="0"/>
              <a:buChar char="•"/>
            </a:pPr>
            <a:r>
              <a:rPr lang="x-none" sz="1200" dirty="0">
                <a:solidFill>
                  <a:srgbClr val="000000"/>
                </a:solidFill>
                <a:latin typeface="Arial"/>
                <a:ea typeface="ＭＳ Ｐゴシック" charset="0"/>
              </a:rPr>
              <a:t>Use utilidades de Microsoft Windows para administrar el funcionamiento del sistema.</a:t>
            </a:r>
          </a:p>
          <a:p>
            <a:pPr marL="542131" lvl="2" indent="-214313" defTabSz="684213" rtl="0">
              <a:spcBef>
                <a:spcPts val="300"/>
              </a:spcBef>
              <a:spcAft>
                <a:spcPts val="300"/>
              </a:spcAft>
              <a:buFont typeface="Arial" panose="020B0604020202020204" pitchFamily="34" charset="0"/>
              <a:buChar char="•"/>
            </a:pPr>
            <a:r>
              <a:rPr lang="x-none" sz="1200" dirty="0">
                <a:solidFill>
                  <a:srgbClr val="000000"/>
                </a:solidFill>
                <a:latin typeface="Arial"/>
                <a:ea typeface="ＭＳ Ｐゴシック" charset="0"/>
              </a:rPr>
              <a:t>Administre el almacenamiento de volumen del sistema con utilidades de Microsoft Windows.</a:t>
            </a:r>
          </a:p>
          <a:p>
            <a:pPr marL="542131" lvl="2" indent="-214313" defTabSz="684213" rtl="0">
              <a:spcBef>
                <a:spcPts val="300"/>
              </a:spcBef>
              <a:spcAft>
                <a:spcPts val="300"/>
              </a:spcAft>
              <a:buFont typeface="Arial" panose="020B0604020202020204" pitchFamily="34" charset="0"/>
              <a:buChar char="•"/>
            </a:pPr>
            <a:r>
              <a:rPr lang="x-none" sz="1200" dirty="0">
                <a:solidFill>
                  <a:srgbClr val="000000"/>
                </a:solidFill>
                <a:latin typeface="Arial"/>
                <a:ea typeface="ＭＳ Ｐゴシック" charset="0"/>
              </a:rPr>
              <a:t>Gestione aplicaciones de software</a:t>
            </a:r>
          </a:p>
          <a:p>
            <a:pPr lvl="0" defTabSz="684213" rtl="0">
              <a:spcBef>
                <a:spcPts val="600"/>
              </a:spcBef>
              <a:spcAft>
                <a:spcPts val="600"/>
              </a:spcAft>
              <a:buClr>
                <a:srgbClr val="58585B"/>
              </a:buClr>
              <a:buSzPct val="90000"/>
            </a:pPr>
            <a:r>
              <a:rPr lang="x-none" sz="1600" dirty="0">
                <a:solidFill>
                  <a:srgbClr val="000000"/>
                </a:solidFill>
                <a:latin typeface="Arial"/>
                <a:ea typeface="ＭＳ Ｐゴシック" charset="0"/>
              </a:rPr>
              <a:t>11.4 Herramientas de línea de comandos</a:t>
            </a:r>
          </a:p>
          <a:p>
            <a:pPr marL="169863" lvl="0" indent="-169863" defTabSz="684213" rtl="0">
              <a:spcBef>
                <a:spcPts val="600"/>
              </a:spcBef>
              <a:spcAft>
                <a:spcPts val="600"/>
              </a:spcAft>
              <a:buClr>
                <a:srgbClr val="58585B"/>
              </a:buClr>
              <a:buSzPct val="90000"/>
              <a:buFont typeface="Wingdings" panose="05000000000000000000" pitchFamily="2" charset="2"/>
              <a:buChar char="§"/>
            </a:pPr>
            <a:r>
              <a:rPr lang="x-none" sz="1400" dirty="0">
                <a:solidFill>
                  <a:srgbClr val="000000"/>
                </a:solidFill>
                <a:latin typeface="Arial"/>
                <a:ea typeface="ＭＳ Ｐゴシック" charset="0"/>
              </a:rPr>
              <a:t>Utilizar las herramientas de línea de comandos de Microsoft Windows.</a:t>
            </a:r>
          </a:p>
          <a:p>
            <a:pPr marL="542131" lvl="2" indent="-214313" defTabSz="684213" rtl="0">
              <a:spcBef>
                <a:spcPts val="300"/>
              </a:spcBef>
              <a:spcAft>
                <a:spcPts val="300"/>
              </a:spcAft>
              <a:buFont typeface="Arial" panose="020B0604020202020204" pitchFamily="34" charset="0"/>
              <a:buChar char="•"/>
            </a:pPr>
            <a:r>
              <a:rPr lang="x-none" sz="1200" dirty="0">
                <a:solidFill>
                  <a:srgbClr val="000000"/>
                </a:solidFill>
                <a:latin typeface="Arial"/>
                <a:ea typeface="ＭＳ Ｐゴシック" charset="0"/>
              </a:rPr>
              <a:t>Utilice la ventana de comandos CLI de Windows.</a:t>
            </a:r>
          </a:p>
          <a:p>
            <a:pPr marL="542131" lvl="2" indent="-214313" defTabSz="684213" rtl="0">
              <a:spcBef>
                <a:spcPts val="300"/>
              </a:spcBef>
              <a:spcAft>
                <a:spcPts val="300"/>
              </a:spcAft>
              <a:buFont typeface="Arial" panose="020B0604020202020204" pitchFamily="34" charset="0"/>
              <a:buChar char="•"/>
            </a:pPr>
            <a:r>
              <a:rPr lang="x-none" sz="1200" dirty="0">
                <a:solidFill>
                  <a:srgbClr val="000000"/>
                </a:solidFill>
                <a:latin typeface="Arial"/>
                <a:ea typeface="ＭＳ Ｐゴシック" charset="0"/>
              </a:rPr>
              <a:t>Utilice comandos de la CLI del sistema de archivos para trabajar con el sistema de archivos de Windows.</a:t>
            </a:r>
          </a:p>
          <a:p>
            <a:pPr marL="542131" lvl="2" indent="-214313" defTabSz="684213" rtl="0">
              <a:spcBef>
                <a:spcPts val="300"/>
              </a:spcBef>
              <a:spcAft>
                <a:spcPts val="300"/>
              </a:spcAft>
              <a:buFont typeface="Arial" panose="020B0604020202020204" pitchFamily="34" charset="0"/>
              <a:buChar char="•"/>
            </a:pPr>
            <a:r>
              <a:rPr lang="x-none" sz="1200" dirty="0">
                <a:solidFill>
                  <a:srgbClr val="000000"/>
                </a:solidFill>
                <a:latin typeface="Arial"/>
                <a:ea typeface="ＭＳ Ｐゴシック" charset="0"/>
              </a:rPr>
              <a:t>Utilice comandos de la CLI de disco para trabajar con los discos de Windows.</a:t>
            </a:r>
          </a:p>
          <a:p>
            <a:pPr marL="542131" lvl="2" indent="-214313" defTabSz="684213" rtl="0">
              <a:spcBef>
                <a:spcPts val="300"/>
              </a:spcBef>
              <a:spcAft>
                <a:spcPts val="300"/>
              </a:spcAft>
              <a:buFont typeface="Arial" panose="020B0604020202020204" pitchFamily="34" charset="0"/>
              <a:buChar char="•"/>
            </a:pPr>
            <a:r>
              <a:rPr lang="x-none" sz="1200" dirty="0">
                <a:solidFill>
                  <a:srgbClr val="000000"/>
                </a:solidFill>
                <a:latin typeface="Arial"/>
                <a:ea typeface="ＭＳ Ｐゴシック" charset="0"/>
              </a:rPr>
              <a:t>Utilice los comandos de la CLI de la tarea y del sistema para controlar el funcionamiento de Windows.</a:t>
            </a:r>
          </a:p>
          <a:p>
            <a:pPr marL="542131" lvl="2" indent="-214313" defTabSz="684213" rtl="0">
              <a:spcBef>
                <a:spcPts val="300"/>
              </a:spcBef>
              <a:spcAft>
                <a:spcPts val="300"/>
              </a:spcAft>
              <a:buFont typeface="Arial" panose="020B0604020202020204" pitchFamily="34" charset="0"/>
              <a:buChar char="•"/>
            </a:pPr>
            <a:r>
              <a:rPr lang="x-none" sz="1200" dirty="0">
                <a:solidFill>
                  <a:srgbClr val="000000"/>
                </a:solidFill>
                <a:latin typeface="Arial"/>
                <a:ea typeface="ＭＳ Ｐゴシック" charset="0"/>
              </a:rPr>
              <a:t>Utilice otros comandos de la CLI para realizar tareas de Windows.</a:t>
            </a:r>
          </a:p>
          <a:p>
            <a:pPr defTabSz="684213">
              <a:spcBef>
                <a:spcPts val="300"/>
              </a:spcBef>
              <a:spcAft>
                <a:spcPts val="300"/>
              </a:spcAft>
            </a:pPr>
            <a:endParaRPr lang="en-US" sz="1200" dirty="0">
              <a:solidFill>
                <a:srgbClr val="000000"/>
              </a:solidFill>
              <a:latin typeface="Arial"/>
              <a:ea typeface="ＭＳ Ｐゴシック" charset="0"/>
            </a:endParaRPr>
          </a:p>
          <a:p>
            <a:pPr marL="0" lvl="1" indent="-129382" defTabSz="684213">
              <a:spcBef>
                <a:spcPts val="300"/>
              </a:spcBef>
              <a:spcAft>
                <a:spcPts val="300"/>
              </a:spcAft>
            </a:pPr>
            <a:endParaRPr lang="en-US" sz="1200" dirty="0">
              <a:solidFill>
                <a:srgbClr val="000000"/>
              </a:solidFill>
              <a:latin typeface="Arial"/>
              <a:ea typeface="ＭＳ Ｐゴシック" charset="0"/>
            </a:endParaRPr>
          </a:p>
        </p:txBody>
      </p:sp>
    </p:spTree>
    <p:custDataLst>
      <p:tags r:id="rId1"/>
    </p:custDataLst>
    <p:extLst>
      <p:ext uri="{BB962C8B-B14F-4D97-AF65-F5344CB8AC3E}">
        <p14:creationId xmlns:p14="http://schemas.microsoft.com/office/powerpoint/2010/main" val="3515707968"/>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eaLnBrk="1" hangingPunct="1"/>
            <a:r>
              <a:rPr lang="x-none"/>
              <a:t>Capítulo 11: Secciones y objetivos (continuación)</a:t>
            </a:r>
          </a:p>
        </p:txBody>
      </p:sp>
      <p:sp>
        <p:nvSpPr>
          <p:cNvPr id="2" name="Rectangle 1">
            <a:extLst>
              <a:ext uri="{FF2B5EF4-FFF2-40B4-BE49-F238E27FC236}">
                <a16:creationId xmlns:a16="http://schemas.microsoft.com/office/drawing/2014/main" xmlns:c15="http://schemas.microsoft.com/office/drawing/2012/chart" xmlns:c="http://schemas.openxmlformats.org/drawingml/2006/chart" xmlns="" id="{F828A6AD-7EA7-4376-B157-6F2E492AECB5}"/>
              </a:ext>
            </a:extLst>
          </p:cNvPr>
          <p:cNvSpPr/>
          <p:nvPr/>
        </p:nvSpPr>
        <p:spPr>
          <a:xfrm>
            <a:off x="100148" y="718179"/>
            <a:ext cx="8643257" cy="3870290"/>
          </a:xfrm>
          <a:prstGeom prst="rect">
            <a:avLst/>
          </a:prstGeom>
        </p:spPr>
        <p:txBody>
          <a:bodyPr wrap="square">
            <a:spAutoFit/>
          </a:bodyPr>
          <a:lstStyle/>
          <a:p>
            <a:pPr lvl="0" defTabSz="684213" rtl="0">
              <a:spcBef>
                <a:spcPts val="600"/>
              </a:spcBef>
              <a:spcAft>
                <a:spcPts val="600"/>
              </a:spcAft>
              <a:buClr>
                <a:srgbClr val="58585B"/>
              </a:buClr>
              <a:buSzPct val="90000"/>
            </a:pPr>
            <a:r>
              <a:rPr lang="x-none" sz="1600">
                <a:solidFill>
                  <a:srgbClr val="000000"/>
                </a:solidFill>
                <a:latin typeface="Arial"/>
                <a:ea typeface="ＭＳ Ｐゴシック" charset="0"/>
              </a:rPr>
              <a:t>11.5 Redes de Windows</a:t>
            </a:r>
          </a:p>
          <a:p>
            <a:pPr marL="169863" lvl="0" indent="-169863" defTabSz="684213" rtl="0">
              <a:spcBef>
                <a:spcPts val="600"/>
              </a:spcBef>
              <a:spcAft>
                <a:spcPts val="600"/>
              </a:spcAft>
              <a:buClr>
                <a:srgbClr val="58585B"/>
              </a:buClr>
              <a:buSzPct val="90000"/>
              <a:buFont typeface="Wingdings" panose="05000000000000000000" pitchFamily="2" charset="2"/>
              <a:buChar char="§"/>
            </a:pPr>
            <a:r>
              <a:rPr lang="x-none" sz="1400">
                <a:solidFill>
                  <a:srgbClr val="000000"/>
                </a:solidFill>
                <a:latin typeface="Arial"/>
                <a:ea typeface="ＭＳ Ｐゴシック" charset="0"/>
              </a:rPr>
              <a:t>Configurar una computadora con Windows para integrarla a una red.</a:t>
            </a:r>
          </a:p>
          <a:p>
            <a:pPr marL="542131" lvl="2" indent="-214313" defTabSz="684213" rtl="0">
              <a:spcBef>
                <a:spcPts val="300"/>
              </a:spcBef>
              <a:spcAft>
                <a:spcPts val="300"/>
              </a:spcAft>
              <a:buFont typeface="Arial" panose="020B0604020202020204" pitchFamily="34" charset="0"/>
              <a:buChar char="•"/>
            </a:pPr>
            <a:r>
              <a:rPr lang="x-none" sz="1200">
                <a:solidFill>
                  <a:srgbClr val="000000"/>
                </a:solidFill>
                <a:latin typeface="Arial"/>
                <a:ea typeface="ＭＳ Ｐゴシック" charset="0"/>
              </a:rPr>
              <a:t>Configure una computadora con Windows para compartir recursos en una red.</a:t>
            </a:r>
          </a:p>
          <a:p>
            <a:pPr marL="542131" lvl="2" indent="-214313" defTabSz="684213" rtl="0">
              <a:spcBef>
                <a:spcPts val="300"/>
              </a:spcBef>
              <a:spcAft>
                <a:spcPts val="300"/>
              </a:spcAft>
              <a:buFont typeface="Arial" panose="020B0604020202020204" pitchFamily="34" charset="0"/>
              <a:buChar char="•"/>
            </a:pPr>
            <a:r>
              <a:rPr lang="x-none" sz="1200">
                <a:solidFill>
                  <a:srgbClr val="000000"/>
                </a:solidFill>
                <a:latin typeface="Arial"/>
                <a:ea typeface="ＭＳ Ｐゴシック" charset="0"/>
              </a:rPr>
              <a:t>Configure recursos locales para compartir con otros usuarios de la red.</a:t>
            </a:r>
          </a:p>
          <a:p>
            <a:pPr marL="542131" lvl="2" indent="-214313" defTabSz="684213" rtl="0">
              <a:spcBef>
                <a:spcPts val="300"/>
              </a:spcBef>
              <a:spcAft>
                <a:spcPts val="300"/>
              </a:spcAft>
              <a:buFont typeface="Arial" panose="020B0604020202020204" pitchFamily="34" charset="0"/>
              <a:buChar char="•"/>
            </a:pPr>
            <a:r>
              <a:rPr lang="x-none" sz="1200">
                <a:solidFill>
                  <a:srgbClr val="000000"/>
                </a:solidFill>
                <a:latin typeface="Arial"/>
                <a:ea typeface="ＭＳ Ｐゴシック" charset="0"/>
              </a:rPr>
              <a:t>Configure las interfaces de red cableadas en Windows.</a:t>
            </a:r>
          </a:p>
          <a:p>
            <a:pPr marL="542131" lvl="2" indent="-214313" defTabSz="684213" rtl="0">
              <a:spcBef>
                <a:spcPts val="300"/>
              </a:spcBef>
              <a:spcAft>
                <a:spcPts val="300"/>
              </a:spcAft>
              <a:buFont typeface="Arial" panose="020B0604020202020204" pitchFamily="34" charset="0"/>
              <a:buChar char="•"/>
            </a:pPr>
            <a:r>
              <a:rPr lang="x-none" sz="1200">
                <a:solidFill>
                  <a:srgbClr val="000000"/>
                </a:solidFill>
                <a:latin typeface="Arial"/>
                <a:ea typeface="ＭＳ Ｐゴシック" charset="0"/>
              </a:rPr>
              <a:t>Configure las interfaces de red inalámbricas en Windows.</a:t>
            </a:r>
          </a:p>
          <a:p>
            <a:pPr marL="542131" lvl="2" indent="-214313" defTabSz="684213" rtl="0">
              <a:spcBef>
                <a:spcPts val="300"/>
              </a:spcBef>
              <a:spcAft>
                <a:spcPts val="300"/>
              </a:spcAft>
              <a:buFont typeface="Arial" panose="020B0604020202020204" pitchFamily="34" charset="0"/>
              <a:buChar char="•"/>
            </a:pPr>
            <a:r>
              <a:rPr lang="x-none" sz="1200">
                <a:solidFill>
                  <a:srgbClr val="000000"/>
                </a:solidFill>
                <a:latin typeface="Arial"/>
                <a:ea typeface="ＭＳ Ｐゴシック" charset="0"/>
              </a:rPr>
              <a:t>Use las aplicaciones de Windows para acceder a computadoras remotas.</a:t>
            </a:r>
          </a:p>
          <a:p>
            <a:pPr marL="542131" lvl="2" indent="-214313" defTabSz="684213" rtl="0">
              <a:spcBef>
                <a:spcPts val="300"/>
              </a:spcBef>
              <a:spcAft>
                <a:spcPts val="300"/>
              </a:spcAft>
              <a:buFont typeface="Arial" panose="020B0604020202020204" pitchFamily="34" charset="0"/>
              <a:buChar char="•"/>
            </a:pPr>
            <a:r>
              <a:rPr lang="x-none" sz="1200">
                <a:solidFill>
                  <a:srgbClr val="000000"/>
                </a:solidFill>
                <a:latin typeface="Arial"/>
                <a:ea typeface="ＭＳ Ｐゴシック" charset="0"/>
              </a:rPr>
              <a:t>Utilice el escritorio y la asistencia remotos de Windows para trabajar con computadoras remotas.</a:t>
            </a:r>
          </a:p>
          <a:p>
            <a:pPr lvl="0" defTabSz="684213" rtl="0">
              <a:spcBef>
                <a:spcPts val="600"/>
              </a:spcBef>
              <a:spcAft>
                <a:spcPts val="600"/>
              </a:spcAft>
              <a:buClr>
                <a:srgbClr val="58585B"/>
              </a:buClr>
              <a:buSzPct val="90000"/>
            </a:pPr>
            <a:r>
              <a:rPr lang="x-none" sz="1600">
                <a:solidFill>
                  <a:srgbClr val="000000"/>
                </a:solidFill>
                <a:latin typeface="Arial"/>
                <a:ea typeface="ＭＳ Ｐゴシック" charset="0"/>
              </a:rPr>
              <a:t>11.6 Técnicas de mantenimiento preventivo comunes para sistemas operativos</a:t>
            </a:r>
          </a:p>
          <a:p>
            <a:pPr marL="169863" lvl="0" indent="-169863" defTabSz="684213" rtl="0">
              <a:spcBef>
                <a:spcPts val="600"/>
              </a:spcBef>
              <a:spcAft>
                <a:spcPts val="600"/>
              </a:spcAft>
              <a:buClr>
                <a:srgbClr val="58585B"/>
              </a:buClr>
              <a:buSzPct val="90000"/>
              <a:buFont typeface="Wingdings" panose="05000000000000000000" pitchFamily="2" charset="2"/>
              <a:buChar char="§"/>
            </a:pPr>
            <a:r>
              <a:rPr lang="x-none" sz="1400">
                <a:solidFill>
                  <a:srgbClr val="000000"/>
                </a:solidFill>
                <a:latin typeface="Arial"/>
                <a:ea typeface="ＭＳ Ｐゴシック" charset="0"/>
              </a:rPr>
              <a:t>Utilizar técnicas de mantenimiento preventivo comunes para sistemas operativos Microsoft Windows.</a:t>
            </a:r>
          </a:p>
          <a:p>
            <a:pPr marL="542131" lvl="2" indent="-214313" defTabSz="684213" rtl="0">
              <a:spcBef>
                <a:spcPts val="300"/>
              </a:spcBef>
              <a:spcAft>
                <a:spcPts val="300"/>
              </a:spcAft>
              <a:buFont typeface="Arial" panose="020B0604020202020204" pitchFamily="34" charset="0"/>
              <a:buChar char="•"/>
            </a:pPr>
            <a:r>
              <a:rPr lang="x-none" sz="1200">
                <a:solidFill>
                  <a:srgbClr val="000000"/>
                </a:solidFill>
                <a:latin typeface="Arial"/>
                <a:ea typeface="ＭＳ Ｐゴシック" charset="0"/>
              </a:rPr>
              <a:t>Realice mantenimiento preventivo en una computadora mediante las herramientas de Microsoft Windows.</a:t>
            </a:r>
          </a:p>
          <a:p>
            <a:pPr marL="542131" lvl="2" indent="-214313" defTabSz="684213" rtl="0">
              <a:spcBef>
                <a:spcPts val="300"/>
              </a:spcBef>
              <a:spcAft>
                <a:spcPts val="300"/>
              </a:spcAft>
              <a:buFont typeface="Arial" panose="020B0604020202020204" pitchFamily="34" charset="0"/>
              <a:buChar char="•"/>
            </a:pPr>
            <a:r>
              <a:rPr lang="x-none" sz="1200">
                <a:solidFill>
                  <a:srgbClr val="000000"/>
                </a:solidFill>
                <a:latin typeface="Arial"/>
                <a:ea typeface="ＭＳ Ｐゴシック" charset="0"/>
              </a:rPr>
              <a:t>Realice procedimientos de restauración del sistema.</a:t>
            </a:r>
          </a:p>
          <a:p>
            <a:pPr marL="0" lvl="1" indent="-129382" defTabSz="684213">
              <a:spcBef>
                <a:spcPts val="300"/>
              </a:spcBef>
              <a:spcAft>
                <a:spcPts val="300"/>
              </a:spcAft>
            </a:pPr>
            <a:endParaRPr lang="en-US" sz="1200" dirty="0">
              <a:solidFill>
                <a:srgbClr val="000000"/>
              </a:solidFill>
              <a:latin typeface="Arial"/>
              <a:ea typeface="ＭＳ Ｐゴシック" charset="0"/>
            </a:endParaRPr>
          </a:p>
        </p:txBody>
      </p:sp>
    </p:spTree>
    <p:custDataLst>
      <p:tags r:id="rId1"/>
    </p:custDataLst>
    <p:extLst>
      <p:ext uri="{BB962C8B-B14F-4D97-AF65-F5344CB8AC3E}">
        <p14:creationId xmlns:p14="http://schemas.microsoft.com/office/powerpoint/2010/main" val="1809653778"/>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eaLnBrk="1" hangingPunct="1"/>
            <a:r>
              <a:rPr lang="x-none"/>
              <a:t>Capítulo 11: Secciones y objetivos (continuación)</a:t>
            </a:r>
          </a:p>
        </p:txBody>
      </p:sp>
      <p:sp>
        <p:nvSpPr>
          <p:cNvPr id="2" name="Rectangle 1">
            <a:extLst>
              <a:ext uri="{FF2B5EF4-FFF2-40B4-BE49-F238E27FC236}">
                <a16:creationId xmlns:a16="http://schemas.microsoft.com/office/drawing/2014/main" xmlns:c15="http://schemas.microsoft.com/office/drawing/2012/chart" xmlns:c="http://schemas.openxmlformats.org/drawingml/2006/chart" xmlns="" id="{3C285410-2672-4418-B272-8A800EB918E9}"/>
              </a:ext>
            </a:extLst>
          </p:cNvPr>
          <p:cNvSpPr/>
          <p:nvPr/>
        </p:nvSpPr>
        <p:spPr>
          <a:xfrm>
            <a:off x="213360" y="798943"/>
            <a:ext cx="8530046" cy="1531188"/>
          </a:xfrm>
          <a:prstGeom prst="rect">
            <a:avLst/>
          </a:prstGeom>
        </p:spPr>
        <p:txBody>
          <a:bodyPr wrap="square">
            <a:spAutoFit/>
          </a:bodyPr>
          <a:lstStyle/>
          <a:p>
            <a:pPr lvl="0" defTabSz="684213" rtl="0">
              <a:spcBef>
                <a:spcPts val="600"/>
              </a:spcBef>
              <a:spcAft>
                <a:spcPts val="600"/>
              </a:spcAft>
              <a:buClr>
                <a:srgbClr val="58585B"/>
              </a:buClr>
              <a:buSzPct val="90000"/>
            </a:pPr>
            <a:r>
              <a:rPr lang="x-none" sz="1600">
                <a:solidFill>
                  <a:srgbClr val="000000"/>
                </a:solidFill>
                <a:latin typeface="Arial"/>
                <a:ea typeface="ＭＳ Ｐゴシック" charset="0"/>
              </a:rPr>
              <a:t>11.7 Proceso básico de resolución de problemas de los sistemas operativos Windows</a:t>
            </a:r>
          </a:p>
          <a:p>
            <a:pPr marL="169863" lvl="0" indent="-169863" defTabSz="684213" rtl="0">
              <a:spcBef>
                <a:spcPts val="600"/>
              </a:spcBef>
              <a:spcAft>
                <a:spcPts val="600"/>
              </a:spcAft>
              <a:buClr>
                <a:srgbClr val="58585B"/>
              </a:buClr>
              <a:buSzPct val="90000"/>
              <a:buFont typeface="Wingdings" panose="05000000000000000000" pitchFamily="2" charset="2"/>
              <a:buChar char="§"/>
            </a:pPr>
            <a:r>
              <a:rPr lang="x-none" sz="1400">
                <a:solidFill>
                  <a:srgbClr val="000000"/>
                </a:solidFill>
                <a:latin typeface="Arial"/>
                <a:ea typeface="ＭＳ Ｐゴシック" charset="0"/>
              </a:rPr>
              <a:t>Solucione los problemas de los sistemas operativos de Microsoft Windows.</a:t>
            </a:r>
          </a:p>
          <a:p>
            <a:pPr marL="542131" lvl="2" indent="-214313" defTabSz="684213" rtl="0">
              <a:spcBef>
                <a:spcPts val="300"/>
              </a:spcBef>
              <a:spcAft>
                <a:spcPts val="300"/>
              </a:spcAft>
              <a:buFont typeface="Arial" panose="020B0604020202020204" pitchFamily="34" charset="0"/>
              <a:buChar char="•"/>
            </a:pPr>
            <a:r>
              <a:rPr lang="x-none" sz="1200">
                <a:solidFill>
                  <a:srgbClr val="000000"/>
                </a:solidFill>
                <a:latin typeface="Arial"/>
                <a:ea typeface="ＭＳ Ｐゴシック" charset="0"/>
              </a:rPr>
              <a:t>Explique los seis pasos para resolver problemas del sistema operativo Microsoft Windows.</a:t>
            </a:r>
          </a:p>
          <a:p>
            <a:pPr marL="542131" lvl="2" indent="-214313" defTabSz="684213" rtl="0">
              <a:spcBef>
                <a:spcPts val="300"/>
              </a:spcBef>
              <a:spcAft>
                <a:spcPts val="300"/>
              </a:spcAft>
              <a:buFont typeface="Arial" panose="020B0604020202020204" pitchFamily="34" charset="0"/>
              <a:buChar char="•"/>
            </a:pPr>
            <a:r>
              <a:rPr lang="x-none" sz="1200">
                <a:solidFill>
                  <a:srgbClr val="000000"/>
                </a:solidFill>
                <a:latin typeface="Arial"/>
                <a:ea typeface="ＭＳ Ｐゴシック" charset="0"/>
              </a:rPr>
              <a:t>Describa problemas y soluciones comunes relacionados con los sistemas operativos Microsoft Windows.</a:t>
            </a:r>
          </a:p>
          <a:p>
            <a:pPr marL="542131" lvl="2" indent="-214313" defTabSz="684213" rtl="0">
              <a:spcBef>
                <a:spcPts val="300"/>
              </a:spcBef>
              <a:spcAft>
                <a:spcPts val="300"/>
              </a:spcAft>
              <a:buFont typeface="Arial" panose="020B0604020202020204" pitchFamily="34" charset="0"/>
              <a:buChar char="•"/>
            </a:pPr>
            <a:r>
              <a:rPr lang="x-none" sz="1200">
                <a:solidFill>
                  <a:srgbClr val="000000"/>
                </a:solidFill>
                <a:latin typeface="Arial"/>
                <a:ea typeface="ＭＳ Ｐゴシック" charset="0"/>
              </a:rPr>
              <a:t>Solucione problemas avanzados de los sistemas operativos Windows.</a:t>
            </a:r>
          </a:p>
        </p:txBody>
      </p:sp>
    </p:spTree>
    <p:custDataLst>
      <p:tags r:id="rId1"/>
    </p:custDataLst>
    <p:extLst>
      <p:ext uri="{BB962C8B-B14F-4D97-AF65-F5344CB8AC3E}">
        <p14:creationId xmlns:p14="http://schemas.microsoft.com/office/powerpoint/2010/main" val="1477449405"/>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a:solidFill>
                  <a:schemeClr val="accent5">
                    <a:lumMod val="40000"/>
                    <a:lumOff val="60000"/>
                  </a:schemeClr>
                </a:solidFill>
              </a:rPr>
              <a:t>11.1 Escritorio y Explorador de archivos de Windows</a:t>
            </a:r>
          </a:p>
        </p:txBody>
      </p:sp>
    </p:spTree>
    <p:custDataLst>
      <p:tags r:id="rId1"/>
    </p:custDataLst>
    <p:extLst>
      <p:ext uri="{BB962C8B-B14F-4D97-AF65-F5344CB8AC3E}">
        <p14:creationId xmlns:p14="http://schemas.microsoft.com/office/powerpoint/2010/main" val="673099643"/>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a:solidFill>
                  <a:schemeClr val="accent5">
                    <a:lumMod val="40000"/>
                    <a:lumOff val="60000"/>
                  </a:schemeClr>
                </a:solidFill>
              </a:rPr>
              <a:t>Capítulo 11: Configuración de Windows</a:t>
            </a:r>
          </a:p>
        </p:txBody>
      </p:sp>
      <p:sp>
        <p:nvSpPr>
          <p:cNvPr id="3" name="Rectangle 2"/>
          <p:cNvSpPr/>
          <p:nvPr/>
        </p:nvSpPr>
        <p:spPr>
          <a:xfrm>
            <a:off x="628649" y="3436035"/>
            <a:ext cx="5355461" cy="369332"/>
          </a:xfrm>
          <a:prstGeom prst="rect">
            <a:avLst/>
          </a:prstGeom>
        </p:spPr>
        <p:txBody>
          <a:bodyPr wrap="square">
            <a:spAutoFit/>
          </a:bodyPr>
          <a:lstStyle/>
          <a:p>
            <a:pPr rtl="0"/>
            <a:r>
              <a:rPr lang="x-none" b="1" dirty="0">
                <a:solidFill>
                  <a:schemeClr val="bg2">
                    <a:lumMod val="40000"/>
                    <a:lumOff val="60000"/>
                  </a:schemeClr>
                </a:solidFill>
              </a:rPr>
              <a:t>Guía de planificación de IT Essentials v7.0</a:t>
            </a:r>
          </a:p>
        </p:txBody>
      </p:sp>
    </p:spTree>
    <p:custDataLst>
      <p:tags r:id="rId1"/>
    </p:custDataLst>
    <p:extLst>
      <p:ext uri="{BB962C8B-B14F-4D97-AF65-F5344CB8AC3E}">
        <p14:creationId xmlns:p14="http://schemas.microsoft.com/office/powerpoint/2010/main" val="914249568"/>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Comparación de versiones de Windows</a:t>
            </a:r>
            <a:r>
              <a:rPr lang="en-US" altLang="en-US" dirty="0"/>
              <a:t/>
            </a:r>
            <a:br>
              <a:rPr lang="en-US" altLang="en-US" dirty="0"/>
            </a:br>
            <a:r>
              <a:rPr lang="x-none"/>
              <a:t>Versiones de Windows</a:t>
            </a:r>
          </a:p>
        </p:txBody>
      </p:sp>
      <p:sp>
        <p:nvSpPr>
          <p:cNvPr id="8195" name="Rectangle 6"/>
          <p:cNvSpPr>
            <a:spLocks noGrp="1" noChangeArrowheads="1"/>
          </p:cNvSpPr>
          <p:nvPr>
            <p:ph idx="1"/>
          </p:nvPr>
        </p:nvSpPr>
        <p:spPr>
          <a:xfrm>
            <a:off x="4942258" y="798944"/>
            <a:ext cx="4120717" cy="4155319"/>
          </a:xfrm>
        </p:spPr>
        <p:txBody>
          <a:bodyPr rIns="36000"/>
          <a:lstStyle/>
          <a:p>
            <a:pPr rtl="0"/>
            <a:r>
              <a:rPr lang="x-none" dirty="0"/>
              <a:t>Desde 1985, ha habido más de 25 versiones de Windows.</a:t>
            </a:r>
          </a:p>
          <a:p>
            <a:pPr rtl="0"/>
            <a:r>
              <a:rPr lang="x-none" dirty="0"/>
              <a:t>Windows viene en las ediciones de 32 bits o de 64 bits.</a:t>
            </a:r>
          </a:p>
          <a:p>
            <a:pPr rtl="0"/>
            <a:r>
              <a:rPr lang="x-none" dirty="0"/>
              <a:t>En el caso de Windows 10, se desarrollaron y lanzaron doce ediciones, aunque solo nueve se ofrecen actualmente.</a:t>
            </a:r>
          </a:p>
        </p:txBody>
      </p:sp>
      <p:pic>
        <p:nvPicPr>
          <p:cNvPr id="3" name="Picture 2" descr="The image is of Microsoft Windows logos.">
            <a:extLst>
              <a:ext uri="{FF2B5EF4-FFF2-40B4-BE49-F238E27FC236}">
                <a16:creationId xmlns:a16="http://schemas.microsoft.com/office/drawing/2014/main" xmlns:c15="http://schemas.microsoft.com/office/drawing/2012/chart" xmlns:c="http://schemas.openxmlformats.org/drawingml/2006/chart" xmlns="" id="{F5D7E2A9-3BC3-466F-A648-C0489491A9C8}"/>
              </a:ext>
            </a:extLst>
          </p:cNvPr>
          <p:cNvPicPr>
            <a:picLocks noChangeAspect="1"/>
          </p:cNvPicPr>
          <p:nvPr/>
        </p:nvPicPr>
        <p:blipFill>
          <a:blip r:embed="rId4"/>
          <a:stretch>
            <a:fillRect/>
          </a:stretch>
        </p:blipFill>
        <p:spPr>
          <a:xfrm>
            <a:off x="712376" y="1188720"/>
            <a:ext cx="4164256" cy="2999429"/>
          </a:xfrm>
          <a:prstGeom prst="rect">
            <a:avLst/>
          </a:prstGeom>
        </p:spPr>
      </p:pic>
    </p:spTree>
    <p:custDataLst>
      <p:tags r:id="rId1"/>
    </p:custDataLst>
    <p:extLst>
      <p:ext uri="{BB962C8B-B14F-4D97-AF65-F5344CB8AC3E}">
        <p14:creationId xmlns:p14="http://schemas.microsoft.com/office/powerpoint/2010/main" val="2342478232"/>
      </p:ext>
    </p:extLst>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Comparación de las versiones de Windows</a:t>
            </a:r>
            <a:r>
              <a:rPr lang="en-US" altLang="en-US" dirty="0"/>
              <a:t/>
            </a:r>
            <a:br>
              <a:rPr lang="en-US" altLang="en-US" dirty="0"/>
            </a:br>
            <a:r>
              <a:rPr lang="x-none"/>
              <a:t>Windows 7</a:t>
            </a:r>
          </a:p>
        </p:txBody>
      </p:sp>
      <p:sp>
        <p:nvSpPr>
          <p:cNvPr id="8195" name="Rectangle 6"/>
          <p:cNvSpPr>
            <a:spLocks noGrp="1" noChangeArrowheads="1"/>
          </p:cNvSpPr>
          <p:nvPr>
            <p:ph idx="1"/>
          </p:nvPr>
        </p:nvSpPr>
        <p:spPr>
          <a:xfrm>
            <a:off x="160021" y="798944"/>
            <a:ext cx="8837330" cy="4155319"/>
          </a:xfrm>
        </p:spPr>
        <p:txBody>
          <a:bodyPr/>
          <a:lstStyle/>
          <a:p>
            <a:pPr rtl="0"/>
            <a:r>
              <a:rPr lang="x-none"/>
              <a:t>Lanzado en octubre de 2009, Windows 7 fue muy exitoso.</a:t>
            </a:r>
          </a:p>
          <a:p>
            <a:pPr rtl="0"/>
            <a:r>
              <a:rPr lang="x-none"/>
              <a:t>Se ofrecían mejoras en la interfaz, el rendimiento y el explorador de archivos, incluida la primera aparición de Bibliotecas y el uso compartido de archivos del Grupo Hogar.</a:t>
            </a:r>
          </a:p>
          <a:p>
            <a:pPr rtl="0"/>
            <a:r>
              <a:rPr lang="x-none"/>
              <a:t>Microsoft ofrece soporte extendido para Windows 7 hasta enero de 2020.</a:t>
            </a:r>
          </a:p>
        </p:txBody>
      </p:sp>
      <p:pic>
        <p:nvPicPr>
          <p:cNvPr id="4" name="Picture 3" descr="This image is of the Windows 7 logo.">
            <a:extLst>
              <a:ext uri="{FF2B5EF4-FFF2-40B4-BE49-F238E27FC236}">
                <a16:creationId xmlns:a16="http://schemas.microsoft.com/office/drawing/2014/main" xmlns:c15="http://schemas.microsoft.com/office/drawing/2012/chart" xmlns:c="http://schemas.openxmlformats.org/drawingml/2006/chart" xmlns="" id="{D6564AF8-C625-4CE7-A30B-1214A3A6E127}"/>
              </a:ext>
            </a:extLst>
          </p:cNvPr>
          <p:cNvPicPr>
            <a:picLocks noChangeAspect="1"/>
          </p:cNvPicPr>
          <p:nvPr/>
        </p:nvPicPr>
        <p:blipFill>
          <a:blip r:embed="rId4"/>
          <a:stretch>
            <a:fillRect/>
          </a:stretch>
        </p:blipFill>
        <p:spPr>
          <a:xfrm>
            <a:off x="1859049" y="2392590"/>
            <a:ext cx="5319221" cy="2080440"/>
          </a:xfrm>
          <a:prstGeom prst="rect">
            <a:avLst/>
          </a:prstGeom>
        </p:spPr>
      </p:pic>
    </p:spTree>
    <p:custDataLst>
      <p:tags r:id="rId1"/>
    </p:custDataLst>
    <p:extLst>
      <p:ext uri="{BB962C8B-B14F-4D97-AF65-F5344CB8AC3E}">
        <p14:creationId xmlns:p14="http://schemas.microsoft.com/office/powerpoint/2010/main" val="2086917123"/>
      </p:ext>
    </p:ext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Comparación de las versiones de Windows</a:t>
            </a:r>
            <a:r>
              <a:rPr lang="en-US" altLang="en-US" dirty="0"/>
              <a:t/>
            </a:r>
            <a:br>
              <a:rPr lang="en-US" altLang="en-US" dirty="0"/>
            </a:br>
            <a:r>
              <a:rPr lang="x-none"/>
              <a:t>Windows 8</a:t>
            </a:r>
          </a:p>
        </p:txBody>
      </p:sp>
      <p:sp>
        <p:nvSpPr>
          <p:cNvPr id="8195" name="Rectangle 6"/>
          <p:cNvSpPr>
            <a:spLocks noGrp="1" noChangeArrowheads="1"/>
          </p:cNvSpPr>
          <p:nvPr>
            <p:ph idx="1"/>
          </p:nvPr>
        </p:nvSpPr>
        <p:spPr>
          <a:xfrm>
            <a:off x="160020" y="798945"/>
            <a:ext cx="8983979" cy="1673678"/>
          </a:xfrm>
        </p:spPr>
        <p:txBody>
          <a:bodyPr/>
          <a:lstStyle/>
          <a:p>
            <a:pPr rtl="0"/>
            <a:r>
              <a:rPr lang="x-none" dirty="0"/>
              <a:t>Lanzado en octubre de 2012, Windows 8 incluyó una revisión importante en la interfaz de Windows.</a:t>
            </a:r>
          </a:p>
          <a:p>
            <a:pPr rtl="0"/>
            <a:r>
              <a:rPr lang="x-none" dirty="0"/>
              <a:t>Windows 8 se diseñó para ser más compatible con pantallas táctiles, tabletas y dispositivos móviles.</a:t>
            </a:r>
          </a:p>
          <a:p>
            <a:pPr rtl="0"/>
            <a:r>
              <a:rPr lang="x-none" dirty="0"/>
              <a:t>Los cambios en la interfaz no agradaron a los consumidores y dificultaron el aprendizaje de algunos usuarios.</a:t>
            </a:r>
          </a:p>
        </p:txBody>
      </p:sp>
      <p:pic>
        <p:nvPicPr>
          <p:cNvPr id="3" name="Picture 2" descr="Image is of the Windows 8 logo.">
            <a:extLst>
              <a:ext uri="{FF2B5EF4-FFF2-40B4-BE49-F238E27FC236}">
                <a16:creationId xmlns:a16="http://schemas.microsoft.com/office/drawing/2014/main" xmlns:c15="http://schemas.microsoft.com/office/drawing/2012/chart" xmlns:c="http://schemas.openxmlformats.org/drawingml/2006/chart" xmlns="" id="{4564AF81-D7FE-439D-B5B4-0551E19182FF}"/>
              </a:ext>
            </a:extLst>
          </p:cNvPr>
          <p:cNvPicPr>
            <a:picLocks noChangeAspect="1"/>
          </p:cNvPicPr>
          <p:nvPr/>
        </p:nvPicPr>
        <p:blipFill>
          <a:blip r:embed="rId4"/>
          <a:stretch>
            <a:fillRect/>
          </a:stretch>
        </p:blipFill>
        <p:spPr>
          <a:xfrm>
            <a:off x="2060992" y="2472622"/>
            <a:ext cx="5022015" cy="1554615"/>
          </a:xfrm>
          <a:prstGeom prst="rect">
            <a:avLst/>
          </a:prstGeom>
        </p:spPr>
      </p:pic>
    </p:spTree>
    <p:custDataLst>
      <p:tags r:id="rId1"/>
    </p:custDataLst>
    <p:extLst>
      <p:ext uri="{BB962C8B-B14F-4D97-AF65-F5344CB8AC3E}">
        <p14:creationId xmlns:p14="http://schemas.microsoft.com/office/powerpoint/2010/main" val="2649033608"/>
      </p:ext>
    </p:extLst>
  </p:cSld>
  <p:clrMapOvr>
    <a:masterClrMapping/>
  </p:clrMapOvr>
  <p:transition spd="slow">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Comparación de las versiones de Windows</a:t>
            </a:r>
            <a:r>
              <a:rPr lang="en-US" altLang="en-US" dirty="0"/>
              <a:t/>
            </a:r>
            <a:br>
              <a:rPr lang="en-US" altLang="en-US" dirty="0"/>
            </a:br>
            <a:r>
              <a:rPr lang="x-none"/>
              <a:t>Windows 8.1</a:t>
            </a:r>
          </a:p>
        </p:txBody>
      </p:sp>
      <p:sp>
        <p:nvSpPr>
          <p:cNvPr id="8195" name="Rectangle 6"/>
          <p:cNvSpPr>
            <a:spLocks noGrp="1" noChangeArrowheads="1"/>
          </p:cNvSpPr>
          <p:nvPr>
            <p:ph idx="1"/>
          </p:nvPr>
        </p:nvSpPr>
        <p:spPr>
          <a:xfrm>
            <a:off x="160021" y="798945"/>
            <a:ext cx="8837330" cy="1487056"/>
          </a:xfrm>
        </p:spPr>
        <p:txBody>
          <a:bodyPr/>
          <a:lstStyle/>
          <a:p>
            <a:pPr rtl="0"/>
            <a:r>
              <a:rPr lang="x-none" dirty="0"/>
              <a:t>Windows 8.1 se lanzó un año después de Windows 8, en octubre de 2013.</a:t>
            </a:r>
          </a:p>
          <a:p>
            <a:pPr rtl="0"/>
            <a:r>
              <a:rPr lang="x-none" dirty="0"/>
              <a:t>Windows 8.1 incluyó una pantalla de Inicio familiar para los usuarios y un botón completo del menú Inicio en la barra de tareas.</a:t>
            </a:r>
          </a:p>
          <a:p>
            <a:pPr rtl="0"/>
            <a:r>
              <a:rPr lang="x-none" dirty="0"/>
              <a:t>Incluía nuevas funcionalidades y opciones de configuración más sencillas para la interfaz GUI de escritorio.</a:t>
            </a:r>
          </a:p>
        </p:txBody>
      </p:sp>
      <p:pic>
        <p:nvPicPr>
          <p:cNvPr id="4" name="Picture 3" descr="This is an image of the windows 8.1 logo.">
            <a:extLst>
              <a:ext uri="{FF2B5EF4-FFF2-40B4-BE49-F238E27FC236}">
                <a16:creationId xmlns:a16="http://schemas.microsoft.com/office/drawing/2014/main" xmlns:c15="http://schemas.microsoft.com/office/drawing/2012/chart" xmlns:c="http://schemas.openxmlformats.org/drawingml/2006/chart" xmlns="" id="{61E8253D-EBF5-4B40-8A0F-A466564E423A}"/>
              </a:ext>
            </a:extLst>
          </p:cNvPr>
          <p:cNvPicPr>
            <a:picLocks noChangeAspect="1"/>
          </p:cNvPicPr>
          <p:nvPr/>
        </p:nvPicPr>
        <p:blipFill>
          <a:blip r:embed="rId4"/>
          <a:stretch>
            <a:fillRect/>
          </a:stretch>
        </p:blipFill>
        <p:spPr>
          <a:xfrm>
            <a:off x="1813315" y="2106051"/>
            <a:ext cx="5654530" cy="2621507"/>
          </a:xfrm>
          <a:prstGeom prst="rect">
            <a:avLst/>
          </a:prstGeom>
        </p:spPr>
      </p:pic>
    </p:spTree>
    <p:custDataLst>
      <p:tags r:id="rId1"/>
    </p:custDataLst>
    <p:extLst>
      <p:ext uri="{BB962C8B-B14F-4D97-AF65-F5344CB8AC3E}">
        <p14:creationId xmlns:p14="http://schemas.microsoft.com/office/powerpoint/2010/main" val="2193648421"/>
      </p:ext>
    </p:extLst>
  </p:cSld>
  <p:clrMapOvr>
    <a:masterClrMapping/>
  </p:clrMapOvr>
  <p:transition spd="slow">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 y="41393"/>
            <a:ext cx="6200774" cy="757551"/>
          </a:xfrm>
        </p:spPr>
        <p:txBody>
          <a:bodyPr/>
          <a:lstStyle/>
          <a:p>
            <a:pPr rtl="0"/>
            <a:r>
              <a:rPr lang="x-none" sz="1600"/>
              <a:t>Comparación de las versiones de Windows</a:t>
            </a:r>
            <a:r>
              <a:rPr lang="en-US" altLang="en-US" dirty="0"/>
              <a:t/>
            </a:r>
            <a:br>
              <a:rPr lang="en-US" altLang="en-US" dirty="0"/>
            </a:br>
            <a:r>
              <a:rPr lang="x-none"/>
              <a:t>Windows 10</a:t>
            </a:r>
          </a:p>
        </p:txBody>
      </p:sp>
      <p:pic>
        <p:nvPicPr>
          <p:cNvPr id="8" name="Picture 7">
            <a:extLst>
              <a:ext uri="{FF2B5EF4-FFF2-40B4-BE49-F238E27FC236}">
                <a16:creationId xmlns:a16="http://schemas.microsoft.com/office/drawing/2014/main" xmlns:c15="http://schemas.microsoft.com/office/drawing/2012/chart" xmlns:c="http://schemas.openxmlformats.org/drawingml/2006/chart" xmlns="" id="{9B481536-7DBE-4D3E-9DD8-7634851C32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721" y="798944"/>
            <a:ext cx="6201863" cy="2797696"/>
          </a:xfrm>
          <a:prstGeom prst="rect">
            <a:avLst/>
          </a:prstGeom>
        </p:spPr>
      </p:pic>
      <p:sp>
        <p:nvSpPr>
          <p:cNvPr id="8195" name="Rectangle 6"/>
          <p:cNvSpPr>
            <a:spLocks noGrp="1" noChangeArrowheads="1"/>
          </p:cNvSpPr>
          <p:nvPr>
            <p:ph idx="1"/>
          </p:nvPr>
        </p:nvSpPr>
        <p:spPr>
          <a:xfrm>
            <a:off x="6385464" y="646544"/>
            <a:ext cx="2728056" cy="4336936"/>
          </a:xfrm>
        </p:spPr>
        <p:txBody>
          <a:bodyPr rIns="108000"/>
          <a:lstStyle/>
          <a:p>
            <a:pPr rtl="0"/>
            <a:r>
              <a:rPr lang="x-none" sz="1200" dirty="0"/>
              <a:t>Windows 10 ofrece un regreso a una interfaz orientada al escritorio.</a:t>
            </a:r>
          </a:p>
          <a:p>
            <a:pPr rtl="0"/>
            <a:r>
              <a:rPr lang="x-none" sz="1200" dirty="0"/>
              <a:t>Windows 10 admite aplicaciones universales que se ejecutan en dispositivos móviles y de escritorio.</a:t>
            </a:r>
          </a:p>
          <a:p>
            <a:pPr rtl="0"/>
            <a:r>
              <a:rPr lang="x-none" sz="1200" dirty="0"/>
              <a:t>Windows 10 presentó el navegador web Microsoft Edge.</a:t>
            </a:r>
          </a:p>
          <a:p>
            <a:pPr rtl="0"/>
            <a:r>
              <a:rPr lang="x-none" sz="1200" dirty="0"/>
              <a:t>Los accesos se reemplazaron por el centro de acción de Windows con notificaciones y configuraciones rápidas.</a:t>
            </a:r>
          </a:p>
          <a:p>
            <a:pPr rtl="0"/>
            <a:r>
              <a:rPr lang="x-none" sz="1200" dirty="0"/>
              <a:t>Nuevo modelo de actualización con actualizaciones de características dos veces anualmente y de calidad o actualizaciones acumulativas mensuales.</a:t>
            </a:r>
          </a:p>
        </p:txBody>
      </p:sp>
      <p:pic>
        <p:nvPicPr>
          <p:cNvPr id="4" name="Picture 3">
            <a:extLst>
              <a:ext uri="{FF2B5EF4-FFF2-40B4-BE49-F238E27FC236}">
                <a16:creationId xmlns:a16="http://schemas.microsoft.com/office/drawing/2014/main" xmlns:c15="http://schemas.microsoft.com/office/drawing/2012/chart" xmlns:c="http://schemas.openxmlformats.org/drawingml/2006/chart" xmlns="" id="{61E8253D-EBF5-4B40-8A0F-A466564E423A}"/>
              </a:ext>
            </a:extLst>
          </p:cNvPr>
          <p:cNvPicPr>
            <a:picLocks noChangeAspect="1"/>
          </p:cNvPicPr>
          <p:nvPr/>
        </p:nvPicPr>
        <p:blipFill>
          <a:blip r:embed="rId5"/>
          <a:srcRect/>
          <a:stretch/>
        </p:blipFill>
        <p:spPr>
          <a:xfrm>
            <a:off x="1104899" y="3536012"/>
            <a:ext cx="4046465" cy="1335505"/>
          </a:xfrm>
          <a:prstGeom prst="rect">
            <a:avLst/>
          </a:prstGeom>
        </p:spPr>
      </p:pic>
    </p:spTree>
    <p:custDataLst>
      <p:tags r:id="rId1"/>
    </p:custDataLst>
    <p:extLst>
      <p:ext uri="{BB962C8B-B14F-4D97-AF65-F5344CB8AC3E}">
        <p14:creationId xmlns:p14="http://schemas.microsoft.com/office/powerpoint/2010/main" val="2798097034"/>
      </p:ext>
    </p:extLst>
  </p:cSld>
  <p:clrMapOvr>
    <a:masterClrMapping/>
  </p:clrMapOvr>
  <p:transition spd="slow">
    <p:wip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4900612" cy="757551"/>
          </a:xfrm>
        </p:spPr>
        <p:txBody>
          <a:bodyPr/>
          <a:lstStyle/>
          <a:p>
            <a:pPr rtl="0"/>
            <a:r>
              <a:rPr lang="x-none" sz="1600"/>
              <a:t>El escritorio de Windows</a:t>
            </a:r>
            <a:r>
              <a:rPr lang="en-US" altLang="en-US" dirty="0"/>
              <a:t/>
            </a:r>
            <a:br>
              <a:rPr lang="en-US" altLang="en-US" dirty="0"/>
            </a:br>
            <a:r>
              <a:rPr lang="x-none"/>
              <a:t>El escritorio de Windows 7</a:t>
            </a:r>
          </a:p>
        </p:txBody>
      </p:sp>
      <p:sp>
        <p:nvSpPr>
          <p:cNvPr id="8195" name="Rectangle 6"/>
          <p:cNvSpPr>
            <a:spLocks noGrp="1" noChangeArrowheads="1"/>
          </p:cNvSpPr>
          <p:nvPr>
            <p:ph idx="1"/>
          </p:nvPr>
        </p:nvSpPr>
        <p:spPr>
          <a:xfrm>
            <a:off x="124609" y="905949"/>
            <a:ext cx="4975969" cy="3719391"/>
          </a:xfrm>
        </p:spPr>
        <p:txBody>
          <a:bodyPr/>
          <a:lstStyle/>
          <a:p>
            <a:pPr rtl="0"/>
            <a:r>
              <a:rPr lang="x-none" sz="1400" dirty="0"/>
              <a:t>Windows 7 tiene un tema predeterminado denominado Aero.</a:t>
            </a:r>
          </a:p>
          <a:p>
            <a:pPr rtl="0"/>
            <a:r>
              <a:rPr lang="x-none" sz="1400" dirty="0"/>
              <a:t>Las versiones de Windows 7 y anteriores tienen las siguientes características:</a:t>
            </a:r>
          </a:p>
          <a:p>
            <a:pPr lvl="1" rtl="0"/>
            <a:r>
              <a:rPr lang="x-none" sz="1200" b="1" dirty="0"/>
              <a:t>Shake</a:t>
            </a:r>
            <a:r>
              <a:rPr lang="x-none" sz="1200" dirty="0"/>
              <a:t>: minimice todas las ventanas que no se utilizan al hacer clic y mover la ventana.</a:t>
            </a:r>
          </a:p>
          <a:p>
            <a:pPr lvl="1" rtl="0"/>
            <a:r>
              <a:rPr lang="x-none" sz="1200" b="1" dirty="0"/>
              <a:t>Ojear</a:t>
            </a:r>
            <a:r>
              <a:rPr lang="x-none" sz="1200" dirty="0"/>
              <a:t>: Permite ver los íconos de escritorio que están detrás de las ventanas abiertas posicionando el cursor por sobre el botón Mostrar escritorio que se encuentra en el extremo derecho de la barra de tareas.</a:t>
            </a:r>
          </a:p>
          <a:p>
            <a:pPr lvl="1" rtl="0"/>
            <a:r>
              <a:rPr lang="x-none" sz="1200" b="1" dirty="0"/>
              <a:t>Ajustar</a:t>
            </a:r>
            <a:r>
              <a:rPr lang="x-none" sz="1200" dirty="0"/>
              <a:t>: Modifique el tamaño de una ventana arrastrándola hacia uno de los extremos de la pantalla.</a:t>
            </a:r>
          </a:p>
          <a:p>
            <a:pPr rtl="0"/>
            <a:r>
              <a:rPr lang="x-none" sz="1400" dirty="0"/>
              <a:t>Los usuarios pueden colocar gadgets en el escritorio. Los gadgets son pequeñas aplicaciones, como juegos, notas rápidas, un calendario o un reloj. </a:t>
            </a:r>
          </a:p>
        </p:txBody>
      </p:sp>
      <p:pic>
        <p:nvPicPr>
          <p:cNvPr id="3" name="Picture 2" descr="The image is of an Aero Home screen. In the middle is the windows logo. "/>
          <p:cNvPicPr>
            <a:picLocks noChangeAspect="1"/>
          </p:cNvPicPr>
          <p:nvPr/>
        </p:nvPicPr>
        <p:blipFill>
          <a:blip r:embed="rId4"/>
          <a:srcRect/>
          <a:stretch/>
        </p:blipFill>
        <p:spPr>
          <a:xfrm>
            <a:off x="5100578" y="398145"/>
            <a:ext cx="3654802" cy="2657475"/>
          </a:xfrm>
          <a:prstGeom prst="rect">
            <a:avLst/>
          </a:prstGeom>
        </p:spPr>
      </p:pic>
      <p:sp>
        <p:nvSpPr>
          <p:cNvPr id="2" name="Rectangle 1">
            <a:extLst>
              <a:ext uri="{FF2B5EF4-FFF2-40B4-BE49-F238E27FC236}">
                <a16:creationId xmlns:a16="http://schemas.microsoft.com/office/drawing/2014/main" xmlns:c15="http://schemas.microsoft.com/office/drawing/2012/chart" xmlns:c="http://schemas.openxmlformats.org/drawingml/2006/chart" xmlns="" id="{AD6AE3C5-7735-47E7-AB2C-EA4C40FA8B42}"/>
              </a:ext>
            </a:extLst>
          </p:cNvPr>
          <p:cNvSpPr/>
          <p:nvPr/>
        </p:nvSpPr>
        <p:spPr>
          <a:xfrm>
            <a:off x="5318761" y="3458923"/>
            <a:ext cx="3436619" cy="892371"/>
          </a:xfrm>
          <a:prstGeom prst="rect">
            <a:avLst/>
          </a:prstGeom>
          <a:solidFill>
            <a:schemeClr val="accent6">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rtl="0"/>
            <a:r>
              <a:rPr lang="x-none" sz="1200" b="1" dirty="0">
                <a:solidFill>
                  <a:srgbClr val="000000"/>
                </a:solidFill>
              </a:rPr>
              <a:t>Nota</a:t>
            </a:r>
            <a:r>
              <a:rPr lang="x-none" sz="1200" dirty="0">
                <a:solidFill>
                  <a:srgbClr val="000000"/>
                </a:solidFill>
              </a:rPr>
              <a:t>: Microsoft ha retirado la función de gadgets en las versiones siguientes a Windows 7 debido a problemas de seguridad.</a:t>
            </a:r>
          </a:p>
        </p:txBody>
      </p:sp>
    </p:spTree>
    <p:custDataLst>
      <p:tags r:id="rId1"/>
    </p:custDataLst>
    <p:extLst>
      <p:ext uri="{BB962C8B-B14F-4D97-AF65-F5344CB8AC3E}">
        <p14:creationId xmlns:p14="http://schemas.microsoft.com/office/powerpoint/2010/main" val="2638466440"/>
      </p:ext>
    </p:extLst>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41393"/>
            <a:ext cx="5796000" cy="757551"/>
          </a:xfrm>
        </p:spPr>
        <p:txBody>
          <a:bodyPr/>
          <a:lstStyle/>
          <a:p>
            <a:pPr rtl="0"/>
            <a:r>
              <a:rPr lang="x-none" sz="1600" dirty="0"/>
              <a:t>El escritorio</a:t>
            </a:r>
            <a:r>
              <a:rPr lang="en-US" altLang="en-US" dirty="0"/>
              <a:t/>
            </a:r>
            <a:br>
              <a:rPr lang="en-US" altLang="en-US" dirty="0"/>
            </a:br>
            <a:r>
              <a:rPr lang="x-none" dirty="0"/>
              <a:t>de Windows el escritorio de Windows 8</a:t>
            </a:r>
          </a:p>
        </p:txBody>
      </p:sp>
      <p:sp>
        <p:nvSpPr>
          <p:cNvPr id="8195" name="Rectangle 6"/>
          <p:cNvSpPr>
            <a:spLocks noGrp="1" noChangeArrowheads="1"/>
          </p:cNvSpPr>
          <p:nvPr>
            <p:ph idx="1"/>
          </p:nvPr>
        </p:nvSpPr>
        <p:spPr>
          <a:xfrm>
            <a:off x="134337" y="896222"/>
            <a:ext cx="4844857" cy="3797698"/>
          </a:xfrm>
        </p:spPr>
        <p:txBody>
          <a:bodyPr/>
          <a:lstStyle/>
          <a:p>
            <a:pPr marL="0" indent="0" rtl="0">
              <a:buNone/>
            </a:pPr>
            <a:r>
              <a:rPr lang="x-none" dirty="0"/>
              <a:t>El escritorio de Windows 8 incluye:</a:t>
            </a:r>
          </a:p>
          <a:p>
            <a:pPr rtl="0"/>
            <a:r>
              <a:rPr lang="x-none" dirty="0"/>
              <a:t> Mosaicos en la pantalla Inicio</a:t>
            </a:r>
          </a:p>
          <a:p>
            <a:pPr rtl="0"/>
            <a:r>
              <a:rPr lang="x-none" dirty="0"/>
              <a:t>Escritorio optimizado para dispositivos móviles</a:t>
            </a:r>
          </a:p>
          <a:p>
            <a:pPr rtl="0"/>
            <a:r>
              <a:rPr lang="x-none" dirty="0"/>
              <a:t>Administrador de tareas revisado</a:t>
            </a:r>
          </a:p>
          <a:p>
            <a:pPr rtl="0"/>
            <a:r>
              <a:rPr lang="x-none" dirty="0"/>
              <a:t>Menú de la cinta en el explorador de archivos </a:t>
            </a:r>
          </a:p>
          <a:p>
            <a:pPr rtl="0"/>
            <a:r>
              <a:rPr lang="x-none" dirty="0"/>
              <a:t>Antivirus nativo de Windows Defender</a:t>
            </a:r>
          </a:p>
          <a:p>
            <a:pPr rtl="0"/>
            <a:r>
              <a:rPr lang="x-none" dirty="0"/>
              <a:t>Barra de acceso de cinco íconos, a la que se accede colocando el cursor en el extremo superior derecho de la pantalla o pasando el dedo del lado derecho de la pantalla </a:t>
            </a:r>
            <a:r>
              <a:rPr lang="x-none" dirty="0" smtClean="0"/>
              <a:t>táctil</a:t>
            </a:r>
            <a:endParaRPr lang="x-none" dirty="0"/>
          </a:p>
        </p:txBody>
      </p:sp>
      <p:pic>
        <p:nvPicPr>
          <p:cNvPr id="4" name="Picture 3" descr="This image shows the start screen for the Windows 8 Desktop. This start screen shows an array of different tiles such as email tile, weather tile, health tile settings tile, etc. These were meant to be moved around and customizable and the are place in the center of the screen. At the upper left corner is the word start letting the user know they were on the start page, and the upper right corner is the user icon, at power icon and a search i"/>
          <p:cNvPicPr>
            <a:picLocks noChangeAspect="1"/>
          </p:cNvPicPr>
          <p:nvPr/>
        </p:nvPicPr>
        <p:blipFill>
          <a:blip r:embed="rId4"/>
          <a:srcRect/>
          <a:stretch/>
        </p:blipFill>
        <p:spPr>
          <a:xfrm>
            <a:off x="5096046" y="841080"/>
            <a:ext cx="3719908" cy="2668180"/>
          </a:xfrm>
          <a:prstGeom prst="rect">
            <a:avLst/>
          </a:prstGeom>
        </p:spPr>
      </p:pic>
    </p:spTree>
    <p:custDataLst>
      <p:tags r:id="rId1"/>
    </p:custDataLst>
    <p:extLst>
      <p:ext uri="{BB962C8B-B14F-4D97-AF65-F5344CB8AC3E}">
        <p14:creationId xmlns:p14="http://schemas.microsoft.com/office/powerpoint/2010/main" val="3707270558"/>
      </p:ext>
    </p:extLst>
  </p:cSld>
  <p:clrMapOvr>
    <a:masterClrMapping/>
  </p:clrMapOvr>
  <p:transition spd="slow">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4736305" cy="757551"/>
          </a:xfrm>
        </p:spPr>
        <p:txBody>
          <a:bodyPr/>
          <a:lstStyle/>
          <a:p>
            <a:pPr rtl="0"/>
            <a:r>
              <a:rPr lang="x-none" sz="1600"/>
              <a:t>Escritorio de Windows</a:t>
            </a:r>
            <a:r>
              <a:rPr lang="en-US" altLang="en-US" dirty="0"/>
              <a:t/>
            </a:r>
            <a:br>
              <a:rPr lang="en-US" altLang="en-US" dirty="0"/>
            </a:br>
            <a:r>
              <a:rPr lang="x-none"/>
              <a:t>Escritorio de Windows 8.1</a:t>
            </a:r>
          </a:p>
        </p:txBody>
      </p:sp>
      <p:sp>
        <p:nvSpPr>
          <p:cNvPr id="8195" name="Rectangle 6"/>
          <p:cNvSpPr>
            <a:spLocks noGrp="1" noChangeArrowheads="1"/>
          </p:cNvSpPr>
          <p:nvPr>
            <p:ph idx="1"/>
          </p:nvPr>
        </p:nvSpPr>
        <p:spPr>
          <a:xfrm>
            <a:off x="134337" y="896222"/>
            <a:ext cx="4524749" cy="3797698"/>
          </a:xfrm>
        </p:spPr>
        <p:txBody>
          <a:bodyPr/>
          <a:lstStyle/>
          <a:p>
            <a:pPr marL="0" indent="0" rtl="0">
              <a:buNone/>
            </a:pPr>
            <a:r>
              <a:rPr lang="x-none" dirty="0"/>
              <a:t>La interfaz de escritorio de Windows 8.1 incluye lo siguiente:</a:t>
            </a:r>
          </a:p>
          <a:p>
            <a:pPr rtl="0"/>
            <a:r>
              <a:rPr lang="x-none" dirty="0"/>
              <a:t>Barra de tareas</a:t>
            </a:r>
          </a:p>
          <a:p>
            <a:pPr rtl="0"/>
            <a:r>
              <a:rPr lang="x-none" dirty="0"/>
              <a:t>Botón Inicio</a:t>
            </a:r>
          </a:p>
          <a:p>
            <a:pPr rtl="0"/>
            <a:r>
              <a:rPr lang="x-none" dirty="0"/>
              <a:t>Íconos de programa anclados</a:t>
            </a:r>
          </a:p>
          <a:p>
            <a:pPr marL="0" indent="0" rtl="0">
              <a:buNone/>
            </a:pPr>
            <a:r>
              <a:rPr lang="x-none" dirty="0"/>
              <a:t>Si hace clic en el botón Inicio, se muestra la pantalla Inicio que es muy similar a la pantalla Inicio de Windows 8. </a:t>
            </a:r>
          </a:p>
        </p:txBody>
      </p:sp>
      <p:pic>
        <p:nvPicPr>
          <p:cNvPr id="4" name="Picture 3" descr="This image is Windows 8.1 desktop interface. The upper left corner is the recycle bin icon (a wire mesh trash can). Along the bottom is the task bar that includes access to the different tile, internet explorer icon, file explorer icon and the Microsoft app store icon."/>
          <p:cNvPicPr>
            <a:picLocks noChangeAspect="1"/>
          </p:cNvPicPr>
          <p:nvPr/>
        </p:nvPicPr>
        <p:blipFill>
          <a:blip r:embed="rId4"/>
          <a:srcRect/>
          <a:stretch/>
        </p:blipFill>
        <p:spPr>
          <a:xfrm>
            <a:off x="4891600" y="611303"/>
            <a:ext cx="4118063" cy="2822051"/>
          </a:xfrm>
          <a:prstGeom prst="rect">
            <a:avLst/>
          </a:prstGeom>
        </p:spPr>
      </p:pic>
    </p:spTree>
    <p:custDataLst>
      <p:tags r:id="rId1"/>
    </p:custDataLst>
    <p:extLst>
      <p:ext uri="{BB962C8B-B14F-4D97-AF65-F5344CB8AC3E}">
        <p14:creationId xmlns:p14="http://schemas.microsoft.com/office/powerpoint/2010/main" val="2706123799"/>
      </p:ext>
    </p:extLst>
  </p:cSld>
  <p:clrMapOvr>
    <a:masterClrMapping/>
  </p:clrMapOvr>
  <p:transition spd="slow">
    <p:wip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6250328" cy="757551"/>
          </a:xfrm>
        </p:spPr>
        <p:txBody>
          <a:bodyPr/>
          <a:lstStyle/>
          <a:p>
            <a:pPr rtl="0"/>
            <a:r>
              <a:rPr lang="x-none" sz="1600" dirty="0"/>
              <a:t>Escritorio de Windows</a:t>
            </a:r>
            <a:r>
              <a:rPr lang="en-US" altLang="en-US" dirty="0"/>
              <a:t/>
            </a:r>
            <a:br>
              <a:rPr lang="en-US" altLang="en-US" dirty="0"/>
            </a:br>
            <a:r>
              <a:rPr lang="x-none" sz="2200" dirty="0"/>
              <a:t>Personalización del Escritorio de Windows</a:t>
            </a:r>
          </a:p>
        </p:txBody>
      </p:sp>
      <p:sp>
        <p:nvSpPr>
          <p:cNvPr id="8195" name="Rectangle 6"/>
          <p:cNvSpPr>
            <a:spLocks noGrp="1" noChangeArrowheads="1"/>
          </p:cNvSpPr>
          <p:nvPr>
            <p:ph idx="1"/>
          </p:nvPr>
        </p:nvSpPr>
        <p:spPr>
          <a:xfrm>
            <a:off x="134337" y="896222"/>
            <a:ext cx="4437663" cy="3797698"/>
          </a:xfrm>
        </p:spPr>
        <p:txBody>
          <a:bodyPr/>
          <a:lstStyle/>
          <a:p>
            <a:pPr rtl="0"/>
            <a:r>
              <a:rPr lang="x-none" b="1" dirty="0" smtClean="0"/>
              <a:t>Temas</a:t>
            </a:r>
            <a:r>
              <a:rPr lang="x-none" dirty="0" smtClean="0"/>
              <a:t>: </a:t>
            </a:r>
            <a:r>
              <a:rPr lang="x-none" dirty="0"/>
              <a:t>la manera más rápida de cambiar el aspecto de la GUI de Windows</a:t>
            </a:r>
          </a:p>
          <a:p>
            <a:pPr rtl="0"/>
            <a:r>
              <a:rPr lang="x-none" b="1" dirty="0"/>
              <a:t>Entorno</a:t>
            </a:r>
            <a:r>
              <a:rPr lang="x-none" dirty="0"/>
              <a:t> </a:t>
            </a:r>
            <a:r>
              <a:rPr lang="x-none" b="1" dirty="0"/>
              <a:t>de aplicaciones</a:t>
            </a:r>
            <a:r>
              <a:rPr lang="x-none" dirty="0"/>
              <a:t>: pantalla de inicio de escritorio</a:t>
            </a:r>
          </a:p>
          <a:p>
            <a:pPr lvl="1" rtl="0"/>
            <a:r>
              <a:rPr lang="x-none" b="1" dirty="0"/>
              <a:t>Mosaicos</a:t>
            </a:r>
            <a:r>
              <a:rPr lang="x-none" dirty="0"/>
              <a:t>: haga clic en los mosaicos y arrástrelos para reorganizarlos.</a:t>
            </a:r>
            <a:r>
              <a:rPr lang="x-none" b="1" dirty="0"/>
              <a:t> </a:t>
            </a:r>
          </a:p>
          <a:p>
            <a:pPr lvl="1" rtl="0"/>
            <a:r>
              <a:rPr lang="x-none" b="1" dirty="0"/>
              <a:t>Pantalla Inicio</a:t>
            </a:r>
            <a:r>
              <a:rPr lang="x-none" dirty="0"/>
              <a:t>: haga clic con el botón derecho en la aplicación de Windows deseada y seleccione Anclar a Inicio.</a:t>
            </a:r>
          </a:p>
          <a:p>
            <a:pPr lvl="1" rtl="0"/>
            <a:r>
              <a:rPr lang="x-none" b="1" dirty="0"/>
              <a:t>Búsqueda</a:t>
            </a:r>
            <a:r>
              <a:rPr lang="x-none" dirty="0"/>
              <a:t>: comience a escribir el nombre de la aplicación para la búsqueda automática.</a:t>
            </a:r>
          </a:p>
          <a:p>
            <a:pPr rtl="0"/>
            <a:r>
              <a:rPr lang="x-none" b="1" dirty="0"/>
              <a:t>Ventana de personalización</a:t>
            </a:r>
            <a:r>
              <a:rPr lang="x-none" dirty="0"/>
              <a:t>: puede cambiar la apariencia del escritorio, la configuración de pantalla y la configuración de sonido</a:t>
            </a:r>
          </a:p>
        </p:txBody>
      </p:sp>
      <p:pic>
        <p:nvPicPr>
          <p:cNvPr id="3" name="Picture 2" descr="The image is of themes with pictures of different backgrounds and themes settings that you could choose from for the desktop.">
            <a:extLst>
              <a:ext uri="{FF2B5EF4-FFF2-40B4-BE49-F238E27FC236}">
                <a16:creationId xmlns:a16="http://schemas.microsoft.com/office/drawing/2014/main" xmlns:c15="http://schemas.microsoft.com/office/drawing/2012/chart" xmlns:c="http://schemas.openxmlformats.org/drawingml/2006/chart" xmlns="" id="{36747C18-225B-4BC9-84B4-556E17491317}"/>
              </a:ext>
            </a:extLst>
          </p:cNvPr>
          <p:cNvPicPr>
            <a:picLocks noChangeAspect="1"/>
          </p:cNvPicPr>
          <p:nvPr/>
        </p:nvPicPr>
        <p:blipFill>
          <a:blip r:embed="rId4"/>
          <a:stretch>
            <a:fillRect/>
          </a:stretch>
        </p:blipFill>
        <p:spPr>
          <a:xfrm>
            <a:off x="5547359" y="235836"/>
            <a:ext cx="3124129" cy="1738437"/>
          </a:xfrm>
          <a:prstGeom prst="rect">
            <a:avLst/>
          </a:prstGeom>
        </p:spPr>
      </p:pic>
      <p:pic>
        <p:nvPicPr>
          <p:cNvPr id="4" name="Picture 3" descr="In the upper corner is “settings” under that is a list of customizing setting options such as background, colors, lock screen, themes, fonts, start, and task bar. "/>
          <p:cNvPicPr>
            <a:picLocks noChangeAspect="1"/>
          </p:cNvPicPr>
          <p:nvPr/>
        </p:nvPicPr>
        <p:blipFill>
          <a:blip r:embed="rId5"/>
          <a:srcRect/>
          <a:stretch/>
        </p:blipFill>
        <p:spPr>
          <a:xfrm>
            <a:off x="4826016" y="2202181"/>
            <a:ext cx="3595101" cy="2705484"/>
          </a:xfrm>
          <a:prstGeom prst="rect">
            <a:avLst/>
          </a:prstGeom>
        </p:spPr>
      </p:pic>
    </p:spTree>
    <p:custDataLst>
      <p:tags r:id="rId1"/>
    </p:custDataLst>
    <p:extLst>
      <p:ext uri="{BB962C8B-B14F-4D97-AF65-F5344CB8AC3E}">
        <p14:creationId xmlns:p14="http://schemas.microsoft.com/office/powerpoint/2010/main" val="1286013135"/>
      </p:ext>
    </p:extLst>
  </p:cSld>
  <p:clrMapOvr>
    <a:masterClrMapping/>
  </p:clrMapOvr>
  <p:transition spd="slow">
    <p:wip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87549" y="41393"/>
            <a:ext cx="9144000" cy="757551"/>
          </a:xfrm>
        </p:spPr>
        <p:txBody>
          <a:bodyPr/>
          <a:lstStyle/>
          <a:p>
            <a:pPr rtl="0"/>
            <a:r>
              <a:rPr lang="x-none" sz="1600"/>
              <a:t>Escritorio de Windows</a:t>
            </a:r>
            <a:r>
              <a:rPr lang="en-US" altLang="en-US" dirty="0"/>
              <a:t/>
            </a:r>
            <a:br>
              <a:rPr lang="en-US" altLang="en-US" dirty="0"/>
            </a:br>
            <a:r>
              <a:rPr lang="x-none"/>
              <a:t>Explicación en video: Escritorio de Windows 10</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3216" y="881146"/>
            <a:ext cx="6477567" cy="3712790"/>
          </a:xfrm>
          <a:prstGeom prst="rect">
            <a:avLst/>
          </a:prstGeom>
        </p:spPr>
      </p:pic>
    </p:spTree>
    <p:custDataLst>
      <p:tags r:id="rId1"/>
    </p:custDataLst>
    <p:extLst>
      <p:ext uri="{BB962C8B-B14F-4D97-AF65-F5344CB8AC3E}">
        <p14:creationId xmlns:p14="http://schemas.microsoft.com/office/powerpoint/2010/main" val="2743610062"/>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rtl="0" eaLnBrk="1" hangingPunct="1"/>
            <a:r>
              <a:rPr lang="x-none"/>
              <a:t>Verifique su comprensión y ¿Qué conoce hasta ahora? </a:t>
            </a:r>
          </a:p>
        </p:txBody>
      </p:sp>
      <p:sp>
        <p:nvSpPr>
          <p:cNvPr id="7171" name="Rectangle 34"/>
          <p:cNvSpPr>
            <a:spLocks noGrp="1" noChangeArrowheads="1"/>
          </p:cNvSpPr>
          <p:nvPr>
            <p:ph idx="1"/>
          </p:nvPr>
        </p:nvSpPr>
        <p:spPr>
          <a:xfrm>
            <a:off x="145358" y="932294"/>
            <a:ext cx="8892000" cy="3704000"/>
          </a:xfrm>
        </p:spPr>
        <p:txBody>
          <a:bodyPr/>
          <a:lstStyle/>
          <a:p>
            <a:pPr rtl="0" eaLnBrk="1" hangingPunct="1">
              <a:spcBef>
                <a:spcPct val="30000"/>
              </a:spcBef>
            </a:pPr>
            <a:r>
              <a:rPr lang="x-none" sz="1400" dirty="0"/>
              <a:t>Las actividades de "Verifique su Comprensión" solían denominarse Actividades Interactivas. Simplemente tienen un nuevo nombre. Fueron diseñadas para permitir que los alumnos determinen rápidamente si comprenden el contenido y pueden continuar, o si necesitan repasar. </a:t>
            </a:r>
          </a:p>
          <a:p>
            <a:pPr rtl="0" eaLnBrk="1" hangingPunct="1">
              <a:spcBef>
                <a:spcPct val="30000"/>
              </a:spcBef>
            </a:pPr>
            <a:r>
              <a:rPr lang="x-none" sz="1400" dirty="0"/>
              <a:t>Las actividades de "Verifique su Comprensión" </a:t>
            </a:r>
            <a:r>
              <a:rPr lang="x-none" sz="1400" b="1" i="1" dirty="0"/>
              <a:t>no </a:t>
            </a:r>
            <a:r>
              <a:rPr lang="x-none" sz="1400" dirty="0"/>
              <a:t>afectan las calificaciones de los alumnos.</a:t>
            </a:r>
          </a:p>
          <a:p>
            <a:pPr rtl="0" eaLnBrk="1" hangingPunct="1">
              <a:spcBef>
                <a:spcPct val="30000"/>
              </a:spcBef>
            </a:pPr>
            <a:r>
              <a:rPr lang="x-none" sz="1400" dirty="0"/>
              <a:t>Las actividades denominadas "¿Qué conoce hasta ahora?" son un tipo de actividad en el que solicitamos al alumno que simplemente adivine. No pretende evaluar su conocimiento. Solo pretende introducir diferentes temas para que piensen en ellos antes de ser presentados en el curso. Los alumnos reciben contenido adicional en forma de comentarios para </a:t>
            </a:r>
            <a:r>
              <a:rPr lang="x-none" sz="1400" b="1" i="1" dirty="0"/>
              <a:t>cualquier</a:t>
            </a:r>
            <a:r>
              <a:rPr lang="x-none" sz="1400" dirty="0"/>
              <a:t> respuesta que seleccionen. </a:t>
            </a:r>
          </a:p>
          <a:p>
            <a:pPr rtl="0" eaLnBrk="1" hangingPunct="1">
              <a:spcBef>
                <a:spcPct val="30000"/>
              </a:spcBef>
            </a:pPr>
            <a:r>
              <a:rPr lang="x-none" sz="1400" dirty="0"/>
              <a:t>Las actividades de ¿Qué conoce hasta ahora? </a:t>
            </a:r>
            <a:r>
              <a:rPr lang="x-none" sz="1400" b="1" i="1" dirty="0"/>
              <a:t>no afectan directamente </a:t>
            </a:r>
            <a:r>
              <a:rPr lang="x-none" sz="1400" dirty="0"/>
              <a:t>las calificaciones de los alumnos; no obstante, los comentarios pueden presentar contenido que aparece posteriormente en pruebas y exámenes, por lo que es importante que los alumnos completen las actividades de ¿Qué conoce hasta ahora? </a:t>
            </a:r>
          </a:p>
          <a:p>
            <a:pPr rtl="0">
              <a:spcBef>
                <a:spcPct val="30000"/>
              </a:spcBef>
            </a:pPr>
            <a:r>
              <a:rPr lang="x-none" sz="1400" dirty="0"/>
              <a:t>No hay diapositivas separadas para estas actividades en el PPT. Se enumeran en el área de notas de la diapositiva que aparece antes de estas actividades</a:t>
            </a:r>
            <a:r>
              <a:rPr lang="x-none" sz="1400" dirty="0" smtClean="0"/>
              <a:t>.</a:t>
            </a:r>
            <a:endParaRPr lang="en-US" sz="1400" dirty="0"/>
          </a:p>
        </p:txBody>
      </p:sp>
    </p:spTree>
    <p:custDataLst>
      <p:tags r:id="rId1"/>
    </p:custDataLst>
    <p:extLst>
      <p:ext uri="{BB962C8B-B14F-4D97-AF65-F5344CB8AC3E}">
        <p14:creationId xmlns:p14="http://schemas.microsoft.com/office/powerpoint/2010/main" val="1533357529"/>
      </p:ext>
    </p:extLst>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4920791" cy="757551"/>
          </a:xfrm>
        </p:spPr>
        <p:txBody>
          <a:bodyPr/>
          <a:lstStyle/>
          <a:p>
            <a:pPr rtl="0"/>
            <a:r>
              <a:rPr lang="x-none" sz="1600" dirty="0"/>
              <a:t>Escritorio de Windows</a:t>
            </a:r>
            <a:r>
              <a:rPr lang="en-US" altLang="en-US" dirty="0"/>
              <a:t/>
            </a:r>
            <a:br>
              <a:rPr lang="en-US" altLang="en-US" dirty="0"/>
            </a:br>
            <a:r>
              <a:rPr lang="x-none" dirty="0"/>
              <a:t>Menú de inicio de Windows 10</a:t>
            </a:r>
          </a:p>
        </p:txBody>
      </p:sp>
      <p:pic>
        <p:nvPicPr>
          <p:cNvPr id="4" name="Picture 3" descr="This is the image of an actual Windows 10 Start Menu."/>
          <p:cNvPicPr>
            <a:picLocks noChangeAspect="1"/>
          </p:cNvPicPr>
          <p:nvPr/>
        </p:nvPicPr>
        <p:blipFill>
          <a:blip r:embed="rId4"/>
          <a:srcRect/>
          <a:stretch/>
        </p:blipFill>
        <p:spPr>
          <a:xfrm>
            <a:off x="3888725" y="1239918"/>
            <a:ext cx="4692453" cy="3425100"/>
          </a:xfrm>
          <a:prstGeom prst="rect">
            <a:avLst/>
          </a:prstGeom>
        </p:spPr>
      </p:pic>
      <p:sp>
        <p:nvSpPr>
          <p:cNvPr id="2" name="Rectangle 1">
            <a:extLst>
              <a:ext uri="{FF2B5EF4-FFF2-40B4-BE49-F238E27FC236}">
                <a16:creationId xmlns:a16="http://schemas.microsoft.com/office/drawing/2014/main" xmlns:c15="http://schemas.microsoft.com/office/drawing/2012/chart" xmlns:c="http://schemas.openxmlformats.org/drawingml/2006/chart" xmlns="" id="{481FCBAE-8E47-4A91-841D-F10E6B784D57}"/>
              </a:ext>
            </a:extLst>
          </p:cNvPr>
          <p:cNvSpPr/>
          <p:nvPr/>
        </p:nvSpPr>
        <p:spPr>
          <a:xfrm>
            <a:off x="3824640" y="3090040"/>
            <a:ext cx="314078" cy="1574977"/>
          </a:xfrm>
          <a:prstGeom prst="rect">
            <a:avLst/>
          </a:prstGeom>
          <a:noFill/>
          <a:ln>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allout: Right Arrow 14">
            <a:extLst>
              <a:ext uri="{FF2B5EF4-FFF2-40B4-BE49-F238E27FC236}">
                <a16:creationId xmlns:a16="http://schemas.microsoft.com/office/drawing/2014/main" xmlns:c15="http://schemas.microsoft.com/office/drawing/2012/chart" xmlns:c="http://schemas.openxmlformats.org/drawingml/2006/chart" xmlns="" id="{B1707FDB-DDDF-4011-A654-7E36A218BEEE}"/>
              </a:ext>
            </a:extLst>
          </p:cNvPr>
          <p:cNvSpPr/>
          <p:nvPr/>
        </p:nvSpPr>
        <p:spPr>
          <a:xfrm>
            <a:off x="362817" y="3272483"/>
            <a:ext cx="3461823" cy="937671"/>
          </a:xfrm>
          <a:prstGeom prst="rightArrowCallout">
            <a:avLst>
              <a:gd name="adj1" fmla="val 25000"/>
              <a:gd name="adj2" fmla="val 25000"/>
              <a:gd name="adj3" fmla="val 25000"/>
              <a:gd name="adj4" fmla="val 84332"/>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x-none" sz="1400"/>
              <a:t>Accesos directos a bibliotecas comunes, incluidos los botones de configuración y apagado</a:t>
            </a:r>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19F16EA4-72E0-4B50-B655-34CDE1668DFF}"/>
              </a:ext>
            </a:extLst>
          </p:cNvPr>
          <p:cNvSpPr/>
          <p:nvPr/>
        </p:nvSpPr>
        <p:spPr>
          <a:xfrm>
            <a:off x="4194919" y="1223232"/>
            <a:ext cx="1132255" cy="3441786"/>
          </a:xfrm>
          <a:prstGeom prst="rect">
            <a:avLst/>
          </a:prstGeom>
          <a:noFill/>
          <a:ln>
            <a:solidFill>
              <a:schemeClr val="accent5">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allout: Right Arrow 11">
            <a:extLst>
              <a:ext uri="{FF2B5EF4-FFF2-40B4-BE49-F238E27FC236}">
                <a16:creationId xmlns:a16="http://schemas.microsoft.com/office/drawing/2014/main" xmlns:c15="http://schemas.microsoft.com/office/drawing/2012/chart" xmlns:c="http://schemas.openxmlformats.org/drawingml/2006/chart" xmlns="" id="{44CF8701-8D8E-4DD2-83AC-5D0DD41122B6}"/>
              </a:ext>
            </a:extLst>
          </p:cNvPr>
          <p:cNvSpPr/>
          <p:nvPr/>
        </p:nvSpPr>
        <p:spPr>
          <a:xfrm>
            <a:off x="733096" y="1379937"/>
            <a:ext cx="3461823" cy="937671"/>
          </a:xfrm>
          <a:prstGeom prst="rightArrowCallout">
            <a:avLst>
              <a:gd name="adj1" fmla="val 25000"/>
              <a:gd name="adj2" fmla="val 25000"/>
              <a:gd name="adj3" fmla="val 25000"/>
              <a:gd name="adj4" fmla="val 84332"/>
            </a:avLst>
          </a:prstGeom>
          <a:solidFill>
            <a:srgbClr val="36A4D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x-none" sz="1400"/>
              <a:t>Aplicaciones en orden alfabético, incluidas las más utilizadas y las instaladas recientemente</a:t>
            </a:r>
          </a:p>
        </p:txBody>
      </p:sp>
      <p:sp>
        <p:nvSpPr>
          <p:cNvPr id="8" name="Rectangle 7">
            <a:extLst>
              <a:ext uri="{FF2B5EF4-FFF2-40B4-BE49-F238E27FC236}">
                <a16:creationId xmlns:a16="http://schemas.microsoft.com/office/drawing/2014/main" xmlns:c15="http://schemas.microsoft.com/office/drawing/2012/chart" xmlns:c="http://schemas.openxmlformats.org/drawingml/2006/chart" xmlns="" id="{8DD2FD4E-E699-499D-89E9-92A9D3A11B97}"/>
              </a:ext>
            </a:extLst>
          </p:cNvPr>
          <p:cNvSpPr/>
          <p:nvPr/>
        </p:nvSpPr>
        <p:spPr>
          <a:xfrm>
            <a:off x="5410573" y="1223232"/>
            <a:ext cx="3226806" cy="3441786"/>
          </a:xfrm>
          <a:prstGeom prst="rect">
            <a:avLst/>
          </a:prstGeom>
          <a:no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Arrow Connector 5">
            <a:extLst>
              <a:ext uri="{FF2B5EF4-FFF2-40B4-BE49-F238E27FC236}">
                <a16:creationId xmlns:a16="http://schemas.microsoft.com/office/drawing/2014/main" xmlns:c15="http://schemas.microsoft.com/office/drawing/2012/chart" xmlns:c="http://schemas.openxmlformats.org/drawingml/2006/chart" xmlns="" id="{50F41F3B-2FF3-4E30-88DA-D89865EB084C}"/>
              </a:ext>
            </a:extLst>
          </p:cNvPr>
          <p:cNvCxnSpPr/>
          <p:nvPr/>
        </p:nvCxnSpPr>
        <p:spPr>
          <a:xfrm flipH="1">
            <a:off x="7588968" y="1269578"/>
            <a:ext cx="471547" cy="6306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Callout: Down Arrow 10">
            <a:extLst>
              <a:ext uri="{FF2B5EF4-FFF2-40B4-BE49-F238E27FC236}">
                <a16:creationId xmlns:a16="http://schemas.microsoft.com/office/drawing/2014/main" xmlns:c15="http://schemas.microsoft.com/office/drawing/2012/chart" xmlns:c="http://schemas.openxmlformats.org/drawingml/2006/chart" xmlns="" id="{06374321-0CAD-4E2D-B395-864149DF619A}"/>
              </a:ext>
            </a:extLst>
          </p:cNvPr>
          <p:cNvSpPr/>
          <p:nvPr/>
        </p:nvSpPr>
        <p:spPr>
          <a:xfrm>
            <a:off x="5021320" y="283492"/>
            <a:ext cx="3736427" cy="930413"/>
          </a:xfrm>
          <a:prstGeom prst="downArrowCallout">
            <a:avLst>
              <a:gd name="adj1" fmla="val 25000"/>
              <a:gd name="adj2" fmla="val 25000"/>
              <a:gd name="adj3" fmla="val 22005"/>
              <a:gd name="adj4" fmla="val 62981"/>
            </a:avLst>
          </a:prstGeom>
          <a:solidFill>
            <a:srgbClr val="FF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rtl="0"/>
            <a:r>
              <a:rPr lang="x-none" sz="1400" dirty="0"/>
              <a:t>Mosaicos para aplicaciones organizadas por categoría, como juegos, software creativo, etc.</a:t>
            </a:r>
          </a:p>
        </p:txBody>
      </p:sp>
    </p:spTree>
    <p:custDataLst>
      <p:tags r:id="rId1"/>
    </p:custDataLst>
    <p:extLst>
      <p:ext uri="{BB962C8B-B14F-4D97-AF65-F5344CB8AC3E}">
        <p14:creationId xmlns:p14="http://schemas.microsoft.com/office/powerpoint/2010/main" val="3381828949"/>
      </p:ext>
    </p:extLst>
  </p:cSld>
  <p:clrMapOvr>
    <a:masterClrMapping/>
  </p:clrMapOvr>
  <p:transition spd="slow">
    <p:wip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5507735" cy="757551"/>
          </a:xfrm>
        </p:spPr>
        <p:txBody>
          <a:bodyPr/>
          <a:lstStyle/>
          <a:p>
            <a:pPr rtl="0"/>
            <a:r>
              <a:rPr lang="x-none" sz="1600"/>
              <a:t>Escritorio de Windows</a:t>
            </a:r>
            <a:r>
              <a:rPr lang="en-US" altLang="en-US" dirty="0"/>
              <a:t/>
            </a:r>
            <a:br>
              <a:rPr lang="en-US" altLang="en-US" dirty="0"/>
            </a:br>
            <a:r>
              <a:rPr lang="x-none"/>
              <a:t>Menú de inicio de Windows 8.1 y 8.0</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284317" y="1067376"/>
            <a:ext cx="3434434" cy="457768"/>
          </a:xfrm>
        </p:spPr>
        <p:txBody>
          <a:bodyPr/>
          <a:lstStyle/>
          <a:p>
            <a:pPr rtl="0"/>
            <a:r>
              <a:rPr lang="x-none"/>
              <a:t>Menú de Inicio limitado de Windows 8.1</a:t>
            </a:r>
          </a:p>
        </p:txBody>
      </p:sp>
      <p:pic>
        <p:nvPicPr>
          <p:cNvPr id="4" name="Picture 3" descr="An image of the limited start menu."/>
          <p:cNvPicPr>
            <a:picLocks noChangeAspect="1"/>
          </p:cNvPicPr>
          <p:nvPr/>
        </p:nvPicPr>
        <p:blipFill>
          <a:blip r:embed="rId4"/>
          <a:srcRect/>
          <a:stretch/>
        </p:blipFill>
        <p:spPr>
          <a:xfrm>
            <a:off x="418328" y="1656364"/>
            <a:ext cx="3121030" cy="2890052"/>
          </a:xfrm>
          <a:prstGeom prst="rect">
            <a:avLst/>
          </a:prstGeom>
          <a:ln w="38100">
            <a:solidFill>
              <a:schemeClr val="accent5">
                <a:lumMod val="75000"/>
              </a:schemeClr>
            </a:solidFill>
          </a:ln>
        </p:spPr>
      </p:pic>
      <p:sp>
        <p:nvSpPr>
          <p:cNvPr id="17" name="Rectangle 6">
            <a:extLst>
              <a:ext uri="{FF2B5EF4-FFF2-40B4-BE49-F238E27FC236}">
                <a16:creationId xmlns:a16="http://schemas.microsoft.com/office/drawing/2014/main" xmlns:c15="http://schemas.microsoft.com/office/drawing/2012/chart" xmlns:c="http://schemas.openxmlformats.org/drawingml/2006/chart" xmlns="" id="{9481D201-2493-4EDC-A936-FBB354F1D9E5}"/>
              </a:ext>
            </a:extLst>
          </p:cNvPr>
          <p:cNvSpPr txBox="1">
            <a:spLocks noChangeArrowheads="1"/>
          </p:cNvSpPr>
          <p:nvPr/>
        </p:nvSpPr>
        <p:spPr bwMode="auto">
          <a:xfrm>
            <a:off x="5507736" y="551910"/>
            <a:ext cx="3434434" cy="515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a:t>Pantalla Inicio de Windows 8 y pantalla Aplicaciones</a:t>
            </a:r>
          </a:p>
        </p:txBody>
      </p:sp>
      <p:pic>
        <p:nvPicPr>
          <p:cNvPr id="5" name="Picture 4" descr="The image of the tiles in the middle of the scree with the word “start” in the upper left corner and the user icon with the name :John” in the upper right corner.">
            <a:extLst>
              <a:ext uri="{FF2B5EF4-FFF2-40B4-BE49-F238E27FC236}">
                <a16:creationId xmlns:a16="http://schemas.microsoft.com/office/drawing/2014/main" xmlns:c15="http://schemas.microsoft.com/office/drawing/2012/chart" xmlns:c="http://schemas.openxmlformats.org/drawingml/2006/chart" xmlns="" id="{CA3577D9-7D51-4AD4-96E7-7D559CB32837}"/>
              </a:ext>
            </a:extLst>
          </p:cNvPr>
          <p:cNvPicPr>
            <a:picLocks noChangeAspect="1"/>
          </p:cNvPicPr>
          <p:nvPr/>
        </p:nvPicPr>
        <p:blipFill>
          <a:blip r:embed="rId5"/>
          <a:stretch>
            <a:fillRect/>
          </a:stretch>
        </p:blipFill>
        <p:spPr>
          <a:xfrm>
            <a:off x="4208817" y="1868432"/>
            <a:ext cx="4152005" cy="2987348"/>
          </a:xfrm>
          <a:prstGeom prst="rect">
            <a:avLst/>
          </a:prstGeom>
        </p:spPr>
      </p:pic>
      <p:pic>
        <p:nvPicPr>
          <p:cNvPr id="10" name="Picture 9" descr="The image of the Apps screen with apps displayed in vertical rows and sorted alphabetically. There is a search bar in the upper right corner">
            <a:extLst>
              <a:ext uri="{FF2B5EF4-FFF2-40B4-BE49-F238E27FC236}">
                <a16:creationId xmlns:a16="http://schemas.microsoft.com/office/drawing/2014/main" xmlns:c15="http://schemas.microsoft.com/office/drawing/2012/chart" xmlns:c="http://schemas.openxmlformats.org/drawingml/2006/chart" xmlns="" id="{32BD9996-8E1D-4C8B-80F4-C5E1C0D662C8}"/>
              </a:ext>
            </a:extLst>
          </p:cNvPr>
          <p:cNvPicPr>
            <a:picLocks noChangeAspect="1"/>
          </p:cNvPicPr>
          <p:nvPr/>
        </p:nvPicPr>
        <p:blipFill>
          <a:blip r:embed="rId6"/>
          <a:stretch>
            <a:fillRect/>
          </a:stretch>
        </p:blipFill>
        <p:spPr>
          <a:xfrm>
            <a:off x="5291239" y="1197412"/>
            <a:ext cx="3526714" cy="2540221"/>
          </a:xfrm>
          <a:prstGeom prst="rect">
            <a:avLst/>
          </a:prstGeom>
          <a:ln w="38100">
            <a:solidFill>
              <a:schemeClr val="accent6"/>
            </a:solidFill>
          </a:ln>
        </p:spPr>
      </p:pic>
    </p:spTree>
    <p:custDataLst>
      <p:tags r:id="rId1"/>
    </p:custDataLst>
    <p:extLst>
      <p:ext uri="{BB962C8B-B14F-4D97-AF65-F5344CB8AC3E}">
        <p14:creationId xmlns:p14="http://schemas.microsoft.com/office/powerpoint/2010/main" val="1535451136"/>
      </p:ext>
    </p:extLst>
  </p:cSld>
  <p:clrMapOvr>
    <a:masterClrMapping/>
  </p:clrMapOvr>
  <p:transition spd="slow">
    <p:wip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Escritorio de Windows</a:t>
            </a:r>
            <a:r>
              <a:rPr lang="en-US" altLang="en-US" dirty="0"/>
              <a:t/>
            </a:r>
            <a:br>
              <a:rPr lang="en-US" altLang="en-US" dirty="0"/>
            </a:br>
            <a:r>
              <a:rPr lang="x-none"/>
              <a:t>Menú de inicio de Windows 7</a:t>
            </a:r>
          </a:p>
        </p:txBody>
      </p:sp>
      <p:pic>
        <p:nvPicPr>
          <p:cNvPr id="10" name="Picture 9" descr="This an image of the Windows 7 start menu">
            <a:extLst>
              <a:ext uri="{FF2B5EF4-FFF2-40B4-BE49-F238E27FC236}">
                <a16:creationId xmlns:a16="http://schemas.microsoft.com/office/drawing/2014/main" xmlns:c15="http://schemas.microsoft.com/office/drawing/2012/chart" xmlns:c="http://schemas.openxmlformats.org/drawingml/2006/chart" xmlns="" id="{32BD9996-8E1D-4C8B-80F4-C5E1C0D662C8}"/>
              </a:ext>
            </a:extLst>
          </p:cNvPr>
          <p:cNvPicPr>
            <a:picLocks noChangeAspect="1"/>
          </p:cNvPicPr>
          <p:nvPr/>
        </p:nvPicPr>
        <p:blipFill>
          <a:blip r:embed="rId4"/>
          <a:srcRect/>
          <a:stretch/>
        </p:blipFill>
        <p:spPr>
          <a:xfrm>
            <a:off x="906589" y="910876"/>
            <a:ext cx="2968558" cy="3641982"/>
          </a:xfrm>
          <a:prstGeom prst="rect">
            <a:avLst/>
          </a:prstGeom>
          <a:ln w="38100">
            <a:noFill/>
          </a:ln>
        </p:spPr>
      </p:pic>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482936" y="910876"/>
            <a:ext cx="4661064" cy="3641982"/>
          </a:xfrm>
        </p:spPr>
        <p:txBody>
          <a:bodyPr/>
          <a:lstStyle/>
          <a:p>
            <a:pPr rtl="0"/>
            <a:r>
              <a:rPr lang="x-none" dirty="0"/>
              <a:t>El menú de Inicio despliega:</a:t>
            </a:r>
          </a:p>
          <a:p>
            <a:pPr lvl="1" rtl="0"/>
            <a:r>
              <a:rPr lang="x-none" dirty="0"/>
              <a:t>Todas las aplicaciones instaladas en la computadora </a:t>
            </a:r>
          </a:p>
          <a:p>
            <a:pPr lvl="1" rtl="0"/>
            <a:r>
              <a:rPr lang="x-none" dirty="0"/>
              <a:t>Una lista de documentos abiertos recientemente </a:t>
            </a:r>
          </a:p>
          <a:p>
            <a:pPr lvl="1" rtl="0"/>
            <a:r>
              <a:rPr lang="x-none" dirty="0"/>
              <a:t>Una lista de otros elementos, como la función de búsqueda, Ayuda y Soporte, y Panel de control.</a:t>
            </a:r>
          </a:p>
          <a:p>
            <a:pPr rtl="0"/>
            <a:r>
              <a:rPr lang="x-none" dirty="0"/>
              <a:t>Para personalizar el Menú Inicio en Windows 7, haga clic con el botón secundario en una sección vacía de la barra de tareas y elija Propiedades &gt; Menú Inicio &gt; Personalizar</a:t>
            </a:r>
          </a:p>
        </p:txBody>
      </p:sp>
    </p:spTree>
    <p:custDataLst>
      <p:tags r:id="rId1"/>
    </p:custDataLst>
    <p:extLst>
      <p:ext uri="{BB962C8B-B14F-4D97-AF65-F5344CB8AC3E}">
        <p14:creationId xmlns:p14="http://schemas.microsoft.com/office/powerpoint/2010/main" val="3081016756"/>
      </p:ext>
    </p:extLst>
  </p:cSld>
  <p:clrMapOvr>
    <a:masterClrMapping/>
  </p:clrMapOvr>
  <p:transition spd="slow">
    <p:wip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Escritorio de Windows</a:t>
            </a:r>
            <a:r>
              <a:rPr lang="en-US" altLang="en-US" dirty="0"/>
              <a:t/>
            </a:r>
            <a:br>
              <a:rPr lang="en-US" altLang="en-US" dirty="0"/>
            </a:br>
            <a:r>
              <a:rPr lang="x-none"/>
              <a:t>Barra de tareas</a:t>
            </a:r>
          </a:p>
        </p:txBody>
      </p:sp>
      <p:pic>
        <p:nvPicPr>
          <p:cNvPr id="10" name="Picture 9" descr="The image is of a display of all the all the applications installed on the computer, as well as recently opened documents and includes the search feature">
            <a:extLst>
              <a:ext uri="{FF2B5EF4-FFF2-40B4-BE49-F238E27FC236}">
                <a16:creationId xmlns:a16="http://schemas.microsoft.com/office/drawing/2014/main" xmlns:c15="http://schemas.microsoft.com/office/drawing/2012/chart" xmlns:c="http://schemas.openxmlformats.org/drawingml/2006/chart" xmlns="" id="{32BD9996-8E1D-4C8B-80F4-C5E1C0D662C8}"/>
              </a:ext>
            </a:extLst>
          </p:cNvPr>
          <p:cNvPicPr>
            <a:picLocks noChangeAspect="1"/>
          </p:cNvPicPr>
          <p:nvPr/>
        </p:nvPicPr>
        <p:blipFill>
          <a:blip r:embed="rId4"/>
          <a:srcRect/>
          <a:stretch/>
        </p:blipFill>
        <p:spPr>
          <a:xfrm>
            <a:off x="541020" y="963421"/>
            <a:ext cx="3634740" cy="3552131"/>
          </a:xfrm>
          <a:prstGeom prst="rect">
            <a:avLst/>
          </a:prstGeom>
          <a:ln w="28575">
            <a:solidFill>
              <a:srgbClr val="000000"/>
            </a:solidFill>
          </a:ln>
        </p:spPr>
      </p:pic>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482936" y="910876"/>
            <a:ext cx="4661064" cy="3641982"/>
          </a:xfrm>
        </p:spPr>
        <p:txBody>
          <a:bodyPr/>
          <a:lstStyle/>
          <a:p>
            <a:pPr rtl="0"/>
            <a:r>
              <a:rPr lang="x-none" dirty="0"/>
              <a:t>El menú de Inicio despliega:</a:t>
            </a:r>
          </a:p>
          <a:p>
            <a:pPr lvl="1" rtl="0"/>
            <a:r>
              <a:rPr lang="x-none" dirty="0"/>
              <a:t>Todas las aplicaciones instaladas en la computadora</a:t>
            </a:r>
          </a:p>
          <a:p>
            <a:pPr lvl="1" rtl="0"/>
            <a:r>
              <a:rPr lang="x-none" dirty="0"/>
              <a:t>Una lista de documentos abiertos recientemente </a:t>
            </a:r>
          </a:p>
          <a:p>
            <a:pPr lvl="1" rtl="0"/>
            <a:r>
              <a:rPr lang="x-none" dirty="0"/>
              <a:t>Una lista de otros elementos, como la función de búsqueda, Ayuda y Soporte, y Panel de control.</a:t>
            </a:r>
          </a:p>
          <a:p>
            <a:pPr rtl="0"/>
            <a:r>
              <a:rPr lang="x-none" dirty="0"/>
              <a:t>Para personalizar el Menú Inicio en Windows 7, haga clic con el botón secundario en una sección vacía de la barra de tareas y elija Propiedades &gt; Menú Inicio &gt; Personalizar</a:t>
            </a:r>
          </a:p>
        </p:txBody>
      </p:sp>
    </p:spTree>
    <p:custDataLst>
      <p:tags r:id="rId1"/>
    </p:custDataLst>
    <p:extLst>
      <p:ext uri="{BB962C8B-B14F-4D97-AF65-F5344CB8AC3E}">
        <p14:creationId xmlns:p14="http://schemas.microsoft.com/office/powerpoint/2010/main" val="377054652"/>
      </p:ext>
    </p:extLst>
  </p:cSld>
  <p:clrMapOvr>
    <a:masterClrMapping/>
  </p:clrMapOvr>
  <p:transition spd="slow">
    <p:wip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87549" y="41393"/>
            <a:ext cx="9144000" cy="757551"/>
          </a:xfrm>
        </p:spPr>
        <p:txBody>
          <a:bodyPr/>
          <a:lstStyle/>
          <a:p>
            <a:pPr rtl="0"/>
            <a:r>
              <a:rPr lang="x-none" sz="1600"/>
              <a:t>Escritorio de Windows</a:t>
            </a:r>
            <a:r>
              <a:rPr lang="en-US" altLang="en-US" dirty="0"/>
              <a:t/>
            </a:r>
            <a:br>
              <a:rPr lang="en-US" altLang="en-US" dirty="0"/>
            </a:br>
            <a:r>
              <a:rPr lang="x-none"/>
              <a:t>Práctica de laboratorio: Configure el escritorio de Windows</a:t>
            </a:r>
          </a:p>
        </p:txBody>
      </p:sp>
      <p:sp>
        <p:nvSpPr>
          <p:cNvPr id="2" name="TextBox 1"/>
          <p:cNvSpPr txBox="1"/>
          <p:nvPr/>
        </p:nvSpPr>
        <p:spPr>
          <a:xfrm>
            <a:off x="367645" y="1187777"/>
            <a:ext cx="8093449" cy="646331"/>
          </a:xfrm>
          <a:prstGeom prst="rect">
            <a:avLst/>
          </a:prstGeom>
          <a:noFill/>
        </p:spPr>
        <p:txBody>
          <a:bodyPr wrap="square" rtlCol="0">
            <a:spAutoFit/>
          </a:bodyPr>
          <a:lstStyle/>
          <a:p>
            <a:pPr rtl="0"/>
            <a:r>
              <a:rPr lang="x-none" dirty="0"/>
              <a:t>En esta práctica de laboratorio, explorará el escritorio de Windows, el menú Inicio y la barra de tareas.</a:t>
            </a:r>
          </a:p>
        </p:txBody>
      </p:sp>
    </p:spTree>
    <p:custDataLst>
      <p:tags r:id="rId1"/>
    </p:custDataLst>
    <p:extLst>
      <p:ext uri="{BB962C8B-B14F-4D97-AF65-F5344CB8AC3E}">
        <p14:creationId xmlns:p14="http://schemas.microsoft.com/office/powerpoint/2010/main" val="2034824899"/>
      </p:ext>
    </p:extLst>
  </p:cSld>
  <p:clrMapOvr>
    <a:masterClrMapping/>
  </p:clrMapOvr>
  <p:transition spd="slow">
    <p:wip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87549" y="41393"/>
            <a:ext cx="9144000" cy="757551"/>
          </a:xfrm>
        </p:spPr>
        <p:txBody>
          <a:bodyPr/>
          <a:lstStyle/>
          <a:p>
            <a:pPr rtl="0"/>
            <a:r>
              <a:rPr lang="x-none" sz="1600" dirty="0"/>
              <a:t>Administrador de tareas de Windows</a:t>
            </a:r>
            <a:r>
              <a:rPr lang="en-US" altLang="en-US" dirty="0"/>
              <a:t/>
            </a:r>
            <a:br>
              <a:rPr lang="en-US" altLang="en-US" dirty="0"/>
            </a:br>
            <a:r>
              <a:rPr lang="x-none" sz="2000" dirty="0"/>
              <a:t>Explicación de video: trabajar con el Administrador de tareas en Windows 10</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4704" y="886570"/>
            <a:ext cx="6474592" cy="3701943"/>
          </a:xfrm>
          <a:prstGeom prst="rect">
            <a:avLst/>
          </a:prstGeom>
        </p:spPr>
      </p:pic>
    </p:spTree>
    <p:custDataLst>
      <p:tags r:id="rId1"/>
    </p:custDataLst>
    <p:extLst>
      <p:ext uri="{BB962C8B-B14F-4D97-AF65-F5344CB8AC3E}">
        <p14:creationId xmlns:p14="http://schemas.microsoft.com/office/powerpoint/2010/main" val="1711569213"/>
      </p:ext>
    </p:extLst>
  </p:cSld>
  <p:clrMapOvr>
    <a:masterClrMapping/>
  </p:clrMapOvr>
  <p:transition spd="slow">
    <p:wip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87549" y="41393"/>
            <a:ext cx="9144000" cy="757551"/>
          </a:xfrm>
        </p:spPr>
        <p:txBody>
          <a:bodyPr/>
          <a:lstStyle/>
          <a:p>
            <a:pPr rtl="0"/>
            <a:r>
              <a:rPr lang="x-none" sz="1600"/>
              <a:t>Administrador de tareas de Windows</a:t>
            </a:r>
            <a:r>
              <a:rPr lang="en-US" altLang="en-US" dirty="0"/>
              <a:t/>
            </a:r>
            <a:br>
              <a:rPr lang="en-US" altLang="en-US" dirty="0"/>
            </a:br>
            <a:r>
              <a:rPr lang="x-none"/>
              <a:t>Funciones del administrador de tareas de Windows</a:t>
            </a:r>
          </a:p>
        </p:txBody>
      </p:sp>
      <p:sp>
        <p:nvSpPr>
          <p:cNvPr id="2" name="TextBox 1">
            <a:extLst>
              <a:ext uri="{FF2B5EF4-FFF2-40B4-BE49-F238E27FC236}">
                <a16:creationId xmlns:a16="http://schemas.microsoft.com/office/drawing/2014/main" xmlns:c15="http://schemas.microsoft.com/office/drawing/2012/chart" xmlns:c="http://schemas.openxmlformats.org/drawingml/2006/chart" xmlns="" id="{6F10E2B8-24E0-4238-98C4-5E6B4896A5C8}"/>
              </a:ext>
            </a:extLst>
          </p:cNvPr>
          <p:cNvSpPr txBox="1"/>
          <p:nvPr/>
        </p:nvSpPr>
        <p:spPr>
          <a:xfrm>
            <a:off x="322218" y="1045029"/>
            <a:ext cx="8508274" cy="2462213"/>
          </a:xfrm>
          <a:prstGeom prst="rect">
            <a:avLst/>
          </a:prstGeom>
          <a:noFill/>
        </p:spPr>
        <p:txBody>
          <a:bodyPr wrap="square" rtlCol="0">
            <a:spAutoFit/>
          </a:bodyPr>
          <a:lstStyle/>
          <a:p>
            <a:pPr marL="285750" indent="-285750" rtl="0">
              <a:buFont typeface="Arial" panose="020B0604020202020204" pitchFamily="34" charset="0"/>
              <a:buChar char="•"/>
            </a:pPr>
            <a:r>
              <a:rPr lang="x-none" sz="1400" b="1" dirty="0"/>
              <a:t>Procesos</a:t>
            </a:r>
            <a:r>
              <a:rPr lang="x-none" sz="1400" dirty="0"/>
              <a:t>: un conjunto de instrucciones que inicia el usuario, un programa o el sistema operativo.</a:t>
            </a:r>
          </a:p>
          <a:p>
            <a:pPr marL="285750" indent="-285750" rtl="0">
              <a:buFont typeface="Arial" panose="020B0604020202020204" pitchFamily="34" charset="0"/>
              <a:buChar char="•"/>
            </a:pPr>
            <a:r>
              <a:rPr lang="x-none" sz="1400" b="1" dirty="0"/>
              <a:t>Rendimiento</a:t>
            </a:r>
            <a:r>
              <a:rPr lang="x-none" sz="1400" dirty="0"/>
              <a:t>: gráficos dinámicos de rendimiento del sistema para obtener una variedad de opciones, incluidas CPU, memoria, disco, Ethernet, etc.</a:t>
            </a:r>
          </a:p>
          <a:p>
            <a:pPr marL="285750" indent="-285750" rtl="0">
              <a:buFont typeface="Arial" panose="020B0604020202020204" pitchFamily="34" charset="0"/>
              <a:buChar char="•"/>
            </a:pPr>
            <a:r>
              <a:rPr lang="x-none" sz="1400" b="1" dirty="0"/>
              <a:t>Historial de aplicaciones</a:t>
            </a:r>
            <a:r>
              <a:rPr lang="x-none" sz="1400" dirty="0"/>
              <a:t>: muestra el uso histórico de recursos, como el tiempo de CPU, el uso de datos de la red, las cargas de datos y las descargas.</a:t>
            </a:r>
          </a:p>
          <a:p>
            <a:pPr marL="285750" indent="-285750" rtl="0">
              <a:buFont typeface="Arial" panose="020B0604020202020204" pitchFamily="34" charset="0"/>
              <a:buChar char="•"/>
            </a:pPr>
            <a:r>
              <a:rPr lang="x-none" sz="1400" b="1" dirty="0"/>
              <a:t>En la </a:t>
            </a:r>
            <a:r>
              <a:rPr lang="x-none" sz="1400" b="1" dirty="0" smtClean="0"/>
              <a:t>pestaña</a:t>
            </a:r>
            <a:r>
              <a:rPr lang="en-US" sz="1400" b="1" dirty="0" smtClean="0"/>
              <a:t> </a:t>
            </a:r>
            <a:r>
              <a:rPr lang="x-none" sz="1400" dirty="0" smtClean="0"/>
              <a:t>Inicio</a:t>
            </a:r>
            <a:r>
              <a:rPr lang="x-none" sz="1400" dirty="0"/>
              <a:t>, se enumeran los procesos que se inician automáticamente durante el inicio de Windows.</a:t>
            </a:r>
          </a:p>
          <a:p>
            <a:pPr marL="285750" indent="-285750" rtl="0">
              <a:buFont typeface="Arial" panose="020B0604020202020204" pitchFamily="34" charset="0"/>
              <a:buChar char="•"/>
            </a:pPr>
            <a:r>
              <a:rPr lang="x-none" sz="1400" b="1" dirty="0" smtClean="0"/>
              <a:t>Usuarios</a:t>
            </a:r>
            <a:r>
              <a:rPr lang="x-none" sz="1400" dirty="0" smtClean="0"/>
              <a:t>: </a:t>
            </a:r>
            <a:r>
              <a:rPr lang="x-none" sz="1400" dirty="0"/>
              <a:t>muestra quién está conectado actualmente a la computadora y los recursos del sistema que están usando.</a:t>
            </a:r>
          </a:p>
          <a:p>
            <a:pPr marL="285750" indent="-285750" rtl="0">
              <a:buFont typeface="Arial" panose="020B0604020202020204" pitchFamily="34" charset="0"/>
              <a:buChar char="•"/>
            </a:pPr>
            <a:r>
              <a:rPr lang="x-none" sz="1400" b="1" dirty="0"/>
              <a:t>Detalles</a:t>
            </a:r>
            <a:r>
              <a:rPr lang="x-none" sz="1400" dirty="0"/>
              <a:t>: hace posible cambiar el nivel de prioridad de COU para un proceso determinado.</a:t>
            </a:r>
          </a:p>
          <a:p>
            <a:pPr marL="285750" indent="-285750" rtl="0">
              <a:buFont typeface="Arial" panose="020B0604020202020204" pitchFamily="34" charset="0"/>
              <a:buChar char="•"/>
            </a:pPr>
            <a:r>
              <a:rPr lang="x-none" sz="1400" b="1" dirty="0"/>
              <a:t>Servicios</a:t>
            </a:r>
            <a:r>
              <a:rPr lang="x-none" sz="1400" dirty="0"/>
              <a:t>: muestra todos los servicios disponibles y su estado.</a:t>
            </a:r>
          </a:p>
        </p:txBody>
      </p:sp>
    </p:spTree>
    <p:custDataLst>
      <p:tags r:id="rId1"/>
    </p:custDataLst>
    <p:extLst>
      <p:ext uri="{BB962C8B-B14F-4D97-AF65-F5344CB8AC3E}">
        <p14:creationId xmlns:p14="http://schemas.microsoft.com/office/powerpoint/2010/main" val="3448695881"/>
      </p:ext>
    </p:extLst>
  </p:cSld>
  <p:clrMapOvr>
    <a:masterClrMapping/>
  </p:clrMapOvr>
  <p:transition spd="slow">
    <p:wip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6180880" cy="757551"/>
          </a:xfrm>
        </p:spPr>
        <p:txBody>
          <a:bodyPr/>
          <a:lstStyle/>
          <a:p>
            <a:pPr rtl="0"/>
            <a:r>
              <a:rPr lang="x-none" sz="1600" dirty="0"/>
              <a:t>Administrador de tareas de Windows</a:t>
            </a:r>
            <a:r>
              <a:rPr lang="en-US" altLang="en-US" dirty="0"/>
              <a:t/>
            </a:r>
            <a:br>
              <a:rPr lang="en-US" altLang="en-US" dirty="0"/>
            </a:br>
            <a:r>
              <a:rPr lang="x-none" dirty="0"/>
              <a:t>Administrador de tareas en Windows 7</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3509482" y="891256"/>
            <a:ext cx="5634520" cy="4373480"/>
          </a:xfrm>
        </p:spPr>
        <p:txBody>
          <a:bodyPr rIns="72000"/>
          <a:lstStyle/>
          <a:p>
            <a:pPr rtl="0"/>
            <a:r>
              <a:rPr lang="x-none" sz="1200" spc="-30" dirty="0"/>
              <a:t>El Administrador de tareas de Windows 7 tiene seis pestañas:</a:t>
            </a:r>
          </a:p>
          <a:p>
            <a:pPr lvl="1" rtl="0"/>
            <a:r>
              <a:rPr lang="x-none" sz="1100" b="1" spc="-30" dirty="0"/>
              <a:t>Aplicaciones</a:t>
            </a:r>
            <a:r>
              <a:rPr lang="x-none" sz="1100" spc="-30" dirty="0"/>
              <a:t>: muestra todas las aplicaciones en ejecución. Puede crear, cambiar o cerrar cualquier aplicación.</a:t>
            </a:r>
          </a:p>
          <a:p>
            <a:pPr lvl="1" rtl="0"/>
            <a:r>
              <a:rPr lang="x-none" sz="1100" b="1" spc="-30" dirty="0"/>
              <a:t>Procesos</a:t>
            </a:r>
            <a:r>
              <a:rPr lang="x-none" sz="1100" spc="-30" dirty="0"/>
              <a:t>: esta pestaña muestra todos los procesos que están en ejecución. Puede finalizar procesos o establecer prioridades de procesos.</a:t>
            </a:r>
          </a:p>
          <a:p>
            <a:pPr lvl="1" rtl="0"/>
            <a:r>
              <a:rPr lang="x-none" sz="1100" b="1" spc="-30" dirty="0"/>
              <a:t>Servicios</a:t>
            </a:r>
            <a:r>
              <a:rPr lang="x-none" sz="1100" spc="-30" dirty="0"/>
              <a:t>: servicios disponibles, incluido el estado operativo de estos. Servicios identificados por su PID.</a:t>
            </a:r>
          </a:p>
          <a:p>
            <a:pPr lvl="1" rtl="0"/>
            <a:r>
              <a:rPr lang="x-none" sz="1100" b="1" spc="-30" dirty="0"/>
              <a:t>Rendimiento</a:t>
            </a:r>
            <a:r>
              <a:rPr lang="x-none" sz="1100" spc="-30" dirty="0"/>
              <a:t>: esta pestaña muestra el uso de la CPU y del archivo de paginación</a:t>
            </a:r>
          </a:p>
          <a:p>
            <a:pPr lvl="1" rtl="0"/>
            <a:r>
              <a:rPr lang="x-none" sz="1100" b="1" spc="-30" dirty="0"/>
              <a:t>Funciones de red</a:t>
            </a:r>
            <a:r>
              <a:rPr lang="x-none" sz="1100" spc="-30" dirty="0"/>
              <a:t>: esta pestaña muestra el uso de todos los adaptadores de red.</a:t>
            </a:r>
          </a:p>
          <a:p>
            <a:pPr lvl="1" rtl="0"/>
            <a:r>
              <a:rPr lang="x-none" sz="1100" b="1" spc="-30" dirty="0"/>
              <a:t>Usuarios</a:t>
            </a:r>
            <a:r>
              <a:rPr lang="x-none" sz="1100" spc="-30" dirty="0"/>
              <a:t>: esta pestaña muestra todos los usuarios que iniciaron sesión en la computadora.</a:t>
            </a:r>
          </a:p>
          <a:p>
            <a:pPr rtl="0"/>
            <a:r>
              <a:rPr lang="x-none" sz="1200" spc="-30" dirty="0"/>
              <a:t>Diferencias del administrador de tareas en Windows 10:</a:t>
            </a:r>
          </a:p>
          <a:p>
            <a:pPr lvl="1" rtl="0"/>
            <a:r>
              <a:rPr lang="x-none" sz="1100" b="1" spc="-30" dirty="0"/>
              <a:t>Las pestañas Aplicaciones y Procesos</a:t>
            </a:r>
            <a:r>
              <a:rPr lang="x-none" sz="1100" spc="-30" dirty="0"/>
              <a:t> se combinaron en Windows 10.</a:t>
            </a:r>
          </a:p>
          <a:p>
            <a:pPr lvl="1" rtl="0"/>
            <a:r>
              <a:rPr lang="x-none" sz="1100" b="1" spc="-30" dirty="0"/>
              <a:t>La pestaña Redes </a:t>
            </a:r>
            <a:r>
              <a:rPr lang="x-none" sz="1100" spc="-30" dirty="0"/>
              <a:t>se incluye en la pestaña Rendimiento en Windows 10.</a:t>
            </a:r>
          </a:p>
          <a:p>
            <a:pPr lvl="1" rtl="0"/>
            <a:r>
              <a:rPr lang="x-none" sz="1100" b="1" spc="-30" dirty="0"/>
              <a:t>La pestaña Usuarios se ha </a:t>
            </a:r>
            <a:r>
              <a:rPr lang="x-none" sz="1100" spc="-30" dirty="0"/>
              <a:t>mejorado en Windows 10 para mostrar no solo a los usuarios conectados sino también los recursos que están usando.</a:t>
            </a:r>
          </a:p>
        </p:txBody>
      </p:sp>
      <p:pic>
        <p:nvPicPr>
          <p:cNvPr id="10" name="Picture 9" descr="The image displayed here is the windows task manager as described on the page.">
            <a:extLst>
              <a:ext uri="{FF2B5EF4-FFF2-40B4-BE49-F238E27FC236}">
                <a16:creationId xmlns:a16="http://schemas.microsoft.com/office/drawing/2014/main" xmlns:c15="http://schemas.microsoft.com/office/drawing/2012/chart" xmlns:c="http://schemas.openxmlformats.org/drawingml/2006/chart" xmlns="" id="{32BD9996-8E1D-4C8B-80F4-C5E1C0D662C8}"/>
              </a:ext>
            </a:extLst>
          </p:cNvPr>
          <p:cNvPicPr>
            <a:picLocks noChangeAspect="1"/>
          </p:cNvPicPr>
          <p:nvPr/>
        </p:nvPicPr>
        <p:blipFill>
          <a:blip r:embed="rId4"/>
          <a:srcRect/>
          <a:stretch/>
        </p:blipFill>
        <p:spPr>
          <a:xfrm>
            <a:off x="351696" y="1097280"/>
            <a:ext cx="3157785" cy="3104763"/>
          </a:xfrm>
          <a:prstGeom prst="rect">
            <a:avLst/>
          </a:prstGeom>
          <a:ln w="28575">
            <a:solidFill>
              <a:srgbClr val="000000"/>
            </a:solidFill>
          </a:ln>
        </p:spPr>
      </p:pic>
    </p:spTree>
    <p:custDataLst>
      <p:tags r:id="rId1"/>
    </p:custDataLst>
    <p:extLst>
      <p:ext uri="{BB962C8B-B14F-4D97-AF65-F5344CB8AC3E}">
        <p14:creationId xmlns:p14="http://schemas.microsoft.com/office/powerpoint/2010/main" val="4132638993"/>
      </p:ext>
    </p:extLst>
  </p:cSld>
  <p:clrMapOvr>
    <a:masterClrMapping/>
  </p:clrMapOvr>
  <p:transition spd="slow">
    <p:wip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87549" y="41393"/>
            <a:ext cx="9144000" cy="757551"/>
          </a:xfrm>
        </p:spPr>
        <p:txBody>
          <a:bodyPr/>
          <a:lstStyle/>
          <a:p>
            <a:pPr rtl="0"/>
            <a:r>
              <a:rPr lang="x-none" sz="1600"/>
              <a:t>Administrador de tareas de Windows</a:t>
            </a:r>
            <a:r>
              <a:rPr lang="en-US" altLang="en-US" dirty="0"/>
              <a:t/>
            </a:r>
            <a:br>
              <a:rPr lang="en-US" altLang="en-US" dirty="0"/>
            </a:br>
            <a:r>
              <a:rPr lang="x-none"/>
              <a:t>Práctica de laboratorio: trabaje con el administrador de tareas</a:t>
            </a:r>
          </a:p>
        </p:txBody>
      </p:sp>
      <p:sp>
        <p:nvSpPr>
          <p:cNvPr id="2" name="TextBox 1"/>
          <p:cNvSpPr txBox="1"/>
          <p:nvPr/>
        </p:nvSpPr>
        <p:spPr>
          <a:xfrm>
            <a:off x="499621" y="1178351"/>
            <a:ext cx="7648956" cy="646331"/>
          </a:xfrm>
          <a:prstGeom prst="rect">
            <a:avLst/>
          </a:prstGeom>
          <a:noFill/>
        </p:spPr>
        <p:txBody>
          <a:bodyPr wrap="square" rtlCol="0">
            <a:spAutoFit/>
          </a:bodyPr>
          <a:lstStyle/>
          <a:p>
            <a:pPr rtl="0"/>
            <a:r>
              <a:rPr lang="x-none" dirty="0"/>
              <a:t>En esta práctica de laboratorio, utilizará el Administrador de tareas para supervisar el rendimiento del sistema.</a:t>
            </a:r>
          </a:p>
        </p:txBody>
      </p:sp>
    </p:spTree>
    <p:custDataLst>
      <p:tags r:id="rId1"/>
    </p:custDataLst>
    <p:extLst>
      <p:ext uri="{BB962C8B-B14F-4D97-AF65-F5344CB8AC3E}">
        <p14:creationId xmlns:p14="http://schemas.microsoft.com/office/powerpoint/2010/main" val="599841435"/>
      </p:ext>
    </p:extLst>
  </p:cSld>
  <p:clrMapOvr>
    <a:masterClrMapping/>
  </p:clrMapOvr>
  <p:transition spd="slow">
    <p:wip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4214948" cy="757551"/>
          </a:xfrm>
        </p:spPr>
        <p:txBody>
          <a:bodyPr/>
          <a:lstStyle/>
          <a:p>
            <a:pPr rtl="0"/>
            <a:r>
              <a:rPr lang="x-none" sz="1600"/>
              <a:t>Explorador de archivos de Windows</a:t>
            </a:r>
            <a:r>
              <a:rPr lang="en-US" altLang="en-US" dirty="0"/>
              <a:t/>
            </a:r>
            <a:br>
              <a:rPr lang="en-US" altLang="en-US" dirty="0"/>
            </a:br>
            <a:r>
              <a:rPr lang="x-none"/>
              <a:t>Explorador de archivos </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021517" y="692215"/>
            <a:ext cx="5122483" cy="4087845"/>
          </a:xfrm>
        </p:spPr>
        <p:txBody>
          <a:bodyPr/>
          <a:lstStyle/>
          <a:p>
            <a:pPr rtl="0"/>
            <a:r>
              <a:rPr lang="x-none" sz="1400" dirty="0"/>
              <a:t>El explorador de archivos se utiliza para la administración de archivos en Windows 8 y Windows 10.</a:t>
            </a:r>
          </a:p>
          <a:p>
            <a:pPr rtl="0"/>
            <a:r>
              <a:rPr lang="x-none" sz="1400" dirty="0"/>
              <a:t>El explorador de Windows se utiliza para la administración de archivos en Windows 7 y versiones anteriores.</a:t>
            </a:r>
          </a:p>
          <a:p>
            <a:pPr rtl="0"/>
            <a:r>
              <a:rPr lang="x-none" sz="1400" dirty="0"/>
              <a:t>La Cinta se utiliza para tareas comunes, como copiar y mover archivos, y crear nuevas carpetas.</a:t>
            </a:r>
          </a:p>
          <a:p>
            <a:pPr rtl="0"/>
            <a:r>
              <a:rPr lang="x-none" sz="1400" dirty="0"/>
              <a:t>Las pestañas de la parte superior cambian dependiendo de lo que se seleccionó.</a:t>
            </a:r>
          </a:p>
          <a:p>
            <a:pPr rtl="0"/>
            <a:r>
              <a:rPr lang="x-none" sz="1400" dirty="0"/>
              <a:t>El Explorador de archivos se utiliza para:</a:t>
            </a:r>
          </a:p>
          <a:p>
            <a:pPr lvl="1" rtl="0"/>
            <a:r>
              <a:rPr lang="x-none" dirty="0"/>
              <a:t> Navegue por el sistema de archivos</a:t>
            </a:r>
          </a:p>
          <a:p>
            <a:pPr lvl="1" rtl="0"/>
            <a:r>
              <a:rPr lang="x-none" dirty="0"/>
              <a:t> Gestione archivos, carpetas y subcarpetas</a:t>
            </a:r>
          </a:p>
          <a:p>
            <a:pPr lvl="1" rtl="0"/>
            <a:r>
              <a:rPr lang="x-none" dirty="0"/>
              <a:t> Gestione aplicaciones en medios de almacenamiento</a:t>
            </a:r>
          </a:p>
          <a:p>
            <a:pPr lvl="1" rtl="0"/>
            <a:r>
              <a:rPr lang="x-none" dirty="0"/>
              <a:t> Genere una vista previa de algunos tipos de archivos</a:t>
            </a:r>
          </a:p>
        </p:txBody>
      </p:sp>
      <p:pic>
        <p:nvPicPr>
          <p:cNvPr id="10" name="Picture 9" descr="The image displayed is of Windows 10 File Explorer as described on the page.">
            <a:extLst>
              <a:ext uri="{FF2B5EF4-FFF2-40B4-BE49-F238E27FC236}">
                <a16:creationId xmlns:a16="http://schemas.microsoft.com/office/drawing/2014/main" xmlns:c15="http://schemas.microsoft.com/office/drawing/2012/chart" xmlns:c="http://schemas.openxmlformats.org/drawingml/2006/chart" xmlns="" id="{32BD9996-8E1D-4C8B-80F4-C5E1C0D662C8}"/>
              </a:ext>
            </a:extLst>
          </p:cNvPr>
          <p:cNvPicPr>
            <a:picLocks noChangeAspect="1"/>
          </p:cNvPicPr>
          <p:nvPr/>
        </p:nvPicPr>
        <p:blipFill>
          <a:blip r:embed="rId4"/>
          <a:srcRect/>
          <a:stretch/>
        </p:blipFill>
        <p:spPr>
          <a:xfrm>
            <a:off x="314896" y="1175129"/>
            <a:ext cx="3706621" cy="2793241"/>
          </a:xfrm>
          <a:prstGeom prst="rect">
            <a:avLst/>
          </a:prstGeom>
          <a:ln w="28575">
            <a:solidFill>
              <a:srgbClr val="000000"/>
            </a:solidFill>
          </a:ln>
        </p:spPr>
      </p:pic>
    </p:spTree>
    <p:custDataLst>
      <p:tags r:id="rId1"/>
    </p:custDataLst>
    <p:extLst>
      <p:ext uri="{BB962C8B-B14F-4D97-AF65-F5344CB8AC3E}">
        <p14:creationId xmlns:p14="http://schemas.microsoft.com/office/powerpoint/2010/main" val="2524878073"/>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rtl="0" eaLnBrk="1" hangingPunct="1"/>
            <a:r>
              <a:rPr lang="x-none"/>
              <a:t>Capítulo 11: Actividades</a:t>
            </a:r>
          </a:p>
        </p:txBody>
      </p:sp>
      <p:sp>
        <p:nvSpPr>
          <p:cNvPr id="6147" name="Rectangle 34"/>
          <p:cNvSpPr>
            <a:spLocks noGrp="1" noChangeArrowheads="1"/>
          </p:cNvSpPr>
          <p:nvPr>
            <p:ph idx="1"/>
          </p:nvPr>
        </p:nvSpPr>
        <p:spPr>
          <a:xfrm>
            <a:off x="144065" y="813232"/>
            <a:ext cx="8853286" cy="323137"/>
          </a:xfrm>
        </p:spPr>
        <p:txBody>
          <a:bodyPr/>
          <a:lstStyle/>
          <a:p>
            <a:pPr marL="0" indent="0" rtl="0">
              <a:spcBef>
                <a:spcPct val="30000"/>
              </a:spcBef>
              <a:buNone/>
            </a:pPr>
            <a:r>
              <a:rPr lang="x-none"/>
              <a:t>¿Qué actividades se relacionan con este capítulo?</a:t>
            </a: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2498654046"/>
              </p:ext>
            </p:extLst>
          </p:nvPr>
        </p:nvGraphicFramePr>
        <p:xfrm>
          <a:off x="457291" y="1150657"/>
          <a:ext cx="8229418" cy="3212637"/>
        </p:xfrm>
        <a:graphic>
          <a:graphicData uri="http://schemas.openxmlformats.org/drawingml/2006/table">
            <a:tbl>
              <a:tblPr firstRow="1" bandRow="1">
                <a:tableStyleId>{5C22544A-7EE6-4342-B048-85BDC9FD1C3A}</a:tableStyleId>
              </a:tblPr>
              <a:tblGrid>
                <a:gridCol w="1129733">
                  <a:extLst>
                    <a:ext uri="{9D8B030D-6E8A-4147-A177-3AD203B41FA5}">
                      <a16:colId xmlns:a16="http://schemas.microsoft.com/office/drawing/2014/main" xmlns:c15="http://schemas.microsoft.com/office/drawing/2012/chart" xmlns:c="http://schemas.openxmlformats.org/drawingml/2006/chart" xmlns="" val="20001"/>
                    </a:ext>
                  </a:extLst>
                </a:gridCol>
                <a:gridCol w="1857736">
                  <a:extLst>
                    <a:ext uri="{9D8B030D-6E8A-4147-A177-3AD203B41FA5}">
                      <a16:colId xmlns:a16="http://schemas.microsoft.com/office/drawing/2014/main" xmlns:c15="http://schemas.microsoft.com/office/drawing/2012/chart" xmlns:c="http://schemas.openxmlformats.org/drawingml/2006/chart" xmlns="" val="3156509146"/>
                    </a:ext>
                  </a:extLst>
                </a:gridCol>
                <a:gridCol w="4080076">
                  <a:extLst>
                    <a:ext uri="{9D8B030D-6E8A-4147-A177-3AD203B41FA5}">
                      <a16:colId xmlns:a16="http://schemas.microsoft.com/office/drawing/2014/main" xmlns:c15="http://schemas.microsoft.com/office/drawing/2012/chart" xmlns:c="http://schemas.openxmlformats.org/drawingml/2006/chart" xmlns="" val="20002"/>
                    </a:ext>
                  </a:extLst>
                </a:gridCol>
                <a:gridCol w="1161873">
                  <a:extLst>
                    <a:ext uri="{9D8B030D-6E8A-4147-A177-3AD203B41FA5}">
                      <a16:colId xmlns:a16="http://schemas.microsoft.com/office/drawing/2014/main" xmlns:c15="http://schemas.microsoft.com/office/drawing/2012/chart" xmlns:c="http://schemas.openxmlformats.org/drawingml/2006/chart" xmlns="" val="20003"/>
                    </a:ext>
                  </a:extLst>
                </a:gridCol>
              </a:tblGrid>
              <a:tr h="286347">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200"/>
                        <a:t>N.° de página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200"/>
                        <a:t>Tipo de actividad</a:t>
                      </a:r>
                    </a:p>
                  </a:txBody>
                  <a:tcPr marL="68580" marR="68580" marT="34290" marB="34290" anchor="ctr"/>
                </a:tc>
                <a:tc>
                  <a:txBody>
                    <a:bodyPr/>
                    <a:lstStyle/>
                    <a:p>
                      <a:pPr rtl="0"/>
                      <a:r>
                        <a:rPr lang="x-none" sz="1200"/>
                        <a:t>Nombre de la actividad</a:t>
                      </a:r>
                    </a:p>
                  </a:txBody>
                  <a:tcPr marL="68580" marR="68580" marT="34290" marB="34290" anchor="ctr"/>
                </a:tc>
                <a:tc>
                  <a:txBody>
                    <a:bodyPr/>
                    <a:lstStyle/>
                    <a:p>
                      <a:pPr rtl="0"/>
                      <a:r>
                        <a:rPr lang="x-none" sz="1200"/>
                        <a:t>¿Opcional?</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0"/>
                  </a:ext>
                </a:extLst>
              </a:tr>
              <a:tr h="292629">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100"/>
                        <a:t>11/1/16</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rtl="0"/>
                      <a:r>
                        <a:rPr lang="x-none" sz="1100"/>
                        <a:t>Versiones de Windows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1"/>
                  </a:ext>
                </a:extLst>
              </a:tr>
              <a:tr h="292629">
                <a:tc>
                  <a:txBody>
                    <a:bodyPr/>
                    <a:lstStyle/>
                    <a:p>
                      <a:pPr algn="ctr" rtl="0"/>
                      <a:r>
                        <a:rPr lang="x-none" sz="1100"/>
                        <a:t>11.1.2.5</a:t>
                      </a:r>
                    </a:p>
                  </a:txBody>
                  <a:tcPr marL="68580" marR="68580" marT="34290" marB="34290" anchor="ctr"/>
                </a:tc>
                <a:tc>
                  <a:txBody>
                    <a:bodyPr/>
                    <a:lstStyle/>
                    <a:p>
                      <a:pPr rtl="0"/>
                      <a:r>
                        <a:rPr lang="x-none" sz="1100"/>
                        <a:t>Demostración en video</a:t>
                      </a:r>
                    </a:p>
                  </a:txBody>
                  <a:tcPr marL="68580" marR="68580" marT="34290" marB="34290" anchor="ctr"/>
                </a:tc>
                <a:tc>
                  <a:txBody>
                    <a:bodyPr/>
                    <a:lstStyle/>
                    <a:p>
                      <a:pPr rtl="0"/>
                      <a:r>
                        <a:rPr lang="x-none" sz="1100"/>
                        <a:t>Escritorio de Windows 10</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2"/>
                  </a:ext>
                </a:extLst>
              </a:tr>
              <a:tr h="292629">
                <a:tc>
                  <a:txBody>
                    <a:bodyPr/>
                    <a:lstStyle/>
                    <a:p>
                      <a:pPr algn="ctr" rtl="0"/>
                      <a:r>
                        <a:rPr lang="x-none" sz="1100"/>
                        <a:t>11.1.2.10</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Explore el escritorio de Windows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3"/>
                  </a:ext>
                </a:extLst>
              </a:tr>
              <a:tr h="292629">
                <a:tc>
                  <a:txBody>
                    <a:bodyPr/>
                    <a:lstStyle/>
                    <a:p>
                      <a:pPr algn="ctr" rtl="0"/>
                      <a:r>
                        <a:rPr lang="x-none" sz="1100"/>
                        <a:t>11.1.2.11</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Identifique los elementos del escritorio de Windows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4"/>
                  </a:ext>
                </a:extLst>
              </a:tr>
              <a:tr h="292629">
                <a:tc>
                  <a:txBody>
                    <a:bodyPr/>
                    <a:lstStyle/>
                    <a:p>
                      <a:pPr algn="ctr" rtl="0"/>
                      <a:r>
                        <a:rPr lang="x-none" sz="1100"/>
                        <a:t>11.1.3.1</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Demostración en video</a:t>
                      </a:r>
                    </a:p>
                  </a:txBody>
                  <a:tcPr marL="68580" marR="68580" marT="34290" marB="34290" anchor="ctr"/>
                </a:tc>
                <a:tc>
                  <a:txBody>
                    <a:bodyPr/>
                    <a:lstStyle/>
                    <a:p>
                      <a:pPr rtl="0"/>
                      <a:r>
                        <a:rPr lang="x-none" sz="1100"/>
                        <a:t>Trabajar con el administrador de tareas en Windows 10 </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5"/>
                  </a:ext>
                </a:extLst>
              </a:tr>
              <a:tr h="292629">
                <a:tc>
                  <a:txBody>
                    <a:bodyPr/>
                    <a:lstStyle/>
                    <a:p>
                      <a:pPr algn="ctr" rtl="0"/>
                      <a:r>
                        <a:rPr lang="x-none" sz="1100"/>
                        <a:t>11.1.3.4</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rtl="0"/>
                      <a:r>
                        <a:rPr lang="x-none" sz="1100"/>
                        <a:t>Trabaje con el administrador de tareas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6"/>
                  </a:ext>
                </a:extLst>
              </a:tr>
              <a:tr h="292629">
                <a:tc>
                  <a:txBody>
                    <a:bodyPr/>
                    <a:lstStyle/>
                    <a:p>
                      <a:pPr algn="ctr" rtl="0"/>
                      <a:r>
                        <a:rPr lang="x-none" sz="1100"/>
                        <a:t>11.1.3.5</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rtl="0"/>
                      <a:r>
                        <a:rPr lang="x-none" sz="1100"/>
                        <a:t>Compare el administrador de tareas en Windows 7 y 10</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7"/>
                  </a:ext>
                </a:extLst>
              </a:tr>
              <a:tr h="292629">
                <a:tc>
                  <a:txBody>
                    <a:bodyPr/>
                    <a:lstStyle/>
                    <a:p>
                      <a:pPr algn="ctr" rtl="0"/>
                      <a:r>
                        <a:rPr lang="x-none" sz="1100"/>
                        <a:t>11.1.4.2</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a:t>Demostración en video</a:t>
                      </a:r>
                    </a:p>
                  </a:txBody>
                  <a:tcPr marL="68580" marR="68580" marT="34290" marB="34290" anchor="ctr"/>
                </a:tc>
                <a:tc>
                  <a:txBody>
                    <a:bodyPr/>
                    <a:lstStyle/>
                    <a:p>
                      <a:pPr rtl="0"/>
                      <a:r>
                        <a:rPr lang="x-none" sz="1100"/>
                        <a:t>Trabajar con el explorador de archivos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8"/>
                  </a:ext>
                </a:extLst>
              </a:tr>
              <a:tr h="292629">
                <a:tc>
                  <a:txBody>
                    <a:bodyPr/>
                    <a:lstStyle/>
                    <a:p>
                      <a:pPr algn="ctr" rtl="0"/>
                      <a:r>
                        <a:rPr lang="x-none" sz="1100"/>
                        <a:t>11.1.4.10</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a:t>Demostración en video</a:t>
                      </a:r>
                    </a:p>
                  </a:txBody>
                  <a:tcPr marL="68580" marR="68580" marT="34290" marB="34290" anchor="ctr"/>
                </a:tc>
                <a:tc>
                  <a:txBody>
                    <a:bodyPr/>
                    <a:lstStyle/>
                    <a:p>
                      <a:pPr rtl="0"/>
                      <a:r>
                        <a:rPr lang="x-none" sz="1100"/>
                        <a:t>Propiedades de archivo y carpeta</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2582900979"/>
                  </a:ext>
                </a:extLst>
              </a:tr>
              <a:tr h="292629">
                <a:tc>
                  <a:txBody>
                    <a:bodyPr/>
                    <a:lstStyle/>
                    <a:p>
                      <a:pPr algn="ctr" rtl="0"/>
                      <a:r>
                        <a:rPr lang="x-none" sz="1100"/>
                        <a:t>11.1.4.11</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rtl="0"/>
                      <a:r>
                        <a:rPr lang="x-none" sz="1100"/>
                        <a:t>Trabajar con el explorador de archivos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3406068602"/>
                  </a:ext>
                </a:extLst>
              </a:tr>
            </a:tbl>
          </a:graphicData>
        </a:graphic>
      </p:graphicFrame>
    </p:spTree>
    <p:custDataLst>
      <p:tags r:id="rId1"/>
    </p:custDataLst>
    <p:extLst>
      <p:ext uri="{BB962C8B-B14F-4D97-AF65-F5344CB8AC3E}">
        <p14:creationId xmlns:p14="http://schemas.microsoft.com/office/powerpoint/2010/main" val="2145273728"/>
      </p:ext>
    </p:extLst>
  </p:cSld>
  <p:clrMapOvr>
    <a:masterClrMapping/>
  </p:clrMapOvr>
  <p:transition spd="slow">
    <p:wip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87549" y="41393"/>
            <a:ext cx="9144000" cy="757551"/>
          </a:xfrm>
        </p:spPr>
        <p:txBody>
          <a:bodyPr/>
          <a:lstStyle/>
          <a:p>
            <a:pPr rtl="0"/>
            <a:r>
              <a:rPr lang="x-none" sz="1600"/>
              <a:t>Explorador de archivos de Windows</a:t>
            </a:r>
            <a:r>
              <a:rPr lang="en-US" altLang="en-US" dirty="0"/>
              <a:t/>
            </a:r>
            <a:br>
              <a:rPr lang="en-US" altLang="en-US" dirty="0"/>
            </a:br>
            <a:r>
              <a:rPr lang="x-none"/>
              <a:t>Explicación en video: trabajar con el explorador de archivos</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6034" y="882761"/>
            <a:ext cx="6471932" cy="3709560"/>
          </a:xfrm>
          <a:prstGeom prst="rect">
            <a:avLst/>
          </a:prstGeom>
        </p:spPr>
      </p:pic>
    </p:spTree>
    <p:custDataLst>
      <p:tags r:id="rId1"/>
    </p:custDataLst>
    <p:extLst>
      <p:ext uri="{BB962C8B-B14F-4D97-AF65-F5344CB8AC3E}">
        <p14:creationId xmlns:p14="http://schemas.microsoft.com/office/powerpoint/2010/main" val="939102541"/>
      </p:ext>
    </p:extLst>
  </p:cSld>
  <p:clrMapOvr>
    <a:masterClrMapping/>
  </p:clrMapOvr>
  <p:transition spd="slow">
    <p:wip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Explorador de archivos de Windows</a:t>
            </a:r>
            <a:r>
              <a:rPr lang="en-US" altLang="en-US" dirty="0"/>
              <a:t/>
            </a:r>
            <a:br>
              <a:rPr lang="en-US" altLang="en-US" dirty="0"/>
            </a:br>
            <a:r>
              <a:rPr lang="x-none"/>
              <a:t>Este Equipo</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5357960" y="798944"/>
            <a:ext cx="3526960" cy="4087845"/>
          </a:xfrm>
        </p:spPr>
        <p:txBody>
          <a:bodyPr/>
          <a:lstStyle/>
          <a:p>
            <a:pPr rtl="0"/>
            <a:r>
              <a:rPr lang="x-none"/>
              <a:t>En Windows 8.1, la característica Este equipo permite acceder a las distintas unidades instaladas en la computadora.</a:t>
            </a:r>
          </a:p>
          <a:p>
            <a:pPr rtl="0"/>
            <a:r>
              <a:rPr lang="x-none"/>
              <a:t>En Windows 7, esta misma función se denomina Equipo.</a:t>
            </a:r>
          </a:p>
          <a:p>
            <a:pPr rtl="0"/>
            <a:r>
              <a:rPr lang="x-none"/>
              <a:t>Para abrir este equipo, abra el Explorador de archivos y, de manera predeterminada, mostrará la función de este equipo.</a:t>
            </a:r>
          </a:p>
          <a:p>
            <a:pPr rtl="0"/>
            <a:r>
              <a:rPr lang="x-none"/>
              <a:t>En Windows 8.0 o 7, haga clic en Inicio y seleccione Computadora.</a:t>
            </a:r>
          </a:p>
        </p:txBody>
      </p:sp>
      <p:pic>
        <p:nvPicPr>
          <p:cNvPr id="3" name="Picture 2" descr="This window is called “computer”. Across the top in a much smaller ribbon is: Organize, System properties, Uninstall, Map network Drive and open control panel. Below the ribbon and on the left it lists “Features” which includes Desktop, Downloads, and recent Places. Next there are “Libraries” which includes Documents, Music, Picture and Videos. Finally, there is a home group icon, and a computer icon, and a Network icon. At the very bottom it displays Admin, workgroup and the amount of memory available.">
            <a:extLst>
              <a:ext uri="{FF2B5EF4-FFF2-40B4-BE49-F238E27FC236}">
                <a16:creationId xmlns:a16="http://schemas.microsoft.com/office/drawing/2014/main" xmlns:c15="http://schemas.microsoft.com/office/drawing/2012/chart" xmlns:c="http://schemas.openxmlformats.org/drawingml/2006/chart" xmlns="" id="{ABCBF763-98A1-4FFF-99BB-88FD3C76E0E6}"/>
              </a:ext>
            </a:extLst>
          </p:cNvPr>
          <p:cNvPicPr>
            <a:picLocks noChangeAspect="1"/>
          </p:cNvPicPr>
          <p:nvPr/>
        </p:nvPicPr>
        <p:blipFill>
          <a:blip r:embed="rId4"/>
          <a:stretch>
            <a:fillRect/>
          </a:stretch>
        </p:blipFill>
        <p:spPr>
          <a:xfrm>
            <a:off x="397237" y="905624"/>
            <a:ext cx="3970455" cy="2594776"/>
          </a:xfrm>
          <a:prstGeom prst="rect">
            <a:avLst/>
          </a:prstGeom>
          <a:ln w="28575">
            <a:solidFill>
              <a:srgbClr val="000000"/>
            </a:solidFill>
          </a:ln>
        </p:spPr>
      </p:pic>
      <p:pic>
        <p:nvPicPr>
          <p:cNvPr id="10" name="Picture 9" descr="This is an open “This PC” window. Across the top is the ribbon which includes properties, open, and rename options. It also allows to click on and view: Media, map network drive and add a network location. This ribbon also displays “open settings”, uninstall, system properties and Manage displays. Below the ribbon on the left is Quick Access, Desktop, Downloads, Documents, Pictures, Music and Videos. To the right of that is an area labeled Folders. Which allows the user to see the folders available for expansion. At the bottom it lists the Devices and Drives. ">
            <a:extLst>
              <a:ext uri="{FF2B5EF4-FFF2-40B4-BE49-F238E27FC236}">
                <a16:creationId xmlns:a16="http://schemas.microsoft.com/office/drawing/2014/main" xmlns:c15="http://schemas.microsoft.com/office/drawing/2012/chart" xmlns:c="http://schemas.openxmlformats.org/drawingml/2006/chart" xmlns="" id="{32BD9996-8E1D-4C8B-80F4-C5E1C0D662C8}"/>
              </a:ext>
            </a:extLst>
          </p:cNvPr>
          <p:cNvPicPr>
            <a:picLocks noChangeAspect="1"/>
          </p:cNvPicPr>
          <p:nvPr/>
        </p:nvPicPr>
        <p:blipFill>
          <a:blip r:embed="rId5"/>
          <a:srcRect/>
          <a:stretch/>
        </p:blipFill>
        <p:spPr>
          <a:xfrm>
            <a:off x="1169388" y="2136176"/>
            <a:ext cx="3953680" cy="2594776"/>
          </a:xfrm>
          <a:prstGeom prst="rect">
            <a:avLst/>
          </a:prstGeom>
          <a:ln w="28575">
            <a:solidFill>
              <a:srgbClr val="000000"/>
            </a:solidFill>
          </a:ln>
        </p:spPr>
      </p:pic>
      <p:sp>
        <p:nvSpPr>
          <p:cNvPr id="8" name="Rectangle 7">
            <a:extLst>
              <a:ext uri="{FF2B5EF4-FFF2-40B4-BE49-F238E27FC236}">
                <a16:creationId xmlns:a16="http://schemas.microsoft.com/office/drawing/2014/main" xmlns:c15="http://schemas.microsoft.com/office/drawing/2012/chart" xmlns:c="http://schemas.openxmlformats.org/drawingml/2006/chart" xmlns="" id="{C315A5D2-2D56-4B97-AE2E-74E698770737}"/>
              </a:ext>
            </a:extLst>
          </p:cNvPr>
          <p:cNvSpPr/>
          <p:nvPr/>
        </p:nvSpPr>
        <p:spPr>
          <a:xfrm>
            <a:off x="668680" y="982062"/>
            <a:ext cx="819200" cy="239424"/>
          </a:xfrm>
          <a:prstGeom prst="rect">
            <a:avLst/>
          </a:prstGeom>
          <a:no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018B143B-8E0A-4C9B-8452-0BD262F4E7CB}"/>
              </a:ext>
            </a:extLst>
          </p:cNvPr>
          <p:cNvSpPr/>
          <p:nvPr/>
        </p:nvSpPr>
        <p:spPr>
          <a:xfrm>
            <a:off x="259080" y="2452038"/>
            <a:ext cx="819200" cy="239424"/>
          </a:xfrm>
          <a:prstGeom prst="rect">
            <a:avLst/>
          </a:prstGeom>
          <a:no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xmlns:c15="http://schemas.microsoft.com/office/drawing/2012/chart" xmlns:c="http://schemas.openxmlformats.org/drawingml/2006/chart" xmlns="" id="{327D2060-21A1-483E-BF9D-B503B772ECC4}"/>
              </a:ext>
            </a:extLst>
          </p:cNvPr>
          <p:cNvSpPr/>
          <p:nvPr/>
        </p:nvSpPr>
        <p:spPr>
          <a:xfrm>
            <a:off x="1563264" y="2691462"/>
            <a:ext cx="819200" cy="239424"/>
          </a:xfrm>
          <a:prstGeom prst="rect">
            <a:avLst/>
          </a:prstGeom>
          <a:no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xmlns:c15="http://schemas.microsoft.com/office/drawing/2012/chart" xmlns:c="http://schemas.openxmlformats.org/drawingml/2006/chart" xmlns="" id="{93436A04-1BE8-40FA-B373-FC3C46415BD4}"/>
              </a:ext>
            </a:extLst>
          </p:cNvPr>
          <p:cNvSpPr/>
          <p:nvPr/>
        </p:nvSpPr>
        <p:spPr>
          <a:xfrm>
            <a:off x="1078280" y="3845576"/>
            <a:ext cx="819200" cy="239424"/>
          </a:xfrm>
          <a:prstGeom prst="rect">
            <a:avLst/>
          </a:prstGeom>
          <a:no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77573937"/>
      </p:ext>
    </p:extLst>
  </p:cSld>
  <p:clrMapOvr>
    <a:masterClrMapping/>
  </p:clrMapOvr>
  <p:transition spd="slow">
    <p:wip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Explorador de Windows</a:t>
            </a:r>
            <a:r>
              <a:rPr lang="en-US" altLang="en-US" dirty="0"/>
              <a:t/>
            </a:r>
            <a:br>
              <a:rPr lang="en-US" altLang="en-US" dirty="0"/>
            </a:br>
            <a:r>
              <a:rPr lang="x-none"/>
              <a:t>Ejecutar como administrador </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567029" y="784120"/>
            <a:ext cx="4572000" cy="3790664"/>
          </a:xfrm>
        </p:spPr>
        <p:txBody>
          <a:bodyPr/>
          <a:lstStyle/>
          <a:p>
            <a:pPr rtl="0"/>
            <a:r>
              <a:rPr lang="x-none" sz="1400" dirty="0"/>
              <a:t>Los sistemas operativos modernos mejoran la seguridad al permitir que solo los usuarios con los permisos suficientes accedan a los archivos. </a:t>
            </a:r>
          </a:p>
          <a:p>
            <a:pPr rtl="0"/>
            <a:r>
              <a:rPr lang="x-none" sz="1400" dirty="0"/>
              <a:t>Los archivos del sistema, otros archivos de usuario o los archivos con permisos elevados son ejemplos de archivos que pueden llevar a Windows a denegar el acceso a un usuario. </a:t>
            </a:r>
          </a:p>
          <a:p>
            <a:pPr rtl="0"/>
            <a:r>
              <a:rPr lang="x-none" sz="1400" dirty="0"/>
              <a:t>Para anular este comportamiento y acceder a esos archivos, debe abrirlos o ejecutarlos como el administrador del sistema.</a:t>
            </a:r>
          </a:p>
          <a:p>
            <a:pPr rtl="0"/>
            <a:r>
              <a:rPr lang="x-none" sz="1400" dirty="0"/>
              <a:t>Para abrir o ejecutar un archivo con el permiso elevado, haga clic con el botón secundario en el archivo y seleccione </a:t>
            </a:r>
            <a:r>
              <a:rPr lang="x-none" sz="1400" b="1" dirty="0"/>
              <a:t>Ejecutar como administrador</a:t>
            </a:r>
            <a:r>
              <a:rPr lang="x-none" sz="1400" dirty="0"/>
              <a:t> como se muestra en la figura. Elija </a:t>
            </a:r>
            <a:r>
              <a:rPr lang="x-none" sz="1400" b="1" dirty="0"/>
              <a:t>Sí</a:t>
            </a:r>
            <a:r>
              <a:rPr lang="x-none" sz="1400" dirty="0"/>
              <a:t> en la ventana Control de cuentas de usuario (UAC). </a:t>
            </a:r>
          </a:p>
        </p:txBody>
      </p:sp>
      <p:pic>
        <p:nvPicPr>
          <p:cNvPr id="10" name="Picture 9" descr="This image displays an open file requiring elevated permissions to be open and the “Run as Administrator” is chosen.">
            <a:extLst>
              <a:ext uri="{FF2B5EF4-FFF2-40B4-BE49-F238E27FC236}">
                <a16:creationId xmlns:a16="http://schemas.microsoft.com/office/drawing/2014/main" xmlns:c15="http://schemas.microsoft.com/office/drawing/2012/chart" xmlns:c="http://schemas.openxmlformats.org/drawingml/2006/chart" xmlns="" id="{32BD9996-8E1D-4C8B-80F4-C5E1C0D662C8}"/>
              </a:ext>
            </a:extLst>
          </p:cNvPr>
          <p:cNvPicPr>
            <a:picLocks noChangeAspect="1"/>
          </p:cNvPicPr>
          <p:nvPr/>
        </p:nvPicPr>
        <p:blipFill>
          <a:blip r:embed="rId4"/>
          <a:srcRect/>
          <a:stretch/>
        </p:blipFill>
        <p:spPr>
          <a:xfrm>
            <a:off x="472439" y="1061226"/>
            <a:ext cx="3967265" cy="3236453"/>
          </a:xfrm>
          <a:prstGeom prst="rect">
            <a:avLst/>
          </a:prstGeom>
          <a:ln w="28575">
            <a:solidFill>
              <a:srgbClr val="000000"/>
            </a:solidFill>
          </a:ln>
        </p:spPr>
      </p:pic>
    </p:spTree>
    <p:custDataLst>
      <p:tags r:id="rId1"/>
    </p:custDataLst>
    <p:extLst>
      <p:ext uri="{BB962C8B-B14F-4D97-AF65-F5344CB8AC3E}">
        <p14:creationId xmlns:p14="http://schemas.microsoft.com/office/powerpoint/2010/main" val="927215169"/>
      </p:ext>
    </p:extLst>
  </p:cSld>
  <p:clrMapOvr>
    <a:masterClrMapping/>
  </p:clrMapOvr>
  <p:transition spd="slow">
    <p:wip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4717879" cy="757551"/>
          </a:xfrm>
        </p:spPr>
        <p:txBody>
          <a:bodyPr/>
          <a:lstStyle/>
          <a:p>
            <a:pPr rtl="0"/>
            <a:r>
              <a:rPr lang="x-none" sz="1600"/>
              <a:t>Explorador de archivos de Windows</a:t>
            </a:r>
            <a:r>
              <a:rPr lang="en-US" altLang="en-US" dirty="0"/>
              <a:t/>
            </a:r>
            <a:br>
              <a:rPr lang="en-US" altLang="en-US" dirty="0"/>
            </a:br>
            <a:r>
              <a:rPr lang="x-none"/>
              <a:t>Bibliotecas de Windows</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831236" y="481128"/>
            <a:ext cx="4312764" cy="4113732"/>
          </a:xfrm>
        </p:spPr>
        <p:txBody>
          <a:bodyPr/>
          <a:lstStyle/>
          <a:p>
            <a:pPr rtl="0"/>
            <a:r>
              <a:rPr lang="x-none" sz="1400" dirty="0"/>
              <a:t>Las Bibliotecas de Windows permiten organizar fácilmente el contenido, incluidos los medios extraíbles, sin necesidad de transferir los archivos.</a:t>
            </a:r>
          </a:p>
          <a:p>
            <a:pPr rtl="0"/>
            <a:r>
              <a:rPr lang="x-none" sz="1400" dirty="0"/>
              <a:t>Una biblioteca es una carpeta virtual que presenta el contenido de diferentes ubicaciones en una misma vista. </a:t>
            </a:r>
          </a:p>
          <a:p>
            <a:pPr rtl="0"/>
            <a:r>
              <a:rPr lang="x-none" sz="1400" dirty="0"/>
              <a:t>Cuando se instala Windows 10, cada usuario tiene seis bibliotecas predeterminadas, como se muestra en la figura.</a:t>
            </a:r>
          </a:p>
          <a:p>
            <a:pPr rtl="0"/>
            <a:r>
              <a:rPr lang="x-none" sz="1400" dirty="0"/>
              <a:t>En Windows 10 y Windows 8.1, las bibliotecas están ocultas de manera predeterminada.</a:t>
            </a:r>
          </a:p>
          <a:p>
            <a:pPr rtl="0"/>
            <a:r>
              <a:rPr lang="x-none" sz="1400" dirty="0"/>
              <a:t>Haga clic con el botón secundario en el panel izquierdo de la ventana Explorador de archivos para ver la opción del menú contextual que puede mostrar las bibliotecas.</a:t>
            </a:r>
          </a:p>
        </p:txBody>
      </p:sp>
      <p:pic>
        <p:nvPicPr>
          <p:cNvPr id="10" name="Picture 9" descr="This image is of the Windows Libraries page. It displays the six libraries available – Camera roll, Music, Saved Pictures, Documents, Pictures, and Videos.">
            <a:extLst>
              <a:ext uri="{FF2B5EF4-FFF2-40B4-BE49-F238E27FC236}">
                <a16:creationId xmlns:a16="http://schemas.microsoft.com/office/drawing/2014/main" xmlns:c15="http://schemas.microsoft.com/office/drawing/2012/chart" xmlns:c="http://schemas.openxmlformats.org/drawingml/2006/chart" xmlns="" id="{32BD9996-8E1D-4C8B-80F4-C5E1C0D662C8}"/>
              </a:ext>
            </a:extLst>
          </p:cNvPr>
          <p:cNvPicPr>
            <a:picLocks noChangeAspect="1"/>
          </p:cNvPicPr>
          <p:nvPr/>
        </p:nvPicPr>
        <p:blipFill>
          <a:blip r:embed="rId4"/>
          <a:srcRect/>
          <a:stretch/>
        </p:blipFill>
        <p:spPr>
          <a:xfrm>
            <a:off x="359084" y="1267455"/>
            <a:ext cx="4358796" cy="2608589"/>
          </a:xfrm>
          <a:prstGeom prst="rect">
            <a:avLst/>
          </a:prstGeom>
          <a:ln w="28575">
            <a:solidFill>
              <a:srgbClr val="000000"/>
            </a:solidFill>
          </a:ln>
        </p:spPr>
      </p:pic>
    </p:spTree>
    <p:custDataLst>
      <p:tags r:id="rId1"/>
    </p:custDataLst>
    <p:extLst>
      <p:ext uri="{BB962C8B-B14F-4D97-AF65-F5344CB8AC3E}">
        <p14:creationId xmlns:p14="http://schemas.microsoft.com/office/powerpoint/2010/main" val="2123840019"/>
      </p:ext>
    </p:extLst>
  </p:cSld>
  <p:clrMapOvr>
    <a:masterClrMapping/>
  </p:clrMapOvr>
  <p:transition spd="slow">
    <p:wip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Explorador de archivos de Windows</a:t>
            </a:r>
            <a:r>
              <a:rPr lang="en-US" altLang="en-US" dirty="0"/>
              <a:t/>
            </a:r>
            <a:br>
              <a:rPr lang="en-US" altLang="en-US" dirty="0"/>
            </a:br>
            <a:r>
              <a:rPr lang="x-none"/>
              <a:t>Estructuras de directorios </a:t>
            </a:r>
          </a:p>
        </p:txBody>
      </p:sp>
      <p:pic>
        <p:nvPicPr>
          <p:cNvPr id="4" name="Picture 3" descr="This is a screenshot of c:\users\admin\documents\level 1\level 2\level 3">
            <a:extLst>
              <a:ext uri="{FF2B5EF4-FFF2-40B4-BE49-F238E27FC236}">
                <a16:creationId xmlns:a16="http://schemas.microsoft.com/office/drawing/2014/main" xmlns:c15="http://schemas.microsoft.com/office/drawing/2012/chart" xmlns:c="http://schemas.openxmlformats.org/drawingml/2006/chart" xmlns="" id="{E27F764B-6AC4-4FC1-A47B-B9ECAA21F782}"/>
              </a:ext>
            </a:extLst>
          </p:cNvPr>
          <p:cNvPicPr>
            <a:picLocks noChangeAspect="1"/>
          </p:cNvPicPr>
          <p:nvPr/>
        </p:nvPicPr>
        <p:blipFill>
          <a:blip r:embed="rId4"/>
          <a:stretch>
            <a:fillRect/>
          </a:stretch>
        </p:blipFill>
        <p:spPr>
          <a:xfrm>
            <a:off x="535640" y="1004611"/>
            <a:ext cx="4115157" cy="358171"/>
          </a:xfrm>
          <a:prstGeom prst="rect">
            <a:avLst/>
          </a:prstGeom>
        </p:spPr>
      </p:pic>
      <p:pic>
        <p:nvPicPr>
          <p:cNvPr id="10" name="Picture 9" descr="This image displays nested folders and path in file explorer. The file bar says Level &gt;Level 2 &gt; Level 3. The folder in this image is empty. The file path is also listed in this image as: C:\Users\Admin\Documents\Level 1\Level 2\Level 3.">
            <a:extLst>
              <a:ext uri="{FF2B5EF4-FFF2-40B4-BE49-F238E27FC236}">
                <a16:creationId xmlns:a16="http://schemas.microsoft.com/office/drawing/2014/main" xmlns:c15="http://schemas.microsoft.com/office/drawing/2012/chart" xmlns:c="http://schemas.openxmlformats.org/drawingml/2006/chart" xmlns="" id="{32BD9996-8E1D-4C8B-80F4-C5E1C0D662C8}"/>
              </a:ext>
            </a:extLst>
          </p:cNvPr>
          <p:cNvPicPr>
            <a:picLocks noChangeAspect="1"/>
          </p:cNvPicPr>
          <p:nvPr/>
        </p:nvPicPr>
        <p:blipFill>
          <a:blip r:embed="rId5"/>
          <a:srcRect/>
          <a:stretch/>
        </p:blipFill>
        <p:spPr>
          <a:xfrm>
            <a:off x="546336" y="1576069"/>
            <a:ext cx="4093767" cy="3027682"/>
          </a:xfrm>
          <a:prstGeom prst="rect">
            <a:avLst/>
          </a:prstGeom>
          <a:ln w="28575">
            <a:solidFill>
              <a:srgbClr val="000000"/>
            </a:solidFill>
          </a:ln>
        </p:spPr>
      </p:pic>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831236" y="961189"/>
            <a:ext cx="3953680" cy="3850838"/>
          </a:xfrm>
        </p:spPr>
        <p:txBody>
          <a:bodyPr/>
          <a:lstStyle/>
          <a:p>
            <a:pPr rtl="0"/>
            <a:r>
              <a:rPr lang="x-none" sz="1400"/>
              <a:t>En el nivel de raíz de la estructura de directorios de Windows, la partición suele denominarse “unidad C”. </a:t>
            </a:r>
          </a:p>
          <a:p>
            <a:pPr rtl="0"/>
            <a:r>
              <a:rPr lang="x-none" sz="1400"/>
              <a:t>Los directorios pueden contener directorios adicionales llamados subcarpetas. </a:t>
            </a:r>
          </a:p>
          <a:p>
            <a:pPr rtl="0"/>
            <a:r>
              <a:rPr lang="x-none" sz="1400"/>
              <a:t>La cantidad de carpetas anidadas está limitada por la longitud máxima de la ruta a las carpetas. </a:t>
            </a:r>
          </a:p>
          <a:p>
            <a:pPr rtl="0"/>
            <a:r>
              <a:rPr lang="x-none" sz="1400"/>
              <a:t>En Windows 10, el límite predeterminado es de 260 caracteres. </a:t>
            </a:r>
          </a:p>
          <a:p>
            <a:pPr rtl="0"/>
            <a:r>
              <a:rPr lang="x-none" sz="1400"/>
              <a:t>En la figura, se muestran varias carpetas anidadas en el Explorador de archivos junto con la ruta equivalente.</a:t>
            </a:r>
          </a:p>
        </p:txBody>
      </p:sp>
      <p:sp>
        <p:nvSpPr>
          <p:cNvPr id="2" name="Rectangle 1">
            <a:extLst>
              <a:ext uri="{FF2B5EF4-FFF2-40B4-BE49-F238E27FC236}">
                <a16:creationId xmlns:a16="http://schemas.microsoft.com/office/drawing/2014/main" xmlns:c15="http://schemas.microsoft.com/office/drawing/2012/chart" xmlns:c="http://schemas.openxmlformats.org/drawingml/2006/chart" xmlns="" id="{76EF64EA-A3D4-4199-9CDF-5046BECBE546}"/>
              </a:ext>
            </a:extLst>
          </p:cNvPr>
          <p:cNvSpPr/>
          <p:nvPr/>
        </p:nvSpPr>
        <p:spPr>
          <a:xfrm>
            <a:off x="990600" y="2423160"/>
            <a:ext cx="1889760" cy="358140"/>
          </a:xfrm>
          <a:prstGeom prst="rect">
            <a:avLst/>
          </a:prstGeom>
          <a:no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xmlns:c15="http://schemas.microsoft.com/office/drawing/2012/chart" xmlns:c="http://schemas.openxmlformats.org/drawingml/2006/chart" xmlns="" id="{5840A69C-5E6C-4D6A-8FD8-950EF9487B39}"/>
              </a:ext>
            </a:extLst>
          </p:cNvPr>
          <p:cNvSpPr/>
          <p:nvPr/>
        </p:nvSpPr>
        <p:spPr>
          <a:xfrm>
            <a:off x="632460" y="3497580"/>
            <a:ext cx="899160" cy="773426"/>
          </a:xfrm>
          <a:prstGeom prst="rect">
            <a:avLst/>
          </a:prstGeom>
          <a:no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802452232"/>
      </p:ext>
    </p:extLst>
  </p:cSld>
  <p:clrMapOvr>
    <a:masterClrMapping/>
  </p:clrMapOvr>
  <p:transition spd="slow">
    <p:wip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9144000" cy="757551"/>
          </a:xfrm>
        </p:spPr>
        <p:txBody>
          <a:bodyPr/>
          <a:lstStyle/>
          <a:p>
            <a:pPr rtl="0"/>
            <a:r>
              <a:rPr lang="x-none" sz="1600"/>
              <a:t>Explorador de archivos de Windows</a:t>
            </a:r>
            <a:r>
              <a:rPr lang="en-US" altLang="en-US"/>
              <a:t/>
            </a:r>
            <a:br>
              <a:rPr lang="en-US" altLang="en-US"/>
            </a:br>
            <a:r>
              <a:rPr lang="x-none"/>
              <a:t>Ubicaciones de archivos del usuario y del sistema </a:t>
            </a:r>
          </a:p>
        </p:txBody>
      </p:sp>
      <p:sp>
        <p:nvSpPr>
          <p:cNvPr id="2" name="TextBox 1">
            <a:extLst>
              <a:ext uri="{FF2B5EF4-FFF2-40B4-BE49-F238E27FC236}">
                <a16:creationId xmlns:a16="http://schemas.microsoft.com/office/drawing/2014/main" xmlns:c15="http://schemas.microsoft.com/office/drawing/2012/chart" xmlns:c="http://schemas.openxmlformats.org/drawingml/2006/chart" xmlns="" id="{7DA89EBE-F3A6-4BFA-8540-E47A1673D066}"/>
              </a:ext>
            </a:extLst>
          </p:cNvPr>
          <p:cNvSpPr txBox="1"/>
          <p:nvPr/>
        </p:nvSpPr>
        <p:spPr>
          <a:xfrm>
            <a:off x="113212" y="992777"/>
            <a:ext cx="2769325" cy="3293209"/>
          </a:xfrm>
          <a:prstGeom prst="rect">
            <a:avLst/>
          </a:prstGeom>
          <a:noFill/>
        </p:spPr>
        <p:txBody>
          <a:bodyPr wrap="square" rtlCol="0">
            <a:spAutoFit/>
          </a:bodyPr>
          <a:lstStyle/>
          <a:p>
            <a:pPr marL="285750" indent="-285750" rtl="0">
              <a:buFont typeface="Arial" panose="020B0604020202020204" pitchFamily="34" charset="0"/>
              <a:buChar char="•"/>
            </a:pPr>
            <a:r>
              <a:rPr lang="x-none" sz="1300" b="1" dirty="0"/>
              <a:t>Carpetas Usuarios</a:t>
            </a:r>
            <a:r>
              <a:rPr lang="x-none" sz="1300" dirty="0"/>
              <a:t>: Windows almacena más de los archivos creados por usuarios en la Carpeta Usuarios, C:\Users\User_name\.</a:t>
            </a:r>
          </a:p>
          <a:p>
            <a:pPr marL="285750" indent="-285750" rtl="0">
              <a:buFont typeface="Arial" panose="020B0604020202020204" pitchFamily="34" charset="0"/>
              <a:buChar char="•"/>
            </a:pPr>
            <a:r>
              <a:rPr lang="x-none" sz="1300" b="1" dirty="0"/>
              <a:t>Carpeta del </a:t>
            </a:r>
            <a:r>
              <a:rPr lang="x-none" sz="1300" b="1" dirty="0" smtClean="0"/>
              <a:t>sistema</a:t>
            </a:r>
            <a:r>
              <a:rPr lang="x-none" sz="1300" dirty="0" smtClean="0"/>
              <a:t>: </a:t>
            </a:r>
            <a:r>
              <a:rPr lang="x-none" sz="1300" dirty="0"/>
              <a:t>la mayoría de los archivos utilizados para ejecutar una computadora con SO Windows se encuentran en la carpeta C:\\Windows\system32.</a:t>
            </a:r>
          </a:p>
          <a:p>
            <a:pPr marL="285750" indent="-285750" rtl="0">
              <a:buFont typeface="Arial" panose="020B0604020202020204" pitchFamily="34" charset="0"/>
              <a:buChar char="•"/>
            </a:pPr>
            <a:r>
              <a:rPr lang="x-none" sz="1300" b="1" dirty="0"/>
              <a:t>Archivos de programa</a:t>
            </a:r>
            <a:r>
              <a:rPr lang="x-none" sz="1300" dirty="0"/>
              <a:t>: esta carpeta la utilizan la mayoría de los programas de instalación de aplicaciones para instalar software.</a:t>
            </a:r>
          </a:p>
        </p:txBody>
      </p:sp>
      <p:pic>
        <p:nvPicPr>
          <p:cNvPr id="3" name="Picture 2" descr="This image displays the open window for the file path C:\Users\Admin. ">
            <a:extLst>
              <a:ext uri="{FF2B5EF4-FFF2-40B4-BE49-F238E27FC236}">
                <a16:creationId xmlns:a16="http://schemas.microsoft.com/office/drawing/2014/main" xmlns:c15="http://schemas.microsoft.com/office/drawing/2012/chart" xmlns:c="http://schemas.openxmlformats.org/drawingml/2006/chart" xmlns="" id="{2DD4173C-CADF-4B6C-BBBD-DF43832FDA40}"/>
              </a:ext>
            </a:extLst>
          </p:cNvPr>
          <p:cNvPicPr>
            <a:picLocks noChangeAspect="1"/>
          </p:cNvPicPr>
          <p:nvPr/>
        </p:nvPicPr>
        <p:blipFill>
          <a:blip r:embed="rId4"/>
          <a:stretch>
            <a:fillRect/>
          </a:stretch>
        </p:blipFill>
        <p:spPr>
          <a:xfrm>
            <a:off x="2882537" y="992777"/>
            <a:ext cx="5582195" cy="3430724"/>
          </a:xfrm>
          <a:prstGeom prst="rect">
            <a:avLst/>
          </a:prstGeom>
        </p:spPr>
      </p:pic>
    </p:spTree>
    <p:custDataLst>
      <p:tags r:id="rId1"/>
    </p:custDataLst>
    <p:extLst>
      <p:ext uri="{BB962C8B-B14F-4D97-AF65-F5344CB8AC3E}">
        <p14:creationId xmlns:p14="http://schemas.microsoft.com/office/powerpoint/2010/main" val="3596599093"/>
      </p:ext>
    </p:extLst>
  </p:cSld>
  <p:clrMapOvr>
    <a:masterClrMapping/>
  </p:clrMapOvr>
  <p:transition spd="slow">
    <p:wip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Explorador de archivos de Windows</a:t>
            </a:r>
            <a:r>
              <a:rPr lang="en-US" altLang="en-US" dirty="0"/>
              <a:t/>
            </a:r>
            <a:br>
              <a:rPr lang="en-US" altLang="en-US" dirty="0"/>
            </a:br>
            <a:r>
              <a:rPr lang="x-none"/>
              <a:t>Extensiones de archivos </a:t>
            </a:r>
          </a:p>
        </p:txBody>
      </p:sp>
      <p:pic>
        <p:nvPicPr>
          <p:cNvPr id="10" name="Picture 9" descr="Show File Extensions in Windows 10-This image displays a view of the file extension directory for the path: This PC\Pictures\netacad_20.ng. In the ribbon above File name extensions is checked and netacad_20.png is selected. ">
            <a:extLst>
              <a:ext uri="{FF2B5EF4-FFF2-40B4-BE49-F238E27FC236}">
                <a16:creationId xmlns:a16="http://schemas.microsoft.com/office/drawing/2014/main" xmlns:c15="http://schemas.microsoft.com/office/drawing/2012/chart" xmlns:c="http://schemas.openxmlformats.org/drawingml/2006/chart" xmlns="" id="{32BD9996-8E1D-4C8B-80F4-C5E1C0D662C8}"/>
              </a:ext>
            </a:extLst>
          </p:cNvPr>
          <p:cNvPicPr>
            <a:picLocks noChangeAspect="1"/>
          </p:cNvPicPr>
          <p:nvPr/>
        </p:nvPicPr>
        <p:blipFill>
          <a:blip r:embed="rId4"/>
          <a:srcRect/>
          <a:stretch/>
        </p:blipFill>
        <p:spPr>
          <a:xfrm>
            <a:off x="508040" y="1068355"/>
            <a:ext cx="4063960" cy="2608589"/>
          </a:xfrm>
          <a:prstGeom prst="rect">
            <a:avLst/>
          </a:prstGeom>
          <a:ln w="28575">
            <a:solidFill>
              <a:srgbClr val="000000"/>
            </a:solidFill>
          </a:ln>
        </p:spPr>
      </p:pic>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104175" y="3833929"/>
            <a:ext cx="4824000" cy="890472"/>
          </a:xfrm>
        </p:spPr>
        <p:txBody>
          <a:bodyPr lIns="72000" rIns="72000"/>
          <a:lstStyle/>
          <a:p>
            <a:pPr marL="0" indent="0" algn="ctr" rtl="0">
              <a:buNone/>
            </a:pPr>
            <a:r>
              <a:rPr lang="x-none" spc="-30" dirty="0"/>
              <a:t>En Windows 10 y Windows 8.1, en la cinta del explorador de archivos, haga clic en la pestaña ver. Luego, haga clic para revisar las extensiones de nombre de archivo.</a:t>
            </a:r>
          </a:p>
        </p:txBody>
      </p:sp>
      <p:sp>
        <p:nvSpPr>
          <p:cNvPr id="5" name="Rectangle 6">
            <a:extLst>
              <a:ext uri="{FF2B5EF4-FFF2-40B4-BE49-F238E27FC236}">
                <a16:creationId xmlns:a16="http://schemas.microsoft.com/office/drawing/2014/main" xmlns:c15="http://schemas.microsoft.com/office/drawing/2012/chart" xmlns:c="http://schemas.openxmlformats.org/drawingml/2006/chart" xmlns="" id="{47BDD15D-5CF2-40F6-B885-8BBB3CBFFB37}"/>
              </a:ext>
            </a:extLst>
          </p:cNvPr>
          <p:cNvSpPr txBox="1">
            <a:spLocks noChangeArrowheads="1"/>
          </p:cNvSpPr>
          <p:nvPr/>
        </p:nvSpPr>
        <p:spPr bwMode="auto">
          <a:xfrm>
            <a:off x="4831236" y="1068355"/>
            <a:ext cx="3953680" cy="330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a:t>Los archivos cumplen con la convención de nomenclatura de Windows:</a:t>
            </a:r>
          </a:p>
          <a:p>
            <a:pPr lvl="1" rtl="0"/>
            <a:r>
              <a:rPr lang="x-none"/>
              <a:t>Se permite un máximo de 255 caracteres.</a:t>
            </a:r>
          </a:p>
          <a:p>
            <a:pPr lvl="1" rtl="0"/>
            <a:r>
              <a:rPr lang="x-none"/>
              <a:t>No se permite el uso de caracteres como la barra o la barra diagonal inversa (/ \).</a:t>
            </a:r>
          </a:p>
          <a:p>
            <a:pPr lvl="1" rtl="0"/>
            <a:r>
              <a:rPr lang="x-none"/>
              <a:t>Se agrega una extensión de tres o cuatro letras al nombre de archivo para identificar el tipo de archivo.</a:t>
            </a:r>
          </a:p>
          <a:p>
            <a:pPr lvl="1" rtl="0"/>
            <a:r>
              <a:rPr lang="x-none"/>
              <a:t>Los nombres de archivo no distinguen mayúsculas de minúsculas.</a:t>
            </a:r>
          </a:p>
          <a:p>
            <a:pPr lvl="1" rtl="0"/>
            <a:r>
              <a:rPr lang="x-none"/>
              <a:t>De manera predeterminada, las extensiones de archivo están ocultas.</a:t>
            </a:r>
          </a:p>
        </p:txBody>
      </p:sp>
    </p:spTree>
    <p:custDataLst>
      <p:tags r:id="rId1"/>
    </p:custDataLst>
    <p:extLst>
      <p:ext uri="{BB962C8B-B14F-4D97-AF65-F5344CB8AC3E}">
        <p14:creationId xmlns:p14="http://schemas.microsoft.com/office/powerpoint/2010/main" val="375769125"/>
      </p:ext>
    </p:extLst>
  </p:cSld>
  <p:clrMapOvr>
    <a:masterClrMapping/>
  </p:clrMapOvr>
  <p:transition spd="slow">
    <p:wip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Explorador de archivos de Windows</a:t>
            </a:r>
            <a:r>
              <a:rPr lang="en-US" altLang="en-US" dirty="0"/>
              <a:t/>
            </a:r>
            <a:br>
              <a:rPr lang="en-US" altLang="en-US" dirty="0"/>
            </a:br>
            <a:r>
              <a:rPr lang="x-none"/>
              <a:t>Atributos del archivo</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266856" y="1052628"/>
            <a:ext cx="3573624" cy="4087845"/>
          </a:xfrm>
        </p:spPr>
        <p:txBody>
          <a:bodyPr/>
          <a:lstStyle/>
          <a:p>
            <a:pPr rtl="0"/>
            <a:r>
              <a:rPr lang="x-none"/>
              <a:t>A continuación, se indican los atributos de archivo más comunes:</a:t>
            </a:r>
          </a:p>
          <a:p>
            <a:pPr lvl="1" rtl="0"/>
            <a:r>
              <a:rPr lang="x-none" b="1"/>
              <a:t>R</a:t>
            </a:r>
            <a:r>
              <a:rPr lang="x-none"/>
              <a:t>: El archivo es de solo lectura.</a:t>
            </a:r>
          </a:p>
          <a:p>
            <a:pPr lvl="1" rtl="0"/>
            <a:r>
              <a:rPr lang="x-none" b="1"/>
              <a:t>A</a:t>
            </a:r>
            <a:r>
              <a:rPr lang="x-none"/>
              <a:t>: El archivo se archivará la próxima vez que se haga una copia de seguridad del disco.</a:t>
            </a:r>
          </a:p>
          <a:p>
            <a:pPr lvl="1" rtl="0"/>
            <a:r>
              <a:rPr lang="x-none" b="1"/>
              <a:t>S</a:t>
            </a:r>
            <a:r>
              <a:rPr lang="x-none"/>
              <a:t>: El archivo está marcado como archivo de sistema, y aparece una advertencia si se intenta borrarlo o modificarlo.</a:t>
            </a:r>
          </a:p>
          <a:p>
            <a:pPr lvl="1" rtl="0"/>
            <a:r>
              <a:rPr lang="x-none" b="1"/>
              <a:t>H</a:t>
            </a:r>
            <a:r>
              <a:rPr lang="x-none"/>
              <a:t>: El archivo está oculto en la pantalla del directorio.</a:t>
            </a:r>
          </a:p>
        </p:txBody>
      </p:sp>
      <p:pic>
        <p:nvPicPr>
          <p:cNvPr id="10" name="Picture 9" descr="This shows the file properties dialog box in which attributes can be viewed or set.">
            <a:extLst>
              <a:ext uri="{FF2B5EF4-FFF2-40B4-BE49-F238E27FC236}">
                <a16:creationId xmlns:a16="http://schemas.microsoft.com/office/drawing/2014/main" xmlns:c15="http://schemas.microsoft.com/office/drawing/2012/chart" xmlns:c="http://schemas.openxmlformats.org/drawingml/2006/chart" xmlns="" id="{32BD9996-8E1D-4C8B-80F4-C5E1C0D662C8}"/>
              </a:ext>
            </a:extLst>
          </p:cNvPr>
          <p:cNvPicPr>
            <a:picLocks noChangeAspect="1"/>
          </p:cNvPicPr>
          <p:nvPr/>
        </p:nvPicPr>
        <p:blipFill>
          <a:blip r:embed="rId4"/>
          <a:srcRect/>
          <a:stretch/>
        </p:blipFill>
        <p:spPr>
          <a:xfrm>
            <a:off x="3931696" y="877368"/>
            <a:ext cx="4800823" cy="3320254"/>
          </a:xfrm>
          <a:prstGeom prst="rect">
            <a:avLst/>
          </a:prstGeom>
          <a:ln w="28575">
            <a:solidFill>
              <a:srgbClr val="000000"/>
            </a:solidFill>
          </a:ln>
        </p:spPr>
      </p:pic>
    </p:spTree>
    <p:custDataLst>
      <p:tags r:id="rId1"/>
    </p:custDataLst>
    <p:extLst>
      <p:ext uri="{BB962C8B-B14F-4D97-AF65-F5344CB8AC3E}">
        <p14:creationId xmlns:p14="http://schemas.microsoft.com/office/powerpoint/2010/main" val="144470023"/>
      </p:ext>
    </p:extLst>
  </p:cSld>
  <p:clrMapOvr>
    <a:masterClrMapping/>
  </p:clrMapOvr>
  <p:transition spd="slow">
    <p:wip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87549" y="41393"/>
            <a:ext cx="9144000" cy="757551"/>
          </a:xfrm>
        </p:spPr>
        <p:txBody>
          <a:bodyPr/>
          <a:lstStyle/>
          <a:p>
            <a:pPr rtl="0"/>
            <a:r>
              <a:rPr lang="x-none" sz="1600" dirty="0"/>
              <a:t>Explorador de archivos de Windows</a:t>
            </a:r>
            <a:r>
              <a:rPr lang="en-US" altLang="en-US" dirty="0"/>
              <a:t/>
            </a:r>
            <a:br>
              <a:rPr lang="en-US" altLang="en-US" dirty="0"/>
            </a:br>
            <a:r>
              <a:rPr lang="x-none" spc="-30" dirty="0"/>
              <a:t>Explicación en video: propiedades de aplicación, archivo y carpeta</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4704" y="886569"/>
            <a:ext cx="6474592" cy="3701943"/>
          </a:xfrm>
          <a:prstGeom prst="rect">
            <a:avLst/>
          </a:prstGeom>
        </p:spPr>
      </p:pic>
    </p:spTree>
    <p:custDataLst>
      <p:tags r:id="rId1"/>
    </p:custDataLst>
    <p:extLst>
      <p:ext uri="{BB962C8B-B14F-4D97-AF65-F5344CB8AC3E}">
        <p14:creationId xmlns:p14="http://schemas.microsoft.com/office/powerpoint/2010/main" val="3813244061"/>
      </p:ext>
    </p:extLst>
  </p:cSld>
  <p:clrMapOvr>
    <a:masterClrMapping/>
  </p:clrMapOvr>
  <p:transition spd="slow">
    <p:wip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87549" y="41393"/>
            <a:ext cx="9144000" cy="757551"/>
          </a:xfrm>
        </p:spPr>
        <p:txBody>
          <a:bodyPr/>
          <a:lstStyle/>
          <a:p>
            <a:pPr rtl="0"/>
            <a:r>
              <a:rPr lang="x-none" sz="1600"/>
              <a:t>Explorador de archivos de Windows</a:t>
            </a:r>
            <a:r>
              <a:rPr lang="en-US" altLang="en-US" dirty="0"/>
              <a:t/>
            </a:r>
            <a:br>
              <a:rPr lang="en-US" altLang="en-US" dirty="0"/>
            </a:br>
            <a:r>
              <a:rPr lang="x-none"/>
              <a:t>Práctica de laboratorio: trabajar con el explorador de archivos</a:t>
            </a:r>
          </a:p>
        </p:txBody>
      </p:sp>
      <p:sp>
        <p:nvSpPr>
          <p:cNvPr id="2" name="TextBox 1"/>
          <p:cNvSpPr txBox="1"/>
          <p:nvPr/>
        </p:nvSpPr>
        <p:spPr>
          <a:xfrm>
            <a:off x="433633" y="1206631"/>
            <a:ext cx="7541443" cy="646331"/>
          </a:xfrm>
          <a:prstGeom prst="rect">
            <a:avLst/>
          </a:prstGeom>
          <a:noFill/>
        </p:spPr>
        <p:txBody>
          <a:bodyPr wrap="square" rtlCol="0">
            <a:spAutoFit/>
          </a:bodyPr>
          <a:lstStyle/>
          <a:p>
            <a:pPr rtl="0"/>
            <a:r>
              <a:rPr lang="x-none"/>
              <a:t>En esta práctica de laboratorio, explorará y utilizará el explorador de archivos (Windows Explorer) para navegar por el sistema de archivos de Windows.</a:t>
            </a:r>
          </a:p>
        </p:txBody>
      </p:sp>
    </p:spTree>
    <p:custDataLst>
      <p:tags r:id="rId1"/>
    </p:custDataLst>
    <p:extLst>
      <p:ext uri="{BB962C8B-B14F-4D97-AF65-F5344CB8AC3E}">
        <p14:creationId xmlns:p14="http://schemas.microsoft.com/office/powerpoint/2010/main" val="3438366688"/>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rtl="0" eaLnBrk="1" hangingPunct="1"/>
            <a:r>
              <a:rPr lang="x-none"/>
              <a:t>Capítulo 11: Actividades (cont.)</a:t>
            </a:r>
          </a:p>
        </p:txBody>
      </p:sp>
      <p:sp>
        <p:nvSpPr>
          <p:cNvPr id="6147" name="Rectangle 34"/>
          <p:cNvSpPr>
            <a:spLocks noGrp="1" noChangeArrowheads="1"/>
          </p:cNvSpPr>
          <p:nvPr>
            <p:ph idx="1"/>
          </p:nvPr>
        </p:nvSpPr>
        <p:spPr>
          <a:xfrm>
            <a:off x="144065" y="798944"/>
            <a:ext cx="8853286" cy="323137"/>
          </a:xfrm>
        </p:spPr>
        <p:txBody>
          <a:bodyPr/>
          <a:lstStyle/>
          <a:p>
            <a:pPr marL="0" indent="0" rtl="0">
              <a:spcBef>
                <a:spcPct val="30000"/>
              </a:spcBef>
              <a:buNone/>
            </a:pPr>
            <a:r>
              <a:rPr lang="x-none"/>
              <a:t>¿Qué actividades se relacionan con este capítulo?</a:t>
            </a: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1314201870"/>
              </p:ext>
            </p:extLst>
          </p:nvPr>
        </p:nvGraphicFramePr>
        <p:xfrm>
          <a:off x="457291" y="1157801"/>
          <a:ext cx="8229418" cy="3212637"/>
        </p:xfrm>
        <a:graphic>
          <a:graphicData uri="http://schemas.openxmlformats.org/drawingml/2006/table">
            <a:tbl>
              <a:tblPr firstRow="1" bandRow="1">
                <a:tableStyleId>{5C22544A-7EE6-4342-B048-85BDC9FD1C3A}</a:tableStyleId>
              </a:tblPr>
              <a:tblGrid>
                <a:gridCol w="1129733">
                  <a:extLst>
                    <a:ext uri="{9D8B030D-6E8A-4147-A177-3AD203B41FA5}">
                      <a16:colId xmlns:a16="http://schemas.microsoft.com/office/drawing/2014/main" xmlns:c15="http://schemas.microsoft.com/office/drawing/2012/chart" xmlns:c="http://schemas.openxmlformats.org/drawingml/2006/chart" xmlns="" val="20001"/>
                    </a:ext>
                  </a:extLst>
                </a:gridCol>
                <a:gridCol w="1857736">
                  <a:extLst>
                    <a:ext uri="{9D8B030D-6E8A-4147-A177-3AD203B41FA5}">
                      <a16:colId xmlns:a16="http://schemas.microsoft.com/office/drawing/2014/main" xmlns:c15="http://schemas.microsoft.com/office/drawing/2012/chart" xmlns:c="http://schemas.openxmlformats.org/drawingml/2006/chart" xmlns="" val="3156509146"/>
                    </a:ext>
                  </a:extLst>
                </a:gridCol>
                <a:gridCol w="4080076">
                  <a:extLst>
                    <a:ext uri="{9D8B030D-6E8A-4147-A177-3AD203B41FA5}">
                      <a16:colId xmlns:a16="http://schemas.microsoft.com/office/drawing/2014/main" xmlns:c15="http://schemas.microsoft.com/office/drawing/2012/chart" xmlns:c="http://schemas.openxmlformats.org/drawingml/2006/chart" xmlns="" val="20002"/>
                    </a:ext>
                  </a:extLst>
                </a:gridCol>
                <a:gridCol w="1161873">
                  <a:extLst>
                    <a:ext uri="{9D8B030D-6E8A-4147-A177-3AD203B41FA5}">
                      <a16:colId xmlns:a16="http://schemas.microsoft.com/office/drawing/2014/main" xmlns:c15="http://schemas.microsoft.com/office/drawing/2012/chart" xmlns:c="http://schemas.openxmlformats.org/drawingml/2006/chart" xmlns="" val="20003"/>
                    </a:ext>
                  </a:extLst>
                </a:gridCol>
              </a:tblGrid>
              <a:tr h="286347">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200"/>
                        <a:t>N.° de página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200"/>
                        <a:t>Tipo de actividad</a:t>
                      </a:r>
                    </a:p>
                  </a:txBody>
                  <a:tcPr marL="68580" marR="68580" marT="34290" marB="34290" anchor="ctr"/>
                </a:tc>
                <a:tc>
                  <a:txBody>
                    <a:bodyPr/>
                    <a:lstStyle/>
                    <a:p>
                      <a:pPr rtl="0"/>
                      <a:r>
                        <a:rPr lang="x-none" sz="1200"/>
                        <a:t>Nombre de la actividad</a:t>
                      </a:r>
                    </a:p>
                  </a:txBody>
                  <a:tcPr marL="68580" marR="68580" marT="34290" marB="34290" anchor="ctr"/>
                </a:tc>
                <a:tc>
                  <a:txBody>
                    <a:bodyPr/>
                    <a:lstStyle/>
                    <a:p>
                      <a:pPr rtl="0"/>
                      <a:r>
                        <a:rPr lang="x-none" sz="1200"/>
                        <a:t>¿Opcional?</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0"/>
                  </a:ext>
                </a:extLst>
              </a:tr>
              <a:tr h="292629">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100"/>
                        <a:t>11.1.4.12</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rtl="0"/>
                      <a:r>
                        <a:rPr lang="x-none" sz="1100"/>
                        <a:t>Explorador de archivos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1"/>
                  </a:ext>
                </a:extLst>
              </a:tr>
              <a:tr h="292629">
                <a:tc>
                  <a:txBody>
                    <a:bodyPr/>
                    <a:lstStyle/>
                    <a:p>
                      <a:pPr algn="ctr" rtl="0"/>
                      <a:r>
                        <a:rPr lang="x-none" sz="1100"/>
                        <a:t>11.2.1.5</a:t>
                      </a:r>
                    </a:p>
                  </a:txBody>
                  <a:tcPr marL="68580" marR="68580" marT="34290" marB="34290" anchor="ctr"/>
                </a:tc>
                <a:tc>
                  <a:txBody>
                    <a:bodyPr/>
                    <a:lstStyle/>
                    <a:p>
                      <a:pPr rtl="0"/>
                      <a:r>
                        <a:rPr lang="x-none" sz="1100"/>
                        <a:t>Práctica de laboratorio</a:t>
                      </a:r>
                    </a:p>
                  </a:txBody>
                  <a:tcPr marL="68580" marR="68580" marT="34290" marB="34290" anchor="ctr"/>
                </a:tc>
                <a:tc>
                  <a:txBody>
                    <a:bodyPr/>
                    <a:lstStyle/>
                    <a:p>
                      <a:pPr rtl="0"/>
                      <a:r>
                        <a:rPr lang="x-none" sz="1100"/>
                        <a:t>Examinar las categorías del panel de control</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2"/>
                  </a:ext>
                </a:extLst>
              </a:tr>
              <a:tr h="292629">
                <a:tc>
                  <a:txBody>
                    <a:bodyPr/>
                    <a:lstStyle/>
                    <a:p>
                      <a:pPr algn="ctr" rtl="0"/>
                      <a:r>
                        <a:rPr lang="x-none" sz="1100"/>
                        <a:t>11.2.1.6</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Categorías del panel de control</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3"/>
                  </a:ext>
                </a:extLst>
              </a:tr>
              <a:tr h="292629">
                <a:tc>
                  <a:txBody>
                    <a:bodyPr/>
                    <a:lstStyle/>
                    <a:p>
                      <a:pPr algn="ctr" rtl="0"/>
                      <a:r>
                        <a:rPr lang="x-none" sz="1100"/>
                        <a:t>11.2.2.3</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Cuentas de usuario</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4"/>
                  </a:ext>
                </a:extLst>
              </a:tr>
              <a:tr h="292629">
                <a:tc>
                  <a:txBody>
                    <a:bodyPr/>
                    <a:lstStyle/>
                    <a:p>
                      <a:pPr algn="ctr" rtl="0"/>
                      <a:r>
                        <a:rPr lang="x-none" sz="1100"/>
                        <a:t>11.2.2.6</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rtl="0"/>
                      <a:r>
                        <a:rPr lang="x-none" sz="1100"/>
                        <a:t>Paneles de control de usuario y de cuenta</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5"/>
                  </a:ext>
                </a:extLst>
              </a:tr>
              <a:tr h="292629">
                <a:tc>
                  <a:txBody>
                    <a:bodyPr/>
                    <a:lstStyle/>
                    <a:p>
                      <a:pPr algn="ctr" rtl="0"/>
                      <a:r>
                        <a:rPr lang="x-none" sz="1100"/>
                        <a:t>11.2.3.5</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rtl="0"/>
                      <a:r>
                        <a:rPr lang="x-none" sz="1100"/>
                        <a:t>Configure los parámetros del navegador</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6"/>
                  </a:ext>
                </a:extLst>
              </a:tr>
              <a:tr h="292629">
                <a:tc>
                  <a:txBody>
                    <a:bodyPr/>
                    <a:lstStyle/>
                    <a:p>
                      <a:pPr algn="ctr" rtl="0"/>
                      <a:r>
                        <a:rPr lang="x-none" sz="1100"/>
                        <a:t>11.2.3.6</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rtl="0"/>
                      <a:r>
                        <a:rPr lang="x-none" sz="1100"/>
                        <a:t>Panel de control de red y de Internet</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7"/>
                  </a:ext>
                </a:extLst>
              </a:tr>
              <a:tr h="292629">
                <a:tc>
                  <a:txBody>
                    <a:bodyPr/>
                    <a:lstStyle/>
                    <a:p>
                      <a:pPr algn="ctr" rtl="0"/>
                      <a:r>
                        <a:rPr lang="x-none" sz="1100"/>
                        <a:t>11.2.4.3</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rtl="0"/>
                      <a:r>
                        <a:rPr lang="x-none" sz="1100"/>
                        <a:t>Características de pantalla</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8"/>
                  </a:ext>
                </a:extLst>
              </a:tr>
              <a:tr h="292629">
                <a:tc>
                  <a:txBody>
                    <a:bodyPr/>
                    <a:lstStyle/>
                    <a:p>
                      <a:pPr algn="ctr" rtl="0"/>
                      <a:r>
                        <a:rPr lang="x-none" sz="1100"/>
                        <a:t>11.2.5.4</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rtl="0"/>
                      <a:r>
                        <a:rPr lang="x-none" sz="1100"/>
                        <a:t>Opciones de energía</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2582900979"/>
                  </a:ext>
                </a:extLst>
              </a:tr>
              <a:tr h="292629">
                <a:tc>
                  <a:txBody>
                    <a:bodyPr/>
                    <a:lstStyle/>
                    <a:p>
                      <a:pPr algn="ctr" rtl="0"/>
                      <a:r>
                        <a:rPr lang="x-none" sz="1100"/>
                        <a:t>11.2.5.8</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rtl="0"/>
                      <a:r>
                        <a:rPr lang="x-none" sz="1100"/>
                        <a:t>Administrar memoria virtual</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3406068602"/>
                  </a:ext>
                </a:extLst>
              </a:tr>
            </a:tbl>
          </a:graphicData>
        </a:graphic>
      </p:graphicFrame>
    </p:spTree>
    <p:custDataLst>
      <p:tags r:id="rId1"/>
    </p:custDataLst>
    <p:extLst>
      <p:ext uri="{BB962C8B-B14F-4D97-AF65-F5344CB8AC3E}">
        <p14:creationId xmlns:p14="http://schemas.microsoft.com/office/powerpoint/2010/main" val="4062215838"/>
      </p:ext>
    </p:extLst>
  </p:cSld>
  <p:clrMapOvr>
    <a:masterClrMapping/>
  </p:clrMapOvr>
  <p:transition spd="slow">
    <p:wip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4" y="915409"/>
            <a:ext cx="8727575" cy="1802391"/>
          </a:xfrm>
        </p:spPr>
        <p:txBody>
          <a:bodyPr/>
          <a:lstStyle/>
          <a:p>
            <a:pPr rtl="0"/>
            <a:r>
              <a:rPr lang="x-none" dirty="0">
                <a:solidFill>
                  <a:schemeClr val="accent5">
                    <a:lumMod val="40000"/>
                    <a:lumOff val="60000"/>
                  </a:schemeClr>
                </a:solidFill>
              </a:rPr>
              <a:t>11.2 Configuración de Windows con paneles de control</a:t>
            </a:r>
          </a:p>
        </p:txBody>
      </p:sp>
    </p:spTree>
    <p:custDataLst>
      <p:tags r:id="rId1"/>
    </p:custDataLst>
    <p:extLst>
      <p:ext uri="{BB962C8B-B14F-4D97-AF65-F5344CB8AC3E}">
        <p14:creationId xmlns:p14="http://schemas.microsoft.com/office/powerpoint/2010/main" val="1721414468"/>
      </p:ext>
    </p:extLst>
  </p:cSld>
  <p:clrMapOvr>
    <a:masterClrMapping/>
  </p:clrMapOvr>
  <p:transition spd="slow">
    <p:wip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Utilidades del panel de control</a:t>
            </a:r>
            <a:r>
              <a:rPr lang="en-US" altLang="en-US" dirty="0"/>
              <a:t/>
            </a:r>
            <a:br>
              <a:rPr lang="en-US" altLang="en-US" dirty="0"/>
            </a:br>
            <a:r>
              <a:rPr lang="x-none"/>
              <a:t>Windows 10: Configuración y paneles de control</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304955" y="906781"/>
            <a:ext cx="6998669" cy="640079"/>
          </a:xfrm>
        </p:spPr>
        <p:txBody>
          <a:bodyPr/>
          <a:lstStyle/>
          <a:p>
            <a:pPr rtl="0"/>
            <a:r>
              <a:rPr lang="x-none" dirty="0"/>
              <a:t>Windows 10 ofrece dos maneras de configurar el sistema operativo</a:t>
            </a:r>
          </a:p>
        </p:txBody>
      </p:sp>
      <p:pic>
        <p:nvPicPr>
          <p:cNvPr id="10" name="Picture 9" descr="This image displays Windows 10 Settings App in Windows 10. At the top you have a search bar for Windows Settings. The settings to choose from are (they are listed in horizontal rows). System. Devices. Network and Internet. Personalization. Apps. Accounts. Time and Language. Gaming. Ease of Access. Privacy. Update and Security. ">
            <a:extLst>
              <a:ext uri="{FF2B5EF4-FFF2-40B4-BE49-F238E27FC236}">
                <a16:creationId xmlns:a16="http://schemas.microsoft.com/office/drawing/2014/main" xmlns:c15="http://schemas.microsoft.com/office/drawing/2012/chart" xmlns:c="http://schemas.openxmlformats.org/drawingml/2006/chart" xmlns="" id="{32BD9996-8E1D-4C8B-80F4-C5E1C0D662C8}"/>
              </a:ext>
            </a:extLst>
          </p:cNvPr>
          <p:cNvPicPr>
            <a:picLocks noChangeAspect="1"/>
          </p:cNvPicPr>
          <p:nvPr/>
        </p:nvPicPr>
        <p:blipFill>
          <a:blip r:embed="rId4"/>
          <a:srcRect/>
          <a:stretch/>
        </p:blipFill>
        <p:spPr>
          <a:xfrm>
            <a:off x="440827" y="1413319"/>
            <a:ext cx="3846323" cy="2655920"/>
          </a:xfrm>
          <a:prstGeom prst="rect">
            <a:avLst/>
          </a:prstGeom>
          <a:ln w="28575">
            <a:solidFill>
              <a:srgbClr val="000000"/>
            </a:solidFill>
          </a:ln>
        </p:spPr>
      </p:pic>
      <p:sp>
        <p:nvSpPr>
          <p:cNvPr id="5" name="Rectangle 6">
            <a:extLst>
              <a:ext uri="{FF2B5EF4-FFF2-40B4-BE49-F238E27FC236}">
                <a16:creationId xmlns:a16="http://schemas.microsoft.com/office/drawing/2014/main" xmlns:c15="http://schemas.microsoft.com/office/drawing/2012/chart" xmlns:c="http://schemas.openxmlformats.org/drawingml/2006/chart" xmlns="" id="{D816CC8F-496C-4122-838A-AEBC5BCFEFF0}"/>
              </a:ext>
            </a:extLst>
          </p:cNvPr>
          <p:cNvSpPr txBox="1">
            <a:spLocks noChangeArrowheads="1"/>
          </p:cNvSpPr>
          <p:nvPr/>
        </p:nvSpPr>
        <p:spPr bwMode="auto">
          <a:xfrm>
            <a:off x="440827" y="4156678"/>
            <a:ext cx="3846323" cy="419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ctr" rtl="0">
              <a:buNone/>
            </a:pPr>
            <a:r>
              <a:rPr lang="x-none" sz="2000" dirty="0">
                <a:solidFill>
                  <a:srgbClr val="367187"/>
                </a:solidFill>
              </a:rPr>
              <a:t>La aplicación Configuración</a:t>
            </a:r>
          </a:p>
        </p:txBody>
      </p:sp>
      <p:pic>
        <p:nvPicPr>
          <p:cNvPr id="6" name="Picture 5" descr="This image displays all the control Panel items in list format which includes everything from both Figure one and Figure two. There is a place to enlarge the icons in the list as well.">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5"/>
          <a:srcRect/>
          <a:stretch/>
        </p:blipFill>
        <p:spPr>
          <a:xfrm>
            <a:off x="4699680" y="1395527"/>
            <a:ext cx="3857536" cy="2673712"/>
          </a:xfrm>
          <a:prstGeom prst="rect">
            <a:avLst/>
          </a:prstGeom>
          <a:ln w="28575">
            <a:solidFill>
              <a:srgbClr val="000000"/>
            </a:solidFill>
          </a:ln>
        </p:spPr>
      </p:pic>
      <p:sp>
        <p:nvSpPr>
          <p:cNvPr id="7" name="Rectangle 6">
            <a:extLst>
              <a:ext uri="{FF2B5EF4-FFF2-40B4-BE49-F238E27FC236}">
                <a16:creationId xmlns:a16="http://schemas.microsoft.com/office/drawing/2014/main" xmlns:c15="http://schemas.microsoft.com/office/drawing/2012/chart" xmlns:c="http://schemas.openxmlformats.org/drawingml/2006/chart" xmlns="" id="{6A2D1AB0-28FF-42F7-B245-7F657FE8B9F8}"/>
              </a:ext>
            </a:extLst>
          </p:cNvPr>
          <p:cNvSpPr txBox="1">
            <a:spLocks noChangeArrowheads="1"/>
          </p:cNvSpPr>
          <p:nvPr/>
        </p:nvSpPr>
        <p:spPr bwMode="auto">
          <a:xfrm>
            <a:off x="5517036" y="4156678"/>
            <a:ext cx="2666844" cy="419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rtl="0">
              <a:buNone/>
            </a:pPr>
            <a:r>
              <a:rPr lang="x-none" sz="2000">
                <a:solidFill>
                  <a:srgbClr val="367187"/>
                </a:solidFill>
              </a:rPr>
              <a:t>El Panel de control</a:t>
            </a:r>
          </a:p>
        </p:txBody>
      </p:sp>
    </p:spTree>
    <p:custDataLst>
      <p:tags r:id="rId1"/>
    </p:custDataLst>
    <p:extLst>
      <p:ext uri="{BB962C8B-B14F-4D97-AF65-F5344CB8AC3E}">
        <p14:creationId xmlns:p14="http://schemas.microsoft.com/office/powerpoint/2010/main" val="680826137"/>
      </p:ext>
    </p:extLst>
  </p:cSld>
  <p:clrMapOvr>
    <a:masterClrMapping/>
  </p:clrMapOvr>
  <p:transition spd="slow">
    <p:wip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Utilidades del panel de control</a:t>
            </a:r>
            <a:r>
              <a:rPr lang="en-US" altLang="en-US" dirty="0"/>
              <a:t/>
            </a:r>
            <a:br>
              <a:rPr lang="en-US" altLang="en-US" dirty="0"/>
            </a:br>
            <a:r>
              <a:rPr lang="x-none"/>
              <a:t>Introducción al Panel de control</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338166" y="885266"/>
            <a:ext cx="3967134" cy="3185159"/>
          </a:xfrm>
        </p:spPr>
        <p:txBody>
          <a:bodyPr/>
          <a:lstStyle/>
          <a:p>
            <a:pPr rtl="0"/>
            <a:r>
              <a:rPr lang="x-none" spc="-30" dirty="0"/>
              <a:t>Los administradores de sistemas prefieren el panel de control a la aplicación de configuración.</a:t>
            </a:r>
          </a:p>
          <a:p>
            <a:pPr rtl="0"/>
            <a:r>
              <a:rPr lang="x-none" spc="-30" dirty="0"/>
              <a:t>Para iniciar el panel de control, escriba Panel de control en el cuadro de búsqueda y haga clic en la aplicación de Escritorio del panel de control que aparece en los resultados.</a:t>
            </a:r>
          </a:p>
          <a:p>
            <a:pPr rtl="0"/>
            <a:r>
              <a:rPr lang="x-none" spc="-30" dirty="0"/>
              <a:t>Si hace clic con el botón secundario del mouse en el resultado, puede anclarla al menú Inicio para que sea más fácil de encontrar. </a:t>
            </a:r>
          </a:p>
          <a:p>
            <a:pPr rtl="0"/>
            <a:r>
              <a:rPr lang="x-none" spc="-30" dirty="0"/>
              <a:t>También puede abrirla desde el Símbolo del sistema escribiendo control.</a:t>
            </a:r>
          </a:p>
        </p:txBody>
      </p:sp>
      <p:pic>
        <p:nvPicPr>
          <p:cNvPr id="6" name="Picture 5" descr="This image displays the control panel window opened from the control panel app in windows 10.">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305300" y="910166"/>
            <a:ext cx="4500534" cy="3745653"/>
          </a:xfrm>
          <a:prstGeom prst="rect">
            <a:avLst/>
          </a:prstGeom>
          <a:ln w="28575">
            <a:solidFill>
              <a:srgbClr val="000000"/>
            </a:solidFill>
          </a:ln>
        </p:spPr>
      </p:pic>
    </p:spTree>
    <p:custDataLst>
      <p:tags r:id="rId1"/>
    </p:custDataLst>
    <p:extLst>
      <p:ext uri="{BB962C8B-B14F-4D97-AF65-F5344CB8AC3E}">
        <p14:creationId xmlns:p14="http://schemas.microsoft.com/office/powerpoint/2010/main" val="3421406073"/>
      </p:ext>
    </p:extLst>
  </p:cSld>
  <p:clrMapOvr>
    <a:masterClrMapping/>
  </p:clrMapOvr>
  <p:transition spd="slow">
    <p:wip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Utilidades del panel de control</a:t>
            </a:r>
            <a:r>
              <a:rPr lang="en-US" altLang="en-US" dirty="0"/>
              <a:t/>
            </a:r>
            <a:br>
              <a:rPr lang="en-US" altLang="en-US" dirty="0"/>
            </a:br>
            <a:r>
              <a:rPr lang="x-none"/>
              <a:t>Vistas del Panel de control</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304956" y="868681"/>
            <a:ext cx="8839044" cy="640079"/>
          </a:xfrm>
        </p:spPr>
        <p:txBody>
          <a:bodyPr/>
          <a:lstStyle/>
          <a:p>
            <a:pPr rtl="0"/>
            <a:r>
              <a:rPr lang="x-none" dirty="0"/>
              <a:t>El panel de control de Windows 10 se abre en la vista de Categorías de manera predeterminada.</a:t>
            </a:r>
          </a:p>
          <a:p>
            <a:pPr rtl="0"/>
            <a:r>
              <a:rPr lang="x-none" dirty="0"/>
              <a:t>Ambas vistas también proporcionan un cuadro de búsqueda que arrojará una lista de elementos del Panel de control</a:t>
            </a:r>
          </a:p>
        </p:txBody>
      </p:sp>
      <p:pic>
        <p:nvPicPr>
          <p:cNvPr id="10" name="Picture 9" descr="This image is of the Windows 10 control panel. Just under the search bar at the top it says “Adjust your computer’s settings”. It then gives the user a list of settings to adjust this includes: System and security, Network and the Internet, Hardware and Sound, Programs, User Accounts, Appearance and Personalization, Clock and Region and ease of Access.">
            <a:extLst>
              <a:ext uri="{FF2B5EF4-FFF2-40B4-BE49-F238E27FC236}">
                <a16:creationId xmlns:a16="http://schemas.microsoft.com/office/drawing/2014/main" xmlns:c15="http://schemas.microsoft.com/office/drawing/2012/chart" xmlns:c="http://schemas.openxmlformats.org/drawingml/2006/chart" xmlns="" id="{32BD9996-8E1D-4C8B-80F4-C5E1C0D662C8}"/>
              </a:ext>
            </a:extLst>
          </p:cNvPr>
          <p:cNvPicPr>
            <a:picLocks noChangeAspect="1"/>
          </p:cNvPicPr>
          <p:nvPr/>
        </p:nvPicPr>
        <p:blipFill>
          <a:blip r:embed="rId4"/>
          <a:srcRect/>
          <a:stretch/>
        </p:blipFill>
        <p:spPr>
          <a:xfrm>
            <a:off x="440827" y="1816782"/>
            <a:ext cx="4071247" cy="2450653"/>
          </a:xfrm>
          <a:prstGeom prst="rect">
            <a:avLst/>
          </a:prstGeom>
          <a:ln w="28575">
            <a:solidFill>
              <a:srgbClr val="000000"/>
            </a:solidFill>
          </a:ln>
        </p:spPr>
      </p:pic>
      <p:sp>
        <p:nvSpPr>
          <p:cNvPr id="5" name="Rectangle 6">
            <a:extLst>
              <a:ext uri="{FF2B5EF4-FFF2-40B4-BE49-F238E27FC236}">
                <a16:creationId xmlns:a16="http://schemas.microsoft.com/office/drawing/2014/main" xmlns:c15="http://schemas.microsoft.com/office/drawing/2012/chart" xmlns:c="http://schemas.openxmlformats.org/drawingml/2006/chart" xmlns="" id="{D816CC8F-496C-4122-838A-AEBC5BCFEFF0}"/>
              </a:ext>
            </a:extLst>
          </p:cNvPr>
          <p:cNvSpPr txBox="1">
            <a:spLocks noChangeArrowheads="1"/>
          </p:cNvSpPr>
          <p:nvPr/>
        </p:nvSpPr>
        <p:spPr bwMode="auto">
          <a:xfrm>
            <a:off x="1295556" y="4312854"/>
            <a:ext cx="2666844" cy="419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rtl="0">
              <a:buNone/>
            </a:pPr>
            <a:r>
              <a:rPr lang="x-none" sz="2000">
                <a:solidFill>
                  <a:srgbClr val="367187"/>
                </a:solidFill>
              </a:rPr>
              <a:t>Vista de categoría</a:t>
            </a:r>
          </a:p>
        </p:txBody>
      </p:sp>
      <p:pic>
        <p:nvPicPr>
          <p:cNvPr id="6" name="Picture 5" descr="This image displays the classic view of the control panel. This view includes 39 different choices. They are represented by small icons.">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5"/>
          <a:srcRect/>
          <a:stretch/>
        </p:blipFill>
        <p:spPr>
          <a:xfrm>
            <a:off x="5052059" y="1802934"/>
            <a:ext cx="3651114" cy="2464502"/>
          </a:xfrm>
          <a:prstGeom prst="rect">
            <a:avLst/>
          </a:prstGeom>
          <a:ln w="28575">
            <a:solidFill>
              <a:srgbClr val="000000"/>
            </a:solidFill>
          </a:ln>
        </p:spPr>
      </p:pic>
      <p:sp>
        <p:nvSpPr>
          <p:cNvPr id="7" name="Rectangle 6">
            <a:extLst>
              <a:ext uri="{FF2B5EF4-FFF2-40B4-BE49-F238E27FC236}">
                <a16:creationId xmlns:a16="http://schemas.microsoft.com/office/drawing/2014/main" xmlns:c15="http://schemas.microsoft.com/office/drawing/2012/chart" xmlns:c="http://schemas.openxmlformats.org/drawingml/2006/chart" xmlns="" id="{6A2D1AB0-28FF-42F7-B245-7F657FE8B9F8}"/>
              </a:ext>
            </a:extLst>
          </p:cNvPr>
          <p:cNvSpPr txBox="1">
            <a:spLocks noChangeArrowheads="1"/>
          </p:cNvSpPr>
          <p:nvPr/>
        </p:nvSpPr>
        <p:spPr bwMode="auto">
          <a:xfrm>
            <a:off x="5052059" y="4312855"/>
            <a:ext cx="3651114" cy="419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ctr" rtl="0">
              <a:buNone/>
            </a:pPr>
            <a:r>
              <a:rPr lang="x-none" sz="2000" dirty="0">
                <a:solidFill>
                  <a:srgbClr val="367187"/>
                </a:solidFill>
              </a:rPr>
              <a:t>Vista de íconos pequeños</a:t>
            </a:r>
          </a:p>
        </p:txBody>
      </p:sp>
    </p:spTree>
    <p:custDataLst>
      <p:tags r:id="rId1"/>
    </p:custDataLst>
    <p:extLst>
      <p:ext uri="{BB962C8B-B14F-4D97-AF65-F5344CB8AC3E}">
        <p14:creationId xmlns:p14="http://schemas.microsoft.com/office/powerpoint/2010/main" val="3938079690"/>
      </p:ext>
    </p:extLst>
  </p:cSld>
  <p:clrMapOvr>
    <a:masterClrMapping/>
  </p:clrMapOvr>
  <p:transition spd="slow">
    <p:wip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Utilidades del panel de control</a:t>
            </a:r>
            <a:r>
              <a:rPr lang="en-US" altLang="en-US" dirty="0"/>
              <a:t/>
            </a:r>
            <a:br>
              <a:rPr lang="en-US" altLang="en-US" dirty="0"/>
            </a:br>
            <a:r>
              <a:rPr lang="x-none"/>
              <a:t>Defina categorías del panel de control</a:t>
            </a:r>
          </a:p>
        </p:txBody>
      </p:sp>
      <p:sp>
        <p:nvSpPr>
          <p:cNvPr id="10" name="TextBox 9">
            <a:extLst>
              <a:ext uri="{FF2B5EF4-FFF2-40B4-BE49-F238E27FC236}">
                <a16:creationId xmlns:a16="http://schemas.microsoft.com/office/drawing/2014/main" xmlns:c15="http://schemas.microsoft.com/office/drawing/2012/chart" xmlns:c="http://schemas.openxmlformats.org/drawingml/2006/chart" xmlns="" id="{302C0C2D-A7A3-4B58-8523-E19B7159525C}"/>
              </a:ext>
            </a:extLst>
          </p:cNvPr>
          <p:cNvSpPr txBox="1"/>
          <p:nvPr/>
        </p:nvSpPr>
        <p:spPr>
          <a:xfrm>
            <a:off x="0" y="798944"/>
            <a:ext cx="9144000" cy="2462213"/>
          </a:xfrm>
          <a:prstGeom prst="rect">
            <a:avLst/>
          </a:prstGeom>
          <a:noFill/>
        </p:spPr>
        <p:txBody>
          <a:bodyPr wrap="square" rtlCol="0">
            <a:spAutoFit/>
          </a:bodyPr>
          <a:lstStyle/>
          <a:p>
            <a:pPr marL="285750" indent="-285750" rtl="0">
              <a:buFont typeface="Arial" panose="020B0604020202020204" pitchFamily="34" charset="0"/>
              <a:buChar char="•"/>
            </a:pPr>
            <a:r>
              <a:rPr lang="x-none" sz="1400" b="1" dirty="0"/>
              <a:t>Sistema y seguridad</a:t>
            </a:r>
            <a:r>
              <a:rPr lang="x-none" sz="1400" dirty="0"/>
              <a:t>: vea y configure los ajustes de seguridad, como Windows Defender Firewall.</a:t>
            </a:r>
          </a:p>
          <a:p>
            <a:pPr marL="285750" indent="-285750" rtl="0">
              <a:buFont typeface="Arial" panose="020B0604020202020204" pitchFamily="34" charset="0"/>
              <a:buChar char="•"/>
            </a:pPr>
            <a:r>
              <a:rPr lang="x-none" sz="1400" b="1" dirty="0"/>
              <a:t>Red e Internet</a:t>
            </a:r>
            <a:r>
              <a:rPr lang="x-none" sz="1400" dirty="0"/>
              <a:t>: configure, compruebe y solucione problemas de redes e intercambio de archivos.</a:t>
            </a:r>
          </a:p>
          <a:p>
            <a:pPr marL="285750" indent="-285750" rtl="0">
              <a:buFont typeface="Arial" panose="020B0604020202020204" pitchFamily="34" charset="0"/>
              <a:buChar char="•"/>
            </a:pPr>
            <a:r>
              <a:rPr lang="x-none" sz="1400" b="1" dirty="0"/>
              <a:t>Hardware y sonido</a:t>
            </a:r>
            <a:r>
              <a:rPr lang="x-none" sz="1400" dirty="0"/>
              <a:t>: configure dispositivos como impresoras, dispositivos de medios, energía y movilidad.</a:t>
            </a:r>
          </a:p>
          <a:p>
            <a:pPr marL="285750" indent="-285750" rtl="0">
              <a:buFont typeface="Arial" panose="020B0604020202020204" pitchFamily="34" charset="0"/>
              <a:buChar char="•"/>
            </a:pPr>
            <a:r>
              <a:rPr lang="x-none" sz="1400" b="1" dirty="0"/>
              <a:t>Programas</a:t>
            </a:r>
            <a:r>
              <a:rPr lang="x-none" sz="1400" dirty="0"/>
              <a:t>: cambie los programas instalados y las actualizaciones de Windows, incluida la eliminación.</a:t>
            </a:r>
          </a:p>
          <a:p>
            <a:pPr marL="285750" indent="-285750" rtl="0">
              <a:buFont typeface="Arial" panose="020B0604020202020204" pitchFamily="34" charset="0"/>
              <a:buChar char="•"/>
            </a:pPr>
            <a:r>
              <a:rPr lang="x-none" sz="1400" b="1" dirty="0"/>
              <a:t>Cuentas de usuario</a:t>
            </a:r>
            <a:r>
              <a:rPr lang="x-none" sz="1400" dirty="0"/>
              <a:t>: administre las cuentas de usuario de Windows y el control de cuentas de usuario (UAC).</a:t>
            </a:r>
          </a:p>
          <a:p>
            <a:pPr marL="285750" indent="-285750" rtl="0">
              <a:buFont typeface="Arial" panose="020B0604020202020204" pitchFamily="34" charset="0"/>
              <a:buChar char="•"/>
            </a:pPr>
            <a:r>
              <a:rPr lang="x-none" sz="1400" b="1" dirty="0"/>
              <a:t>Facilidad de acceso</a:t>
            </a:r>
            <a:r>
              <a:rPr lang="x-none" sz="1400" dirty="0"/>
              <a:t>: opciones de acceso que facilitan el uso de Windows, especialmente para personas que requieren adaptaciones por discapacidades físicas o de percepción.</a:t>
            </a:r>
          </a:p>
          <a:p>
            <a:pPr marL="285750" indent="-285750" rtl="0">
              <a:buFont typeface="Arial" panose="020B0604020202020204" pitchFamily="34" charset="0"/>
              <a:buChar char="•"/>
            </a:pPr>
            <a:r>
              <a:rPr lang="x-none" sz="1400" b="1" dirty="0"/>
              <a:t>Reloj y región</a:t>
            </a:r>
            <a:r>
              <a:rPr lang="x-none" sz="1400" dirty="0"/>
              <a:t>: configure los ajustes y formatos de hora y fecha.</a:t>
            </a:r>
          </a:p>
          <a:p>
            <a:pPr marL="285750" indent="-285750" rtl="0">
              <a:buFont typeface="Arial" panose="020B0604020202020204" pitchFamily="34" charset="0"/>
              <a:buChar char="•"/>
            </a:pPr>
            <a:r>
              <a:rPr lang="x-none" sz="1400" b="1" dirty="0"/>
              <a:t>Apariencia y personalización</a:t>
            </a:r>
            <a:r>
              <a:rPr lang="x-none" sz="1400" dirty="0"/>
              <a:t>: configure la barra de tareas y la navegación, el explorador de archivos y las fuentes disponibles.</a:t>
            </a:r>
          </a:p>
        </p:txBody>
      </p:sp>
    </p:spTree>
    <p:custDataLst>
      <p:tags r:id="rId1"/>
    </p:custDataLst>
    <p:extLst>
      <p:ext uri="{BB962C8B-B14F-4D97-AF65-F5344CB8AC3E}">
        <p14:creationId xmlns:p14="http://schemas.microsoft.com/office/powerpoint/2010/main" val="2296376048"/>
      </p:ext>
    </p:extLst>
  </p:cSld>
  <p:clrMapOvr>
    <a:masterClrMapping/>
  </p:clrMapOvr>
  <p:transition spd="slow">
    <p:wip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87549" y="41393"/>
            <a:ext cx="9036000" cy="757551"/>
          </a:xfrm>
        </p:spPr>
        <p:txBody>
          <a:bodyPr/>
          <a:lstStyle/>
          <a:p>
            <a:pPr rtl="0"/>
            <a:r>
              <a:rPr lang="x-none" sz="1600" dirty="0"/>
              <a:t>Utilidades del panel de control</a:t>
            </a:r>
            <a:r>
              <a:rPr lang="en-US" altLang="en-US" dirty="0"/>
              <a:t/>
            </a:r>
            <a:br>
              <a:rPr lang="en-US" altLang="en-US" dirty="0"/>
            </a:br>
            <a:r>
              <a:rPr lang="x-none" sz="2200" spc="-30" dirty="0"/>
              <a:t>Práctica de laboratorio: exploración de las categorías del panel de control</a:t>
            </a:r>
          </a:p>
        </p:txBody>
      </p:sp>
      <p:sp>
        <p:nvSpPr>
          <p:cNvPr id="2" name="TextBox 1"/>
          <p:cNvSpPr txBox="1"/>
          <p:nvPr/>
        </p:nvSpPr>
        <p:spPr>
          <a:xfrm>
            <a:off x="471341" y="1197204"/>
            <a:ext cx="8389855" cy="646331"/>
          </a:xfrm>
          <a:prstGeom prst="rect">
            <a:avLst/>
          </a:prstGeom>
          <a:noFill/>
        </p:spPr>
        <p:txBody>
          <a:bodyPr wrap="square" rtlCol="0">
            <a:spAutoFit/>
          </a:bodyPr>
          <a:lstStyle/>
          <a:p>
            <a:pPr rtl="0"/>
            <a:r>
              <a:rPr lang="x-none"/>
              <a:t>En esta práctica de laboratorio, investigará las opciones proporcionadas en los diversos elementos del Panel de Control de uso común.</a:t>
            </a:r>
          </a:p>
        </p:txBody>
      </p:sp>
    </p:spTree>
    <p:custDataLst>
      <p:tags r:id="rId1"/>
    </p:custDataLst>
    <p:extLst>
      <p:ext uri="{BB962C8B-B14F-4D97-AF65-F5344CB8AC3E}">
        <p14:creationId xmlns:p14="http://schemas.microsoft.com/office/powerpoint/2010/main" val="872276664"/>
      </p:ext>
    </p:extLst>
  </p:cSld>
  <p:clrMapOvr>
    <a:masterClrMapping/>
  </p:clrMapOvr>
  <p:transition spd="slow">
    <p:wip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5729467" cy="757551"/>
          </a:xfrm>
        </p:spPr>
        <p:txBody>
          <a:bodyPr/>
          <a:lstStyle/>
          <a:p>
            <a:pPr rtl="0"/>
            <a:r>
              <a:rPr lang="x-none" sz="1600" dirty="0"/>
              <a:t>Elementos del panel de control de cuentas y usuarios</a:t>
            </a:r>
            <a:r>
              <a:rPr lang="en-US" altLang="en-US" dirty="0"/>
              <a:t/>
            </a:r>
            <a:br>
              <a:rPr lang="en-US" altLang="en-US" dirty="0"/>
            </a:br>
            <a:r>
              <a:rPr lang="x-none" dirty="0"/>
              <a:t>Cuentas de usuario</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518660" y="624656"/>
            <a:ext cx="4625340" cy="4396739"/>
          </a:xfrm>
        </p:spPr>
        <p:txBody>
          <a:bodyPr rIns="72000"/>
          <a:lstStyle/>
          <a:p>
            <a:pPr rtl="0"/>
            <a:r>
              <a:rPr lang="x-none" sz="1400" spc="-30" dirty="0"/>
              <a:t>El panel de control de cuentas de usuario proporciona opciones para ayudarlo a crear, cambiar y eliminar cuentas de usuario.</a:t>
            </a:r>
          </a:p>
          <a:p>
            <a:pPr rtl="0"/>
            <a:r>
              <a:rPr lang="x-none" sz="1400" spc="-30" dirty="0"/>
              <a:t>Cuando se instala Windows, se crea una cuenta de administrador.</a:t>
            </a:r>
          </a:p>
          <a:p>
            <a:pPr rtl="0"/>
            <a:r>
              <a:rPr lang="x-none" sz="1400" spc="-30" dirty="0"/>
              <a:t>Para crear una cuenta de usuario, abra el Panel de control de cuentas de usuario.</a:t>
            </a:r>
          </a:p>
          <a:p>
            <a:pPr rtl="0"/>
            <a:r>
              <a:rPr lang="x-none" sz="1400" spc="-30" dirty="0"/>
              <a:t>Las cuentas de usuario estándar pueden administrar la mayoría de los ajustes de configuración que no afecten a otros usuarios. </a:t>
            </a:r>
          </a:p>
          <a:p>
            <a:pPr rtl="0"/>
            <a:r>
              <a:rPr lang="x-none" sz="1400" spc="-30" dirty="0"/>
              <a:t>Las cuentas de usuario estándar solo pueden acceder a sus propios archivos y carpetas.</a:t>
            </a:r>
          </a:p>
          <a:p>
            <a:pPr rtl="0"/>
            <a:r>
              <a:rPr lang="x-none" sz="1400" spc="-30" dirty="0"/>
              <a:t>Algunas características de la utilidad Cuentas de usuario requieren privilegios de nivel administrativo y no serán accesibles con una cuenta de usuario estándar.</a:t>
            </a:r>
          </a:p>
        </p:txBody>
      </p:sp>
      <p:pic>
        <p:nvPicPr>
          <p:cNvPr id="6" name="Picture 5" descr="This image displays the User Accounts Control Panel. (Control Panel&gt; All Control Panel Items&gt;User Accounts). This is the Control panel Home page. At the far left side it lists the things you can access-Manage your credential, Manage your file encryption certificates, Configure advanced user profile properties (this is a “run by admin area”), and change my environment variables. In the next column is the options to make changes to your user account. Those choices are Make changes to my account in PC settings. The next three choices are all flagged as “run by admin area”. Change your account type, manage another account, and change user account control settings.">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13688" y="1144095"/>
            <a:ext cx="3876371" cy="2657190"/>
          </a:xfrm>
          <a:prstGeom prst="rect">
            <a:avLst/>
          </a:prstGeom>
          <a:ln w="28575">
            <a:noFill/>
          </a:ln>
        </p:spPr>
      </p:pic>
    </p:spTree>
    <p:custDataLst>
      <p:tags r:id="rId1"/>
    </p:custDataLst>
    <p:extLst>
      <p:ext uri="{BB962C8B-B14F-4D97-AF65-F5344CB8AC3E}">
        <p14:creationId xmlns:p14="http://schemas.microsoft.com/office/powerpoint/2010/main" val="2180499418"/>
      </p:ext>
    </p:extLst>
  </p:cSld>
  <p:clrMapOvr>
    <a:masterClrMapping/>
  </p:clrMapOvr>
  <p:transition spd="slow">
    <p:wip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Elementos del panel de control de cuentas y usuarios</a:t>
            </a:r>
            <a:r>
              <a:rPr lang="en-US" altLang="en-US" dirty="0"/>
              <a:t/>
            </a:r>
            <a:br>
              <a:rPr lang="en-US" altLang="en-US" dirty="0"/>
            </a:br>
            <a:r>
              <a:rPr lang="x-none"/>
              <a:t>Configuración de control de cuentas de usuario</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564380" y="845821"/>
            <a:ext cx="4579620" cy="3749039"/>
          </a:xfrm>
        </p:spPr>
        <p:txBody>
          <a:bodyPr/>
          <a:lstStyle/>
          <a:p>
            <a:pPr rtl="0"/>
            <a:r>
              <a:rPr lang="x-none" dirty="0"/>
              <a:t>El Control de cuentas de usuario (UAC) monitorea programas en la computadora y advierte a los usuarios cuando una acción puede representar una amenaza para la computadora </a:t>
            </a:r>
          </a:p>
          <a:p>
            <a:pPr rtl="0"/>
            <a:r>
              <a:rPr lang="x-none" dirty="0"/>
              <a:t>En las versiones de Windows de 7 a 10, puede ajustar el nivel de control que ejecuta el UAC.</a:t>
            </a:r>
          </a:p>
          <a:p>
            <a:pPr rtl="0"/>
            <a:r>
              <a:rPr lang="x-none" dirty="0"/>
              <a:t>La configuración predeterminada de UAC para la cuenta principal es "Notificarme solo cuando los programas intenten realizar cambios en mi computadora".</a:t>
            </a:r>
          </a:p>
          <a:p>
            <a:pPr rtl="0"/>
            <a:r>
              <a:rPr lang="x-none" dirty="0"/>
              <a:t>Ajuste el nivel de UAC para cambiar cuando reciba notificaciones sobre cambios que los programas puedan realizar en su computadora. </a:t>
            </a:r>
          </a:p>
        </p:txBody>
      </p:sp>
      <p:pic>
        <p:nvPicPr>
          <p:cNvPr id="6" name="Picture 5" descr="This image displays the User Account Control Settings window. As described this window is where you can decide when to be notified of setting changes. This done using a slide bar where the top of the bar is “Always Notify” and the bottom end is “Never Notify”. After you have chosen your level of notification there is an OK button and a cancel button that must be clicked. Note you have to have Admin privileges to click “ok”.">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337865" y="1312340"/>
            <a:ext cx="4020774" cy="2640740"/>
          </a:xfrm>
          <a:prstGeom prst="rect">
            <a:avLst/>
          </a:prstGeom>
          <a:ln w="28575">
            <a:noFill/>
          </a:ln>
        </p:spPr>
      </p:pic>
    </p:spTree>
    <p:custDataLst>
      <p:tags r:id="rId1"/>
    </p:custDataLst>
    <p:extLst>
      <p:ext uri="{BB962C8B-B14F-4D97-AF65-F5344CB8AC3E}">
        <p14:creationId xmlns:p14="http://schemas.microsoft.com/office/powerpoint/2010/main" val="1992884105"/>
      </p:ext>
    </p:extLst>
  </p:cSld>
  <p:clrMapOvr>
    <a:masterClrMapping/>
  </p:clrMapOvr>
  <p:transition spd="slow">
    <p:wip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87549" y="41393"/>
            <a:ext cx="9144000" cy="757551"/>
          </a:xfrm>
        </p:spPr>
        <p:txBody>
          <a:bodyPr/>
          <a:lstStyle/>
          <a:p>
            <a:pPr rtl="0"/>
            <a:r>
              <a:rPr lang="x-none" sz="1600"/>
              <a:t>Elementos del panel de control de usuarios y cuentas</a:t>
            </a:r>
            <a:r>
              <a:rPr lang="en-US" altLang="en-US" dirty="0"/>
              <a:t/>
            </a:r>
            <a:br>
              <a:rPr lang="en-US" altLang="en-US" dirty="0"/>
            </a:br>
            <a:r>
              <a:rPr lang="x-none"/>
              <a:t>Práctica de laboratorio: cuentas de usuario</a:t>
            </a:r>
          </a:p>
        </p:txBody>
      </p:sp>
      <p:sp>
        <p:nvSpPr>
          <p:cNvPr id="2" name="TextBox 1"/>
          <p:cNvSpPr txBox="1"/>
          <p:nvPr/>
        </p:nvSpPr>
        <p:spPr>
          <a:xfrm>
            <a:off x="414780" y="1093509"/>
            <a:ext cx="7777114" cy="646331"/>
          </a:xfrm>
          <a:prstGeom prst="rect">
            <a:avLst/>
          </a:prstGeom>
          <a:noFill/>
        </p:spPr>
        <p:txBody>
          <a:bodyPr wrap="square" rtlCol="0">
            <a:spAutoFit/>
          </a:bodyPr>
          <a:lstStyle/>
          <a:p>
            <a:pPr rtl="0"/>
            <a:r>
              <a:rPr lang="x-none"/>
              <a:t>En esta práctica de laboratorio, trabajará con el elemento Panel de control de cuentas de usuario para crear y modificar usuarios.</a:t>
            </a:r>
          </a:p>
        </p:txBody>
      </p:sp>
    </p:spTree>
    <p:custDataLst>
      <p:tags r:id="rId1"/>
    </p:custDataLst>
    <p:extLst>
      <p:ext uri="{BB962C8B-B14F-4D97-AF65-F5344CB8AC3E}">
        <p14:creationId xmlns:p14="http://schemas.microsoft.com/office/powerpoint/2010/main" val="3063006554"/>
      </p:ext>
    </p:extLst>
  </p:cSld>
  <p:clrMapOvr>
    <a:masterClrMapping/>
  </p:clrMapOvr>
  <p:transition spd="slow">
    <p:wip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Elementos del panel de control de usuario y de cuenta</a:t>
            </a:r>
            <a:r>
              <a:rPr lang="en-US" altLang="en-US" dirty="0"/>
              <a:t/>
            </a:r>
            <a:br>
              <a:rPr lang="en-US" altLang="en-US" dirty="0"/>
            </a:br>
            <a:r>
              <a:rPr lang="x-none"/>
              <a:t>Administrador de credenciales</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564380" y="1120141"/>
            <a:ext cx="4495800" cy="3368039"/>
          </a:xfrm>
        </p:spPr>
        <p:txBody>
          <a:bodyPr/>
          <a:lstStyle/>
          <a:p>
            <a:pPr rtl="0"/>
            <a:r>
              <a:rPr lang="x-none"/>
              <a:t>El Administrador de credenciales le permite administrar contraseñas que se utilizan para sitios web y aplicaciones de Windows.</a:t>
            </a:r>
          </a:p>
          <a:p>
            <a:pPr rtl="0"/>
            <a:r>
              <a:rPr lang="x-none"/>
              <a:t>Estas contraseñas y nombres de usuario se almacenan en una ubicación segura. </a:t>
            </a:r>
          </a:p>
          <a:p>
            <a:pPr rtl="0"/>
            <a:r>
              <a:rPr lang="x-none"/>
              <a:t>Puede ver, agregar, editar o eliminar las credenciales que almacena el Administrador de credenciales.</a:t>
            </a:r>
          </a:p>
          <a:p>
            <a:pPr rtl="0"/>
            <a:r>
              <a:rPr lang="x-none"/>
              <a:t>Las credenciales web no se guardan para los sitios a los acceden los navegadores, excepto Internet Explorer y Edge.</a:t>
            </a:r>
          </a:p>
        </p:txBody>
      </p:sp>
      <p:pic>
        <p:nvPicPr>
          <p:cNvPr id="6" name="Picture 5" descr="This image displays the Credential Manager window (Control Panel&gt; All Control Panel Items&gt;Credential Manager). This image gives a place to manage Web Credentials, Windows Credential, Back up Credentials and Restore Credentials. It also gives the option to add Windows, Certificate-based, or generic credentials.">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337865" y="1353844"/>
            <a:ext cx="4020774" cy="2557731"/>
          </a:xfrm>
          <a:prstGeom prst="rect">
            <a:avLst/>
          </a:prstGeom>
          <a:ln w="12700">
            <a:solidFill>
              <a:schemeClr val="tx1"/>
            </a:solidFill>
          </a:ln>
        </p:spPr>
      </p:pic>
    </p:spTree>
    <p:custDataLst>
      <p:tags r:id="rId1"/>
    </p:custDataLst>
    <p:extLst>
      <p:ext uri="{BB962C8B-B14F-4D97-AF65-F5344CB8AC3E}">
        <p14:creationId xmlns:p14="http://schemas.microsoft.com/office/powerpoint/2010/main" val="888092815"/>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rtl="0"/>
            <a:r>
              <a:rPr lang="x-none"/>
              <a:t>Capítulo 11: Actividades (cont.)</a:t>
            </a:r>
          </a:p>
        </p:txBody>
      </p:sp>
      <p:sp>
        <p:nvSpPr>
          <p:cNvPr id="6147" name="Rectangle 34"/>
          <p:cNvSpPr>
            <a:spLocks noGrp="1" noChangeArrowheads="1"/>
          </p:cNvSpPr>
          <p:nvPr>
            <p:ph idx="1"/>
          </p:nvPr>
        </p:nvSpPr>
        <p:spPr>
          <a:xfrm>
            <a:off x="144065" y="784656"/>
            <a:ext cx="8853286" cy="323137"/>
          </a:xfrm>
        </p:spPr>
        <p:txBody>
          <a:bodyPr/>
          <a:lstStyle/>
          <a:p>
            <a:pPr marL="0" indent="0" rtl="0">
              <a:spcBef>
                <a:spcPct val="30000"/>
              </a:spcBef>
              <a:buNone/>
            </a:pPr>
            <a:r>
              <a:rPr lang="x-none"/>
              <a:t>¿Qué actividades se relacionan con este capítulo?</a:t>
            </a: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2973731079"/>
              </p:ext>
            </p:extLst>
          </p:nvPr>
        </p:nvGraphicFramePr>
        <p:xfrm>
          <a:off x="457291" y="1122081"/>
          <a:ext cx="8231606" cy="3212637"/>
        </p:xfrm>
        <a:graphic>
          <a:graphicData uri="http://schemas.openxmlformats.org/drawingml/2006/table">
            <a:tbl>
              <a:tblPr firstRow="1" bandRow="1">
                <a:tableStyleId>{5C22544A-7EE6-4342-B048-85BDC9FD1C3A}</a:tableStyleId>
              </a:tblPr>
              <a:tblGrid>
                <a:gridCol w="1129733">
                  <a:extLst>
                    <a:ext uri="{9D8B030D-6E8A-4147-A177-3AD203B41FA5}">
                      <a16:colId xmlns:a16="http://schemas.microsoft.com/office/drawing/2014/main" xmlns:c15="http://schemas.microsoft.com/office/drawing/2012/chart" xmlns:c="http://schemas.openxmlformats.org/drawingml/2006/chart" xmlns="" val="20001"/>
                    </a:ext>
                  </a:extLst>
                </a:gridCol>
                <a:gridCol w="1904400">
                  <a:extLst>
                    <a:ext uri="{9D8B030D-6E8A-4147-A177-3AD203B41FA5}">
                      <a16:colId xmlns:a16="http://schemas.microsoft.com/office/drawing/2014/main" xmlns:c15="http://schemas.microsoft.com/office/drawing/2012/chart" xmlns:c="http://schemas.openxmlformats.org/drawingml/2006/chart" xmlns="" val="3156509146"/>
                    </a:ext>
                  </a:extLst>
                </a:gridCol>
                <a:gridCol w="4035600">
                  <a:extLst>
                    <a:ext uri="{9D8B030D-6E8A-4147-A177-3AD203B41FA5}">
                      <a16:colId xmlns:a16="http://schemas.microsoft.com/office/drawing/2014/main" xmlns:c15="http://schemas.microsoft.com/office/drawing/2012/chart" xmlns:c="http://schemas.openxmlformats.org/drawingml/2006/chart" xmlns="" val="20002"/>
                    </a:ext>
                  </a:extLst>
                </a:gridCol>
                <a:gridCol w="1161873">
                  <a:extLst>
                    <a:ext uri="{9D8B030D-6E8A-4147-A177-3AD203B41FA5}">
                      <a16:colId xmlns:a16="http://schemas.microsoft.com/office/drawing/2014/main" xmlns:c15="http://schemas.microsoft.com/office/drawing/2012/chart" xmlns:c="http://schemas.openxmlformats.org/drawingml/2006/chart" xmlns="" val="20003"/>
                    </a:ext>
                  </a:extLst>
                </a:gridCol>
              </a:tblGrid>
              <a:tr h="286347">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200" dirty="0"/>
                        <a:t>N.° de página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200"/>
                        <a:t>Tipo de actividad</a:t>
                      </a:r>
                    </a:p>
                  </a:txBody>
                  <a:tcPr marL="68580" marR="68580" marT="34290" marB="34290" anchor="ctr"/>
                </a:tc>
                <a:tc>
                  <a:txBody>
                    <a:bodyPr/>
                    <a:lstStyle/>
                    <a:p>
                      <a:pPr rtl="0"/>
                      <a:r>
                        <a:rPr lang="x-none" sz="1200"/>
                        <a:t>Nombre de la actividad</a:t>
                      </a:r>
                    </a:p>
                  </a:txBody>
                  <a:tcPr marL="68580" marR="68580" marT="34290" marB="34290" anchor="ctr"/>
                </a:tc>
                <a:tc>
                  <a:txBody>
                    <a:bodyPr/>
                    <a:lstStyle/>
                    <a:p>
                      <a:pPr rtl="0"/>
                      <a:r>
                        <a:rPr lang="x-none" sz="1200"/>
                        <a:t>¿Opcional?</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0"/>
                  </a:ext>
                </a:extLst>
              </a:tr>
              <a:tr h="292629">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100"/>
                        <a:t>11.2.5.9</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dirty="0"/>
                        <a:t>Verifique su comprensión</a:t>
                      </a:r>
                    </a:p>
                  </a:txBody>
                  <a:tcPr marL="68580" marR="68580" marT="34290" marB="34290" anchor="ctr"/>
                </a:tc>
                <a:tc>
                  <a:txBody>
                    <a:bodyPr/>
                    <a:lstStyle/>
                    <a:p>
                      <a:pPr rtl="0"/>
                      <a:r>
                        <a:rPr lang="x-none" sz="1100" dirty="0"/>
                        <a:t>Opciones de alimentación y Propiedades del sistema.</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1"/>
                  </a:ext>
                </a:extLst>
              </a:tr>
              <a:tr h="292629">
                <a:tc>
                  <a:txBody>
                    <a:bodyPr/>
                    <a:lstStyle/>
                    <a:p>
                      <a:pPr algn="ctr" rtl="0"/>
                      <a:r>
                        <a:rPr lang="x-none" sz="1100"/>
                        <a:t>11.2.6.2</a:t>
                      </a:r>
                    </a:p>
                  </a:txBody>
                  <a:tcPr marL="68580" marR="68580" marT="34290" marB="34290" anchor="ctr"/>
                </a:tc>
                <a:tc>
                  <a:txBody>
                    <a:bodyPr/>
                    <a:lstStyle/>
                    <a:p>
                      <a:pPr rtl="0"/>
                      <a:r>
                        <a:rPr lang="x-none" sz="1100"/>
                        <a:t>Práctica de laboratorio</a:t>
                      </a:r>
                    </a:p>
                  </a:txBody>
                  <a:tcPr marL="68580" marR="68580" marT="34290" marB="34290" anchor="ctr"/>
                </a:tc>
                <a:tc>
                  <a:txBody>
                    <a:bodyPr/>
                    <a:lstStyle/>
                    <a:p>
                      <a:pPr rtl="0"/>
                      <a:r>
                        <a:rPr lang="x-none" sz="1100"/>
                        <a:t>Use el administrador de dispositivos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2"/>
                  </a:ext>
                </a:extLst>
              </a:tr>
              <a:tr h="292629">
                <a:tc>
                  <a:txBody>
                    <a:bodyPr/>
                    <a:lstStyle/>
                    <a:p>
                      <a:pPr algn="ctr" rtl="0"/>
                      <a:r>
                        <a:rPr lang="x-none" sz="1100"/>
                        <a:t>11.2.6.5</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Alertas del administrador de dispositivos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3"/>
                  </a:ext>
                </a:extLst>
              </a:tr>
              <a:tr h="292629">
                <a:tc>
                  <a:txBody>
                    <a:bodyPr/>
                    <a:lstStyle/>
                    <a:p>
                      <a:pPr algn="ctr" rtl="0"/>
                      <a:r>
                        <a:rPr lang="x-none" sz="1100"/>
                        <a:t>11.2.7.4</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Configuración regional y de idioma</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4"/>
                  </a:ext>
                </a:extLst>
              </a:tr>
              <a:tr h="292629">
                <a:tc>
                  <a:txBody>
                    <a:bodyPr/>
                    <a:lstStyle/>
                    <a:p>
                      <a:pPr algn="ctr" rtl="0"/>
                      <a:r>
                        <a:rPr lang="x-none" sz="1100"/>
                        <a:t>11.2.7.5</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rtl="0"/>
                      <a:r>
                        <a:rPr lang="x-none" sz="1100"/>
                        <a:t>Reloj, región e idioma</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5"/>
                  </a:ext>
                </a:extLst>
              </a:tr>
              <a:tr h="292629">
                <a:tc>
                  <a:txBody>
                    <a:bodyPr/>
                    <a:lstStyle/>
                    <a:p>
                      <a:pPr algn="ctr" rtl="0"/>
                      <a:r>
                        <a:rPr lang="x-none" sz="1100"/>
                        <a:t>11.2.8.4</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rtl="0"/>
                      <a:r>
                        <a:rPr lang="x-none" sz="1100"/>
                        <a:t>Programas y características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6"/>
                  </a:ext>
                </a:extLst>
              </a:tr>
              <a:tr h="292629">
                <a:tc>
                  <a:txBody>
                    <a:bodyPr/>
                    <a:lstStyle/>
                    <a:p>
                      <a:pPr algn="ctr" rtl="0"/>
                      <a:r>
                        <a:rPr lang="x-none" sz="1100"/>
                        <a:t>11.2.9.4</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rtl="0"/>
                      <a:r>
                        <a:rPr lang="x-none" sz="1100"/>
                        <a:t>Otros paneles de control</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7"/>
                  </a:ext>
                </a:extLst>
              </a:tr>
              <a:tr h="292629">
                <a:tc>
                  <a:txBody>
                    <a:bodyPr/>
                    <a:lstStyle/>
                    <a:p>
                      <a:pPr algn="ctr" rtl="0"/>
                      <a:r>
                        <a:rPr lang="x-none" sz="1100"/>
                        <a:t>11.3.1.11</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rtl="0"/>
                      <a:r>
                        <a:rPr lang="x-none" sz="1100"/>
                        <a:t>Supervisar y administrar los recursos del sistema</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8"/>
                  </a:ext>
                </a:extLst>
              </a:tr>
              <a:tr h="292629">
                <a:tc>
                  <a:txBody>
                    <a:bodyPr/>
                    <a:lstStyle/>
                    <a:p>
                      <a:pPr algn="ctr" rtl="0"/>
                      <a:r>
                        <a:rPr lang="x-none" sz="1100"/>
                        <a:t>11.3.1.12</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rtl="0"/>
                      <a:r>
                        <a:rPr lang="x-none" sz="1100"/>
                        <a:t>Herramientas administrativas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2582900979"/>
                  </a:ext>
                </a:extLst>
              </a:tr>
              <a:tr h="292629">
                <a:tc>
                  <a:txBody>
                    <a:bodyPr/>
                    <a:lstStyle/>
                    <a:p>
                      <a:pPr algn="ctr" rtl="0"/>
                      <a:r>
                        <a:rPr lang="x-none" sz="1100"/>
                        <a:t>11.3.2.7</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rtl="0"/>
                      <a:r>
                        <a:rPr lang="x-none" sz="1100"/>
                        <a:t>Utilidades del sistema</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3406068602"/>
                  </a:ext>
                </a:extLst>
              </a:tr>
            </a:tbl>
          </a:graphicData>
        </a:graphic>
      </p:graphicFrame>
    </p:spTree>
    <p:custDataLst>
      <p:tags r:id="rId1"/>
    </p:custDataLst>
    <p:extLst>
      <p:ext uri="{BB962C8B-B14F-4D97-AF65-F5344CB8AC3E}">
        <p14:creationId xmlns:p14="http://schemas.microsoft.com/office/powerpoint/2010/main" val="1113660278"/>
      </p:ext>
    </p:extLst>
  </p:cSld>
  <p:clrMapOvr>
    <a:masterClrMapping/>
  </p:clrMapOvr>
  <p:transition spd="slow">
    <p:wip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5903088" cy="757551"/>
          </a:xfrm>
        </p:spPr>
        <p:txBody>
          <a:bodyPr/>
          <a:lstStyle/>
          <a:p>
            <a:pPr rtl="0"/>
            <a:r>
              <a:rPr lang="x-none" sz="1600" dirty="0"/>
              <a:t>Elementos del panel de control de usuarios y cuentas</a:t>
            </a:r>
            <a:r>
              <a:rPr lang="en-US" altLang="en-US" dirty="0"/>
              <a:t/>
            </a:r>
            <a:br>
              <a:rPr lang="en-US" altLang="en-US" dirty="0"/>
            </a:br>
            <a:r>
              <a:rPr lang="x-none" dirty="0"/>
              <a:t>Centro de sincronización</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640580" y="842551"/>
            <a:ext cx="4495800" cy="3764184"/>
          </a:xfrm>
        </p:spPr>
        <p:txBody>
          <a:bodyPr/>
          <a:lstStyle/>
          <a:p>
            <a:pPr rtl="0"/>
            <a:r>
              <a:rPr lang="x-none" sz="1200" dirty="0"/>
              <a:t>El centro de sincronización permite que los archivos se editen desde varios dispositivos con Windows.</a:t>
            </a:r>
          </a:p>
          <a:p>
            <a:pPr rtl="0"/>
            <a:r>
              <a:rPr lang="x-none" sz="1200" dirty="0"/>
              <a:t>El Centro de sincronización permite una forma de control de versiones.</a:t>
            </a:r>
          </a:p>
          <a:p>
            <a:pPr rtl="0"/>
            <a:r>
              <a:rPr lang="x-none" sz="1200" dirty="0"/>
              <a:t>Para el uso del Centro de sincronización, se requiere la activación de la función de Archivos sin conexión. Esto configura una ubicación de archivos local donde se almacenarán los archivos que se sincronizarán. También requiere que configure una vinculación de sincronización con la ubicación del archivo de red. </a:t>
            </a:r>
          </a:p>
          <a:p>
            <a:pPr rtl="0"/>
            <a:r>
              <a:rPr lang="x-none" sz="1200" dirty="0"/>
              <a:t>Los archivos se pueden sincronizar manualmente y la sincronización también se puede programar para que se realice automáticamente.</a:t>
            </a:r>
          </a:p>
          <a:p>
            <a:pPr rtl="0"/>
            <a:r>
              <a:rPr lang="x-none" sz="1200" dirty="0"/>
              <a:t>Microsoft OneDrive ofrece un servicio similar. OneDrive es un servicio de almacenamiento en la nube que está disponible para usuarios de Microsoft Windows.</a:t>
            </a:r>
          </a:p>
        </p:txBody>
      </p:sp>
      <p:pic>
        <p:nvPicPr>
          <p:cNvPr id="6" name="Picture 5" descr="This Image displays the sync center (All Control Panel Items&gt; Sync Center &gt; Sync Setup) this page is part of the control Panel Home page. It allows you to View Syncs partnerships, View sync conflicts, View sync results, Set up new sync partnerships and manage offline files.">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11479" y="1099242"/>
            <a:ext cx="4142687" cy="2916498"/>
          </a:xfrm>
          <a:prstGeom prst="rect">
            <a:avLst/>
          </a:prstGeom>
          <a:ln w="12700">
            <a:solidFill>
              <a:schemeClr val="tx1"/>
            </a:solidFill>
          </a:ln>
        </p:spPr>
      </p:pic>
    </p:spTree>
    <p:custDataLst>
      <p:tags r:id="rId1"/>
    </p:custDataLst>
    <p:extLst>
      <p:ext uri="{BB962C8B-B14F-4D97-AF65-F5344CB8AC3E}">
        <p14:creationId xmlns:p14="http://schemas.microsoft.com/office/powerpoint/2010/main" val="102833808"/>
      </p:ext>
    </p:extLst>
  </p:cSld>
  <p:clrMapOvr>
    <a:masterClrMapping/>
  </p:clrMapOvr>
  <p:transition spd="slow">
    <p:wip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Paneles de control de red e Internet </a:t>
            </a:r>
            <a:r>
              <a:rPr lang="en-US" altLang="en-US" dirty="0"/>
              <a:t/>
            </a:r>
            <a:br>
              <a:rPr lang="en-US" altLang="en-US" dirty="0"/>
            </a:br>
            <a:r>
              <a:rPr lang="x-none"/>
              <a:t>Configuración de red</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169912" y="1007802"/>
            <a:ext cx="4495800" cy="4312920"/>
          </a:xfrm>
        </p:spPr>
        <p:txBody>
          <a:bodyPr/>
          <a:lstStyle/>
          <a:p>
            <a:pPr rtl="0"/>
            <a:r>
              <a:rPr lang="x-none"/>
              <a:t>La aplicación Estado de la red en Windows 10 combina muchas funciones diferentes en una aplicación de alto nivel. </a:t>
            </a:r>
          </a:p>
          <a:p>
            <a:pPr rtl="0"/>
            <a:r>
              <a:rPr lang="x-none"/>
              <a:t>La aplicación Estado de la red vincula con diferentes pantallas de configuración de la aplicación.</a:t>
            </a:r>
          </a:p>
          <a:p>
            <a:pPr rtl="0"/>
            <a:r>
              <a:rPr lang="x-none"/>
              <a:t>También vincula con los elementos del panel de control, como el centro de redes y recursos compartidos.</a:t>
            </a:r>
          </a:p>
          <a:p>
            <a:pPr rtl="0"/>
            <a:r>
              <a:rPr lang="x-none"/>
              <a:t>Algunas de las opciones, como el modo de avión, la zona de cobertura móvil y el uso de datos son más relevantes para dispositivos móviles que para computadoras de escritorio.</a:t>
            </a:r>
          </a:p>
        </p:txBody>
      </p:sp>
      <p:pic>
        <p:nvPicPr>
          <p:cNvPr id="6" name="Picture 5" descr="This image displays the Network Status app. across the top you have choices-File, Machine, View, Devices and Help. Below that down the far left column is settings and Home and a search bar. Below that are the Network and Internet links - Status, Ethernet, Dial-up, VPN, Airplane Mode, Data usage and Proxy. Down the other side of this image it is titled Status-Network Status. Beneath that it displays a PC connected to and Ethernet network and that is connected to the WEB. It lets you know you are connected to the internet and that if you have a limited data plan you could incur charges. Below that you now have the choices to Change connection properties and show available networks. Lastly there is Change your network settings which gives you the option to change adapter options or sharing options.">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719052" y="1007802"/>
            <a:ext cx="4046700" cy="2916498"/>
          </a:xfrm>
          <a:prstGeom prst="rect">
            <a:avLst/>
          </a:prstGeom>
          <a:ln w="12700">
            <a:solidFill>
              <a:schemeClr val="tx1"/>
            </a:solidFill>
          </a:ln>
        </p:spPr>
      </p:pic>
    </p:spTree>
    <p:custDataLst>
      <p:tags r:id="rId1"/>
    </p:custDataLst>
    <p:extLst>
      <p:ext uri="{BB962C8B-B14F-4D97-AF65-F5344CB8AC3E}">
        <p14:creationId xmlns:p14="http://schemas.microsoft.com/office/powerpoint/2010/main" val="219419377"/>
      </p:ext>
    </p:extLst>
  </p:cSld>
  <p:clrMapOvr>
    <a:masterClrMapping/>
  </p:clrMapOvr>
  <p:transition spd="slow">
    <p:wip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Paneles de control de red e Internet</a:t>
            </a:r>
            <a:r>
              <a:rPr lang="en-US" altLang="en-US" dirty="0"/>
              <a:t/>
            </a:r>
            <a:br>
              <a:rPr lang="en-US" altLang="en-US" dirty="0"/>
            </a:br>
            <a:r>
              <a:rPr lang="x-none"/>
              <a:t>Opciones de Internet</a:t>
            </a:r>
          </a:p>
        </p:txBody>
      </p:sp>
      <p:pic>
        <p:nvPicPr>
          <p:cNvPr id="3" name="Picture 2" descr="A screenshot of a cell phone&#10;&#10;Description automatically generated">
            <a:extLst>
              <a:ext uri="{FF2B5EF4-FFF2-40B4-BE49-F238E27FC236}">
                <a16:creationId xmlns:a16="http://schemas.microsoft.com/office/drawing/2014/main" xmlns:c15="http://schemas.microsoft.com/office/drawing/2012/chart" xmlns:c="http://schemas.openxmlformats.org/drawingml/2006/chart" xmlns="" id="{00518B5E-C452-4B92-B9C7-99E8128DA44F}"/>
              </a:ext>
            </a:extLst>
          </p:cNvPr>
          <p:cNvPicPr>
            <a:picLocks noChangeAspect="1"/>
          </p:cNvPicPr>
          <p:nvPr/>
        </p:nvPicPr>
        <p:blipFill>
          <a:blip r:embed="rId4"/>
          <a:stretch>
            <a:fillRect/>
          </a:stretch>
        </p:blipFill>
        <p:spPr>
          <a:xfrm>
            <a:off x="489660" y="864933"/>
            <a:ext cx="2545301" cy="3467400"/>
          </a:xfrm>
          <a:prstGeom prst="rect">
            <a:avLst/>
          </a:prstGeom>
        </p:spPr>
      </p:pic>
      <p:sp>
        <p:nvSpPr>
          <p:cNvPr id="16" name="Rectangle 6" descr="General tab. Configure basic internet settings, such as selecting the default home page, viewing and deleting browsing history, adjusting search settings, and customizing the browser appearance. Security - Adjust the security settings for the internet, local intranet, trusted sites, and restricted sites.">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89661" y="4344556"/>
            <a:ext cx="2545300" cy="443922"/>
          </a:xfrm>
        </p:spPr>
        <p:txBody>
          <a:bodyPr/>
          <a:lstStyle/>
          <a:p>
            <a:pPr algn="ctr" rtl="0"/>
            <a:r>
              <a:rPr lang="x-none" dirty="0"/>
              <a:t>Pestaña General</a:t>
            </a:r>
          </a:p>
        </p:txBody>
      </p:sp>
      <p:pic>
        <p:nvPicPr>
          <p:cNvPr id="5" name="Picture 4" descr=" Security levels for each zone can range from low (minimal security) to high (maximum security).">
            <a:extLst>
              <a:ext uri="{FF2B5EF4-FFF2-40B4-BE49-F238E27FC236}">
                <a16:creationId xmlns:a16="http://schemas.microsoft.com/office/drawing/2014/main" xmlns:c15="http://schemas.microsoft.com/office/drawing/2012/chart" xmlns:c="http://schemas.openxmlformats.org/drawingml/2006/chart" xmlns="" id="{EA9F7D2E-CE92-450C-BDC0-D0E2BED0897B}"/>
              </a:ext>
            </a:extLst>
          </p:cNvPr>
          <p:cNvPicPr>
            <a:picLocks noChangeAspect="1"/>
          </p:cNvPicPr>
          <p:nvPr/>
        </p:nvPicPr>
        <p:blipFill>
          <a:blip r:embed="rId5"/>
          <a:stretch>
            <a:fillRect/>
          </a:stretch>
        </p:blipFill>
        <p:spPr>
          <a:xfrm>
            <a:off x="3337087" y="860927"/>
            <a:ext cx="2583404" cy="3505504"/>
          </a:xfrm>
          <a:prstGeom prst="rect">
            <a:avLst/>
          </a:prstGeom>
        </p:spPr>
      </p:pic>
      <p:sp>
        <p:nvSpPr>
          <p:cNvPr id="8" name="Rectangle 6">
            <a:extLst>
              <a:ext uri="{FF2B5EF4-FFF2-40B4-BE49-F238E27FC236}">
                <a16:creationId xmlns:a16="http://schemas.microsoft.com/office/drawing/2014/main" xmlns:c15="http://schemas.microsoft.com/office/drawing/2012/chart" xmlns:c="http://schemas.openxmlformats.org/drawingml/2006/chart" xmlns="" id="{C7F08D14-B258-4DEB-852D-B974A1023FD7}"/>
              </a:ext>
            </a:extLst>
          </p:cNvPr>
          <p:cNvSpPr txBox="1">
            <a:spLocks noChangeArrowheads="1"/>
          </p:cNvSpPr>
          <p:nvPr/>
        </p:nvSpPr>
        <p:spPr bwMode="auto">
          <a:xfrm>
            <a:off x="3337087" y="4344556"/>
            <a:ext cx="2583404" cy="443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lgn="ctr" rtl="0"/>
            <a:r>
              <a:rPr lang="x-none" dirty="0"/>
              <a:t>Pestaña Seguridad</a:t>
            </a:r>
          </a:p>
        </p:txBody>
      </p:sp>
      <p:pic>
        <p:nvPicPr>
          <p:cNvPr id="7" name="Picture 6" descr="Privacy tab. Privacy - Configure privacy settings for the internet zone, manage location services, and enable the Pop-up Blocker.">
            <a:extLst>
              <a:ext uri="{FF2B5EF4-FFF2-40B4-BE49-F238E27FC236}">
                <a16:creationId xmlns:a16="http://schemas.microsoft.com/office/drawing/2014/main" xmlns:c15="http://schemas.microsoft.com/office/drawing/2012/chart" xmlns:c="http://schemas.openxmlformats.org/drawingml/2006/chart" xmlns="" id="{A362059E-7795-49A3-91D5-EEF73872DDE9}"/>
              </a:ext>
            </a:extLst>
          </p:cNvPr>
          <p:cNvPicPr>
            <a:picLocks noChangeAspect="1"/>
          </p:cNvPicPr>
          <p:nvPr/>
        </p:nvPicPr>
        <p:blipFill>
          <a:blip r:embed="rId6"/>
          <a:stretch>
            <a:fillRect/>
          </a:stretch>
        </p:blipFill>
        <p:spPr>
          <a:xfrm>
            <a:off x="6225305" y="906452"/>
            <a:ext cx="2552921" cy="3475021"/>
          </a:xfrm>
          <a:prstGeom prst="rect">
            <a:avLst/>
          </a:prstGeom>
        </p:spPr>
      </p:pic>
      <p:sp>
        <p:nvSpPr>
          <p:cNvPr id="11" name="Rectangle 6">
            <a:extLst>
              <a:ext uri="{FF2B5EF4-FFF2-40B4-BE49-F238E27FC236}">
                <a16:creationId xmlns:a16="http://schemas.microsoft.com/office/drawing/2014/main" xmlns:c15="http://schemas.microsoft.com/office/drawing/2012/chart" xmlns:c="http://schemas.openxmlformats.org/drawingml/2006/chart" xmlns="" id="{63686BCC-8A3F-4B72-9392-62CDB9E95200}"/>
              </a:ext>
            </a:extLst>
          </p:cNvPr>
          <p:cNvSpPr txBox="1">
            <a:spLocks noChangeArrowheads="1"/>
          </p:cNvSpPr>
          <p:nvPr/>
        </p:nvSpPr>
        <p:spPr bwMode="auto">
          <a:xfrm>
            <a:off x="6225305" y="4340745"/>
            <a:ext cx="2552921" cy="443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lgn="ctr" rtl="0"/>
            <a:r>
              <a:rPr lang="x-none" dirty="0"/>
              <a:t>Pestaña Privacidad</a:t>
            </a:r>
          </a:p>
        </p:txBody>
      </p:sp>
    </p:spTree>
    <p:custDataLst>
      <p:tags r:id="rId1"/>
    </p:custDataLst>
    <p:extLst>
      <p:ext uri="{BB962C8B-B14F-4D97-AF65-F5344CB8AC3E}">
        <p14:creationId xmlns:p14="http://schemas.microsoft.com/office/powerpoint/2010/main" val="1391305864"/>
      </p:ext>
    </p:extLst>
  </p:cSld>
  <p:clrMapOvr>
    <a:masterClrMapping/>
  </p:clrMapOvr>
  <p:transition spd="slow">
    <p:wip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Paneles de control de red e Internet</a:t>
            </a:r>
            <a:r>
              <a:rPr lang="en-US" altLang="en-US" dirty="0"/>
              <a:t/>
            </a:r>
            <a:br>
              <a:rPr lang="en-US" altLang="en-US" dirty="0"/>
            </a:br>
            <a:r>
              <a:rPr lang="x-none"/>
              <a:t>Opciones de Internet (Cont.)</a:t>
            </a:r>
          </a:p>
        </p:txBody>
      </p:sp>
      <p:pic>
        <p:nvPicPr>
          <p:cNvPr id="2" name="Picture 1" descr="Content tab - Access Parental Controls, control content viewed on the computer, adjust AutoComplete settings, and configure the feeds and web slices that can be viewed in IE. Web slices are specific content from websites that allow users to subscribe and view the updated content, such as current temperature and stock quotes. ">
            <a:extLst>
              <a:ext uri="{FF2B5EF4-FFF2-40B4-BE49-F238E27FC236}">
                <a16:creationId xmlns:a16="http://schemas.microsoft.com/office/drawing/2014/main" xmlns:c15="http://schemas.microsoft.com/office/drawing/2012/chart" xmlns:c="http://schemas.openxmlformats.org/drawingml/2006/chart" xmlns="" id="{0B0F2C94-57E6-4CB4-ADC1-A253B56E027B}"/>
              </a:ext>
            </a:extLst>
          </p:cNvPr>
          <p:cNvPicPr>
            <a:picLocks noChangeAspect="1"/>
          </p:cNvPicPr>
          <p:nvPr/>
        </p:nvPicPr>
        <p:blipFill>
          <a:blip r:embed="rId4"/>
          <a:stretch>
            <a:fillRect/>
          </a:stretch>
        </p:blipFill>
        <p:spPr>
          <a:xfrm>
            <a:off x="552067" y="899704"/>
            <a:ext cx="2420485" cy="3344091"/>
          </a:xfrm>
          <a:prstGeom prst="rect">
            <a:avLst/>
          </a:prstGeom>
        </p:spPr>
      </p:pic>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552066" y="4344556"/>
            <a:ext cx="2420485" cy="443922"/>
          </a:xfrm>
        </p:spPr>
        <p:txBody>
          <a:bodyPr/>
          <a:lstStyle/>
          <a:p>
            <a:pPr algn="ctr" rtl="0"/>
            <a:r>
              <a:rPr lang="x-none" dirty="0"/>
              <a:t>Pestaña Contenido</a:t>
            </a:r>
          </a:p>
        </p:txBody>
      </p:sp>
      <p:pic>
        <p:nvPicPr>
          <p:cNvPr id="4" name="Picture 3" descr=" Connections - Set up an internet connection and adjust network settings. Dial-up, VPN, and proxy server settings can be managed in this tab. Use of a proxy server can improve performance and security. Internet requests from the client are sent to the proxy server which forwards them to the Internet. Return traffic is received by the proxy server which then forwards it to the client. The proxy server can cache pages and content that is frequently requested or requested by many clients which can reduce bandwidth. Configuring a proxy is done in Internet Options &gt; Connections &gt; LAN Settings.">
            <a:extLst>
              <a:ext uri="{FF2B5EF4-FFF2-40B4-BE49-F238E27FC236}">
                <a16:creationId xmlns:a16="http://schemas.microsoft.com/office/drawing/2014/main" xmlns:c15="http://schemas.microsoft.com/office/drawing/2012/chart" xmlns:c="http://schemas.openxmlformats.org/drawingml/2006/chart" xmlns="" id="{B5BE1DC6-B8C7-4012-8CBC-89E5EBEA5610}"/>
              </a:ext>
            </a:extLst>
          </p:cNvPr>
          <p:cNvPicPr>
            <a:picLocks noChangeAspect="1"/>
          </p:cNvPicPr>
          <p:nvPr/>
        </p:nvPicPr>
        <p:blipFill>
          <a:blip r:embed="rId5"/>
          <a:stretch>
            <a:fillRect/>
          </a:stretch>
        </p:blipFill>
        <p:spPr>
          <a:xfrm>
            <a:off x="3353795" y="899703"/>
            <a:ext cx="2436410" cy="3344092"/>
          </a:xfrm>
          <a:prstGeom prst="rect">
            <a:avLst/>
          </a:prstGeom>
        </p:spPr>
      </p:pic>
      <p:sp>
        <p:nvSpPr>
          <p:cNvPr id="8" name="Rectangle 6">
            <a:extLst>
              <a:ext uri="{FF2B5EF4-FFF2-40B4-BE49-F238E27FC236}">
                <a16:creationId xmlns:a16="http://schemas.microsoft.com/office/drawing/2014/main" xmlns:c15="http://schemas.microsoft.com/office/drawing/2012/chart" xmlns:c="http://schemas.openxmlformats.org/drawingml/2006/chart" xmlns="" id="{C7F08D14-B258-4DEB-852D-B974A1023FD7}"/>
              </a:ext>
            </a:extLst>
          </p:cNvPr>
          <p:cNvSpPr txBox="1">
            <a:spLocks noChangeArrowheads="1"/>
          </p:cNvSpPr>
          <p:nvPr/>
        </p:nvSpPr>
        <p:spPr bwMode="auto">
          <a:xfrm>
            <a:off x="3353795" y="4344556"/>
            <a:ext cx="2436410" cy="443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lgn="ctr" rtl="0"/>
            <a:r>
              <a:rPr lang="x-none" dirty="0"/>
              <a:t>Pestaña Conexiones</a:t>
            </a:r>
          </a:p>
        </p:txBody>
      </p:sp>
      <p:pic>
        <p:nvPicPr>
          <p:cNvPr id="6" name="Picture 5" descr="Programs tab. Make IE the default web browser, enable browser add-ons, select the HTML editor for IE, and select programs used for internet services. Hypertext Markup Language (HTML) is a system that tags text files to affect the appearance of web pages. Advanced - Adjust advanced settings, and reset IE’s settings to the default state.">
            <a:extLst>
              <a:ext uri="{FF2B5EF4-FFF2-40B4-BE49-F238E27FC236}">
                <a16:creationId xmlns:a16="http://schemas.microsoft.com/office/drawing/2014/main" xmlns:c15="http://schemas.microsoft.com/office/drawing/2012/chart" xmlns:c="http://schemas.openxmlformats.org/drawingml/2006/chart" xmlns="" id="{C78E7C43-405E-4102-8661-31424F168471}"/>
              </a:ext>
            </a:extLst>
          </p:cNvPr>
          <p:cNvPicPr>
            <a:picLocks noChangeAspect="1"/>
          </p:cNvPicPr>
          <p:nvPr/>
        </p:nvPicPr>
        <p:blipFill>
          <a:blip r:embed="rId6"/>
          <a:stretch>
            <a:fillRect/>
          </a:stretch>
        </p:blipFill>
        <p:spPr>
          <a:xfrm>
            <a:off x="6281731" y="897798"/>
            <a:ext cx="2440067" cy="3344092"/>
          </a:xfrm>
          <a:prstGeom prst="rect">
            <a:avLst/>
          </a:prstGeom>
        </p:spPr>
      </p:pic>
      <p:sp>
        <p:nvSpPr>
          <p:cNvPr id="11" name="Rectangle 6">
            <a:extLst>
              <a:ext uri="{FF2B5EF4-FFF2-40B4-BE49-F238E27FC236}">
                <a16:creationId xmlns:a16="http://schemas.microsoft.com/office/drawing/2014/main" xmlns:c15="http://schemas.microsoft.com/office/drawing/2012/chart" xmlns:c="http://schemas.openxmlformats.org/drawingml/2006/chart" xmlns="" id="{63686BCC-8A3F-4B72-9392-62CDB9E95200}"/>
              </a:ext>
            </a:extLst>
          </p:cNvPr>
          <p:cNvSpPr txBox="1">
            <a:spLocks noChangeArrowheads="1"/>
          </p:cNvSpPr>
          <p:nvPr/>
        </p:nvSpPr>
        <p:spPr bwMode="auto">
          <a:xfrm>
            <a:off x="6281731" y="4340745"/>
            <a:ext cx="2440067" cy="443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lgn="ctr" rtl="0"/>
            <a:r>
              <a:rPr lang="x-none" dirty="0"/>
              <a:t>Pestaña Programas</a:t>
            </a:r>
          </a:p>
        </p:txBody>
      </p:sp>
    </p:spTree>
    <p:custDataLst>
      <p:tags r:id="rId1"/>
    </p:custDataLst>
    <p:extLst>
      <p:ext uri="{BB962C8B-B14F-4D97-AF65-F5344CB8AC3E}">
        <p14:creationId xmlns:p14="http://schemas.microsoft.com/office/powerpoint/2010/main" val="2338848674"/>
      </p:ext>
    </p:extLst>
  </p:cSld>
  <p:clrMapOvr>
    <a:masterClrMapping/>
  </p:clrMapOvr>
  <p:transition spd="slow">
    <p:wip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Paneles de control de red e Internet</a:t>
            </a:r>
            <a:r>
              <a:rPr lang="en-US" altLang="en-US" dirty="0"/>
              <a:t/>
            </a:r>
            <a:br>
              <a:rPr lang="en-US" altLang="en-US" dirty="0"/>
            </a:br>
            <a:r>
              <a:rPr lang="x-none"/>
              <a:t>Opciones de Internet (Cont.)</a:t>
            </a:r>
          </a:p>
        </p:txBody>
      </p:sp>
      <p:pic>
        <p:nvPicPr>
          <p:cNvPr id="2" name="Picture 1" descr="Advanced tab- Adjust advanced settings, and reset IE’s settings to the default state.">
            <a:extLst>
              <a:ext uri="{FF2B5EF4-FFF2-40B4-BE49-F238E27FC236}">
                <a16:creationId xmlns:a16="http://schemas.microsoft.com/office/drawing/2014/main" xmlns:c15="http://schemas.microsoft.com/office/drawing/2012/chart" xmlns:c="http://schemas.openxmlformats.org/drawingml/2006/chart" xmlns="" id="{72CFB54F-80D9-468D-96B8-A396E3A4E6E9}"/>
              </a:ext>
            </a:extLst>
          </p:cNvPr>
          <p:cNvPicPr>
            <a:picLocks noChangeAspect="1"/>
          </p:cNvPicPr>
          <p:nvPr/>
        </p:nvPicPr>
        <p:blipFill>
          <a:blip r:embed="rId4"/>
          <a:stretch>
            <a:fillRect/>
          </a:stretch>
        </p:blipFill>
        <p:spPr>
          <a:xfrm>
            <a:off x="3136037" y="852420"/>
            <a:ext cx="2533489" cy="3466010"/>
          </a:xfrm>
          <a:prstGeom prst="rect">
            <a:avLst/>
          </a:prstGeom>
        </p:spPr>
      </p:pic>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3136037" y="4318430"/>
            <a:ext cx="2533489" cy="443922"/>
          </a:xfrm>
        </p:spPr>
        <p:txBody>
          <a:bodyPr/>
          <a:lstStyle/>
          <a:p>
            <a:pPr algn="ctr" rtl="0"/>
            <a:r>
              <a:rPr lang="x-none" dirty="0"/>
              <a:t>Pestaña Avanzado</a:t>
            </a:r>
          </a:p>
        </p:txBody>
      </p:sp>
    </p:spTree>
    <p:custDataLst>
      <p:tags r:id="rId1"/>
    </p:custDataLst>
    <p:extLst>
      <p:ext uri="{BB962C8B-B14F-4D97-AF65-F5344CB8AC3E}">
        <p14:creationId xmlns:p14="http://schemas.microsoft.com/office/powerpoint/2010/main" val="4059765234"/>
      </p:ext>
    </p:extLst>
  </p:cSld>
  <p:clrMapOvr>
    <a:masterClrMapping/>
  </p:clrMapOvr>
  <p:transition spd="slow">
    <p:wip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Paneles de control de red e Internet </a:t>
            </a:r>
            <a:r>
              <a:rPr lang="en-US" altLang="en-US" dirty="0"/>
              <a:t/>
            </a:r>
            <a:br>
              <a:rPr lang="en-US" altLang="en-US" dirty="0"/>
            </a:br>
            <a:r>
              <a:rPr lang="x-none"/>
              <a:t>Centro de redes y recursos compartidos</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162292" y="996227"/>
            <a:ext cx="4557190" cy="3621462"/>
          </a:xfrm>
        </p:spPr>
        <p:txBody>
          <a:bodyPr/>
          <a:lstStyle/>
          <a:p>
            <a:pPr rtl="0"/>
            <a:r>
              <a:rPr lang="x-none" sz="1400" dirty="0"/>
              <a:t>El Centro de redes y recursos compartidos permite a un administrador configurar y revisar casi todas las operaciones de red en una computadora con Windows.</a:t>
            </a:r>
          </a:p>
          <a:p>
            <a:pPr rtl="0"/>
            <a:r>
              <a:rPr lang="x-none" sz="1400" dirty="0"/>
              <a:t>Vea el estado de la red y la conectividad a Internet.</a:t>
            </a:r>
          </a:p>
          <a:p>
            <a:pPr rtl="0"/>
            <a:r>
              <a:rPr lang="x-none" sz="1400" dirty="0"/>
              <a:t>Cambie las propiedades de los protocolos y servicios que se ejecutan en un adaptador de red.</a:t>
            </a:r>
          </a:p>
          <a:p>
            <a:pPr rtl="0"/>
            <a:r>
              <a:rPr lang="x-none" sz="1400" dirty="0"/>
              <a:t>Configure el uso compartido de archivos y dispositivos mediante perfiles de red.</a:t>
            </a:r>
          </a:p>
          <a:p>
            <a:pPr rtl="0"/>
            <a:r>
              <a:rPr lang="x-none" sz="1400" dirty="0"/>
              <a:t>Los perfiles de red permiten que los ajustes básicos de uso compartido cambien según se trate de una red pública o privada. Esto permite que el uso compartido esté inactivo en una red pública insegura, pero activo en una red privada segura.</a:t>
            </a:r>
          </a:p>
          <a:p>
            <a:endParaRPr lang="en-US" sz="1400" dirty="0"/>
          </a:p>
        </p:txBody>
      </p:sp>
      <p:pic>
        <p:nvPicPr>
          <p:cNvPr id="6" name="Picture 5" descr="Advanced tab - Adjust advanced settings, and reset IE’s settings to the default state.">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719482" y="1023042"/>
            <a:ext cx="4045840" cy="2916498"/>
          </a:xfrm>
          <a:prstGeom prst="rect">
            <a:avLst/>
          </a:prstGeom>
          <a:ln w="12700">
            <a:solidFill>
              <a:schemeClr val="tx1"/>
            </a:solidFill>
          </a:ln>
        </p:spPr>
      </p:pic>
      <p:sp>
        <p:nvSpPr>
          <p:cNvPr id="5" name="Rectangle 6">
            <a:extLst>
              <a:ext uri="{FF2B5EF4-FFF2-40B4-BE49-F238E27FC236}">
                <a16:creationId xmlns:a16="http://schemas.microsoft.com/office/drawing/2014/main" xmlns:c15="http://schemas.microsoft.com/office/drawing/2012/chart" xmlns:c="http://schemas.openxmlformats.org/drawingml/2006/chart" xmlns="" id="{77FE25DC-1B09-4098-8220-12275CB615D8}"/>
              </a:ext>
            </a:extLst>
          </p:cNvPr>
          <p:cNvSpPr txBox="1">
            <a:spLocks noChangeArrowheads="1"/>
          </p:cNvSpPr>
          <p:nvPr/>
        </p:nvSpPr>
        <p:spPr bwMode="auto">
          <a:xfrm>
            <a:off x="5097780" y="4100468"/>
            <a:ext cx="3568482" cy="420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ctr" rtl="0">
              <a:buNone/>
            </a:pPr>
            <a:r>
              <a:rPr lang="x-none" sz="2000">
                <a:solidFill>
                  <a:srgbClr val="367187"/>
                </a:solidFill>
              </a:rPr>
              <a:t>Windows 10</a:t>
            </a:r>
          </a:p>
        </p:txBody>
      </p:sp>
    </p:spTree>
    <p:custDataLst>
      <p:tags r:id="rId1"/>
    </p:custDataLst>
    <p:extLst>
      <p:ext uri="{BB962C8B-B14F-4D97-AF65-F5344CB8AC3E}">
        <p14:creationId xmlns:p14="http://schemas.microsoft.com/office/powerpoint/2010/main" val="42620083"/>
      </p:ext>
    </p:extLst>
  </p:cSld>
  <p:clrMapOvr>
    <a:masterClrMapping/>
  </p:clrMapOvr>
  <p:transition spd="slow">
    <p:wipe/>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4732019" cy="757551"/>
          </a:xfrm>
        </p:spPr>
        <p:txBody>
          <a:bodyPr/>
          <a:lstStyle/>
          <a:p>
            <a:pPr rtl="0"/>
            <a:r>
              <a:rPr lang="x-none" sz="1600"/>
              <a:t>Paneles de control de red y de Internet</a:t>
            </a:r>
            <a:r>
              <a:rPr lang="en-US" altLang="en-US" dirty="0"/>
              <a:t/>
            </a:r>
            <a:br>
              <a:rPr lang="en-US" altLang="en-US" dirty="0"/>
            </a:br>
            <a:r>
              <a:rPr lang="x-none"/>
              <a:t>Grupo del hogar</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564380" y="192461"/>
            <a:ext cx="4579620" cy="4750309"/>
          </a:xfrm>
        </p:spPr>
        <p:txBody>
          <a:bodyPr/>
          <a:lstStyle/>
          <a:p>
            <a:pPr rtl="0"/>
            <a:r>
              <a:rPr lang="x-none" sz="1400" dirty="0"/>
              <a:t>Están diseñados para facilitar el uso de redes en el hogar al requerir una configuración mínima.</a:t>
            </a:r>
          </a:p>
          <a:p>
            <a:pPr rtl="0"/>
            <a:r>
              <a:rPr lang="x-none" sz="1400" dirty="0"/>
              <a:t>Puede compartir las carpetas de la biblioteca en la red, lo que facilita que otros dispositivos accedan a su música, videos, fotos y documentos.</a:t>
            </a:r>
          </a:p>
          <a:p>
            <a:pPr rtl="0"/>
            <a:r>
              <a:rPr lang="x-none" sz="1400" dirty="0"/>
              <a:t>Los usuarios necesitarán la contraseña del grupo del hogar para unirse al grupo y tener acceso a los recursos compartidos.</a:t>
            </a:r>
          </a:p>
          <a:p>
            <a:pPr rtl="0"/>
            <a:r>
              <a:rPr lang="x-none" sz="1400" dirty="0"/>
              <a:t>Los grupos del hogar se utilizaron en Windows 7 y 8, pero Microsoft ha estado retirando gradualmente la funcionalidad del grupo del hogar. </a:t>
            </a:r>
          </a:p>
          <a:p>
            <a:pPr rtl="0"/>
            <a:r>
              <a:rPr lang="x-none" sz="1400" dirty="0"/>
              <a:t>En Windows 8.1, no se pueden crear grupos del hogar; sin embargo, las computadoras con Windows 8.1 pueden unirse a los grupos existentes. </a:t>
            </a:r>
          </a:p>
          <a:p>
            <a:pPr rtl="0"/>
            <a:r>
              <a:rPr lang="x-none" sz="1400" dirty="0"/>
              <a:t>En las versiones más recientes de Windows 10 (versión 1803 y posteriores), la funcionalidad del grupo del hogar no está disponible.</a:t>
            </a:r>
          </a:p>
          <a:p>
            <a:endParaRPr lang="en-US" dirty="0"/>
          </a:p>
        </p:txBody>
      </p:sp>
      <p:pic>
        <p:nvPicPr>
          <p:cNvPr id="6" name="Picture 5" descr="Windows 8.1 HomeGroup Configuration-This image displays the Windows 8 home group configuration screen. Because nothing is shared by default you had to click on the toggle switches to share anything. These items included documents, Music, pictures, videos, printers, permission to share streamed music, a warning that if you leave the group the sharing stops, and finally a password to give when someone asked to share.">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346540" y="873813"/>
            <a:ext cx="4217840" cy="3251778"/>
          </a:xfrm>
          <a:prstGeom prst="rect">
            <a:avLst/>
          </a:prstGeom>
          <a:ln w="12700">
            <a:solidFill>
              <a:schemeClr val="tx1"/>
            </a:solidFill>
          </a:ln>
        </p:spPr>
      </p:pic>
      <p:sp>
        <p:nvSpPr>
          <p:cNvPr id="5" name="Rectangle 6">
            <a:extLst>
              <a:ext uri="{FF2B5EF4-FFF2-40B4-BE49-F238E27FC236}">
                <a16:creationId xmlns:a16="http://schemas.microsoft.com/office/drawing/2014/main" xmlns:c15="http://schemas.microsoft.com/office/drawing/2012/chart" xmlns:c="http://schemas.openxmlformats.org/drawingml/2006/chart" xmlns="" id="{3B45B2C5-77DE-4217-A5D2-D15A80C410C1}"/>
              </a:ext>
            </a:extLst>
          </p:cNvPr>
          <p:cNvSpPr txBox="1">
            <a:spLocks noChangeArrowheads="1"/>
          </p:cNvSpPr>
          <p:nvPr/>
        </p:nvSpPr>
        <p:spPr bwMode="auto">
          <a:xfrm>
            <a:off x="472440" y="4185220"/>
            <a:ext cx="4259580"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400"/>
              <a:t>Los grupos del hogar simplifican el uso compartido de archivos en redes simples.</a:t>
            </a:r>
          </a:p>
          <a:p>
            <a:endParaRPr lang="en-US" dirty="0"/>
          </a:p>
        </p:txBody>
      </p:sp>
    </p:spTree>
    <p:custDataLst>
      <p:tags r:id="rId1"/>
    </p:custDataLst>
    <p:extLst>
      <p:ext uri="{BB962C8B-B14F-4D97-AF65-F5344CB8AC3E}">
        <p14:creationId xmlns:p14="http://schemas.microsoft.com/office/powerpoint/2010/main" val="1541695451"/>
      </p:ext>
    </p:extLst>
  </p:cSld>
  <p:clrMapOvr>
    <a:masterClrMapping/>
  </p:clrMapOvr>
  <p:transition spd="slow">
    <p:wip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dirty="0"/>
              <a:t>Paneles de control de red e Internet</a:t>
            </a:r>
            <a:r>
              <a:rPr lang="en-US" altLang="en-US" dirty="0"/>
              <a:t/>
            </a:r>
            <a:br>
              <a:rPr lang="en-US" altLang="en-US" dirty="0"/>
            </a:br>
            <a:r>
              <a:rPr lang="x-none" sz="2200" dirty="0"/>
              <a:t>Práctica de laboratorio: Configuración de los parámetros del navegador</a:t>
            </a:r>
          </a:p>
        </p:txBody>
      </p:sp>
      <p:sp>
        <p:nvSpPr>
          <p:cNvPr id="4" name="TextBox 3">
            <a:extLst>
              <a:ext uri="{FF2B5EF4-FFF2-40B4-BE49-F238E27FC236}">
                <a16:creationId xmlns:a16="http://schemas.microsoft.com/office/drawing/2014/main" xmlns:c15="http://schemas.microsoft.com/office/drawing/2012/chart" xmlns:c="http://schemas.openxmlformats.org/drawingml/2006/chart" xmlns="" id="{0B179F55-0F82-4ACD-AF9F-B46EA875EB90}"/>
              </a:ext>
            </a:extLst>
          </p:cNvPr>
          <p:cNvSpPr txBox="1"/>
          <p:nvPr/>
        </p:nvSpPr>
        <p:spPr>
          <a:xfrm>
            <a:off x="264405" y="1054471"/>
            <a:ext cx="8150390" cy="646331"/>
          </a:xfrm>
          <a:prstGeom prst="rect">
            <a:avLst/>
          </a:prstGeom>
          <a:noFill/>
        </p:spPr>
        <p:txBody>
          <a:bodyPr wrap="square" rtlCol="0">
            <a:spAutoFit/>
          </a:bodyPr>
          <a:lstStyle/>
          <a:p>
            <a:pPr rtl="0"/>
            <a:r>
              <a:rPr lang="x-none" dirty="0"/>
              <a:t>En esta práctica de laboratorio, configurará los parámetros del navegador en Microsoft Internet Explorer.</a:t>
            </a:r>
          </a:p>
        </p:txBody>
      </p:sp>
    </p:spTree>
    <p:custDataLst>
      <p:tags r:id="rId1"/>
    </p:custDataLst>
    <p:extLst>
      <p:ext uri="{BB962C8B-B14F-4D97-AF65-F5344CB8AC3E}">
        <p14:creationId xmlns:p14="http://schemas.microsoft.com/office/powerpoint/2010/main" val="1536133632"/>
      </p:ext>
    </p:extLst>
  </p:cSld>
  <p:clrMapOvr>
    <a:masterClrMapping/>
  </p:clrMapOvr>
  <p:transition spd="slow">
    <p:wipe/>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9143999" cy="757551"/>
          </a:xfrm>
        </p:spPr>
        <p:txBody>
          <a:bodyPr/>
          <a:lstStyle/>
          <a:p>
            <a:pPr rtl="0"/>
            <a:r>
              <a:rPr lang="x-none" sz="1600"/>
              <a:t>Ajustes de pantalla y Panel de control</a:t>
            </a:r>
            <a:r>
              <a:rPr lang="en-US" altLang="en-US" dirty="0"/>
              <a:t/>
            </a:r>
            <a:br>
              <a:rPr lang="en-US" altLang="en-US" dirty="0"/>
            </a:br>
            <a:r>
              <a:rPr lang="x-none"/>
              <a:t>Ajustes de pantalla y Configuración</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169911" y="1007802"/>
            <a:ext cx="5182264" cy="3604303"/>
          </a:xfrm>
        </p:spPr>
        <p:txBody>
          <a:bodyPr/>
          <a:lstStyle/>
          <a:p>
            <a:pPr rtl="0"/>
            <a:r>
              <a:rPr lang="x-none" dirty="0"/>
              <a:t>Se logra la configuración de pantalla de Windows 10 haciendo clic con el botón secundario del mouse en un área vacía del escritorio y seleccionando Ajustes de pantalla en el menú contextual.</a:t>
            </a:r>
          </a:p>
          <a:p>
            <a:pPr rtl="0"/>
            <a:r>
              <a:rPr lang="x-none" dirty="0"/>
              <a:t>Cambie la apariencia del escritorio modificando la resolución generada mediante el adaptador de gráficos.</a:t>
            </a:r>
          </a:p>
          <a:p>
            <a:pPr rtl="0"/>
            <a:r>
              <a:rPr lang="x-none" dirty="0"/>
              <a:t>Si la resolución de la pantalla no se establece correctamente, es posible obtenga resultados de visualización inesperados de diferentes monitores y tarjetas de video.</a:t>
            </a:r>
          </a:p>
          <a:p>
            <a:pPr rtl="0"/>
            <a:r>
              <a:rPr lang="x-none" dirty="0"/>
              <a:t>También puede cambiar la ampliación del escritorio y el tamaño del texto en los elementos de la interfaz de Windows.</a:t>
            </a:r>
          </a:p>
        </p:txBody>
      </p:sp>
      <p:pic>
        <p:nvPicPr>
          <p:cNvPr id="6" name="Picture 5" descr=" Display settings in Windows 10. This image is of Display settings screen. In windows 10 you can adjust and personalize more than one screen and the page shows a distinct 1 and 2. You can adjust brightness and color, the appearance or a night light or not, Scale and layout, Resolution and orientation. ">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5352175" y="837108"/>
            <a:ext cx="3282923" cy="3500031"/>
          </a:xfrm>
          <a:prstGeom prst="rect">
            <a:avLst/>
          </a:prstGeom>
          <a:ln w="12700">
            <a:solidFill>
              <a:schemeClr val="tx1"/>
            </a:solidFill>
          </a:ln>
        </p:spPr>
      </p:pic>
      <p:sp>
        <p:nvSpPr>
          <p:cNvPr id="5" name="Rectangle 6">
            <a:extLst>
              <a:ext uri="{FF2B5EF4-FFF2-40B4-BE49-F238E27FC236}">
                <a16:creationId xmlns:a16="http://schemas.microsoft.com/office/drawing/2014/main" xmlns:c15="http://schemas.microsoft.com/office/drawing/2012/chart" xmlns:c="http://schemas.openxmlformats.org/drawingml/2006/chart" xmlns="" id="{EBC2CC44-F50E-4D40-AC0E-17D8B3EE156D}"/>
              </a:ext>
            </a:extLst>
          </p:cNvPr>
          <p:cNvSpPr txBox="1">
            <a:spLocks noChangeArrowheads="1"/>
          </p:cNvSpPr>
          <p:nvPr/>
        </p:nvSpPr>
        <p:spPr bwMode="auto">
          <a:xfrm>
            <a:off x="4956999" y="4377594"/>
            <a:ext cx="4187001" cy="420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ctr" rtl="0">
              <a:buNone/>
            </a:pPr>
            <a:r>
              <a:rPr lang="x-none" sz="1600" dirty="0">
                <a:solidFill>
                  <a:srgbClr val="367187"/>
                </a:solidFill>
              </a:rPr>
              <a:t>Configuración de pantalla en Windows 10</a:t>
            </a:r>
          </a:p>
        </p:txBody>
      </p:sp>
    </p:spTree>
    <p:custDataLst>
      <p:tags r:id="rId1"/>
    </p:custDataLst>
    <p:extLst>
      <p:ext uri="{BB962C8B-B14F-4D97-AF65-F5344CB8AC3E}">
        <p14:creationId xmlns:p14="http://schemas.microsoft.com/office/powerpoint/2010/main" val="1221406464"/>
      </p:ext>
    </p:extLst>
  </p:cSld>
  <p:clrMapOvr>
    <a:masterClrMapping/>
  </p:clrMapOvr>
  <p:transition spd="slow">
    <p:wipe/>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4356899" cy="757551"/>
          </a:xfrm>
        </p:spPr>
        <p:txBody>
          <a:bodyPr/>
          <a:lstStyle/>
          <a:p>
            <a:pPr rtl="0"/>
            <a:r>
              <a:rPr lang="x-none" sz="1600"/>
              <a:t>Ajustes de pantalla y Panel de Control</a:t>
            </a:r>
            <a:r>
              <a:rPr lang="en-US" altLang="en-US" dirty="0"/>
              <a:t/>
            </a:r>
            <a:br>
              <a:rPr lang="en-US" altLang="en-US" dirty="0"/>
            </a:br>
            <a:r>
              <a:rPr lang="x-none"/>
              <a:t>Funciones de la pantalla</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429090" y="508508"/>
            <a:ext cx="4714910" cy="4376019"/>
          </a:xfrm>
        </p:spPr>
        <p:txBody>
          <a:bodyPr/>
          <a:lstStyle/>
          <a:p>
            <a:pPr rtl="0"/>
            <a:r>
              <a:rPr lang="x-none" sz="1200" dirty="0"/>
              <a:t>Elemento del panel de control de la pantalla de Windows 8 y 7:</a:t>
            </a:r>
          </a:p>
          <a:p>
            <a:pPr rtl="0"/>
            <a:r>
              <a:rPr lang="x-none" sz="1200" b="1" dirty="0"/>
              <a:t>Pantalla</a:t>
            </a:r>
            <a:r>
              <a:rPr lang="x-none" sz="1200" dirty="0"/>
              <a:t>: Configure varios monitores</a:t>
            </a:r>
          </a:p>
          <a:p>
            <a:pPr rtl="0"/>
            <a:r>
              <a:rPr lang="x-none" sz="1200" b="1" dirty="0"/>
              <a:t>Resolución de pantalla</a:t>
            </a:r>
            <a:r>
              <a:rPr lang="x-none" sz="1200" dirty="0"/>
              <a:t>: cantidad de píxeles horizontal y verticalmente. Los números más altos proporcionan una mejor resolución, 1920 x 1080, por ejemplo</a:t>
            </a:r>
          </a:p>
          <a:p>
            <a:pPr rtl="0"/>
            <a:r>
              <a:rPr lang="x-none" sz="1200" b="1" dirty="0"/>
              <a:t>Orientación</a:t>
            </a:r>
            <a:r>
              <a:rPr lang="x-none" sz="1200" dirty="0"/>
              <a:t>: determina si la pantalla aparece en forma horizontal, vertical, horizontal volteada o vertical volteada.</a:t>
            </a:r>
          </a:p>
          <a:p>
            <a:pPr rtl="0"/>
            <a:r>
              <a:rPr lang="x-none" sz="1200" b="1" dirty="0"/>
              <a:t>Frecuencia de actualización</a:t>
            </a:r>
            <a:r>
              <a:rPr lang="x-none" sz="1200" dirty="0"/>
              <a:t>: frecuencia con la que la imagen de la pantalla se vuelve a dibujar, expresada en hercios (Hz). A mayor frecuencia de actualización, mayor estabilidad de la imagen en pantalla.</a:t>
            </a:r>
          </a:p>
          <a:p>
            <a:pPr rtl="0"/>
            <a:r>
              <a:rPr lang="x-none" sz="1200" b="1" dirty="0"/>
              <a:t>Colores de la pantalla</a:t>
            </a:r>
            <a:r>
              <a:rPr lang="x-none" sz="1200" dirty="0"/>
              <a:t>: a mayor profundidad de los bits, mayor cantidad de colores.</a:t>
            </a:r>
            <a:r>
              <a:rPr lang="x-none" sz="1200" b="1" dirty="0"/>
              <a:t> </a:t>
            </a:r>
          </a:p>
          <a:p>
            <a:pPr rtl="0"/>
            <a:r>
              <a:rPr lang="x-none" sz="1200" b="1" dirty="0"/>
              <a:t>Varias pantallas</a:t>
            </a:r>
            <a:r>
              <a:rPr lang="x-none" sz="1200" dirty="0"/>
              <a:t>: dos o más monitores conectados a la misma computadora. El escritorio se puede extender para formar una única pantalla grande, o duplicarse, con la misma imagen en todas las pantallas.</a:t>
            </a:r>
          </a:p>
        </p:txBody>
      </p:sp>
      <p:pic>
        <p:nvPicPr>
          <p:cNvPr id="6" name="Picture 5" descr="Image is of the path to the display features is: control panel\all control panel\display\screen resolution. ">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310200" y="1204189"/>
            <a:ext cx="4046700" cy="2735121"/>
          </a:xfrm>
          <a:prstGeom prst="rect">
            <a:avLst/>
          </a:prstGeom>
          <a:ln w="12700">
            <a:solidFill>
              <a:schemeClr val="tx1"/>
            </a:solidFill>
          </a:ln>
        </p:spPr>
      </p:pic>
    </p:spTree>
    <p:custDataLst>
      <p:tags r:id="rId1"/>
    </p:custDataLst>
    <p:extLst>
      <p:ext uri="{BB962C8B-B14F-4D97-AF65-F5344CB8AC3E}">
        <p14:creationId xmlns:p14="http://schemas.microsoft.com/office/powerpoint/2010/main" val="1275947597"/>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rtl="0"/>
            <a:r>
              <a:rPr lang="x-none"/>
              <a:t>Capítulo 11: Actividades (cont.)</a:t>
            </a:r>
          </a:p>
        </p:txBody>
      </p:sp>
      <p:sp>
        <p:nvSpPr>
          <p:cNvPr id="6147" name="Rectangle 34"/>
          <p:cNvSpPr>
            <a:spLocks noGrp="1" noChangeArrowheads="1"/>
          </p:cNvSpPr>
          <p:nvPr>
            <p:ph idx="1"/>
          </p:nvPr>
        </p:nvSpPr>
        <p:spPr>
          <a:xfrm>
            <a:off x="144065" y="784656"/>
            <a:ext cx="8853286" cy="323137"/>
          </a:xfrm>
        </p:spPr>
        <p:txBody>
          <a:bodyPr/>
          <a:lstStyle/>
          <a:p>
            <a:pPr marL="0" indent="0" rtl="0">
              <a:spcBef>
                <a:spcPct val="30000"/>
              </a:spcBef>
              <a:buNone/>
            </a:pPr>
            <a:r>
              <a:rPr lang="x-none"/>
              <a:t>¿Qué actividades se relacionan con este capítulo?</a:t>
            </a: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746121928"/>
              </p:ext>
            </p:extLst>
          </p:nvPr>
        </p:nvGraphicFramePr>
        <p:xfrm>
          <a:off x="457291" y="1122081"/>
          <a:ext cx="8229418" cy="3212637"/>
        </p:xfrm>
        <a:graphic>
          <a:graphicData uri="http://schemas.openxmlformats.org/drawingml/2006/table">
            <a:tbl>
              <a:tblPr firstRow="1" bandRow="1">
                <a:tableStyleId>{5C22544A-7EE6-4342-B048-85BDC9FD1C3A}</a:tableStyleId>
              </a:tblPr>
              <a:tblGrid>
                <a:gridCol w="1129733">
                  <a:extLst>
                    <a:ext uri="{9D8B030D-6E8A-4147-A177-3AD203B41FA5}">
                      <a16:colId xmlns:a16="http://schemas.microsoft.com/office/drawing/2014/main" xmlns:c15="http://schemas.microsoft.com/office/drawing/2012/chart" xmlns:c="http://schemas.openxmlformats.org/drawingml/2006/chart" xmlns="" val="20001"/>
                    </a:ext>
                  </a:extLst>
                </a:gridCol>
                <a:gridCol w="1902936">
                  <a:extLst>
                    <a:ext uri="{9D8B030D-6E8A-4147-A177-3AD203B41FA5}">
                      <a16:colId xmlns:a16="http://schemas.microsoft.com/office/drawing/2014/main" xmlns:c15="http://schemas.microsoft.com/office/drawing/2012/chart" xmlns:c="http://schemas.openxmlformats.org/drawingml/2006/chart" xmlns="" val="3156509146"/>
                    </a:ext>
                  </a:extLst>
                </a:gridCol>
                <a:gridCol w="4034876">
                  <a:extLst>
                    <a:ext uri="{9D8B030D-6E8A-4147-A177-3AD203B41FA5}">
                      <a16:colId xmlns:a16="http://schemas.microsoft.com/office/drawing/2014/main" xmlns:c15="http://schemas.microsoft.com/office/drawing/2012/chart" xmlns:c="http://schemas.openxmlformats.org/drawingml/2006/chart" xmlns="" val="20002"/>
                    </a:ext>
                  </a:extLst>
                </a:gridCol>
                <a:gridCol w="1161873">
                  <a:extLst>
                    <a:ext uri="{9D8B030D-6E8A-4147-A177-3AD203B41FA5}">
                      <a16:colId xmlns:a16="http://schemas.microsoft.com/office/drawing/2014/main" xmlns:c15="http://schemas.microsoft.com/office/drawing/2012/chart" xmlns:c="http://schemas.openxmlformats.org/drawingml/2006/chart" xmlns="" val="20003"/>
                    </a:ext>
                  </a:extLst>
                </a:gridCol>
              </a:tblGrid>
              <a:tr h="286347">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200" dirty="0"/>
                        <a:t>N.° de página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200"/>
                        <a:t>Tipo de actividad</a:t>
                      </a:r>
                    </a:p>
                  </a:txBody>
                  <a:tcPr marL="68580" marR="68580" marT="34290" marB="34290" anchor="ctr"/>
                </a:tc>
                <a:tc>
                  <a:txBody>
                    <a:bodyPr/>
                    <a:lstStyle/>
                    <a:p>
                      <a:pPr rtl="0"/>
                      <a:r>
                        <a:rPr lang="x-none" sz="1200" dirty="0"/>
                        <a:t>Nombre de la actividad</a:t>
                      </a:r>
                    </a:p>
                  </a:txBody>
                  <a:tcPr marL="68580" marR="68580" marT="34290" marB="34290" anchor="ctr"/>
                </a:tc>
                <a:tc>
                  <a:txBody>
                    <a:bodyPr/>
                    <a:lstStyle/>
                    <a:p>
                      <a:pPr rtl="0"/>
                      <a:r>
                        <a:rPr lang="x-none" sz="1200"/>
                        <a:t>¿Opcional?</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0"/>
                  </a:ext>
                </a:extLst>
              </a:tr>
              <a:tr h="292629">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100"/>
                        <a:t>11.3.2.8</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dirty="0"/>
                        <a:t>Práctica de laboratorio</a:t>
                      </a:r>
                    </a:p>
                  </a:txBody>
                  <a:tcPr marL="68580" marR="68580" marT="34290" marB="34290" anchor="ctr"/>
                </a:tc>
                <a:tc>
                  <a:txBody>
                    <a:bodyPr/>
                    <a:lstStyle/>
                    <a:p>
                      <a:pPr rtl="0"/>
                      <a:r>
                        <a:rPr lang="x-none" sz="1100"/>
                        <a:t>Administración de archivos del sistema</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1"/>
                  </a:ext>
                </a:extLst>
              </a:tr>
              <a:tr h="292629">
                <a:tc>
                  <a:txBody>
                    <a:bodyPr/>
                    <a:lstStyle/>
                    <a:p>
                      <a:pPr algn="ctr" rtl="0"/>
                      <a:r>
                        <a:rPr lang="x-none" sz="1100"/>
                        <a:t>11.3.2.9</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rtl="0"/>
                      <a:r>
                        <a:rPr lang="x-none" sz="1100"/>
                        <a:t>Utilidades del sistema</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2"/>
                  </a:ext>
                </a:extLst>
              </a:tr>
              <a:tr h="292629">
                <a:tc>
                  <a:txBody>
                    <a:bodyPr/>
                    <a:lstStyle/>
                    <a:p>
                      <a:pPr algn="ctr" rtl="0"/>
                      <a:r>
                        <a:rPr lang="x-none" sz="1100"/>
                        <a:t>11.3.3.1</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¿Qué conoce hasta ahora?</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Operaciones de disco</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3"/>
                  </a:ext>
                </a:extLst>
              </a:tr>
              <a:tr h="292629">
                <a:tc>
                  <a:txBody>
                    <a:bodyPr/>
                    <a:lstStyle/>
                    <a:p>
                      <a:pPr algn="ctr" rtl="0"/>
                      <a:r>
                        <a:rPr lang="x-none" sz="1100"/>
                        <a:t>11.3.3.8</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Mantenimiento del disco duro</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4"/>
                  </a:ext>
                </a:extLst>
              </a:tr>
              <a:tr h="292629">
                <a:tc>
                  <a:txBody>
                    <a:bodyPr/>
                    <a:lstStyle/>
                    <a:p>
                      <a:pPr algn="ctr" rtl="0"/>
                      <a:r>
                        <a:rPr lang="x-none" sz="1100"/>
                        <a:t>11.3.3.9</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rtl="0"/>
                      <a:r>
                        <a:rPr lang="x-none" sz="1100"/>
                        <a:t>Administración de discos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5"/>
                  </a:ext>
                </a:extLst>
              </a:tr>
              <a:tr h="292629">
                <a:tc>
                  <a:txBody>
                    <a:bodyPr/>
                    <a:lstStyle/>
                    <a:p>
                      <a:pPr algn="ctr" rtl="0"/>
                      <a:r>
                        <a:rPr lang="x-none" sz="1100"/>
                        <a:t>11.3.4.6</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rtl="0"/>
                      <a:r>
                        <a:rPr lang="x-none" sz="1100"/>
                        <a:t>Instalación de software de terceros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6"/>
                  </a:ext>
                </a:extLst>
              </a:tr>
              <a:tr h="292629">
                <a:tc>
                  <a:txBody>
                    <a:bodyPr/>
                    <a:lstStyle/>
                    <a:p>
                      <a:pPr algn="ctr" rtl="0"/>
                      <a:r>
                        <a:rPr lang="x-none" sz="1100"/>
                        <a:t>11.3.4.8</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rtl="0"/>
                      <a:r>
                        <a:rPr lang="x-none" sz="1100"/>
                        <a:t>Instalación y configuración de aplicaciones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7"/>
                  </a:ext>
                </a:extLst>
              </a:tr>
              <a:tr h="292629">
                <a:tc>
                  <a:txBody>
                    <a:bodyPr/>
                    <a:lstStyle/>
                    <a:p>
                      <a:pPr algn="ctr" rtl="0"/>
                      <a:r>
                        <a:rPr lang="x-none" sz="1100"/>
                        <a:t>11.4.1.4</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Demostración en video</a:t>
                      </a:r>
                    </a:p>
                  </a:txBody>
                  <a:tcPr marL="68580" marR="68580" marT="34290" marB="34290" anchor="ctr"/>
                </a:tc>
                <a:tc>
                  <a:txBody>
                    <a:bodyPr/>
                    <a:lstStyle/>
                    <a:p>
                      <a:pPr rtl="0"/>
                      <a:r>
                        <a:rPr lang="x-none" sz="1100"/>
                        <a:t>Administración de sesiones de CLI</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8"/>
                  </a:ext>
                </a:extLst>
              </a:tr>
              <a:tr h="292629">
                <a:tc>
                  <a:txBody>
                    <a:bodyPr/>
                    <a:lstStyle/>
                    <a:p>
                      <a:pPr algn="ctr" rtl="0"/>
                      <a:r>
                        <a:rPr lang="x-none" sz="1100"/>
                        <a:t>11.4.1.5</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rtl="0"/>
                      <a:r>
                        <a:rPr lang="x-none" sz="1100"/>
                        <a:t>Trabajar en el shell de comandos de Windows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2582900979"/>
                  </a:ext>
                </a:extLst>
              </a:tr>
              <a:tr h="292629">
                <a:tc>
                  <a:txBody>
                    <a:bodyPr/>
                    <a:lstStyle/>
                    <a:p>
                      <a:pPr algn="ctr" rtl="0"/>
                      <a:r>
                        <a:rPr lang="x-none" sz="1100"/>
                        <a:t>11.4.1.6</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rtl="0"/>
                      <a:r>
                        <a:rPr lang="x-none" sz="1100"/>
                        <a:t>Comandos básicos de la línea de comandos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3406068602"/>
                  </a:ext>
                </a:extLst>
              </a:tr>
            </a:tbl>
          </a:graphicData>
        </a:graphic>
      </p:graphicFrame>
    </p:spTree>
    <p:custDataLst>
      <p:tags r:id="rId1"/>
    </p:custDataLst>
    <p:extLst>
      <p:ext uri="{BB962C8B-B14F-4D97-AF65-F5344CB8AC3E}">
        <p14:creationId xmlns:p14="http://schemas.microsoft.com/office/powerpoint/2010/main" val="4191736551"/>
      </p:ext>
    </p:extLst>
  </p:cSld>
  <p:clrMapOvr>
    <a:masterClrMapping/>
  </p:clrMapOvr>
  <p:transition spd="slow">
    <p:wipe/>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4547840" cy="757551"/>
          </a:xfrm>
        </p:spPr>
        <p:txBody>
          <a:bodyPr/>
          <a:lstStyle/>
          <a:p>
            <a:pPr rtl="0"/>
            <a:r>
              <a:rPr lang="x-none" sz="1600"/>
              <a:t>Panel de control de energía y del sistema</a:t>
            </a:r>
            <a:r>
              <a:rPr lang="en-US" altLang="en-US" dirty="0"/>
              <a:t/>
            </a:r>
            <a:br>
              <a:rPr lang="en-US" altLang="en-US" dirty="0"/>
            </a:br>
            <a:r>
              <a:rPr lang="x-none"/>
              <a:t>Opciones de energía</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547840" y="710653"/>
            <a:ext cx="4596159" cy="3804342"/>
          </a:xfrm>
        </p:spPr>
        <p:txBody>
          <a:bodyPr/>
          <a:lstStyle/>
          <a:p>
            <a:pPr rtl="0"/>
            <a:r>
              <a:rPr lang="x-none" sz="1200" dirty="0"/>
              <a:t>El panel de control de Opciones de energía permite cambiar el consumo de energía de determinados dispositivos o de toda la computadora.</a:t>
            </a:r>
          </a:p>
          <a:p>
            <a:pPr rtl="0"/>
            <a:r>
              <a:rPr lang="x-none" sz="1200" dirty="0"/>
              <a:t>Use las Opciones de energía para maximizar el rendimiento de la batería o conservar la energía mediante la configuración de un plan de alimentación.</a:t>
            </a:r>
          </a:p>
          <a:p>
            <a:pPr rtl="0"/>
            <a:r>
              <a:rPr lang="x-none" sz="1200" dirty="0"/>
              <a:t>Una diferencia importante en relación a Windows 7 y 8 es que, en Windows 10, la configuración que requiere una contraseña cuando la computadora se reactiva pasó de Opciones de energía a Cuentas de usuario. Esta es una configuración importante para la seguridad de los datos.</a:t>
            </a:r>
          </a:p>
          <a:p>
            <a:pPr rtl="0"/>
            <a:r>
              <a:rPr lang="x-none" sz="1200" dirty="0"/>
              <a:t>Windows tiene planes de alimentación preestablecidos. Utilice la configuración predeterminada o cree sus propios planes personalizados.</a:t>
            </a:r>
          </a:p>
          <a:p>
            <a:pPr rtl="0"/>
            <a:r>
              <a:rPr lang="x-none" sz="1200" dirty="0"/>
              <a:t>Nota: la configuración Opciones de energía varía en función del hardware detectado</a:t>
            </a:r>
            <a:r>
              <a:rPr lang="x-none" sz="1200" dirty="0" smtClean="0"/>
              <a:t>.</a:t>
            </a:r>
            <a:endParaRPr lang="en-US" sz="1200" dirty="0"/>
          </a:p>
        </p:txBody>
      </p:sp>
      <p:pic>
        <p:nvPicPr>
          <p:cNvPr id="6" name="Picture 5" descr="This image displays the power Options Control Panel in Windows 10. The path to this window is: control panel &gt; system and security &gt; power options. The power options page is split into two columns. On the far left is a list of clickable options-Choose what the power buttons do, Choose what closing the lid does, Create a power plan, Choose when to turn off the display and change when the computer sleeps. In the right column across the top it says “Choose or customize a power plan”. Under that are plans shown on the battery meter: Balanced (recommended) and power save. To the farthest right there is a clickable link to change plan settings.">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04044" y="1028700"/>
            <a:ext cx="4044737" cy="2916498"/>
          </a:xfrm>
          <a:prstGeom prst="rect">
            <a:avLst/>
          </a:prstGeom>
          <a:ln w="12700">
            <a:solidFill>
              <a:schemeClr val="tx1"/>
            </a:solidFill>
          </a:ln>
        </p:spPr>
      </p:pic>
      <p:sp>
        <p:nvSpPr>
          <p:cNvPr id="7" name="Rectangle 6">
            <a:extLst>
              <a:ext uri="{FF2B5EF4-FFF2-40B4-BE49-F238E27FC236}">
                <a16:creationId xmlns:a16="http://schemas.microsoft.com/office/drawing/2014/main" xmlns:c15="http://schemas.microsoft.com/office/drawing/2012/chart" xmlns:c="http://schemas.openxmlformats.org/drawingml/2006/chart" xmlns="" id="{649C519F-608F-4364-81D8-0D41D499B9D1}"/>
              </a:ext>
            </a:extLst>
          </p:cNvPr>
          <p:cNvSpPr txBox="1">
            <a:spLocks noChangeArrowheads="1"/>
          </p:cNvSpPr>
          <p:nvPr/>
        </p:nvSpPr>
        <p:spPr bwMode="auto">
          <a:xfrm>
            <a:off x="409327" y="4089978"/>
            <a:ext cx="4140000" cy="420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rtl="0">
              <a:buNone/>
            </a:pPr>
            <a:r>
              <a:rPr lang="x-none" sz="1200" dirty="0"/>
              <a:t>Panel de control de Opciones de energía en Windows 10</a:t>
            </a:r>
          </a:p>
          <a:p>
            <a:endParaRPr lang="en-US" sz="1200" dirty="0"/>
          </a:p>
        </p:txBody>
      </p:sp>
    </p:spTree>
    <p:custDataLst>
      <p:tags r:id="rId1"/>
    </p:custDataLst>
    <p:extLst>
      <p:ext uri="{BB962C8B-B14F-4D97-AF65-F5344CB8AC3E}">
        <p14:creationId xmlns:p14="http://schemas.microsoft.com/office/powerpoint/2010/main" val="1254007816"/>
      </p:ext>
    </p:extLst>
  </p:cSld>
  <p:clrMapOvr>
    <a:masterClrMapping/>
  </p:clrMapOvr>
  <p:transition spd="slow">
    <p:wipe/>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Paneles de control de alimentación y sistema</a:t>
            </a:r>
            <a:r>
              <a:rPr lang="en-US" altLang="en-US" dirty="0"/>
              <a:t/>
            </a:r>
            <a:br>
              <a:rPr lang="en-US" altLang="en-US" dirty="0"/>
            </a:br>
            <a:r>
              <a:rPr lang="x-none"/>
              <a:t>Configuración de opciones de alimentación</a:t>
            </a:r>
          </a:p>
        </p:txBody>
      </p:sp>
      <p:sp>
        <p:nvSpPr>
          <p:cNvPr id="5" name="Rectangle 6">
            <a:extLst>
              <a:ext uri="{FF2B5EF4-FFF2-40B4-BE49-F238E27FC236}">
                <a16:creationId xmlns:a16="http://schemas.microsoft.com/office/drawing/2014/main" xmlns:c15="http://schemas.microsoft.com/office/drawing/2012/chart" xmlns:c="http://schemas.openxmlformats.org/drawingml/2006/chart" xmlns="" id="{88C9E6BE-6F0C-4EE4-AEA5-EBCC3A0187C7}"/>
              </a:ext>
            </a:extLst>
          </p:cNvPr>
          <p:cNvSpPr>
            <a:spLocks noGrp="1" noChangeArrowheads="1"/>
          </p:cNvSpPr>
          <p:nvPr>
            <p:ph idx="1"/>
          </p:nvPr>
        </p:nvSpPr>
        <p:spPr>
          <a:xfrm>
            <a:off x="224233" y="899160"/>
            <a:ext cx="4336192" cy="3804342"/>
          </a:xfrm>
        </p:spPr>
        <p:txBody>
          <a:bodyPr/>
          <a:lstStyle/>
          <a:p>
            <a:pPr rtl="0"/>
            <a:r>
              <a:rPr lang="x-none" dirty="0"/>
              <a:t>En Windows 8, puede elegir entre las siguientes opciones:</a:t>
            </a:r>
          </a:p>
          <a:p>
            <a:pPr lvl="1" rtl="0"/>
            <a:r>
              <a:rPr lang="x-none" sz="1300" dirty="0"/>
              <a:t>Requerir contraseña al reactivarse (Windows 7 y 8 solamente)</a:t>
            </a:r>
          </a:p>
          <a:p>
            <a:pPr lvl="1" rtl="0"/>
            <a:r>
              <a:rPr lang="x-none" sz="1300" dirty="0"/>
              <a:t>Elegir el comportamiento de los botones de encendido.</a:t>
            </a:r>
          </a:p>
          <a:p>
            <a:pPr lvl="1" rtl="0"/>
            <a:r>
              <a:rPr lang="x-none" sz="1300" dirty="0"/>
              <a:t>Elegir el comportamiento del cierre de la tapa (solo para computadoras portátiles).</a:t>
            </a:r>
          </a:p>
          <a:p>
            <a:pPr lvl="1" rtl="0"/>
            <a:r>
              <a:rPr lang="x-none" sz="1300" dirty="0"/>
              <a:t>Crear un plan de energía.</a:t>
            </a:r>
          </a:p>
          <a:p>
            <a:pPr lvl="1" rtl="0"/>
            <a:r>
              <a:rPr lang="x-none" sz="1300" dirty="0"/>
              <a:t>Elegir cuándo se apaga la pantalla.</a:t>
            </a:r>
          </a:p>
          <a:p>
            <a:pPr lvl="1" rtl="0"/>
            <a:r>
              <a:rPr lang="x-none" sz="1300" dirty="0"/>
              <a:t>Cambiar la frecuencia con la que la PC entra en estado de suspensión.</a:t>
            </a:r>
          </a:p>
          <a:p>
            <a:pPr marL="0" indent="0">
              <a:buNone/>
            </a:pPr>
            <a:endParaRPr lang="en-US" dirty="0"/>
          </a:p>
          <a:p>
            <a:endParaRPr lang="en-US" dirty="0"/>
          </a:p>
        </p:txBody>
      </p:sp>
      <p:pic>
        <p:nvPicPr>
          <p:cNvPr id="6" name="Picture 5" descr="This image displays the power Options Control Panel in Windows 10. The path to this window is: control panel &gt; system and security &gt; power options. The power options page is split into two columns. On the far left is a list of clickable options-Choose what the power buttons do, Choose what closing the lid does, Create a power plan, Choose when to turn off the display and change when the computer sleeps. In the right column across the top it says “Choose or customize a power plan”. Under that are plans shown on the battery meter: Balanced (recommended) and power save. To the farthest right there is a clickable link to change plan settings.">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810557" y="1007802"/>
            <a:ext cx="3863690" cy="2916498"/>
          </a:xfrm>
          <a:prstGeom prst="rect">
            <a:avLst/>
          </a:prstGeom>
          <a:ln w="12700">
            <a:solidFill>
              <a:schemeClr val="tx1"/>
            </a:solidFill>
          </a:ln>
        </p:spPr>
      </p:pic>
    </p:spTree>
    <p:custDataLst>
      <p:tags r:id="rId1"/>
    </p:custDataLst>
    <p:extLst>
      <p:ext uri="{BB962C8B-B14F-4D97-AF65-F5344CB8AC3E}">
        <p14:creationId xmlns:p14="http://schemas.microsoft.com/office/powerpoint/2010/main" val="3276794583"/>
      </p:ext>
    </p:extLst>
  </p:cSld>
  <p:clrMapOvr>
    <a:masterClrMapping/>
  </p:clrMapOvr>
  <p:transition spd="slow">
    <p:wipe/>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5625295" cy="757551"/>
          </a:xfrm>
        </p:spPr>
        <p:txBody>
          <a:bodyPr/>
          <a:lstStyle/>
          <a:p>
            <a:pPr rtl="0"/>
            <a:r>
              <a:rPr lang="x-none" sz="1600" dirty="0"/>
              <a:t>Paneles de control de energía y sistema</a:t>
            </a:r>
            <a:r>
              <a:rPr lang="en-US" altLang="en-US" dirty="0"/>
              <a:t/>
            </a:r>
            <a:br>
              <a:rPr lang="en-US" altLang="en-US" dirty="0"/>
            </a:br>
            <a:r>
              <a:rPr lang="x-none" dirty="0"/>
              <a:t>Acciones de Opciones de energía</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467592" y="866792"/>
            <a:ext cx="4495800" cy="3797814"/>
          </a:xfrm>
        </p:spPr>
        <p:txBody>
          <a:bodyPr/>
          <a:lstStyle/>
          <a:p>
            <a:pPr rtl="0"/>
            <a:r>
              <a:rPr lang="x-none" sz="1400" dirty="0"/>
              <a:t>Si los usuarios no desean apagar la computadora por completo, se pueden encontrar disponibles las siguientes opciones:</a:t>
            </a:r>
          </a:p>
          <a:p>
            <a:pPr lvl="1" rtl="0"/>
            <a:r>
              <a:rPr lang="x-none" sz="1300" b="1" dirty="0"/>
              <a:t>No hacer nada</a:t>
            </a:r>
            <a:r>
              <a:rPr lang="x-none" sz="1300" dirty="0"/>
              <a:t>: la computadora continúa funcionando con la totalidad de la alimentación.</a:t>
            </a:r>
          </a:p>
          <a:p>
            <a:pPr lvl="1" rtl="0"/>
            <a:r>
              <a:rPr lang="x-none" sz="1300" b="1" dirty="0"/>
              <a:t>Suspender</a:t>
            </a:r>
            <a:r>
              <a:rPr lang="x-none" sz="1300" dirty="0"/>
              <a:t>: Documentos, aplicaciones y el estado de SO se guardan en la RAM. Esto permite que la computadora se encienda rápidamente.</a:t>
            </a:r>
          </a:p>
          <a:p>
            <a:pPr lvl="1" rtl="0"/>
            <a:r>
              <a:rPr lang="x-none" sz="1300" b="1" dirty="0"/>
              <a:t>Hibernar</a:t>
            </a:r>
            <a:r>
              <a:rPr lang="x-none" sz="1300" dirty="0"/>
              <a:t>: Documentos, aplicaciones y el estado del SO se guardan en un archivo temporal en el disco duro. Con esta opción, la computadora demora un poco más tiempo en encenderse que en el estado de suspensión, pero no utiliza alimentación.</a:t>
            </a:r>
          </a:p>
          <a:p>
            <a:pPr lvl="1" rtl="0"/>
            <a:r>
              <a:rPr lang="x-none" sz="1300" b="1" dirty="0"/>
              <a:t>Apagar la pantalla</a:t>
            </a:r>
            <a:r>
              <a:rPr lang="x-none" sz="1300" dirty="0"/>
              <a:t>: la computadora funciona con energía plena. La pantalla se apaga.</a:t>
            </a:r>
          </a:p>
          <a:p>
            <a:pPr lvl="1" rtl="0"/>
            <a:r>
              <a:rPr lang="x-none" sz="1300" b="1" dirty="0"/>
              <a:t>Apagar</a:t>
            </a:r>
            <a:r>
              <a:rPr lang="x-none" sz="1300" dirty="0"/>
              <a:t>: Apaga la computadora.</a:t>
            </a:r>
          </a:p>
        </p:txBody>
      </p:sp>
      <p:pic>
        <p:nvPicPr>
          <p:cNvPr id="6" name="Picture 5" descr="This is power options window. The path to this window is: hardware and sounds &gt; Power Options&gt; system settings. This image shows the system settings window for power options. At the top of the page it is titled “Define power buttons and turn on password protection. This allows the user to choose the power settings that you want. The changes made to the settings on this page will apply to all of your power plans. Power plans. Power and sleep buttons and lid settings. When I press the power buttons. On battery=Sleep. Plugged in = do nothing. When I press the sleep button. On battery=Sleep. Plugged in = do nothing. When I close the lid. On battery = do nothing. Plugged in = do nothing. Shutdown settings. Sleep. Show in Power menu. Lock. Show in account picture menu">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344832" y="1137342"/>
            <a:ext cx="3985661" cy="3007938"/>
          </a:xfrm>
          <a:prstGeom prst="rect">
            <a:avLst/>
          </a:prstGeom>
          <a:ln w="12700">
            <a:solidFill>
              <a:schemeClr val="tx1"/>
            </a:solidFill>
          </a:ln>
        </p:spPr>
      </p:pic>
    </p:spTree>
    <p:custDataLst>
      <p:tags r:id="rId1"/>
    </p:custDataLst>
    <p:extLst>
      <p:ext uri="{BB962C8B-B14F-4D97-AF65-F5344CB8AC3E}">
        <p14:creationId xmlns:p14="http://schemas.microsoft.com/office/powerpoint/2010/main" val="261511880"/>
      </p:ext>
    </p:extLst>
  </p:cSld>
  <p:clrMapOvr>
    <a:masterClrMapping/>
  </p:clrMapOvr>
  <p:transition spd="slow">
    <p:wipe/>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Paneles de control de energía y sistema</a:t>
            </a:r>
            <a:r>
              <a:rPr lang="en-US" altLang="en-US" dirty="0"/>
              <a:t/>
            </a:r>
            <a:br>
              <a:rPr lang="en-US" altLang="en-US" dirty="0"/>
            </a:br>
            <a:r>
              <a:rPr lang="x-none"/>
              <a:t>Elemento del Panel de control del sistema</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993224" y="939222"/>
            <a:ext cx="3710940" cy="4076700"/>
          </a:xfrm>
        </p:spPr>
        <p:txBody>
          <a:bodyPr/>
          <a:lstStyle/>
          <a:p>
            <a:pPr rtl="0"/>
            <a:r>
              <a:rPr lang="x-none"/>
              <a:t>El elemento del Panel de control del sistema permite a todos los usuarios ver información básica del sistema, acceder a herramientas y configurar ajustes avanzados del sistema. </a:t>
            </a:r>
          </a:p>
          <a:p>
            <a:pPr rtl="0"/>
            <a:r>
              <a:rPr lang="x-none"/>
              <a:t>Aquí se muestra el elemento del Panel de control del sistema de Windows 10. El elemento del Panel de control del sistema es muy similar en Windows 7 y 8.</a:t>
            </a:r>
          </a:p>
          <a:p>
            <a:pPr rtl="0"/>
            <a:r>
              <a:rPr lang="x-none"/>
              <a:t>Se puede acceder a las distintas opciones de configuración haciendo clic en los enlaces del panel izquierdo</a:t>
            </a:r>
            <a:r>
              <a:rPr lang="x-none">
                <a:solidFill>
                  <a:schemeClr val="tx1"/>
                </a:solidFill>
              </a:rPr>
              <a:t>.</a:t>
            </a:r>
          </a:p>
        </p:txBody>
      </p:sp>
      <p:pic>
        <p:nvPicPr>
          <p:cNvPr id="6" name="Picture 5" descr="The image displayed is the system Control Panel. The path to this is Control Panel &gt; System and Security &gt; System. This item is described in the text on the main page. Except for the links on the left which include Device manager, Remote Settings, System Protection and Advanced System Settings all of which are flagged to tell the user that they will require Admin user privileges to access.">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39836" y="939222"/>
            <a:ext cx="4430269" cy="3621512"/>
          </a:xfrm>
          <a:prstGeom prst="rect">
            <a:avLst/>
          </a:prstGeom>
          <a:ln w="12700">
            <a:solidFill>
              <a:schemeClr val="tx1"/>
            </a:solidFill>
          </a:ln>
        </p:spPr>
      </p:pic>
      <p:sp>
        <p:nvSpPr>
          <p:cNvPr id="2" name="Rectangle 1">
            <a:extLst>
              <a:ext uri="{FF2B5EF4-FFF2-40B4-BE49-F238E27FC236}">
                <a16:creationId xmlns:a16="http://schemas.microsoft.com/office/drawing/2014/main" xmlns:c15="http://schemas.microsoft.com/office/drawing/2012/chart" xmlns:c="http://schemas.openxmlformats.org/drawingml/2006/chart" xmlns="" id="{45E6F5C0-C9D5-48A3-8542-70C88684C075}"/>
              </a:ext>
            </a:extLst>
          </p:cNvPr>
          <p:cNvSpPr/>
          <p:nvPr/>
        </p:nvSpPr>
        <p:spPr>
          <a:xfrm>
            <a:off x="316716" y="1524000"/>
            <a:ext cx="1275863" cy="757551"/>
          </a:xfrm>
          <a:prstGeom prst="rect">
            <a:avLst/>
          </a:prstGeom>
          <a:no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911352212"/>
      </p:ext>
    </p:extLst>
  </p:cSld>
  <p:clrMapOvr>
    <a:masterClrMapping/>
  </p:clrMapOvr>
  <p:transition spd="slow">
    <p:wipe/>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Paneles de control de energía y sistema</a:t>
            </a:r>
            <a:r>
              <a:rPr lang="en-US" altLang="en-US" dirty="0"/>
              <a:t/>
            </a:r>
            <a:br>
              <a:rPr lang="en-US" altLang="en-US" dirty="0"/>
            </a:br>
            <a:r>
              <a:rPr lang="x-none"/>
              <a:t>Propiedades del sistema</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76199" y="830580"/>
            <a:ext cx="4750443" cy="3549831"/>
          </a:xfrm>
        </p:spPr>
        <p:txBody>
          <a:bodyPr/>
          <a:lstStyle/>
          <a:p>
            <a:pPr rtl="0"/>
            <a:r>
              <a:rPr lang="x-none" sz="1400" b="1" dirty="0"/>
              <a:t>Nombre de la computadora</a:t>
            </a:r>
            <a:r>
              <a:rPr lang="x-none" sz="1400" dirty="0"/>
              <a:t>: vea o cambie el nombre de la computadora, el grupo de trabajo o el dominio</a:t>
            </a:r>
          </a:p>
          <a:p>
            <a:pPr rtl="0"/>
            <a:r>
              <a:rPr lang="x-none" sz="1400" b="1" dirty="0"/>
              <a:t>Hardware</a:t>
            </a:r>
            <a:r>
              <a:rPr lang="x-none" sz="1400" dirty="0"/>
              <a:t>: permite acceder al Administrador de dispositivos o ajustar la configuración de instalación de los dispositivos</a:t>
            </a:r>
          </a:p>
          <a:p>
            <a:pPr rtl="0"/>
            <a:r>
              <a:rPr lang="x-none" sz="1400" b="1" dirty="0"/>
              <a:t>Opciones avanzadas</a:t>
            </a:r>
            <a:r>
              <a:rPr lang="x-none" sz="1400" dirty="0"/>
              <a:t>: parámetros de configuración de rendimiento, perfiles de usuario, inicio y recuperación</a:t>
            </a:r>
          </a:p>
          <a:p>
            <a:pPr rtl="0"/>
            <a:r>
              <a:rPr lang="x-none" sz="1400" b="1" dirty="0"/>
              <a:t>Protección del sistema</a:t>
            </a:r>
            <a:r>
              <a:rPr lang="x-none" sz="1400" dirty="0"/>
              <a:t>: permite acceder a la restauración del sistema y habilitar los puntos de restauración y la cantidad de espacio en disco para almacenarlos </a:t>
            </a:r>
          </a:p>
          <a:p>
            <a:pPr rtl="0"/>
            <a:r>
              <a:rPr lang="x-none" sz="1400" b="1" dirty="0"/>
              <a:t>Remoto</a:t>
            </a:r>
            <a:r>
              <a:rPr lang="x-none" sz="1400" dirty="0"/>
              <a:t>: permite ajustar la configuración de asistencia remota y escritorio remoto</a:t>
            </a:r>
          </a:p>
        </p:txBody>
      </p:sp>
      <p:pic>
        <p:nvPicPr>
          <p:cNvPr id="6" name="Picture 5" descr="Image is of system properties. When Remote Settings or System Protection is clicked, the System Properties utility appears with the tabs shown below. Below is an explanation of those tabs. Computer Name. View or modify the name and workgroup settings for a computer, as well as change the domain or workgroup. Hardware. Access the Device Manager or adjust the device installation settings. Advanced. Configure settings for performance, user profiles, startup, and recovery. System Protection.Access System Restore, which will return a computer to an earlier configuration, and configure settings enable system restore points, and the amount of disk space that is used for them. Remote. Adjust settings for Remote Assistance and Remote Desktop. This will allow other people to connect to a computer to view or work on it.">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909552" y="854029"/>
            <a:ext cx="3704248" cy="3838518"/>
          </a:xfrm>
          <a:prstGeom prst="rect">
            <a:avLst/>
          </a:prstGeom>
          <a:ln w="12700">
            <a:solidFill>
              <a:schemeClr val="tx1"/>
            </a:solidFill>
          </a:ln>
        </p:spPr>
      </p:pic>
    </p:spTree>
    <p:custDataLst>
      <p:tags r:id="rId1"/>
    </p:custDataLst>
    <p:extLst>
      <p:ext uri="{BB962C8B-B14F-4D97-AF65-F5344CB8AC3E}">
        <p14:creationId xmlns:p14="http://schemas.microsoft.com/office/powerpoint/2010/main" val="1242910561"/>
      </p:ext>
    </p:extLst>
  </p:cSld>
  <p:clrMapOvr>
    <a:masterClrMapping/>
  </p:clrMapOvr>
  <p:transition spd="slow">
    <p:wipe/>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Paneles de control de energía y sistemas</a:t>
            </a:r>
            <a:r>
              <a:rPr lang="en-US" altLang="en-US" dirty="0"/>
              <a:t/>
            </a:r>
            <a:br>
              <a:rPr lang="en-US" altLang="en-US" dirty="0"/>
            </a:br>
            <a:r>
              <a:rPr lang="x-none"/>
              <a:t>Aumento del rendimiento</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154672" y="842791"/>
            <a:ext cx="4272770" cy="3758622"/>
          </a:xfrm>
        </p:spPr>
        <p:txBody>
          <a:bodyPr/>
          <a:lstStyle/>
          <a:p>
            <a:pPr rtl="0"/>
            <a:r>
              <a:rPr lang="x-none" sz="1400"/>
              <a:t>Para mejorar el rendimiento del SO, puede cambiar los valores de configuración de la memoria virtual, como se muestra en la figura.</a:t>
            </a:r>
          </a:p>
          <a:p>
            <a:pPr rtl="0"/>
            <a:r>
              <a:rPr lang="x-none" sz="1400"/>
              <a:t>Cuando Windows determina que la RAM del sistema es insuficiente, creará un archivo de paginación en el disco duro que contiene algunos de los datos de la RAM. </a:t>
            </a:r>
          </a:p>
          <a:p>
            <a:pPr rtl="0"/>
            <a:r>
              <a:rPr lang="x-none" sz="1400"/>
              <a:t>Este proceso es mucho más lento que acceder a la RAM de forma directa. Si una computadora tiene poca cantidad de RAM, considere adquirir RAM adicional.</a:t>
            </a:r>
          </a:p>
          <a:p>
            <a:pPr rtl="0"/>
            <a:r>
              <a:rPr lang="x-none" sz="1400"/>
              <a:t>Otra forma de memoria virtual es el uso de un dispositivo flash externo y Windows ReadyBoost para mejorar el rendimiento del sistema. </a:t>
            </a:r>
          </a:p>
        </p:txBody>
      </p:sp>
      <p:pic>
        <p:nvPicPr>
          <p:cNvPr id="6" name="Picture 5" descr="This is the Performance Option window with the advanced tab selected. This window gives you a view of Processor scheduling where you can choose where to allocate processor resources. It has two toggle buttons for-Programs or Background Services (this view has Programs selected). Under that is an area for virtual memory that tells you the total paging file sizes for all drives. It gives you a place to change that by clicking the “change” button.">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427442" y="842791"/>
            <a:ext cx="4442238" cy="3191713"/>
          </a:xfrm>
          <a:prstGeom prst="rect">
            <a:avLst/>
          </a:prstGeom>
          <a:ln w="12700">
            <a:solidFill>
              <a:schemeClr val="tx1"/>
            </a:solidFill>
          </a:ln>
        </p:spPr>
      </p:pic>
    </p:spTree>
    <p:custDataLst>
      <p:tags r:id="rId1"/>
    </p:custDataLst>
    <p:extLst>
      <p:ext uri="{BB962C8B-B14F-4D97-AF65-F5344CB8AC3E}">
        <p14:creationId xmlns:p14="http://schemas.microsoft.com/office/powerpoint/2010/main" val="211114305"/>
      </p:ext>
    </p:extLst>
  </p:cSld>
  <p:clrMapOvr>
    <a:masterClrMapping/>
  </p:clrMapOvr>
  <p:transition spd="slow">
    <p:wipe/>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Paneles de control de la energía y el sistema</a:t>
            </a:r>
            <a:r>
              <a:rPr lang="en-US" altLang="en-US" dirty="0"/>
              <a:t/>
            </a:r>
            <a:br>
              <a:rPr lang="en-US" altLang="en-US" dirty="0"/>
            </a:br>
            <a:r>
              <a:rPr lang="x-none"/>
              <a:t>Práctica de laboratorio: administración de la memoria virtual</a:t>
            </a:r>
          </a:p>
        </p:txBody>
      </p:sp>
      <p:sp>
        <p:nvSpPr>
          <p:cNvPr id="3" name="Content Placeholder 2">
            <a:extLst>
              <a:ext uri="{FF2B5EF4-FFF2-40B4-BE49-F238E27FC236}">
                <a16:creationId xmlns:a16="http://schemas.microsoft.com/office/drawing/2014/main" xmlns:c15="http://schemas.microsoft.com/office/drawing/2012/chart" xmlns:c="http://schemas.openxmlformats.org/drawingml/2006/chart" xmlns="" id="{BF264088-C176-4EE6-BA68-61584AC02791}"/>
              </a:ext>
            </a:extLst>
          </p:cNvPr>
          <p:cNvSpPr>
            <a:spLocks noGrp="1"/>
          </p:cNvSpPr>
          <p:nvPr>
            <p:ph idx="1"/>
          </p:nvPr>
        </p:nvSpPr>
        <p:spPr>
          <a:xfrm>
            <a:off x="356639" y="1002535"/>
            <a:ext cx="8192450" cy="629850"/>
          </a:xfrm>
        </p:spPr>
        <p:txBody>
          <a:bodyPr/>
          <a:lstStyle/>
          <a:p>
            <a:pPr marL="0" indent="0" rtl="0">
              <a:buNone/>
            </a:pPr>
            <a:r>
              <a:rPr lang="x-none"/>
              <a:t>En esta práctica de laboratorio, utilizará el elemento del panel de control del sistema para configurar y administrar la memoria virtual.</a:t>
            </a:r>
          </a:p>
        </p:txBody>
      </p:sp>
    </p:spTree>
    <p:custDataLst>
      <p:tags r:id="rId1"/>
    </p:custDataLst>
    <p:extLst>
      <p:ext uri="{BB962C8B-B14F-4D97-AF65-F5344CB8AC3E}">
        <p14:creationId xmlns:p14="http://schemas.microsoft.com/office/powerpoint/2010/main" val="749135108"/>
      </p:ext>
    </p:extLst>
  </p:cSld>
  <p:clrMapOvr>
    <a:masterClrMapping/>
  </p:clrMapOvr>
  <p:transition spd="slow">
    <p:wipe/>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4444677" cy="757551"/>
          </a:xfrm>
        </p:spPr>
        <p:txBody>
          <a:bodyPr/>
          <a:lstStyle/>
          <a:p>
            <a:pPr rtl="0"/>
            <a:r>
              <a:rPr lang="x-none" sz="1600" dirty="0"/>
              <a:t>Paneles de control de hardware y sonido</a:t>
            </a:r>
            <a:r>
              <a:rPr lang="en-US" altLang="en-US" dirty="0"/>
              <a:t/>
            </a:r>
            <a:br>
              <a:rPr lang="en-US" altLang="en-US" dirty="0"/>
            </a:br>
            <a:r>
              <a:rPr lang="x-none" dirty="0"/>
              <a:t>Administrador de dispositivos</a:t>
            </a:r>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1FE0FB2D-8E1B-4FC7-9B3B-3F2A5504633E}"/>
              </a:ext>
            </a:extLst>
          </p:cNvPr>
          <p:cNvSpPr txBox="1">
            <a:spLocks noChangeArrowheads="1"/>
          </p:cNvSpPr>
          <p:nvPr/>
        </p:nvSpPr>
        <p:spPr bwMode="auto">
          <a:xfrm>
            <a:off x="169912" y="794442"/>
            <a:ext cx="4120148" cy="4312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400" dirty="0"/>
              <a:t>El Administrador de dispositivos presenta una lista de todos los dispositivos instalados en la computadora, lo que le permite diagnosticar y solucionar los problemas de los dispositivos.</a:t>
            </a:r>
          </a:p>
          <a:p>
            <a:pPr rtl="0"/>
            <a:r>
              <a:rPr lang="x-none" sz="1400" dirty="0"/>
              <a:t>La utilidad Administrador de dispositivos utiliza íconos para indicar los tipos de problemas que pueden existir con un dispositivo.</a:t>
            </a:r>
          </a:p>
          <a:p>
            <a:pPr lvl="1" rtl="0"/>
            <a:r>
              <a:rPr lang="x-none" sz="1200" b="1" dirty="0"/>
              <a:t>Actualizar un controlador</a:t>
            </a:r>
            <a:r>
              <a:rPr lang="x-none" sz="1200" dirty="0"/>
              <a:t>: permite cambiar el controlador instalado actualmente.</a:t>
            </a:r>
          </a:p>
          <a:p>
            <a:pPr lvl="1" rtl="0"/>
            <a:r>
              <a:rPr lang="x-none" sz="1200" b="1" dirty="0"/>
              <a:t>Revertir un controlador</a:t>
            </a:r>
            <a:r>
              <a:rPr lang="x-none" sz="1200" dirty="0"/>
              <a:t>: permite cambiar el controlador instalado actualmente por el controlador que estaba instalado antes.</a:t>
            </a:r>
          </a:p>
          <a:p>
            <a:pPr lvl="1" rtl="0"/>
            <a:r>
              <a:rPr lang="x-none" sz="1200" b="1" dirty="0"/>
              <a:t>Desinstalar un controlador</a:t>
            </a:r>
            <a:r>
              <a:rPr lang="x-none" sz="1200" dirty="0"/>
              <a:t>: permite eliminar un controlador.</a:t>
            </a:r>
          </a:p>
          <a:p>
            <a:pPr lvl="1" rtl="0"/>
            <a:r>
              <a:rPr lang="x-none" sz="1200" b="1" dirty="0"/>
              <a:t>Deshabilitar un dispositivo</a:t>
            </a:r>
            <a:r>
              <a:rPr lang="x-none" sz="1200" dirty="0"/>
              <a:t>: permite deshabilitar un dispositivo.</a:t>
            </a:r>
          </a:p>
        </p:txBody>
      </p:sp>
      <p:pic>
        <p:nvPicPr>
          <p:cNvPr id="3" name="Content Placeholder 2" descr="Displays the device manger that displays all the devices installed on the computer. These devices include: Audio input and output, Batteries, Disk Drives, Display adapters, DVD/CD-RIM drives, Floppy Disk Drives, Floppy Disk Controllers, IDE ATA/ATAPI controllers, Keyboards, Mice and other pointing devices, Monitors, Network Adapters, Ports (COM &amp; LPT), Print queues, Processors, Storage controllers, and System devices.">
            <a:extLst>
              <a:ext uri="{FF2B5EF4-FFF2-40B4-BE49-F238E27FC236}">
                <a16:creationId xmlns:a16="http://schemas.microsoft.com/office/drawing/2014/main" xmlns:c15="http://schemas.microsoft.com/office/drawing/2012/chart" xmlns:c="http://schemas.openxmlformats.org/drawingml/2006/chart" xmlns="" id="{8F6BB1DC-329E-4BE4-8C54-D82672B9C848}"/>
              </a:ext>
            </a:extLst>
          </p:cNvPr>
          <p:cNvPicPr>
            <a:picLocks noGrp="1" noChangeAspect="1"/>
          </p:cNvPicPr>
          <p:nvPr>
            <p:ph idx="1"/>
          </p:nvPr>
        </p:nvPicPr>
        <p:blipFill>
          <a:blip r:embed="rId4"/>
          <a:stretch>
            <a:fillRect/>
          </a:stretch>
        </p:blipFill>
        <p:spPr>
          <a:xfrm>
            <a:off x="4223344" y="178992"/>
            <a:ext cx="4495800" cy="2624186"/>
          </a:xfrm>
          <a:ln w="12700">
            <a:solidFill>
              <a:srgbClr val="000000"/>
            </a:solidFill>
          </a:ln>
        </p:spPr>
      </p:pic>
      <p:pic>
        <p:nvPicPr>
          <p:cNvPr id="6" name="Picture 5">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17176" y="3057582"/>
            <a:ext cx="4561067" cy="1652472"/>
          </a:xfrm>
          <a:prstGeom prst="rect">
            <a:avLst/>
          </a:prstGeom>
          <a:ln w="12700">
            <a:solidFill>
              <a:schemeClr val="tx1"/>
            </a:solidFill>
          </a:ln>
        </p:spPr>
      </p:pic>
    </p:spTree>
    <p:custDataLst>
      <p:tags r:id="rId1"/>
    </p:custDataLst>
    <p:extLst>
      <p:ext uri="{BB962C8B-B14F-4D97-AF65-F5344CB8AC3E}">
        <p14:creationId xmlns:p14="http://schemas.microsoft.com/office/powerpoint/2010/main" val="720703885"/>
      </p:ext>
    </p:extLst>
  </p:cSld>
  <p:clrMapOvr>
    <a:masterClrMapping/>
  </p:clrMapOvr>
  <p:transition spd="slow">
    <p:wipe/>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Paneles de control de hardware y sonido</a:t>
            </a:r>
            <a:r>
              <a:rPr lang="en-US" altLang="en-US" dirty="0"/>
              <a:t/>
            </a:r>
            <a:br>
              <a:rPr lang="en-US" altLang="en-US" dirty="0"/>
            </a:br>
            <a:r>
              <a:rPr lang="x-none"/>
              <a:t>Práctica de laboratorio: uso del Administrador de dispositivos</a:t>
            </a:r>
          </a:p>
        </p:txBody>
      </p:sp>
      <p:sp>
        <p:nvSpPr>
          <p:cNvPr id="7" name="Content Placeholder 2">
            <a:extLst>
              <a:ext uri="{FF2B5EF4-FFF2-40B4-BE49-F238E27FC236}">
                <a16:creationId xmlns:a16="http://schemas.microsoft.com/office/drawing/2014/main" xmlns:c15="http://schemas.microsoft.com/office/drawing/2012/chart" xmlns:c="http://schemas.openxmlformats.org/drawingml/2006/chart" xmlns="" id="{CB54321F-9D01-47B2-9F4B-171AF5CB665E}"/>
              </a:ext>
            </a:extLst>
          </p:cNvPr>
          <p:cNvSpPr>
            <a:spLocks noGrp="1"/>
          </p:cNvSpPr>
          <p:nvPr>
            <p:ph idx="1"/>
          </p:nvPr>
        </p:nvSpPr>
        <p:spPr>
          <a:xfrm>
            <a:off x="323588" y="1014665"/>
            <a:ext cx="8390754" cy="672805"/>
          </a:xfrm>
        </p:spPr>
        <p:txBody>
          <a:bodyPr/>
          <a:lstStyle/>
          <a:p>
            <a:pPr marL="0" indent="0" rtl="0">
              <a:buNone/>
            </a:pPr>
            <a:r>
              <a:rPr lang="x-none"/>
              <a:t>En esta práctica de laboratorio, abrirá el Administrador de dispositivos para mostrar los dispositivos enumerados en su computadora. También mostrará la configuración de la pantalla.</a:t>
            </a:r>
          </a:p>
        </p:txBody>
      </p:sp>
    </p:spTree>
    <p:custDataLst>
      <p:tags r:id="rId1"/>
    </p:custDataLst>
    <p:extLst>
      <p:ext uri="{BB962C8B-B14F-4D97-AF65-F5344CB8AC3E}">
        <p14:creationId xmlns:p14="http://schemas.microsoft.com/office/powerpoint/2010/main" val="2546145712"/>
      </p:ext>
    </p:extLst>
  </p:cSld>
  <p:clrMapOvr>
    <a:masterClrMapping/>
  </p:clrMapOvr>
  <p:transition spd="slow">
    <p:wipe/>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4571999" cy="757551"/>
          </a:xfrm>
        </p:spPr>
        <p:txBody>
          <a:bodyPr/>
          <a:lstStyle/>
          <a:p>
            <a:pPr rtl="0"/>
            <a:r>
              <a:rPr lang="x-none" sz="1600"/>
              <a:t>Paneles de control de hardware y sonido</a:t>
            </a:r>
            <a:r>
              <a:rPr lang="en-US" altLang="en-US" dirty="0"/>
              <a:t/>
            </a:r>
            <a:br>
              <a:rPr lang="en-US" altLang="en-US" dirty="0"/>
            </a:br>
            <a:r>
              <a:rPr lang="x-none"/>
              <a:t>Dispositivos e impresoras</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595148" y="588807"/>
            <a:ext cx="4398381" cy="4417638"/>
          </a:xfrm>
        </p:spPr>
        <p:txBody>
          <a:bodyPr/>
          <a:lstStyle/>
          <a:p>
            <a:pPr rtl="0"/>
            <a:r>
              <a:rPr lang="x-none" sz="1200" dirty="0"/>
              <a:t>Generalmente, los dispositivos que aparecen en el elemento Panel de control de dispositivos e impresoras son dispositivos externos que se pueden conectar a la computadora por medio de un puerto, como unUSB, o una conexión de red.</a:t>
            </a:r>
          </a:p>
          <a:p>
            <a:pPr rtl="0"/>
            <a:r>
              <a:rPr lang="x-none" sz="1200" dirty="0"/>
              <a:t>Dispositivos e impresoras también le permite agregar rápidamente un nuevo dispositivo a la computadora. </a:t>
            </a:r>
          </a:p>
          <a:p>
            <a:pPr rtl="0"/>
            <a:r>
              <a:rPr lang="x-none" sz="1200" dirty="0"/>
              <a:t>En la mayoría de los casos, Windows instalará automáticamente todos los controladores necesarios que requiera el dispositivo. </a:t>
            </a:r>
          </a:p>
          <a:p>
            <a:pPr rtl="0"/>
            <a:r>
              <a:rPr lang="x-none" sz="1200" dirty="0"/>
              <a:t>Tenga en cuenta que el dispositivo de la computadora de escritorio en la figura muestra una alerta de triángulo amarillo, lo que indica que hay un problema con el controlador. </a:t>
            </a:r>
          </a:p>
          <a:p>
            <a:pPr rtl="0"/>
            <a:r>
              <a:rPr lang="x-none" sz="1200" dirty="0"/>
              <a:t>La marca de verificación verde junto a un dispositivo indica que se utilizará como dispositivo predeterminado. </a:t>
            </a:r>
          </a:p>
          <a:p>
            <a:pPr rtl="0"/>
            <a:r>
              <a:rPr lang="x-none" sz="1200" dirty="0"/>
              <a:t>Dispositivos e impresoras es muy similar en las versiones 7, 8 y 10 de Windows.</a:t>
            </a:r>
          </a:p>
        </p:txBody>
      </p:sp>
      <p:pic>
        <p:nvPicPr>
          <p:cNvPr id="6" name="Picture 5" descr="Image is of Devices and Printers Control Panel screen used for a high-level view of the devices connected to a computer.">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51791" y="999006"/>
            <a:ext cx="3898039" cy="3382493"/>
          </a:xfrm>
          <a:prstGeom prst="rect">
            <a:avLst/>
          </a:prstGeom>
          <a:ln w="12700">
            <a:solidFill>
              <a:schemeClr val="tx1"/>
            </a:solidFill>
          </a:ln>
        </p:spPr>
      </p:pic>
    </p:spTree>
    <p:custDataLst>
      <p:tags r:id="rId1"/>
    </p:custDataLst>
    <p:extLst>
      <p:ext uri="{BB962C8B-B14F-4D97-AF65-F5344CB8AC3E}">
        <p14:creationId xmlns:p14="http://schemas.microsoft.com/office/powerpoint/2010/main" val="1859674087"/>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rtl="0"/>
            <a:r>
              <a:rPr lang="x-none"/>
              <a:t>Capítulo 11: Actividades (cont.)</a:t>
            </a:r>
          </a:p>
        </p:txBody>
      </p:sp>
      <p:sp>
        <p:nvSpPr>
          <p:cNvPr id="6147" name="Rectangle 34"/>
          <p:cNvSpPr>
            <a:spLocks noGrp="1" noChangeArrowheads="1"/>
          </p:cNvSpPr>
          <p:nvPr>
            <p:ph idx="1"/>
          </p:nvPr>
        </p:nvSpPr>
        <p:spPr>
          <a:xfrm>
            <a:off x="144065" y="798944"/>
            <a:ext cx="8853286" cy="323137"/>
          </a:xfrm>
        </p:spPr>
        <p:txBody>
          <a:bodyPr/>
          <a:lstStyle/>
          <a:p>
            <a:pPr marL="0" indent="0" rtl="0">
              <a:spcBef>
                <a:spcPct val="30000"/>
              </a:spcBef>
              <a:buNone/>
            </a:pPr>
            <a:r>
              <a:rPr lang="x-none"/>
              <a:t>¿Qué actividades se relacionan con este capítulo?</a:t>
            </a: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3791266058"/>
              </p:ext>
            </p:extLst>
          </p:nvPr>
        </p:nvGraphicFramePr>
        <p:xfrm>
          <a:off x="457291" y="1123076"/>
          <a:ext cx="8229418" cy="3212637"/>
        </p:xfrm>
        <a:graphic>
          <a:graphicData uri="http://schemas.openxmlformats.org/drawingml/2006/table">
            <a:tbl>
              <a:tblPr firstRow="1" bandRow="1">
                <a:tableStyleId>{5C22544A-7EE6-4342-B048-85BDC9FD1C3A}</a:tableStyleId>
              </a:tblPr>
              <a:tblGrid>
                <a:gridCol w="1129733">
                  <a:extLst>
                    <a:ext uri="{9D8B030D-6E8A-4147-A177-3AD203B41FA5}">
                      <a16:colId xmlns:a16="http://schemas.microsoft.com/office/drawing/2014/main" xmlns:c15="http://schemas.microsoft.com/office/drawing/2012/chart" xmlns:c="http://schemas.openxmlformats.org/drawingml/2006/chart" xmlns="" val="20001"/>
                    </a:ext>
                  </a:extLst>
                </a:gridCol>
                <a:gridCol w="1902936">
                  <a:extLst>
                    <a:ext uri="{9D8B030D-6E8A-4147-A177-3AD203B41FA5}">
                      <a16:colId xmlns:a16="http://schemas.microsoft.com/office/drawing/2014/main" xmlns:c15="http://schemas.microsoft.com/office/drawing/2012/chart" xmlns:c="http://schemas.openxmlformats.org/drawingml/2006/chart" xmlns="" val="3156509146"/>
                    </a:ext>
                  </a:extLst>
                </a:gridCol>
                <a:gridCol w="4034876">
                  <a:extLst>
                    <a:ext uri="{9D8B030D-6E8A-4147-A177-3AD203B41FA5}">
                      <a16:colId xmlns:a16="http://schemas.microsoft.com/office/drawing/2014/main" xmlns:c15="http://schemas.microsoft.com/office/drawing/2012/chart" xmlns:c="http://schemas.openxmlformats.org/drawingml/2006/chart" xmlns="" val="20002"/>
                    </a:ext>
                  </a:extLst>
                </a:gridCol>
                <a:gridCol w="1161873">
                  <a:extLst>
                    <a:ext uri="{9D8B030D-6E8A-4147-A177-3AD203B41FA5}">
                      <a16:colId xmlns:a16="http://schemas.microsoft.com/office/drawing/2014/main" xmlns:c15="http://schemas.microsoft.com/office/drawing/2012/chart" xmlns:c="http://schemas.openxmlformats.org/drawingml/2006/chart" xmlns="" val="20003"/>
                    </a:ext>
                  </a:extLst>
                </a:gridCol>
              </a:tblGrid>
              <a:tr h="286347">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200" dirty="0"/>
                        <a:t>N.° de página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200"/>
                        <a:t>Tipo de actividad</a:t>
                      </a:r>
                    </a:p>
                  </a:txBody>
                  <a:tcPr marL="68580" marR="68580" marT="34290" marB="34290" anchor="ctr"/>
                </a:tc>
                <a:tc>
                  <a:txBody>
                    <a:bodyPr/>
                    <a:lstStyle/>
                    <a:p>
                      <a:pPr rtl="0"/>
                      <a:r>
                        <a:rPr lang="x-none" sz="1200" dirty="0"/>
                        <a:t>Nombre de la actividad</a:t>
                      </a:r>
                    </a:p>
                  </a:txBody>
                  <a:tcPr marL="68580" marR="68580" marT="34290" marB="34290" anchor="ctr"/>
                </a:tc>
                <a:tc>
                  <a:txBody>
                    <a:bodyPr/>
                    <a:lstStyle/>
                    <a:p>
                      <a:pPr rtl="0"/>
                      <a:r>
                        <a:rPr lang="x-none" sz="1200"/>
                        <a:t>¿Opcional?</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0"/>
                  </a:ext>
                </a:extLst>
              </a:tr>
              <a:tr h="292629">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100"/>
                        <a:t>11.4.2.4</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Demostración en video</a:t>
                      </a:r>
                    </a:p>
                  </a:txBody>
                  <a:tcPr marL="68580" marR="68580" marT="34290" marB="34290" anchor="ctr"/>
                </a:tc>
                <a:tc>
                  <a:txBody>
                    <a:bodyPr/>
                    <a:lstStyle/>
                    <a:p>
                      <a:pPr rtl="0"/>
                      <a:r>
                        <a:rPr lang="x-none" sz="1100"/>
                        <a:t>Trabajar con archivos y carpetas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1"/>
                  </a:ext>
                </a:extLst>
              </a:tr>
              <a:tr h="292629">
                <a:tc>
                  <a:txBody>
                    <a:bodyPr/>
                    <a:lstStyle/>
                    <a:p>
                      <a:pPr algn="ctr" rtl="0"/>
                      <a:r>
                        <a:rPr lang="x-none" sz="1100"/>
                        <a:t>11.4.2.7</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rtl="0"/>
                      <a:r>
                        <a:rPr lang="x-none" sz="1100"/>
                        <a:t>Comandos del sistema de archivos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2"/>
                  </a:ext>
                </a:extLst>
              </a:tr>
              <a:tr h="292629">
                <a:tc>
                  <a:txBody>
                    <a:bodyPr/>
                    <a:lstStyle/>
                    <a:p>
                      <a:pPr algn="ctr" rtl="0"/>
                      <a:r>
                        <a:rPr lang="x-none" sz="1100"/>
                        <a:t>11.4.2.8</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Comandos de la CLI del sistema de archivos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3"/>
                  </a:ext>
                </a:extLst>
              </a:tr>
              <a:tr h="292629">
                <a:tc>
                  <a:txBody>
                    <a:bodyPr/>
                    <a:lstStyle/>
                    <a:p>
                      <a:pPr algn="ctr" rtl="0"/>
                      <a:r>
                        <a:rPr lang="x-none" sz="1100"/>
                        <a:t>11.4.3.2</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Comandos de la CLI del disco</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4"/>
                  </a:ext>
                </a:extLst>
              </a:tr>
              <a:tr h="292629">
                <a:tc>
                  <a:txBody>
                    <a:bodyPr/>
                    <a:lstStyle/>
                    <a:p>
                      <a:pPr algn="ctr" rtl="0"/>
                      <a:r>
                        <a:rPr lang="x-none" sz="1100"/>
                        <a:t>11.4.3.3</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rtl="0"/>
                      <a:r>
                        <a:rPr lang="x-none" sz="1100"/>
                        <a:t>Comandos de operaciones de disco</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5"/>
                  </a:ext>
                </a:extLst>
              </a:tr>
              <a:tr h="292629">
                <a:tc>
                  <a:txBody>
                    <a:bodyPr/>
                    <a:lstStyle/>
                    <a:p>
                      <a:pPr algn="ctr" rtl="0"/>
                      <a:r>
                        <a:rPr lang="x-none" sz="1100"/>
                        <a:t>11.4.4.2</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rtl="0"/>
                      <a:r>
                        <a:rPr lang="x-none" sz="1100"/>
                        <a:t>Comandos de la CLI de tareas y del sistema</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6"/>
                  </a:ext>
                </a:extLst>
              </a:tr>
              <a:tr h="292629">
                <a:tc>
                  <a:txBody>
                    <a:bodyPr/>
                    <a:lstStyle/>
                    <a:p>
                      <a:pPr algn="ctr" rtl="0"/>
                      <a:r>
                        <a:rPr lang="x-none" sz="1100"/>
                        <a:t>11.4.4.3</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rtl="0"/>
                      <a:r>
                        <a:rPr lang="x-none" sz="1100"/>
                        <a:t>Comandos de tareas y del sistema</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7"/>
                  </a:ext>
                </a:extLst>
              </a:tr>
              <a:tr h="292629">
                <a:tc>
                  <a:txBody>
                    <a:bodyPr/>
                    <a:lstStyle/>
                    <a:p>
                      <a:pPr algn="ctr" rtl="0"/>
                      <a:r>
                        <a:rPr lang="x-none" sz="1100"/>
                        <a:t>11.4.5.3</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rtl="0"/>
                      <a:r>
                        <a:rPr lang="x-none" sz="1100"/>
                        <a:t>Otros comandos de utilidad</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8"/>
                  </a:ext>
                </a:extLst>
              </a:tr>
              <a:tr h="292629">
                <a:tc>
                  <a:txBody>
                    <a:bodyPr/>
                    <a:lstStyle/>
                    <a:p>
                      <a:pPr algn="ctr" rtl="0"/>
                      <a:r>
                        <a:rPr lang="x-none" sz="1100"/>
                        <a:t>11.4.5.4</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rtl="0"/>
                      <a:r>
                        <a:rPr lang="x-none" sz="1100"/>
                        <a:t>Otros comandos útiles de la CLI</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2582900979"/>
                  </a:ext>
                </a:extLst>
              </a:tr>
              <a:tr h="292629">
                <a:tc>
                  <a:txBody>
                    <a:bodyPr/>
                    <a:lstStyle/>
                    <a:p>
                      <a:pPr algn="ctr" rtl="0"/>
                      <a:r>
                        <a:rPr lang="x-none" sz="1100"/>
                        <a:t>11.5.1.3</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a:t>Demostración en video</a:t>
                      </a:r>
                    </a:p>
                  </a:txBody>
                  <a:tcPr marL="68580" marR="68580" marT="34290" marB="34290" anchor="ctr"/>
                </a:tc>
                <a:tc>
                  <a:txBody>
                    <a:bodyPr/>
                    <a:lstStyle/>
                    <a:p>
                      <a:pPr rtl="0"/>
                      <a:r>
                        <a:rPr lang="x-none" sz="1100"/>
                        <a:t>Conexión un grupo de trabajo o dominio</a:t>
                      </a:r>
                    </a:p>
                  </a:txBody>
                  <a:tcPr marL="68580" marR="68580" marT="34290" marB="34290" anchor="ctr"/>
                </a:tc>
                <a:tc>
                  <a:txBody>
                    <a:bodyPr/>
                    <a:lstStyle/>
                    <a:p>
                      <a:pPr rtl="0"/>
                      <a:r>
                        <a:rPr lang="x-none" sz="1100" dirty="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3406068602"/>
                  </a:ext>
                </a:extLst>
              </a:tr>
            </a:tbl>
          </a:graphicData>
        </a:graphic>
      </p:graphicFrame>
    </p:spTree>
    <p:custDataLst>
      <p:tags r:id="rId1"/>
    </p:custDataLst>
    <p:extLst>
      <p:ext uri="{BB962C8B-B14F-4D97-AF65-F5344CB8AC3E}">
        <p14:creationId xmlns:p14="http://schemas.microsoft.com/office/powerpoint/2010/main" val="2078990989"/>
      </p:ext>
    </p:extLst>
  </p:cSld>
  <p:clrMapOvr>
    <a:masterClrMapping/>
  </p:clrMapOvr>
  <p:transition spd="slow">
    <p:wipe/>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Paneles de control de hardware y de sonido</a:t>
            </a:r>
            <a:r>
              <a:rPr lang="en-US" altLang="en-US" dirty="0"/>
              <a:t/>
            </a:r>
            <a:br>
              <a:rPr lang="en-US" altLang="en-US" dirty="0"/>
            </a:br>
            <a:r>
              <a:rPr lang="x-none"/>
              <a:t>Sonido</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253732" y="1030662"/>
            <a:ext cx="5059048" cy="3622361"/>
          </a:xfrm>
        </p:spPr>
        <p:txBody>
          <a:bodyPr/>
          <a:lstStyle/>
          <a:p>
            <a:pPr rtl="0"/>
            <a:r>
              <a:rPr lang="x-none" dirty="0"/>
              <a:t>Utilice el elemento de Panel de control de sonido para configurar los dispositivos de audio o cambiar el esquema de sonido de la computadora. </a:t>
            </a:r>
          </a:p>
          <a:p>
            <a:pPr rtl="0"/>
            <a:r>
              <a:rPr lang="x-none" dirty="0"/>
              <a:t>Por ejemplo, puede cambiar el sonido de notificación de correo electrónico de un pitido a una campana. </a:t>
            </a:r>
          </a:p>
          <a:p>
            <a:pPr rtl="0"/>
            <a:r>
              <a:rPr lang="x-none" dirty="0"/>
              <a:t>Sonido también permite al usuario elegir qué dispositivo de audio debe usarse para la reproducción o la grabación.</a:t>
            </a:r>
          </a:p>
          <a:p>
            <a:pPr rtl="0"/>
            <a:r>
              <a:rPr lang="x-none" dirty="0"/>
              <a:t>La utilidad Panel de control de sonido permanece, en gran medida, sin cambios entre Windows 7, 8 y 10</a:t>
            </a:r>
            <a:r>
              <a:rPr lang="x-none" dirty="0" smtClean="0"/>
              <a:t>.</a:t>
            </a:r>
            <a:endParaRPr lang="en-US" dirty="0"/>
          </a:p>
        </p:txBody>
      </p:sp>
      <p:pic>
        <p:nvPicPr>
          <p:cNvPr id="6" name="Picture 5" descr="The image on this page is the sound control Panel item. Across the top it has playback, Recoding, Sounds and Communications tabs to choose from. For this image it I displays sounds. You have an area to select “sound Scheme”, “Program Events” or a “Play Windows Start up sound” check box.">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5205221" y="903631"/>
            <a:ext cx="3172961" cy="3556578"/>
          </a:xfrm>
          <a:prstGeom prst="rect">
            <a:avLst/>
          </a:prstGeom>
          <a:ln w="12700">
            <a:solidFill>
              <a:schemeClr val="tx1"/>
            </a:solidFill>
          </a:ln>
        </p:spPr>
      </p:pic>
    </p:spTree>
    <p:custDataLst>
      <p:tags r:id="rId1"/>
    </p:custDataLst>
    <p:extLst>
      <p:ext uri="{BB962C8B-B14F-4D97-AF65-F5344CB8AC3E}">
        <p14:creationId xmlns:p14="http://schemas.microsoft.com/office/powerpoint/2010/main" val="4282462343"/>
      </p:ext>
    </p:extLst>
  </p:cSld>
  <p:clrMapOvr>
    <a:masterClrMapping/>
  </p:clrMapOvr>
  <p:transition spd="slow">
    <p:wipe/>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4741911" cy="757551"/>
          </a:xfrm>
        </p:spPr>
        <p:txBody>
          <a:bodyPr/>
          <a:lstStyle/>
          <a:p>
            <a:pPr rtl="0"/>
            <a:r>
              <a:rPr lang="x-none" sz="1600" dirty="0"/>
              <a:t>Reloj, región y </a:t>
            </a:r>
            <a:r>
              <a:rPr lang="en-US" altLang="en-US" dirty="0"/>
              <a:t/>
            </a:r>
            <a:br>
              <a:rPr lang="en-US" altLang="en-US" dirty="0"/>
            </a:br>
            <a:r>
              <a:rPr lang="x-none" dirty="0"/>
              <a:t>reloj de idioma</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246112" y="969702"/>
            <a:ext cx="4974070" cy="4312920"/>
          </a:xfrm>
        </p:spPr>
        <p:txBody>
          <a:bodyPr/>
          <a:lstStyle/>
          <a:p>
            <a:pPr rtl="0"/>
            <a:r>
              <a:rPr lang="x-none" sz="1400" dirty="0"/>
              <a:t>Windows le permite cambiar la hora y la fecha del sistema mediante el elemento Fecha y hora del panel de control, como se muestra en la figura. </a:t>
            </a:r>
          </a:p>
          <a:p>
            <a:pPr rtl="0"/>
            <a:r>
              <a:rPr lang="x-none" sz="1400" dirty="0"/>
              <a:t>También puede ajustar su huso horario. </a:t>
            </a:r>
          </a:p>
          <a:p>
            <a:pPr rtl="0"/>
            <a:r>
              <a:rPr lang="x-none" sz="1400" dirty="0"/>
              <a:t>Windows actualizará automáticamente la configuración de hora cuando se produzcan cambios de hora. </a:t>
            </a:r>
          </a:p>
          <a:p>
            <a:pPr rtl="0"/>
            <a:r>
              <a:rPr lang="x-none" sz="1400" dirty="0"/>
              <a:t>El reloj de Windows se sincronizará automáticamente con una autoridad de horario en Internet. Esto garantiza que el valor de la hora sea preciso.</a:t>
            </a:r>
          </a:p>
          <a:p>
            <a:pPr rtl="0"/>
            <a:r>
              <a:rPr lang="x-none" sz="1400" dirty="0"/>
              <a:t>Se accede a Fecha y hora a través de la categoría del Panel de control de reloj y región en Windows 10. En Windows 7 y 8, se accede a través de la categoría Panel de control de reloj, idioma y región</a:t>
            </a:r>
            <a:r>
              <a:rPr lang="x-none" sz="1400" dirty="0" smtClean="0"/>
              <a:t>.</a:t>
            </a:r>
            <a:endParaRPr lang="en-US" sz="1400" dirty="0"/>
          </a:p>
        </p:txBody>
      </p:sp>
      <p:pic>
        <p:nvPicPr>
          <p:cNvPr id="6" name="Picture 5" descr="Image is of  Date and Time control panel.">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5332628" y="651316"/>
            <a:ext cx="3171291" cy="3840868"/>
          </a:xfrm>
          <a:prstGeom prst="rect">
            <a:avLst/>
          </a:prstGeom>
          <a:ln w="12700">
            <a:solidFill>
              <a:schemeClr val="tx1"/>
            </a:solidFill>
          </a:ln>
        </p:spPr>
      </p:pic>
    </p:spTree>
    <p:custDataLst>
      <p:tags r:id="rId1"/>
    </p:custDataLst>
    <p:extLst>
      <p:ext uri="{BB962C8B-B14F-4D97-AF65-F5344CB8AC3E}">
        <p14:creationId xmlns:p14="http://schemas.microsoft.com/office/powerpoint/2010/main" val="1185619023"/>
      </p:ext>
    </p:extLst>
  </p:cSld>
  <p:clrMapOvr>
    <a:masterClrMapping/>
  </p:clrMapOvr>
  <p:transition spd="slow">
    <p:wipe/>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4300431" cy="757551"/>
          </a:xfrm>
        </p:spPr>
        <p:txBody>
          <a:bodyPr/>
          <a:lstStyle/>
          <a:p>
            <a:pPr rtl="0"/>
            <a:r>
              <a:rPr lang="x-none" sz="1600"/>
              <a:t>Reloj, región e idioma</a:t>
            </a:r>
            <a:r>
              <a:rPr lang="en-US" altLang="en-US" dirty="0"/>
              <a:t/>
            </a:r>
            <a:br>
              <a:rPr lang="en-US" altLang="en-US" dirty="0"/>
            </a:br>
            <a:r>
              <a:rPr lang="x-none"/>
              <a:t>Región</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3923819" y="415290"/>
            <a:ext cx="5184000" cy="4312920"/>
          </a:xfrm>
        </p:spPr>
        <p:txBody>
          <a:bodyPr/>
          <a:lstStyle/>
          <a:p>
            <a:pPr rtl="0"/>
            <a:r>
              <a:rPr lang="x-none" dirty="0"/>
              <a:t>Windows le permite cambiar el formato de los números, las divisas, la fecha y la hora mediante el elemento Región del panel de control.</a:t>
            </a:r>
          </a:p>
          <a:p>
            <a:pPr rtl="0"/>
            <a:r>
              <a:rPr lang="x-none" dirty="0"/>
              <a:t>Windows 10 intenta usar los servicios de ubicación para detectar automáticamente la ubicación de la computadora. La ubicación también puede configurarse manualmente si no se puede determinar la ubicación.</a:t>
            </a:r>
          </a:p>
          <a:p>
            <a:pPr rtl="0"/>
            <a:r>
              <a:rPr lang="x-none" dirty="0"/>
              <a:t>Los formatos de configuración de fecha y hora se pueden cambiar modificando los patrones de pantalla disponibles en el área de formatos de fecha y hora.</a:t>
            </a:r>
          </a:p>
          <a:p>
            <a:pPr rtl="0"/>
            <a:r>
              <a:rPr lang="x-none" dirty="0"/>
              <a:t>Haga clic en configuración adicional para cambiar los formatos de número y divisa, además del sistema de medición utilizado en la región. </a:t>
            </a:r>
          </a:p>
          <a:p>
            <a:pPr rtl="0"/>
            <a:r>
              <a:rPr lang="x-none" dirty="0"/>
              <a:t>También hay formatos de fecha y hora adicionales disponibles.</a:t>
            </a:r>
          </a:p>
        </p:txBody>
      </p:sp>
      <p:pic>
        <p:nvPicPr>
          <p:cNvPr id="6" name="Picture 5" descr="The image is of Windows 10 Region Control Panel Item. This image shows the region control and has two tabs at the top-Formats and Administrative. Formats is selected. Under that there is drop down box to select format (such as English) and a place to choose if the user wants windows to match the language with the region selected. There is a clickable link for language preferences. Next there are five dropdown boxes Data and time format. Short date (M/d/yyy); Long date (dddd,MMMM d, yyyy) and Short time (h:mm tt), Long time (h:mm:ss tt) and First day of the week (Sunday is selected in this image). Below that it displays an example of the items you chose above.">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932054" y="871508"/>
            <a:ext cx="2870326" cy="3649510"/>
          </a:xfrm>
          <a:prstGeom prst="rect">
            <a:avLst/>
          </a:prstGeom>
          <a:ln w="12700">
            <a:solidFill>
              <a:schemeClr val="tx1"/>
            </a:solidFill>
          </a:ln>
        </p:spPr>
      </p:pic>
    </p:spTree>
    <p:custDataLst>
      <p:tags r:id="rId1"/>
    </p:custDataLst>
    <p:extLst>
      <p:ext uri="{BB962C8B-B14F-4D97-AF65-F5344CB8AC3E}">
        <p14:creationId xmlns:p14="http://schemas.microsoft.com/office/powerpoint/2010/main" val="1526512787"/>
      </p:ext>
    </p:extLst>
  </p:cSld>
  <p:clrMapOvr>
    <a:masterClrMapping/>
  </p:clrMapOvr>
  <p:transition spd="slow">
    <p:wipe/>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Reloj, región e idioma</a:t>
            </a:r>
            <a:r>
              <a:rPr lang="en-US" altLang="en-US" dirty="0"/>
              <a:t/>
            </a:r>
            <a:br>
              <a:rPr lang="en-US" altLang="en-US" dirty="0"/>
            </a:br>
            <a:r>
              <a:rPr lang="x-none"/>
              <a:t>Idioma</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169912" y="1007802"/>
            <a:ext cx="4495800" cy="4312920"/>
          </a:xfrm>
        </p:spPr>
        <p:txBody>
          <a:bodyPr/>
          <a:lstStyle/>
          <a:p>
            <a:pPr rtl="0"/>
            <a:r>
              <a:rPr lang="x-none" dirty="0"/>
              <a:t>En Windows 7 y Windows 8, el idioma se puede configurar a través de los elementos del panel de control. Esto permitía a los usuarios instalar paquetes de idiomas que incluían fuentes y otros recursos necesarios para diferentes idiomas.</a:t>
            </a:r>
          </a:p>
          <a:p>
            <a:pPr rtl="0"/>
            <a:r>
              <a:rPr lang="x-none" dirty="0"/>
              <a:t>En Windows 10, esto se pasó a la aplicación de configuración de la región, como se muestra en la figura. Al agregar un idioma, puede incluso elegir instalar el soporte de Cortana para comandos de voz en ese idioma, si está disponible.</a:t>
            </a:r>
          </a:p>
          <a:p>
            <a:endParaRPr lang="en-US" dirty="0"/>
          </a:p>
        </p:txBody>
      </p:sp>
      <p:pic>
        <p:nvPicPr>
          <p:cNvPr id="6" name="Picture 5" descr="Image is of Windows 10 Language Settings. This image Displays a drop down box for language desired (English is selected here). It also gives you a clickable link to the Windows Store app where the user could add Windows display language with Local Experience Packs. At the very bottom is a enlarged “+” to a add a language. Below that it reminds you that the preferred language (and all included settings) are in English.">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5143500" y="872661"/>
            <a:ext cx="3284220" cy="3753396"/>
          </a:xfrm>
          <a:prstGeom prst="rect">
            <a:avLst/>
          </a:prstGeom>
          <a:ln w="12700">
            <a:solidFill>
              <a:schemeClr val="tx1"/>
            </a:solidFill>
          </a:ln>
        </p:spPr>
      </p:pic>
    </p:spTree>
    <p:custDataLst>
      <p:tags r:id="rId1"/>
    </p:custDataLst>
    <p:extLst>
      <p:ext uri="{BB962C8B-B14F-4D97-AF65-F5344CB8AC3E}">
        <p14:creationId xmlns:p14="http://schemas.microsoft.com/office/powerpoint/2010/main" val="272866807"/>
      </p:ext>
    </p:extLst>
  </p:cSld>
  <p:clrMapOvr>
    <a:masterClrMapping/>
  </p:clrMapOvr>
  <p:transition spd="slow">
    <p:wipe/>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Reloj, región e idioma</a:t>
            </a:r>
            <a:r>
              <a:rPr lang="en-US" altLang="en-US" dirty="0"/>
              <a:t/>
            </a:r>
            <a:br>
              <a:rPr lang="en-US" altLang="en-US" dirty="0"/>
            </a:br>
            <a:r>
              <a:rPr lang="x-none"/>
              <a:t>Práctica de laboratorio: opciones de región e idioma</a:t>
            </a:r>
          </a:p>
        </p:txBody>
      </p:sp>
      <p:sp>
        <p:nvSpPr>
          <p:cNvPr id="7" name="Content Placeholder 2">
            <a:extLst>
              <a:ext uri="{FF2B5EF4-FFF2-40B4-BE49-F238E27FC236}">
                <a16:creationId xmlns:a16="http://schemas.microsoft.com/office/drawing/2014/main" xmlns:c15="http://schemas.microsoft.com/office/drawing/2012/chart" xmlns:c="http://schemas.openxmlformats.org/drawingml/2006/chart" xmlns="" id="{659D9F96-345E-4078-BF49-8BD66CFC16FF}"/>
              </a:ext>
            </a:extLst>
          </p:cNvPr>
          <p:cNvSpPr>
            <a:spLocks noGrp="1"/>
          </p:cNvSpPr>
          <p:nvPr>
            <p:ph idx="1"/>
          </p:nvPr>
        </p:nvSpPr>
        <p:spPr>
          <a:xfrm>
            <a:off x="286440" y="925417"/>
            <a:ext cx="7260114" cy="1269143"/>
          </a:xfrm>
        </p:spPr>
        <p:txBody>
          <a:bodyPr/>
          <a:lstStyle/>
          <a:p>
            <a:pPr marL="0" indent="0" rtl="0">
              <a:buNone/>
            </a:pPr>
            <a:r>
              <a:rPr lang="x-none"/>
              <a:t>En esta práctica de laboratorio, examinará la configuración regional y de idioma en Windows.</a:t>
            </a:r>
          </a:p>
        </p:txBody>
      </p:sp>
    </p:spTree>
    <p:custDataLst>
      <p:tags r:id="rId1"/>
    </p:custDataLst>
    <p:extLst>
      <p:ext uri="{BB962C8B-B14F-4D97-AF65-F5344CB8AC3E}">
        <p14:creationId xmlns:p14="http://schemas.microsoft.com/office/powerpoint/2010/main" val="708025430"/>
      </p:ext>
    </p:extLst>
  </p:cSld>
  <p:clrMapOvr>
    <a:masterClrMapping/>
  </p:clrMapOvr>
  <p:transition spd="slow">
    <p:wipe/>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Paneles de control de Programas y características</a:t>
            </a:r>
            <a:r>
              <a:rPr lang="en-US" altLang="en-US" dirty="0"/>
              <a:t/>
            </a:r>
            <a:br>
              <a:rPr lang="en-US" altLang="en-US" dirty="0"/>
            </a:br>
            <a:r>
              <a:rPr lang="x-none"/>
              <a:t>Programas</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126369" y="822143"/>
            <a:ext cx="4468491" cy="4312920"/>
          </a:xfrm>
        </p:spPr>
        <p:txBody>
          <a:bodyPr/>
          <a:lstStyle/>
          <a:p>
            <a:pPr rtl="0"/>
            <a:r>
              <a:rPr lang="x-none" sz="1400" dirty="0"/>
              <a:t>Utilice los elementos Programas y características del panel de control para desinstalar un programa de su computadora. </a:t>
            </a:r>
          </a:p>
          <a:p>
            <a:pPr rtl="0"/>
            <a:r>
              <a:rPr lang="x-none" sz="1400" dirty="0"/>
              <a:t>Es importante que las aplicaciones se desinstalen a través del elemento Programas y características del panel de control o de una opción de menú desinstalación que está asociada con la aplicación en el menú Inicio.</a:t>
            </a:r>
          </a:p>
          <a:p>
            <a:pPr rtl="0"/>
            <a:r>
              <a:rPr lang="x-none" sz="1400" dirty="0"/>
              <a:t>Además, puede reparar la instalación de algunos programas que pueden tener problemas.</a:t>
            </a:r>
          </a:p>
          <a:p>
            <a:pPr rtl="0"/>
            <a:r>
              <a:rPr lang="x-none" sz="1400" dirty="0"/>
              <a:t>Puede resolver problemas con programas que se hicieron para versiones anteriores de Windows.</a:t>
            </a:r>
          </a:p>
          <a:p>
            <a:pPr rtl="0"/>
            <a:r>
              <a:rPr lang="x-none" sz="1400" dirty="0"/>
              <a:t>Por último, puede elegir instalar software de forma manual desde la red.</a:t>
            </a:r>
          </a:p>
        </p:txBody>
      </p:sp>
      <p:pic>
        <p:nvPicPr>
          <p:cNvPr id="6" name="Picture 5" descr="This image is for the path for this item is Control Panel &gt; Programs &gt; Programs and Features. ">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594860" y="1084002"/>
            <a:ext cx="4307677" cy="2879224"/>
          </a:xfrm>
          <a:prstGeom prst="rect">
            <a:avLst/>
          </a:prstGeom>
          <a:ln w="12700">
            <a:solidFill>
              <a:schemeClr val="tx1"/>
            </a:solidFill>
          </a:ln>
        </p:spPr>
      </p:pic>
    </p:spTree>
    <p:custDataLst>
      <p:tags r:id="rId1"/>
    </p:custDataLst>
    <p:extLst>
      <p:ext uri="{BB962C8B-B14F-4D97-AF65-F5344CB8AC3E}">
        <p14:creationId xmlns:p14="http://schemas.microsoft.com/office/powerpoint/2010/main" val="50107650"/>
      </p:ext>
    </p:extLst>
  </p:cSld>
  <p:clrMapOvr>
    <a:masterClrMapping/>
  </p:clrMapOvr>
  <p:transition spd="slow">
    <p:wipe/>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Paneles de control de programas y características</a:t>
            </a:r>
            <a:r>
              <a:rPr lang="en-US" altLang="en-US" dirty="0"/>
              <a:t/>
            </a:r>
            <a:br>
              <a:rPr lang="en-US" altLang="en-US" dirty="0"/>
            </a:br>
            <a:r>
              <a:rPr lang="x-none"/>
              <a:t>Características y actualizaciones de Windows</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169912" y="1007802"/>
            <a:ext cx="4495800" cy="4312920"/>
          </a:xfrm>
        </p:spPr>
        <p:txBody>
          <a:bodyPr/>
          <a:lstStyle/>
          <a:p>
            <a:pPr rtl="0"/>
            <a:r>
              <a:rPr lang="x-none"/>
              <a:t>También puede activar o desactivar las características de Windows, como se muestra en la figura. </a:t>
            </a:r>
          </a:p>
          <a:p>
            <a:pPr rtl="0"/>
            <a:r>
              <a:rPr lang="x-none"/>
              <a:t>Los programas y las características también le permiten ver las actualizaciones de Windows que se han instalado y desinstalar las actualizaciones específicas si causan problemas y no tienen dependencias con otras actualizaciones o software instalados.</a:t>
            </a:r>
          </a:p>
        </p:txBody>
      </p:sp>
      <p:pic>
        <p:nvPicPr>
          <p:cNvPr id="6" name="Picture 5" descr="This image displays the Windows Features item. It displays all the programs and features and allows you to turn it on or off by checking (or unchecking) the box next to feature.">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5095901" y="1007802"/>
            <a:ext cx="3542508" cy="3137478"/>
          </a:xfrm>
          <a:prstGeom prst="rect">
            <a:avLst/>
          </a:prstGeom>
          <a:ln w="12700">
            <a:solidFill>
              <a:schemeClr val="tx1"/>
            </a:solidFill>
          </a:ln>
        </p:spPr>
      </p:pic>
    </p:spTree>
    <p:custDataLst>
      <p:tags r:id="rId1"/>
    </p:custDataLst>
    <p:extLst>
      <p:ext uri="{BB962C8B-B14F-4D97-AF65-F5344CB8AC3E}">
        <p14:creationId xmlns:p14="http://schemas.microsoft.com/office/powerpoint/2010/main" val="62420811"/>
      </p:ext>
    </p:extLst>
  </p:cSld>
  <p:clrMapOvr>
    <a:masterClrMapping/>
  </p:clrMapOvr>
  <p:transition spd="slow">
    <p:wipe/>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Paneles de control de Programas y características</a:t>
            </a:r>
            <a:r>
              <a:rPr lang="en-US" altLang="en-US" dirty="0"/>
              <a:t/>
            </a:r>
            <a:br>
              <a:rPr lang="en-US" altLang="en-US" dirty="0"/>
            </a:br>
            <a:r>
              <a:rPr lang="x-none"/>
              <a:t>Programas</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169912" y="1007802"/>
            <a:ext cx="4560404" cy="4312920"/>
          </a:xfrm>
        </p:spPr>
        <p:txBody>
          <a:bodyPr rIns="144000"/>
          <a:lstStyle/>
          <a:p>
            <a:pPr rtl="0"/>
            <a:r>
              <a:rPr lang="x-none" sz="1400" spc="-30" dirty="0"/>
              <a:t>El elemento del panel de control de programas predeterminado proporciona los medios para configurar el modo en que Windows trata los archivos y las aplicaciones que se utilizan para trabajar con ellos. </a:t>
            </a:r>
          </a:p>
          <a:p>
            <a:pPr rtl="0"/>
            <a:r>
              <a:rPr lang="x-none" sz="1400" spc="-30" dirty="0"/>
              <a:t>Ejemplo: Si tiene varios navegadores web instalados, puede elegir qué navegador web se abrirá para ver un enlace en el que hizo clic en un correo electrónico u otro archivo.</a:t>
            </a:r>
          </a:p>
          <a:p>
            <a:pPr rtl="0"/>
            <a:r>
              <a:rPr lang="x-none" sz="1400" spc="-30" dirty="0"/>
              <a:t>Seleccione aplicaciones predeterminadas o la aplicación que se abre para un tipo de archivo específico. </a:t>
            </a:r>
          </a:p>
          <a:p>
            <a:pPr rtl="0"/>
            <a:r>
              <a:rPr lang="x-none" sz="1400" spc="-30" dirty="0"/>
              <a:t>Por ejemplo, puede configurar un archivo de gráficos JPEG para abrir en un navegador o para verlo en un editor de gráficos</a:t>
            </a:r>
          </a:p>
        </p:txBody>
      </p:sp>
      <p:pic>
        <p:nvPicPr>
          <p:cNvPr id="6" name="Picture 5" descr="The image is of Default Programs Control Panel which provides the means to configure the way that Windows handles files and the applications that are used to work with them.">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730316" y="1007802"/>
            <a:ext cx="4162266" cy="3198438"/>
          </a:xfrm>
          <a:prstGeom prst="rect">
            <a:avLst/>
          </a:prstGeom>
          <a:ln w="12700">
            <a:solidFill>
              <a:schemeClr val="tx1"/>
            </a:solidFill>
          </a:ln>
        </p:spPr>
      </p:pic>
    </p:spTree>
    <p:custDataLst>
      <p:tags r:id="rId1"/>
    </p:custDataLst>
    <p:extLst>
      <p:ext uri="{BB962C8B-B14F-4D97-AF65-F5344CB8AC3E}">
        <p14:creationId xmlns:p14="http://schemas.microsoft.com/office/powerpoint/2010/main" val="373719603"/>
      </p:ext>
    </p:extLst>
  </p:cSld>
  <p:clrMapOvr>
    <a:masterClrMapping/>
  </p:clrMapOvr>
  <p:transition spd="slow">
    <p:wipe/>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Otros paneles de control</a:t>
            </a:r>
            <a:r>
              <a:rPr lang="en-US" altLang="en-US" dirty="0"/>
              <a:t/>
            </a:r>
            <a:br>
              <a:rPr lang="en-US" altLang="en-US" dirty="0"/>
            </a:br>
            <a:r>
              <a:rPr lang="x-none"/>
              <a:t>Solución de problemas</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169912" y="1007802"/>
            <a:ext cx="4303122" cy="4312920"/>
          </a:xfrm>
        </p:spPr>
        <p:txBody>
          <a:bodyPr/>
          <a:lstStyle/>
          <a:p>
            <a:pPr rtl="0"/>
            <a:r>
              <a:rPr lang="x-none" dirty="0"/>
              <a:t>El elemento del panel de control de solución de problemas tiene varias secuencias de comandos integradas que se utilizan para identificar y resolver problemas comunes con muchos componentes de Windows.</a:t>
            </a:r>
          </a:p>
          <a:p>
            <a:pPr rtl="0"/>
            <a:r>
              <a:rPr lang="x-none" dirty="0"/>
              <a:t>Las secuencias de comandos se ejecutan automáticamente y se pueden configurar para que realicen automáticamente los cambios a fin de corregir los problemas que se encuentran. </a:t>
            </a:r>
          </a:p>
          <a:p>
            <a:pPr rtl="0"/>
            <a:r>
              <a:rPr lang="x-none" dirty="0"/>
              <a:t>También puede ver cuándo se ejecutaron los scripts de resolución de problemas en el pasado mediante la función Ver historial.</a:t>
            </a:r>
          </a:p>
        </p:txBody>
      </p:sp>
      <p:pic>
        <p:nvPicPr>
          <p:cNvPr id="6" name="Picture 5" descr="This image displays the Windows 10 Troubleshooter Categories. The path to this item is: All Control Panel Items &gt; Troubleshooting. At the top it has a troubleshooting search box to look for more troubleshooters. Below that are the common categories. Programs, Hardware and Sound, Network and Internet and system and security.">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4473034" y="919775"/>
            <a:ext cx="4566394" cy="3102496"/>
          </a:xfrm>
          <a:prstGeom prst="rect">
            <a:avLst/>
          </a:prstGeom>
          <a:ln w="12700">
            <a:solidFill>
              <a:schemeClr val="tx1"/>
            </a:solidFill>
          </a:ln>
        </p:spPr>
      </p:pic>
    </p:spTree>
    <p:custDataLst>
      <p:tags r:id="rId1"/>
    </p:custDataLst>
    <p:extLst>
      <p:ext uri="{BB962C8B-B14F-4D97-AF65-F5344CB8AC3E}">
        <p14:creationId xmlns:p14="http://schemas.microsoft.com/office/powerpoint/2010/main" val="4259353968"/>
      </p:ext>
    </p:extLst>
  </p:cSld>
  <p:clrMapOvr>
    <a:masterClrMapping/>
  </p:clrMapOvr>
  <p:transition spd="slow">
    <p:wipe/>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Otros paneles de control </a:t>
            </a:r>
            <a:r>
              <a:rPr lang="en-US" altLang="en-US" dirty="0"/>
              <a:t/>
            </a:r>
            <a:br>
              <a:rPr lang="en-US" altLang="en-US" dirty="0"/>
            </a:br>
            <a:r>
              <a:rPr lang="x-none"/>
              <a:t>Cifrado de unidad BitLocker</a:t>
            </a:r>
          </a:p>
        </p:txBody>
      </p:sp>
      <p:sp>
        <p:nvSpPr>
          <p:cNvPr id="16" name="Rectangle 6">
            <a:extLst>
              <a:ext uri="{FF2B5EF4-FFF2-40B4-BE49-F238E27FC236}">
                <a16:creationId xmlns:a16="http://schemas.microsoft.com/office/drawing/2014/main" xmlns:c15="http://schemas.microsoft.com/office/drawing/2012/chart" xmlns:c="http://schemas.openxmlformats.org/drawingml/2006/chart" xmlns="" id="{0EB8C7B0-57DB-4518-BD50-E2405FF0AAEA}"/>
              </a:ext>
            </a:extLst>
          </p:cNvPr>
          <p:cNvSpPr>
            <a:spLocks noGrp="1" noChangeArrowheads="1"/>
          </p:cNvSpPr>
          <p:nvPr>
            <p:ph idx="1"/>
          </p:nvPr>
        </p:nvSpPr>
        <p:spPr>
          <a:xfrm>
            <a:off x="4739640" y="1179138"/>
            <a:ext cx="4404360" cy="3964362"/>
          </a:xfrm>
        </p:spPr>
        <p:txBody>
          <a:bodyPr/>
          <a:lstStyle/>
          <a:p>
            <a:pPr rtl="0"/>
            <a:r>
              <a:rPr lang="x-none"/>
              <a:t>BitLocker es un servicio proporcionado con Windows que cifrará todo el volumen de datos de disco para que no puedan leerlos terceros no autorizados.</a:t>
            </a:r>
          </a:p>
          <a:p>
            <a:pPr rtl="0"/>
            <a:r>
              <a:rPr lang="x-none"/>
              <a:t>Los datos se pueden perder si se roban la computadora o las unidades de disco.</a:t>
            </a:r>
          </a:p>
          <a:p>
            <a:pPr rtl="0"/>
            <a:r>
              <a:rPr lang="x-none"/>
              <a:t>Además, cuando la computadora se coloca fuera de servicio, BitLocker puede garantizar que el disco duro no pueda leerse cuando se eliminó de la computadora y se desechó.</a:t>
            </a:r>
          </a:p>
          <a:p>
            <a:pPr rtl="0"/>
            <a:r>
              <a:rPr lang="x-none"/>
              <a:t>El elemento del panel de control de BitLocker le permite controlar la manera en que funciona BitLocker.</a:t>
            </a:r>
          </a:p>
          <a:p>
            <a:endParaRPr lang="en-US" dirty="0"/>
          </a:p>
        </p:txBody>
      </p:sp>
      <p:pic>
        <p:nvPicPr>
          <p:cNvPr id="6" name="Picture 5" descr="The mage is of the path for Control Panel &gt;All Control Panel Items &gt;Bitlocker Drive Encryption. ">
            <a:extLst>
              <a:ext uri="{FF2B5EF4-FFF2-40B4-BE49-F238E27FC236}">
                <a16:creationId xmlns:a16="http://schemas.microsoft.com/office/drawing/2014/main" xmlns:c15="http://schemas.microsoft.com/office/drawing/2012/chart" xmlns:c="http://schemas.openxmlformats.org/drawingml/2006/chart" xmlns="" id="{4063D076-5038-4879-A928-60FA4D8800EE}"/>
              </a:ext>
            </a:extLst>
          </p:cNvPr>
          <p:cNvPicPr>
            <a:picLocks noChangeAspect="1"/>
          </p:cNvPicPr>
          <p:nvPr/>
        </p:nvPicPr>
        <p:blipFill>
          <a:blip r:embed="rId4"/>
          <a:srcRect/>
          <a:stretch/>
        </p:blipFill>
        <p:spPr>
          <a:xfrm>
            <a:off x="278083" y="1065634"/>
            <a:ext cx="4323714" cy="3338726"/>
          </a:xfrm>
          <a:prstGeom prst="rect">
            <a:avLst/>
          </a:prstGeom>
          <a:ln w="12700">
            <a:solidFill>
              <a:schemeClr val="tx1"/>
            </a:solidFill>
          </a:ln>
        </p:spPr>
      </p:pic>
    </p:spTree>
    <p:custDataLst>
      <p:tags r:id="rId1"/>
    </p:custDataLst>
    <p:extLst>
      <p:ext uri="{BB962C8B-B14F-4D97-AF65-F5344CB8AC3E}">
        <p14:creationId xmlns:p14="http://schemas.microsoft.com/office/powerpoint/2010/main" val="2071031396"/>
      </p:ext>
    </p:extLst>
  </p:cSld>
  <p:clrMapOvr>
    <a:masterClrMapping/>
  </p:clrMapOvr>
  <p:transition spd="slow">
    <p:wipe/>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03"/>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Theme">
  <a:themeElements>
    <a:clrScheme name="Custom 6">
      <a:dk1>
        <a:srgbClr val="58585B"/>
      </a:dk1>
      <a:lt1>
        <a:srgbClr val="FFFFFF"/>
      </a:lt1>
      <a:dk2>
        <a:srgbClr val="58585B"/>
      </a:dk2>
      <a:lt2>
        <a:srgbClr val="81C569"/>
      </a:lt2>
      <a:accent1>
        <a:srgbClr val="004C69"/>
      </a:accent1>
      <a:accent2>
        <a:srgbClr val="9E0B0F"/>
      </a:accent2>
      <a:accent3>
        <a:srgbClr val="FFFFFF"/>
      </a:accent3>
      <a:accent4>
        <a:srgbClr val="367187"/>
      </a:accent4>
      <a:accent5>
        <a:srgbClr val="38C6F4"/>
      </a:accent5>
      <a:accent6>
        <a:srgbClr val="FBAB18"/>
      </a:accent6>
      <a:hlink>
        <a:srgbClr val="38C6F4"/>
      </a:hlink>
      <a:folHlink>
        <a:srgbClr val="81C56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6A4D7"/>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Default Theme" id="{A3178FD6-045E-43BB-9FF9-79BDC55288A1}" vid="{B3635A64-254C-4D4D-B1C2-6197525273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21127</TotalTime>
  <Words>21112</Words>
  <Application>Microsoft Office PowerPoint</Application>
  <PresentationFormat>全屏显示(16:9)</PresentationFormat>
  <Paragraphs>2236</Paragraphs>
  <Slides>203</Slides>
  <Notes>203</Notes>
  <HiddenSlides>21</HiddenSlides>
  <MMClips>0</MMClips>
  <ScaleCrop>false</ScaleCrop>
  <HeadingPairs>
    <vt:vector size="4" baseType="variant">
      <vt:variant>
        <vt:lpstr>主题</vt:lpstr>
      </vt:variant>
      <vt:variant>
        <vt:i4>1</vt:i4>
      </vt:variant>
      <vt:variant>
        <vt:lpstr>幻灯片标题</vt:lpstr>
      </vt:variant>
      <vt:variant>
        <vt:i4>203</vt:i4>
      </vt:variant>
    </vt:vector>
  </HeadingPairs>
  <TitlesOfParts>
    <vt:vector size="204" baseType="lpstr">
      <vt:lpstr>Default Theme</vt:lpstr>
      <vt:lpstr>Capítulo 11: Configuración de Windows</vt:lpstr>
      <vt:lpstr>Materiales del instructor: Guía de planificación del capítulo 11</vt:lpstr>
      <vt:lpstr>Capítulo 11: Configuración de Windows</vt:lpstr>
      <vt:lpstr>Verifique su comprensión y ¿Qué conoce hasta ahora? </vt:lpstr>
      <vt:lpstr>Capítulo 11: Actividades</vt:lpstr>
      <vt:lpstr>Capítulo 11: Actividades (cont.)</vt:lpstr>
      <vt:lpstr>Capítulo 11: Actividades (cont.)</vt:lpstr>
      <vt:lpstr>Capítulo 11: Actividades (cont.)</vt:lpstr>
      <vt:lpstr>Capítulo 11: Actividades (cont.)</vt:lpstr>
      <vt:lpstr>Capítulo 11: Actividades (cont.)</vt:lpstr>
      <vt:lpstr>Capítulo 11: Actividades (cont.)</vt:lpstr>
      <vt:lpstr>Capítulo 11: Evaluación</vt:lpstr>
      <vt:lpstr>Capítulo 11: Prácticas recomendadas</vt:lpstr>
      <vt:lpstr>Capítulo 11: Prácticas recomendadas (cont.)</vt:lpstr>
      <vt:lpstr>Capítulo 11: Prácticas recomendadas (cont.)</vt:lpstr>
      <vt:lpstr>Capítulo 11: Prácticas recomendadas (cont.)</vt:lpstr>
      <vt:lpstr>Capítulo 11: Prácticas recomendadas (cont.)</vt:lpstr>
      <vt:lpstr>Capítulo 11: Prácticas recomendadas (cont.)</vt:lpstr>
      <vt:lpstr>Capítulo 11: Prácticas recomendadas (cont.)</vt:lpstr>
      <vt:lpstr>Capítulo 11: Prácticas recomendadas (cont.)</vt:lpstr>
      <vt:lpstr>Capítulo 11: Ayuda adicional</vt:lpstr>
      <vt:lpstr>PowerPoint 演示文稿</vt:lpstr>
      <vt:lpstr>Capítulo 11: configuración de Windows</vt:lpstr>
      <vt:lpstr>Capítulo 11: Secciones y objetivos</vt:lpstr>
      <vt:lpstr>Capítulo 11: Secciones y objetivos (continuación)</vt:lpstr>
      <vt:lpstr>Capítulo 11: Secciones y objetivos (continuación)</vt:lpstr>
      <vt:lpstr>Capítulo 11: Secciones y objetivos (continuación)</vt:lpstr>
      <vt:lpstr>Capítulo 11: Secciones y objetivos (continuación)</vt:lpstr>
      <vt:lpstr>11.1 Escritorio y Explorador de archivos de Windows</vt:lpstr>
      <vt:lpstr>Comparación de versiones de Windows Versiones de Windows</vt:lpstr>
      <vt:lpstr>Comparación de las versiones de Windows Windows 7</vt:lpstr>
      <vt:lpstr>Comparación de las versiones de Windows Windows 8</vt:lpstr>
      <vt:lpstr>Comparación de las versiones de Windows Windows 8.1</vt:lpstr>
      <vt:lpstr>Comparación de las versiones de Windows Windows 10</vt:lpstr>
      <vt:lpstr>El escritorio de Windows El escritorio de Windows 7</vt:lpstr>
      <vt:lpstr>El escritorio de Windows el escritorio de Windows 8</vt:lpstr>
      <vt:lpstr>Escritorio de Windows Escritorio de Windows 8.1</vt:lpstr>
      <vt:lpstr>Escritorio de Windows Personalización del Escritorio de Windows</vt:lpstr>
      <vt:lpstr>Escritorio de Windows Explicación en video: Escritorio de Windows 10</vt:lpstr>
      <vt:lpstr>Escritorio de Windows Menú de inicio de Windows 10</vt:lpstr>
      <vt:lpstr>Escritorio de Windows Menú de inicio de Windows 8.1 y 8.0</vt:lpstr>
      <vt:lpstr>Escritorio de Windows Menú de inicio de Windows 7</vt:lpstr>
      <vt:lpstr>Escritorio de Windows Barra de tareas</vt:lpstr>
      <vt:lpstr>Escritorio de Windows Práctica de laboratorio: Configure el escritorio de Windows</vt:lpstr>
      <vt:lpstr>Administrador de tareas de Windows Explicación de video: trabajar con el Administrador de tareas en Windows 10</vt:lpstr>
      <vt:lpstr>Administrador de tareas de Windows Funciones del administrador de tareas de Windows</vt:lpstr>
      <vt:lpstr>Administrador de tareas de Windows Administrador de tareas en Windows 7</vt:lpstr>
      <vt:lpstr>Administrador de tareas de Windows Práctica de laboratorio: trabaje con el administrador de tareas</vt:lpstr>
      <vt:lpstr>Explorador de archivos de Windows Explorador de archivos </vt:lpstr>
      <vt:lpstr>Explorador de archivos de Windows Explicación en video: trabajar con el explorador de archivos</vt:lpstr>
      <vt:lpstr>Explorador de archivos de Windows Este Equipo</vt:lpstr>
      <vt:lpstr>Explorador de Windows Ejecutar como administrador </vt:lpstr>
      <vt:lpstr>Explorador de archivos de Windows Bibliotecas de Windows</vt:lpstr>
      <vt:lpstr>Explorador de archivos de Windows Estructuras de directorios </vt:lpstr>
      <vt:lpstr>Explorador de archivos de Windows Ubicaciones de archivos del usuario y del sistema </vt:lpstr>
      <vt:lpstr>Explorador de archivos de Windows Extensiones de archivos </vt:lpstr>
      <vt:lpstr>Explorador de archivos de Windows Atributos del archivo</vt:lpstr>
      <vt:lpstr>Explorador de archivos de Windows Explicación en video: propiedades de aplicación, archivo y carpeta</vt:lpstr>
      <vt:lpstr>Explorador de archivos de Windows Práctica de laboratorio: trabajar con el explorador de archivos</vt:lpstr>
      <vt:lpstr>11.2 Configuración de Windows con paneles de control</vt:lpstr>
      <vt:lpstr>Utilidades del panel de control Windows 10: Configuración y paneles de control</vt:lpstr>
      <vt:lpstr>Utilidades del panel de control Introducción al Panel de control</vt:lpstr>
      <vt:lpstr>Utilidades del panel de control Vistas del Panel de control</vt:lpstr>
      <vt:lpstr>Utilidades del panel de control Defina categorías del panel de control</vt:lpstr>
      <vt:lpstr>Utilidades del panel de control Práctica de laboratorio: exploración de las categorías del panel de control</vt:lpstr>
      <vt:lpstr>Elementos del panel de control de cuentas y usuarios Cuentas de usuario</vt:lpstr>
      <vt:lpstr>Elementos del panel de control de cuentas y usuarios Configuración de control de cuentas de usuario</vt:lpstr>
      <vt:lpstr>Elementos del panel de control de usuarios y cuentas Práctica de laboratorio: cuentas de usuario</vt:lpstr>
      <vt:lpstr>Elementos del panel de control de usuario y de cuenta Administrador de credenciales</vt:lpstr>
      <vt:lpstr>Elementos del panel de control de usuarios y cuentas Centro de sincronización</vt:lpstr>
      <vt:lpstr>Paneles de control de red e Internet  Configuración de red</vt:lpstr>
      <vt:lpstr>Paneles de control de red e Internet Opciones de Internet</vt:lpstr>
      <vt:lpstr>Paneles de control de red e Internet Opciones de Internet (Cont.)</vt:lpstr>
      <vt:lpstr>Paneles de control de red e Internet Opciones de Internet (Cont.)</vt:lpstr>
      <vt:lpstr>Paneles de control de red e Internet  Centro de redes y recursos compartidos</vt:lpstr>
      <vt:lpstr>Paneles de control de red y de Internet Grupo del hogar</vt:lpstr>
      <vt:lpstr>Paneles de control de red e Internet Práctica de laboratorio: Configuración de los parámetros del navegador</vt:lpstr>
      <vt:lpstr>Ajustes de pantalla y Panel de control Ajustes de pantalla y Configuración</vt:lpstr>
      <vt:lpstr>Ajustes de pantalla y Panel de Control Funciones de la pantalla</vt:lpstr>
      <vt:lpstr>Panel de control de energía y del sistema Opciones de energía</vt:lpstr>
      <vt:lpstr>Paneles de control de alimentación y sistema Configuración de opciones de alimentación</vt:lpstr>
      <vt:lpstr>Paneles de control de energía y sistema Acciones de Opciones de energía</vt:lpstr>
      <vt:lpstr>Paneles de control de energía y sistema Elemento del Panel de control del sistema</vt:lpstr>
      <vt:lpstr>Paneles de control de energía y sistema Propiedades del sistema</vt:lpstr>
      <vt:lpstr>Paneles de control de energía y sistemas Aumento del rendimiento</vt:lpstr>
      <vt:lpstr>Paneles de control de la energía y el sistema Práctica de laboratorio: administración de la memoria virtual</vt:lpstr>
      <vt:lpstr>Paneles de control de hardware y sonido Administrador de dispositivos</vt:lpstr>
      <vt:lpstr>Paneles de control de hardware y sonido Práctica de laboratorio: uso del Administrador de dispositivos</vt:lpstr>
      <vt:lpstr>Paneles de control de hardware y sonido Dispositivos e impresoras</vt:lpstr>
      <vt:lpstr>Paneles de control de hardware y de sonido Sonido</vt:lpstr>
      <vt:lpstr>Reloj, región y  reloj de idioma</vt:lpstr>
      <vt:lpstr>Reloj, región e idioma Región</vt:lpstr>
      <vt:lpstr>Reloj, región e idioma Idioma</vt:lpstr>
      <vt:lpstr>Reloj, región e idioma Práctica de laboratorio: opciones de región e idioma</vt:lpstr>
      <vt:lpstr>Paneles de control de Programas y características Programas</vt:lpstr>
      <vt:lpstr>Paneles de control de programas y características Características y actualizaciones de Windows</vt:lpstr>
      <vt:lpstr>Paneles de control de Programas y características Programas</vt:lpstr>
      <vt:lpstr>Otros paneles de control Solución de problemas</vt:lpstr>
      <vt:lpstr>Otros paneles de control  Cifrado de unidad BitLocker</vt:lpstr>
      <vt:lpstr>Otros Paneles de control Explorador de archivos y Opciones de carpeta</vt:lpstr>
      <vt:lpstr>11.3 Administración del sistema</vt:lpstr>
      <vt:lpstr>Herramientas administrativas Elemento del Panel de control de herramientas administrativas</vt:lpstr>
      <vt:lpstr>Herramientas administrativas Administración de computadoras</vt:lpstr>
      <vt:lpstr>Herramientas administrativas Visor de eventos</vt:lpstr>
      <vt:lpstr>Herramientas administrativas Usuarios y grupos locales</vt:lpstr>
      <vt:lpstr>Herramientas administrativas Monitor de rendimiento</vt:lpstr>
      <vt:lpstr>Herramientas administrativas Servicios de componentes y Orígenes de datos</vt:lpstr>
      <vt:lpstr>Herramientas administrativas Servicios</vt:lpstr>
      <vt:lpstr>Herramientas administrativas Orígenes de datos</vt:lpstr>
      <vt:lpstr>Herramientas administrativas Administración de impresión</vt:lpstr>
      <vt:lpstr>Herramientas administrativas Diagnóstico de memoria de Windows</vt:lpstr>
      <vt:lpstr>Herramientas administrativas Práctica de laboratorio: Controle y administre los recursos del sistema</vt:lpstr>
      <vt:lpstr>Utilidades del sistema Información del sistema</vt:lpstr>
      <vt:lpstr>Utilidades del sistema Configuración del sistema</vt:lpstr>
      <vt:lpstr>Utilidades del sistema El registro</vt:lpstr>
      <vt:lpstr>Utilidades del sistema Regedit</vt:lpstr>
      <vt:lpstr>Utilidades del sistema Microsoft Management Console</vt:lpstr>
      <vt:lpstr>Utilidades del sistema DxDiag</vt:lpstr>
      <vt:lpstr>Utilidades del sistema Práctica de laboratorio: Utilidades del sistema</vt:lpstr>
      <vt:lpstr>Utilidades del sistema Práctica de laboratorio: Gestionar archivos del sistema</vt:lpstr>
      <vt:lpstr>Administración de discos Utilidad Administración de discos</vt:lpstr>
      <vt:lpstr>Administración de discos Estado de la unidad</vt:lpstr>
      <vt:lpstr>Administración de discos Montaje de una unidad</vt:lpstr>
      <vt:lpstr>Administración de discos Agregar arreglos de discos</vt:lpstr>
      <vt:lpstr>Administración de discos Optimización de discos</vt:lpstr>
      <vt:lpstr>Administración de discos Verificación de errores de disco</vt:lpstr>
      <vt:lpstr>Administración de discos Práctica de laboratorio: Mantenimiento del disco duro</vt:lpstr>
      <vt:lpstr>Instalación y configuración de aplicaciones Requisitos del sistema</vt:lpstr>
      <vt:lpstr>Instalación y configuración de aplicaciones Métodos de instalación</vt:lpstr>
      <vt:lpstr>Instalación y configuración de aplicaciones Instalación de una aplicación</vt:lpstr>
      <vt:lpstr>Instalación y configuración de aplicaciones Modo de compatibilidad</vt:lpstr>
      <vt:lpstr>Instalación y configuración de aplicaciones Desinstalar o cambiar un programa</vt:lpstr>
      <vt:lpstr>Instalación y configuración de aplicaciones Práctica de laboratorio: Instalación de software de terceros</vt:lpstr>
      <vt:lpstr>Instalación y configuración de aplicaciones Consideraciones de seguridad</vt:lpstr>
      <vt:lpstr>11.4 Herramientas de línea de comandos</vt:lpstr>
      <vt:lpstr>Uso de Windows CLI  PowerShell</vt:lpstr>
      <vt:lpstr>Uso de la CLI de Windows Shell de comandos</vt:lpstr>
      <vt:lpstr>Uso de la CLI de Windows Comandos básicos</vt:lpstr>
      <vt:lpstr>Uso de la CLI de Windows Demostración en video: Gestión de las sesiones de línea de comandos</vt:lpstr>
      <vt:lpstr>Uso de la CLI de Windows Práctica de laboratorio: Trabajar en la shell de comandos de Windows</vt:lpstr>
      <vt:lpstr>Comandos de CLI del sistema de archivos Convenciones de sintaxis de comandos</vt:lpstr>
      <vt:lpstr>Comandos de la CLI del sistema de archivos Navegación por el sistema de archivos</vt:lpstr>
      <vt:lpstr>Comandos de la CLI del sistema de archivos Navegación por el sistema de archivos: Comandos</vt:lpstr>
      <vt:lpstr>Comandos de la CLI del sistema de archivos Demostración en video: trabajar con Archivos y Carpetas</vt:lpstr>
      <vt:lpstr>Comandos de la CLI del sistema de archivos Manipulación Carpetas: Comandos</vt:lpstr>
      <vt:lpstr>Comandos de la CLI del sistema de archivos Manipulación Archivos: Comandos</vt:lpstr>
      <vt:lpstr>Comandos de la CLI del sistema de archivos Práctica de laboratorio: Comandos del sistema de archivos</vt:lpstr>
      <vt:lpstr>Comandos de la CLI del disco Operaciones de disco: Comandos</vt:lpstr>
      <vt:lpstr>Comandos de la CLI de disco Práctica de laboratorio: Comandos de la CLI de disco</vt:lpstr>
      <vt:lpstr>Comandos de la CLI de la tarea y del sistema  SistemaComandos de la CLI</vt:lpstr>
      <vt:lpstr>Comandos de la CLI de la tarea y del sistema Práctica de laboratorio: Comandos de la CLI de la tarea y del sistema</vt:lpstr>
      <vt:lpstr>Otros comandos útiles de CLI Otros comandos útiles</vt:lpstr>
      <vt:lpstr>Otros comandos útiles de la CLI Utilidades del sistema en ejecución</vt:lpstr>
      <vt:lpstr>Otros comandos útiles de la CLI Práctica de laboratorio: otros comandos útiles</vt:lpstr>
      <vt:lpstr>11.5 Redes de Windows</vt:lpstr>
      <vt:lpstr>Uso compartido de redes y asignación de unidades Dominio y grupo de trabajo</vt:lpstr>
      <vt:lpstr>Uso compartido de redes y asignación de unidades Grupo hogar</vt:lpstr>
      <vt:lpstr>Recurso compartido de red y Asignación de unidades Demostración en video: conexión a un grupo de trabajo o dominio</vt:lpstr>
      <vt:lpstr>Uso compartido de red y asignación de unidades Recursos compartidos de red y asignacion de unidades</vt:lpstr>
      <vt:lpstr>Uso compartido de red y asignación de unidades  Recursos compartidos administrativos</vt:lpstr>
      <vt:lpstr>Uso compartido de recursos locales con otros usuarios Uso compartido de recursos  locales</vt:lpstr>
      <vt:lpstr>Uso compartido de recursos locales con otros usuarios Uso compartido de impresoras en relación con la asignación de impresoras de red</vt:lpstr>
      <vt:lpstr>Uso compartido de recursos locales con otros usuarios Demostración en video: uso compartido de archivos y carpetas en una red local</vt:lpstr>
      <vt:lpstr>Compartir recursos locales con otros usuarios Práctica de laboratorio: Compartir recursos</vt:lpstr>
      <vt:lpstr>Configuración de una conexión de red cableada Configuración de interfaces de red cableada en Windows 10</vt:lpstr>
      <vt:lpstr>Configuración de una conexión de red cableada Configuración de una NIC cableada</vt:lpstr>
      <vt:lpstr>Configuración de una conexión de red cableada Configuración de un perfil de red</vt:lpstr>
      <vt:lpstr>Configuración de una conexión de red cableada Verificación de la conectividad con la GUI de Windows</vt:lpstr>
      <vt:lpstr>Configuración de una conexión de red cableada Comando ipconfig</vt:lpstr>
      <vt:lpstr>Configuración de una conexión de red cableada Comandos de la CLI de la red</vt:lpstr>
      <vt:lpstr>Configuración de una conexión de red cableada Demostración de video: pruebas y verificación de red con los comandos de la CLI</vt:lpstr>
      <vt:lpstr>Configuración de interfaces de una red inalámbrica en Windows  Configuración inalámbrica</vt:lpstr>
      <vt:lpstr>Configuración de una conexión de red cableada  Práctica de laboratorio: conexión y prueba de la conexión inalámbrica</vt:lpstr>
      <vt:lpstr>Protocolos de acceso remoto Acceso VPN en Windows</vt:lpstr>
      <vt:lpstr>Protocolos de acceso remoto Telnet y SSH</vt:lpstr>
      <vt:lpstr>Protocolos de acceso remoto Packet Tracer: uso de Telnet y SSH</vt:lpstr>
      <vt:lpstr>Escritorio remoto y asistencia Demostración en video: Escritorio remoto y asistencia remota</vt:lpstr>
      <vt:lpstr>Escritorio remoto y asistencia Práctica de laboratorio: Escritorio y asistencia remotos de Windows</vt:lpstr>
      <vt:lpstr>11.6 Técnicas de mantenimiento preventivo comunes para sistemas operativos</vt:lpstr>
      <vt:lpstr>Plan de mantenimiento preventivo para el SO Contenido del plan de mantenimiento preventivo</vt:lpstr>
      <vt:lpstr>Plan de mantenimiento preventivo para el SO  Práctica de laboratorio: administración de la carpeta de inicio</vt:lpstr>
      <vt:lpstr>Plan de mantenimiento preventivo para el SO  Windows Update</vt:lpstr>
      <vt:lpstr>Plan de mantenimiento preventivo del SO  Demostración en video: Planificación de tareas</vt:lpstr>
      <vt:lpstr>Plan de mantenimiento preventivo del SO  Práctica de laboratorio: planificación de una tarea con la GUI y en la línea de comandos.</vt:lpstr>
      <vt:lpstr>Backup and Restore Puntos de restauración</vt:lpstr>
      <vt:lpstr>Copia de respaldo y restauración Copia de respaldo del disco duro</vt:lpstr>
      <vt:lpstr>Copias de respaldo y restauración Demostración en video: herramientas de respaldo del disco duro</vt:lpstr>
      <vt:lpstr>Copia de respaldo y restauración Práctica de laboratorio: Restauración del sistema y creación de copia de respaldo del disco duro</vt:lpstr>
      <vt:lpstr>11.7 Aplicación del proceso de resolución de problemas en sistemas operativos Windows</vt:lpstr>
      <vt:lpstr>Aplicación del proceso de resolución de problemas en los sistemas operativos Windows Los seis pasos del proceso de resolución de problemas</vt:lpstr>
      <vt:lpstr>Aplicación del proceso de resolución de problemas en sistemas operativos Windows Identificación del problema</vt:lpstr>
      <vt:lpstr>Aplicación del proceso de resolución de problemas en sistemas operativos Windows Establecimiento de una teoría de causa probable</vt:lpstr>
      <vt:lpstr>Aplicación del proceso de resolución de problemas en sistemas operativos Windows Pruebe la teoría para determinar la causa</vt:lpstr>
      <vt:lpstr>Aplicación del proceso de resolución de problemas en los sistemas operativos Windows Establecimiento de un plan de acción para resolver el problema e implementar la solución</vt:lpstr>
      <vt:lpstr>Aplicación del proceso de resolución de problemas en los sistemas operativos Windows Verificación de la funcionalidad completa del sistema y, si corresponde, implementación de medidas preventivas</vt:lpstr>
      <vt:lpstr>Aplicación del proceso de resolución de problemas en sistemas operativos Windows Registro de hallazgos, acciones y resultados</vt:lpstr>
      <vt:lpstr>Problemas y soluciones comunes de los sistemas operativos Windows Problemas y soluciones comunes</vt:lpstr>
      <vt:lpstr>Resolución avanzada de problemas de los sistemas operativos Windows Problemas y soluciones avanzados de los sistemas operativos</vt:lpstr>
      <vt:lpstr>Resolución de problemas avanzados de sistemas operativos Windows Práctica de laboratorio: Resolución de problemas de sistemas operativos</vt:lpstr>
      <vt:lpstr>11.8 Resumen del capítulo</vt:lpstr>
      <vt:lpstr>Conclusión  Configuración de Windows</vt:lpstr>
      <vt:lpstr>Capítulo 11 Nuevos términos y comandos</vt:lpstr>
      <vt:lpstr>PowerPoint 演示文稿</vt:lpstr>
    </vt:vector>
  </TitlesOfParts>
  <Company>Cisco Systems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bvachon@cisco.com</dc:creator>
  <cp:lastModifiedBy>User</cp:lastModifiedBy>
  <cp:revision>932</cp:revision>
  <dcterms:created xsi:type="dcterms:W3CDTF">2016-08-22T22:27:36Z</dcterms:created>
  <dcterms:modified xsi:type="dcterms:W3CDTF">2019-12-03T10:46:49Z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ProviderInitializationData">
    <vt:lpwstr>https://cisco.jiveon.com</vt:lpwstr>
  </property>
  <property fmtid="{D5CDD505-2E9C-101B-9397-08002B2CF9AE}" pid="3" name="Offisync_UpdateToken">
    <vt:lpwstr>1</vt:lpwstr>
  </property>
  <property fmtid="{D5CDD505-2E9C-101B-9397-08002B2CF9AE}" pid="4" name="Offisync_ServerID">
    <vt:lpwstr>07841bbc-cd3c-4a76-827f-75a2226890f4</vt:lpwstr>
  </property>
  <property fmtid="{D5CDD505-2E9C-101B-9397-08002B2CF9AE}" pid="5" name="Offisync_UniqueId">
    <vt:lpwstr>1702406</vt:lpwstr>
  </property>
  <property fmtid="{D5CDD505-2E9C-101B-9397-08002B2CF9AE}" pid="6" name="Jive_VersionGuid">
    <vt:lpwstr>fd96a0b3-f68d-4727-8e4f-2128d37ed30a</vt:lpwstr>
  </property>
  <property fmtid="{D5CDD505-2E9C-101B-9397-08002B2CF9AE}" pid="7" name="Jive_LatestUserAccountName">
    <vt:lpwstr>alljohns</vt:lpwstr>
  </property>
  <property fmtid="{D5CDD505-2E9C-101B-9397-08002B2CF9AE}" pid="8" name="ArticulateGUID">
    <vt:lpwstr>6F303008-BB36-4E3D-81E1-81EF4ED3B9E8</vt:lpwstr>
  </property>
  <property fmtid="{D5CDD505-2E9C-101B-9397-08002B2CF9AE}" pid="9" name="ArticulatePath">
    <vt:lpwstr>IT_Essentials_v7_Chp11_da_jg</vt:lpwstr>
  </property>
</Properties>
</file>