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8" r:id="rId14"/>
    <p:sldId id="269" r:id="rId15"/>
    <p:sldId id="270" r:id="rId16"/>
    <p:sldId id="262" r:id="rId17"/>
    <p:sldId id="263" r:id="rId18"/>
    <p:sldId id="264" r:id="rId19"/>
    <p:sldId id="265" r:id="rId20"/>
    <p:sldId id="266" r:id="rId21"/>
    <p:sldId id="267" r:id="rId22"/>
    <p:sldId id="288" r:id="rId23"/>
    <p:sldId id="289" r:id="rId24"/>
    <p:sldId id="280" r:id="rId25"/>
    <p:sldId id="281" r:id="rId26"/>
    <p:sldId id="282" r:id="rId27"/>
    <p:sldId id="283" r:id="rId28"/>
    <p:sldId id="284" r:id="rId29"/>
    <p:sldId id="287" r:id="rId30"/>
    <p:sldId id="261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7C8A7-218C-4989-863E-4ECD4888D6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AE8523-215D-4DE8-B8EF-A9548D30B566}">
      <dgm:prSet phldrT="[Texto]"/>
      <dgm:spPr/>
      <dgm:t>
        <a:bodyPr/>
        <a:lstStyle/>
        <a:p>
          <a:r>
            <a:rPr lang="es-ES" dirty="0" smtClean="0"/>
            <a:t>Adaptación del libro Arte Urbano en Colmenar Viejo</a:t>
          </a:r>
          <a:endParaRPr lang="es-ES" dirty="0"/>
        </a:p>
      </dgm:t>
    </dgm:pt>
    <dgm:pt modelId="{1684E756-1AAF-4D6A-96DC-2BF5E65D3ADB}" type="parTrans" cxnId="{C7EBAFAB-6BBE-4ABA-98C1-118969A4BF59}">
      <dgm:prSet/>
      <dgm:spPr/>
      <dgm:t>
        <a:bodyPr/>
        <a:lstStyle/>
        <a:p>
          <a:endParaRPr lang="es-ES"/>
        </a:p>
      </dgm:t>
    </dgm:pt>
    <dgm:pt modelId="{D215B366-ECDE-45C6-B13F-B49DE8250D7E}" type="sibTrans" cxnId="{C7EBAFAB-6BBE-4ABA-98C1-118969A4BF59}">
      <dgm:prSet/>
      <dgm:spPr/>
      <dgm:t>
        <a:bodyPr/>
        <a:lstStyle/>
        <a:p>
          <a:endParaRPr lang="es-ES"/>
        </a:p>
      </dgm:t>
    </dgm:pt>
    <dgm:pt modelId="{5C8E86A1-E58C-4683-B304-13AEC3502074}">
      <dgm:prSet phldrT="[Texto]"/>
      <dgm:spPr/>
      <dgm:t>
        <a:bodyPr/>
        <a:lstStyle/>
        <a:p>
          <a:r>
            <a:rPr lang="es-ES" dirty="0" smtClean="0"/>
            <a:t>Agendas de Comunicación</a:t>
          </a:r>
          <a:endParaRPr lang="es-ES" dirty="0"/>
        </a:p>
      </dgm:t>
    </dgm:pt>
    <dgm:pt modelId="{E690931E-B22C-45EE-8344-596C5A2B75F7}" type="parTrans" cxnId="{89B92633-99FF-47F1-AB34-00EFE16CDD6E}">
      <dgm:prSet/>
      <dgm:spPr/>
      <dgm:t>
        <a:bodyPr/>
        <a:lstStyle/>
        <a:p>
          <a:endParaRPr lang="es-ES"/>
        </a:p>
      </dgm:t>
    </dgm:pt>
    <dgm:pt modelId="{8581E61A-6ED9-4FAF-B14C-C29170595A18}" type="sibTrans" cxnId="{89B92633-99FF-47F1-AB34-00EFE16CDD6E}">
      <dgm:prSet/>
      <dgm:spPr/>
      <dgm:t>
        <a:bodyPr/>
        <a:lstStyle/>
        <a:p>
          <a:endParaRPr lang="es-ES"/>
        </a:p>
      </dgm:t>
    </dgm:pt>
    <dgm:pt modelId="{E13FF710-69DE-40CB-B63D-84DC56DF1F66}">
      <dgm:prSet phldrT="[Texto]"/>
      <dgm:spPr/>
      <dgm:t>
        <a:bodyPr/>
        <a:lstStyle/>
        <a:p>
          <a:r>
            <a:rPr lang="es-ES" dirty="0" smtClean="0"/>
            <a:t>Cuentos (Día del Libro)</a:t>
          </a:r>
          <a:endParaRPr lang="es-ES" dirty="0"/>
        </a:p>
      </dgm:t>
    </dgm:pt>
    <dgm:pt modelId="{B6C71477-4B3C-45E7-B3E5-8C45A8EEF179}" type="parTrans" cxnId="{6EFF81E7-4AA1-4FAB-B64C-F9815690FDBE}">
      <dgm:prSet/>
      <dgm:spPr/>
      <dgm:t>
        <a:bodyPr/>
        <a:lstStyle/>
        <a:p>
          <a:endParaRPr lang="es-ES"/>
        </a:p>
      </dgm:t>
    </dgm:pt>
    <dgm:pt modelId="{048BEE30-BEE4-4E72-B0AF-5DE6B0F893C3}" type="sibTrans" cxnId="{6EFF81E7-4AA1-4FAB-B64C-F9815690FDBE}">
      <dgm:prSet/>
      <dgm:spPr/>
      <dgm:t>
        <a:bodyPr/>
        <a:lstStyle/>
        <a:p>
          <a:endParaRPr lang="es-ES"/>
        </a:p>
      </dgm:t>
    </dgm:pt>
    <dgm:pt modelId="{C7EB3F98-5957-49F4-B782-9B9CD5BCCD25}">
      <dgm:prSet phldrT="[Texto]"/>
      <dgm:spPr/>
      <dgm:t>
        <a:bodyPr/>
        <a:lstStyle/>
        <a:p>
          <a:r>
            <a:rPr lang="es-ES" dirty="0" err="1" smtClean="0"/>
            <a:t>Lecto</a:t>
          </a:r>
          <a:r>
            <a:rPr lang="es-ES" dirty="0" smtClean="0"/>
            <a:t>-escritura</a:t>
          </a:r>
          <a:endParaRPr lang="es-ES" dirty="0"/>
        </a:p>
      </dgm:t>
    </dgm:pt>
    <dgm:pt modelId="{7D1D78DE-9C4E-4DBA-B00D-A9C88B8B12E7}" type="parTrans" cxnId="{56EEF0D0-EB54-4D0C-A088-743424A418DC}">
      <dgm:prSet/>
      <dgm:spPr/>
      <dgm:t>
        <a:bodyPr/>
        <a:lstStyle/>
        <a:p>
          <a:endParaRPr lang="es-ES"/>
        </a:p>
      </dgm:t>
    </dgm:pt>
    <dgm:pt modelId="{DED0A123-C060-4A26-B862-544F628E92D4}" type="sibTrans" cxnId="{56EEF0D0-EB54-4D0C-A088-743424A418DC}">
      <dgm:prSet/>
      <dgm:spPr/>
      <dgm:t>
        <a:bodyPr/>
        <a:lstStyle/>
        <a:p>
          <a:endParaRPr lang="es-ES"/>
        </a:p>
      </dgm:t>
    </dgm:pt>
    <dgm:pt modelId="{EFA0BC6C-D9E4-4A42-B983-D46E0B99FEEB}">
      <dgm:prSet phldrT="[Texto]"/>
      <dgm:spPr/>
      <dgm:t>
        <a:bodyPr/>
        <a:lstStyle/>
        <a:p>
          <a:r>
            <a:rPr lang="es-ES" dirty="0" smtClean="0"/>
            <a:t>Manipulativo</a:t>
          </a:r>
          <a:endParaRPr lang="es-ES" dirty="0"/>
        </a:p>
      </dgm:t>
    </dgm:pt>
    <dgm:pt modelId="{F3F968A9-FF2D-4BA9-8140-90D9CA9C42DF}" type="parTrans" cxnId="{27C1573C-E8B3-4A20-A8A3-50B8166787D7}">
      <dgm:prSet/>
      <dgm:spPr/>
      <dgm:t>
        <a:bodyPr/>
        <a:lstStyle/>
        <a:p>
          <a:endParaRPr lang="es-ES"/>
        </a:p>
      </dgm:t>
    </dgm:pt>
    <dgm:pt modelId="{8E7F298D-AF8B-4455-BE37-DE81A0574F45}" type="sibTrans" cxnId="{27C1573C-E8B3-4A20-A8A3-50B8166787D7}">
      <dgm:prSet/>
      <dgm:spPr/>
      <dgm:t>
        <a:bodyPr/>
        <a:lstStyle/>
        <a:p>
          <a:endParaRPr lang="es-ES"/>
        </a:p>
      </dgm:t>
    </dgm:pt>
    <dgm:pt modelId="{EFF8CBE4-715A-406D-81B8-9BF6C9929B4E}">
      <dgm:prSet phldrT="[Texto]"/>
      <dgm:spPr/>
      <dgm:t>
        <a:bodyPr/>
        <a:lstStyle/>
        <a:p>
          <a:r>
            <a:rPr lang="es-ES" dirty="0" smtClean="0"/>
            <a:t>Conducta</a:t>
          </a:r>
          <a:endParaRPr lang="es-ES" dirty="0"/>
        </a:p>
      </dgm:t>
    </dgm:pt>
    <dgm:pt modelId="{5492F163-178F-413B-A21B-F8E0C6B567F5}" type="parTrans" cxnId="{74075B20-AA6A-4623-A6FF-EEB97E7EC679}">
      <dgm:prSet/>
      <dgm:spPr/>
      <dgm:t>
        <a:bodyPr/>
        <a:lstStyle/>
        <a:p>
          <a:endParaRPr lang="es-ES"/>
        </a:p>
      </dgm:t>
    </dgm:pt>
    <dgm:pt modelId="{6C89D3A4-7A2E-431B-92F1-AD7893D42C20}" type="sibTrans" cxnId="{74075B20-AA6A-4623-A6FF-EEB97E7EC679}">
      <dgm:prSet/>
      <dgm:spPr/>
      <dgm:t>
        <a:bodyPr/>
        <a:lstStyle/>
        <a:p>
          <a:endParaRPr lang="es-ES"/>
        </a:p>
      </dgm:t>
    </dgm:pt>
    <dgm:pt modelId="{E4ADCFBD-D785-4D32-BAB0-ABA51D2A6595}" type="pres">
      <dgm:prSet presAssocID="{A257C8A7-218C-4989-863E-4ECD4888D6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33DBCF-675B-4B52-85B5-0DC73FE40AE3}" type="pres">
      <dgm:prSet presAssocID="{8CAE8523-215D-4DE8-B8EF-A9548D30B56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60434A-33ED-4B11-9E69-5A00FBEE6340}" type="pres">
      <dgm:prSet presAssocID="{D215B366-ECDE-45C6-B13F-B49DE8250D7E}" presName="sibTrans" presStyleCnt="0"/>
      <dgm:spPr/>
    </dgm:pt>
    <dgm:pt modelId="{88A33784-76B9-46BD-8A29-08954C4031BB}" type="pres">
      <dgm:prSet presAssocID="{5C8E86A1-E58C-4683-B304-13AEC35020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632D9E-EF27-41C4-93B9-7C7D9801FCD0}" type="pres">
      <dgm:prSet presAssocID="{8581E61A-6ED9-4FAF-B14C-C29170595A18}" presName="sibTrans" presStyleCnt="0"/>
      <dgm:spPr/>
    </dgm:pt>
    <dgm:pt modelId="{97979577-381E-4F02-A25E-E4AA9C1EDEF7}" type="pres">
      <dgm:prSet presAssocID="{EFF8CBE4-715A-406D-81B8-9BF6C9929B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4E406-2C48-46AA-94CE-4D3952C1B201}" type="pres">
      <dgm:prSet presAssocID="{6C89D3A4-7A2E-431B-92F1-AD7893D42C20}" presName="sibTrans" presStyleCnt="0"/>
      <dgm:spPr/>
    </dgm:pt>
    <dgm:pt modelId="{64BBE4E1-6DDD-4C06-BFE4-C1C87CA45DC7}" type="pres">
      <dgm:prSet presAssocID="{E13FF710-69DE-40CB-B63D-84DC56DF1F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5B13B-A85E-434A-9321-EF92189A8968}" type="pres">
      <dgm:prSet presAssocID="{048BEE30-BEE4-4E72-B0AF-5DE6B0F893C3}" presName="sibTrans" presStyleCnt="0"/>
      <dgm:spPr/>
    </dgm:pt>
    <dgm:pt modelId="{1DBC35CE-8754-4032-8972-12CC1FAF49D2}" type="pres">
      <dgm:prSet presAssocID="{C7EB3F98-5957-49F4-B782-9B9CD5BCCD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D73CD8-FF0C-468D-B24B-B22524C70333}" type="pres">
      <dgm:prSet presAssocID="{DED0A123-C060-4A26-B862-544F628E92D4}" presName="sibTrans" presStyleCnt="0"/>
      <dgm:spPr/>
    </dgm:pt>
    <dgm:pt modelId="{1764EB2D-7881-4B34-822A-43C3EB661169}" type="pres">
      <dgm:prSet presAssocID="{EFA0BC6C-D9E4-4A42-B983-D46E0B99FEE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DBAA04-394E-4A63-A903-23BF8751B14B}" type="presOf" srcId="{5C8E86A1-E58C-4683-B304-13AEC3502074}" destId="{88A33784-76B9-46BD-8A29-08954C4031BB}" srcOrd="0" destOrd="0" presId="urn:microsoft.com/office/officeart/2005/8/layout/default"/>
    <dgm:cxn modelId="{27C1573C-E8B3-4A20-A8A3-50B8166787D7}" srcId="{A257C8A7-218C-4989-863E-4ECD4888D613}" destId="{EFA0BC6C-D9E4-4A42-B983-D46E0B99FEEB}" srcOrd="5" destOrd="0" parTransId="{F3F968A9-FF2D-4BA9-8140-90D9CA9C42DF}" sibTransId="{8E7F298D-AF8B-4455-BE37-DE81A0574F45}"/>
    <dgm:cxn modelId="{28A8422B-F85C-4A36-9573-C3C000493040}" type="presOf" srcId="{EFA0BC6C-D9E4-4A42-B983-D46E0B99FEEB}" destId="{1764EB2D-7881-4B34-822A-43C3EB661169}" srcOrd="0" destOrd="0" presId="urn:microsoft.com/office/officeart/2005/8/layout/default"/>
    <dgm:cxn modelId="{89B92633-99FF-47F1-AB34-00EFE16CDD6E}" srcId="{A257C8A7-218C-4989-863E-4ECD4888D613}" destId="{5C8E86A1-E58C-4683-B304-13AEC3502074}" srcOrd="1" destOrd="0" parTransId="{E690931E-B22C-45EE-8344-596C5A2B75F7}" sibTransId="{8581E61A-6ED9-4FAF-B14C-C29170595A18}"/>
    <dgm:cxn modelId="{6C72D5EE-99D9-42C6-AF61-DB0C399630ED}" type="presOf" srcId="{8CAE8523-215D-4DE8-B8EF-A9548D30B566}" destId="{6A33DBCF-675B-4B52-85B5-0DC73FE40AE3}" srcOrd="0" destOrd="0" presId="urn:microsoft.com/office/officeart/2005/8/layout/default"/>
    <dgm:cxn modelId="{45494447-DE3D-4026-B03B-82C23BC2C48A}" type="presOf" srcId="{A257C8A7-218C-4989-863E-4ECD4888D613}" destId="{E4ADCFBD-D785-4D32-BAB0-ABA51D2A6595}" srcOrd="0" destOrd="0" presId="urn:microsoft.com/office/officeart/2005/8/layout/default"/>
    <dgm:cxn modelId="{74075B20-AA6A-4623-A6FF-EEB97E7EC679}" srcId="{A257C8A7-218C-4989-863E-4ECD4888D613}" destId="{EFF8CBE4-715A-406D-81B8-9BF6C9929B4E}" srcOrd="2" destOrd="0" parTransId="{5492F163-178F-413B-A21B-F8E0C6B567F5}" sibTransId="{6C89D3A4-7A2E-431B-92F1-AD7893D42C20}"/>
    <dgm:cxn modelId="{B4189BAF-C268-4606-9664-E968304D7EE6}" type="presOf" srcId="{E13FF710-69DE-40CB-B63D-84DC56DF1F66}" destId="{64BBE4E1-6DDD-4C06-BFE4-C1C87CA45DC7}" srcOrd="0" destOrd="0" presId="urn:microsoft.com/office/officeart/2005/8/layout/default"/>
    <dgm:cxn modelId="{6EFF81E7-4AA1-4FAB-B64C-F9815690FDBE}" srcId="{A257C8A7-218C-4989-863E-4ECD4888D613}" destId="{E13FF710-69DE-40CB-B63D-84DC56DF1F66}" srcOrd="3" destOrd="0" parTransId="{B6C71477-4B3C-45E7-B3E5-8C45A8EEF179}" sibTransId="{048BEE30-BEE4-4E72-B0AF-5DE6B0F893C3}"/>
    <dgm:cxn modelId="{C7EBAFAB-6BBE-4ABA-98C1-118969A4BF59}" srcId="{A257C8A7-218C-4989-863E-4ECD4888D613}" destId="{8CAE8523-215D-4DE8-B8EF-A9548D30B566}" srcOrd="0" destOrd="0" parTransId="{1684E756-1AAF-4D6A-96DC-2BF5E65D3ADB}" sibTransId="{D215B366-ECDE-45C6-B13F-B49DE8250D7E}"/>
    <dgm:cxn modelId="{522A6EB4-33AB-4909-B5E2-19956B2EC997}" type="presOf" srcId="{C7EB3F98-5957-49F4-B782-9B9CD5BCCD25}" destId="{1DBC35CE-8754-4032-8972-12CC1FAF49D2}" srcOrd="0" destOrd="0" presId="urn:microsoft.com/office/officeart/2005/8/layout/default"/>
    <dgm:cxn modelId="{1CDCE201-582D-42F0-8E38-4F558AC80732}" type="presOf" srcId="{EFF8CBE4-715A-406D-81B8-9BF6C9929B4E}" destId="{97979577-381E-4F02-A25E-E4AA9C1EDEF7}" srcOrd="0" destOrd="0" presId="urn:microsoft.com/office/officeart/2005/8/layout/default"/>
    <dgm:cxn modelId="{56EEF0D0-EB54-4D0C-A088-743424A418DC}" srcId="{A257C8A7-218C-4989-863E-4ECD4888D613}" destId="{C7EB3F98-5957-49F4-B782-9B9CD5BCCD25}" srcOrd="4" destOrd="0" parTransId="{7D1D78DE-9C4E-4DBA-B00D-A9C88B8B12E7}" sibTransId="{DED0A123-C060-4A26-B862-544F628E92D4}"/>
    <dgm:cxn modelId="{C4207E43-0B9F-45BD-9949-006CF43EB74E}" type="presParOf" srcId="{E4ADCFBD-D785-4D32-BAB0-ABA51D2A6595}" destId="{6A33DBCF-675B-4B52-85B5-0DC73FE40AE3}" srcOrd="0" destOrd="0" presId="urn:microsoft.com/office/officeart/2005/8/layout/default"/>
    <dgm:cxn modelId="{93B1E725-BDCC-4E89-8532-82E90D5266D4}" type="presParOf" srcId="{E4ADCFBD-D785-4D32-BAB0-ABA51D2A6595}" destId="{1A60434A-33ED-4B11-9E69-5A00FBEE6340}" srcOrd="1" destOrd="0" presId="urn:microsoft.com/office/officeart/2005/8/layout/default"/>
    <dgm:cxn modelId="{93437D79-AFF5-4BD7-B336-E8C3817A5EDD}" type="presParOf" srcId="{E4ADCFBD-D785-4D32-BAB0-ABA51D2A6595}" destId="{88A33784-76B9-46BD-8A29-08954C4031BB}" srcOrd="2" destOrd="0" presId="urn:microsoft.com/office/officeart/2005/8/layout/default"/>
    <dgm:cxn modelId="{07E5E967-CF6E-4ACC-9470-71B6E4CAE056}" type="presParOf" srcId="{E4ADCFBD-D785-4D32-BAB0-ABA51D2A6595}" destId="{8B632D9E-EF27-41C4-93B9-7C7D9801FCD0}" srcOrd="3" destOrd="0" presId="urn:microsoft.com/office/officeart/2005/8/layout/default"/>
    <dgm:cxn modelId="{0098D944-7FF4-4E71-AE0A-20BDEA832ECB}" type="presParOf" srcId="{E4ADCFBD-D785-4D32-BAB0-ABA51D2A6595}" destId="{97979577-381E-4F02-A25E-E4AA9C1EDEF7}" srcOrd="4" destOrd="0" presId="urn:microsoft.com/office/officeart/2005/8/layout/default"/>
    <dgm:cxn modelId="{D9DA7C9A-3DBA-4074-ACCE-B157FAE7158E}" type="presParOf" srcId="{E4ADCFBD-D785-4D32-BAB0-ABA51D2A6595}" destId="{13D4E406-2C48-46AA-94CE-4D3952C1B201}" srcOrd="5" destOrd="0" presId="urn:microsoft.com/office/officeart/2005/8/layout/default"/>
    <dgm:cxn modelId="{FA5F6222-B89E-46C0-B910-DD79C514603E}" type="presParOf" srcId="{E4ADCFBD-D785-4D32-BAB0-ABA51D2A6595}" destId="{64BBE4E1-6DDD-4C06-BFE4-C1C87CA45DC7}" srcOrd="6" destOrd="0" presId="urn:microsoft.com/office/officeart/2005/8/layout/default"/>
    <dgm:cxn modelId="{641A7237-B0F3-4F4F-A2B9-3BFE5E88D147}" type="presParOf" srcId="{E4ADCFBD-D785-4D32-BAB0-ABA51D2A6595}" destId="{46B5B13B-A85E-434A-9321-EF92189A8968}" srcOrd="7" destOrd="0" presId="urn:microsoft.com/office/officeart/2005/8/layout/default"/>
    <dgm:cxn modelId="{AD10E78C-3F7C-4E61-B500-448E85561D20}" type="presParOf" srcId="{E4ADCFBD-D785-4D32-BAB0-ABA51D2A6595}" destId="{1DBC35CE-8754-4032-8972-12CC1FAF49D2}" srcOrd="8" destOrd="0" presId="urn:microsoft.com/office/officeart/2005/8/layout/default"/>
    <dgm:cxn modelId="{90BE581F-1641-4E78-9580-ECD5FA857730}" type="presParOf" srcId="{E4ADCFBD-D785-4D32-BAB0-ABA51D2A6595}" destId="{F3D73CD8-FF0C-468D-B24B-B22524C70333}" srcOrd="9" destOrd="0" presId="urn:microsoft.com/office/officeart/2005/8/layout/default"/>
    <dgm:cxn modelId="{CE1B381F-18A2-41AE-91B0-46D3056837B6}" type="presParOf" srcId="{E4ADCFBD-D785-4D32-BAB0-ABA51D2A6595}" destId="{1764EB2D-7881-4B34-822A-43C3EB66116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3DBCF-675B-4B52-85B5-0DC73FE40AE3}">
      <dsp:nvSpPr>
        <dsp:cNvPr id="0" name=""/>
        <dsp:cNvSpPr/>
      </dsp:nvSpPr>
      <dsp:spPr>
        <a:xfrm>
          <a:off x="0" y="341337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Adaptación del libro Arte Urbano en Colmenar Viejo</a:t>
          </a:r>
          <a:endParaRPr lang="es-ES" sz="2100" kern="1200" dirty="0"/>
        </a:p>
      </dsp:txBody>
      <dsp:txXfrm>
        <a:off x="0" y="341337"/>
        <a:ext cx="2124769" cy="1274861"/>
      </dsp:txXfrm>
    </dsp:sp>
    <dsp:sp modelId="{88A33784-76B9-46BD-8A29-08954C4031BB}">
      <dsp:nvSpPr>
        <dsp:cNvPr id="0" name=""/>
        <dsp:cNvSpPr/>
      </dsp:nvSpPr>
      <dsp:spPr>
        <a:xfrm>
          <a:off x="2337246" y="341337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Agendas de Comunicación</a:t>
          </a:r>
          <a:endParaRPr lang="es-ES" sz="2100" kern="1200" dirty="0"/>
        </a:p>
      </dsp:txBody>
      <dsp:txXfrm>
        <a:off x="2337246" y="341337"/>
        <a:ext cx="2124769" cy="1274861"/>
      </dsp:txXfrm>
    </dsp:sp>
    <dsp:sp modelId="{97979577-381E-4F02-A25E-E4AA9C1EDEF7}">
      <dsp:nvSpPr>
        <dsp:cNvPr id="0" name=""/>
        <dsp:cNvSpPr/>
      </dsp:nvSpPr>
      <dsp:spPr>
        <a:xfrm>
          <a:off x="4674492" y="341337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Conducta</a:t>
          </a:r>
          <a:endParaRPr lang="es-ES" sz="2100" kern="1200" dirty="0"/>
        </a:p>
      </dsp:txBody>
      <dsp:txXfrm>
        <a:off x="4674492" y="341337"/>
        <a:ext cx="2124769" cy="1274861"/>
      </dsp:txXfrm>
    </dsp:sp>
    <dsp:sp modelId="{64BBE4E1-6DDD-4C06-BFE4-C1C87CA45DC7}">
      <dsp:nvSpPr>
        <dsp:cNvPr id="0" name=""/>
        <dsp:cNvSpPr/>
      </dsp:nvSpPr>
      <dsp:spPr>
        <a:xfrm>
          <a:off x="0" y="1828675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Cuentos (Día del Libro)</a:t>
          </a:r>
          <a:endParaRPr lang="es-ES" sz="2100" kern="1200" dirty="0"/>
        </a:p>
      </dsp:txBody>
      <dsp:txXfrm>
        <a:off x="0" y="1828675"/>
        <a:ext cx="2124769" cy="1274861"/>
      </dsp:txXfrm>
    </dsp:sp>
    <dsp:sp modelId="{1DBC35CE-8754-4032-8972-12CC1FAF49D2}">
      <dsp:nvSpPr>
        <dsp:cNvPr id="0" name=""/>
        <dsp:cNvSpPr/>
      </dsp:nvSpPr>
      <dsp:spPr>
        <a:xfrm>
          <a:off x="2337246" y="1828675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Lecto</a:t>
          </a:r>
          <a:r>
            <a:rPr lang="es-ES" sz="2100" kern="1200" dirty="0" smtClean="0"/>
            <a:t>-escritura</a:t>
          </a:r>
          <a:endParaRPr lang="es-ES" sz="2100" kern="1200" dirty="0"/>
        </a:p>
      </dsp:txBody>
      <dsp:txXfrm>
        <a:off x="2337246" y="1828675"/>
        <a:ext cx="2124769" cy="1274861"/>
      </dsp:txXfrm>
    </dsp:sp>
    <dsp:sp modelId="{1764EB2D-7881-4B34-822A-43C3EB661169}">
      <dsp:nvSpPr>
        <dsp:cNvPr id="0" name=""/>
        <dsp:cNvSpPr/>
      </dsp:nvSpPr>
      <dsp:spPr>
        <a:xfrm>
          <a:off x="4674492" y="1828675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Manipulativo</a:t>
          </a:r>
          <a:endParaRPr lang="es-ES" sz="2100" kern="1200" dirty="0"/>
        </a:p>
      </dsp:txBody>
      <dsp:txXfrm>
        <a:off x="4674492" y="1828675"/>
        <a:ext cx="2124769" cy="1274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9951D-472D-4BE1-89AC-1BA98DF27D1A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CAE19-7B45-47E1-B331-EC7F0B53D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46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9C8-A3C0-4E84-994B-98689554B9C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64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3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8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5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44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7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7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0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6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34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88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5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7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4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41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11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19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847CFC-816F-41D0-AAC0-9BF4FEBC753E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DOSSIER SEMINARIO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624736" cy="1656184"/>
          </a:xfrm>
        </p:spPr>
        <p:txBody>
          <a:bodyPr/>
          <a:lstStyle/>
          <a:p>
            <a:r>
              <a:rPr lang="es-ES" dirty="0" smtClean="0"/>
              <a:t>MATERIALES ADAPTADOS A ALUMNOS DE EDUCACIÓN ESPECIAL II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436096" y="5486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CPEE MIGUEL HERNÁNDEZ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523559" y="1124744"/>
            <a:ext cx="8096881" cy="4431635"/>
            <a:chOff x="421166" y="379948"/>
            <a:chExt cx="10795841" cy="590884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66" y="3750325"/>
              <a:ext cx="1903852" cy="253846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185" y="3750325"/>
              <a:ext cx="1903852" cy="253846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66" y="926728"/>
              <a:ext cx="3225417" cy="241906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185" y="867578"/>
              <a:ext cx="1903021" cy="2537362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3283050" y="379948"/>
              <a:ext cx="562590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350" dirty="0">
                  <a:latin typeface="Castellar" panose="020A0402060406010301" pitchFamily="18" charset="0"/>
                </a:rPr>
                <a:t>Ejemplo de AGENDA de comunicación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646583" y="926728"/>
              <a:ext cx="2449417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AutoNum type="arabicPeriod"/>
              </a:pPr>
              <a:r>
                <a:rPr lang="es-ES" sz="1350" dirty="0"/>
                <a:t>ELABORAMOS LOS </a:t>
              </a:r>
            </a:p>
            <a:p>
              <a:r>
                <a:rPr lang="es-ES" sz="1350" dirty="0"/>
                <a:t>PICTOGRAMAS Y </a:t>
              </a:r>
            </a:p>
            <a:p>
              <a:r>
                <a:rPr lang="es-ES" sz="1350" dirty="0"/>
                <a:t>FOTOGRAFÍAS </a:t>
              </a:r>
            </a:p>
            <a:p>
              <a:r>
                <a:rPr lang="es-ES" sz="1350" dirty="0"/>
                <a:t>SEGÚN SU </a:t>
              </a:r>
            </a:p>
            <a:p>
              <a:r>
                <a:rPr lang="es-ES" sz="1350" dirty="0"/>
                <a:t>CÓDIGO DE COLOR.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8767590" y="926728"/>
              <a:ext cx="244941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50" dirty="0"/>
                <a:t>2. ESCOGEMOS UNA CARPETA E INSERTAMOS UN CORDÓN PARA FACILITAR EL TRANSPORTE.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829499" y="3736288"/>
              <a:ext cx="24494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50" dirty="0"/>
                <a:t>3. EL ALUMNO DISPONE DE TODO EL MATERIAL ORGANIZADO.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8767588" y="4057764"/>
              <a:ext cx="244941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50" dirty="0"/>
                <a:t>4. EL ALUMNO UTILIZA LA BARRA COMUNICADORA PARA SELECCIONAR EL VOCABULARIO QUE QUIERE COMUNICAR.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6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26429"/>
            <a:ext cx="2723921" cy="204294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29267" y="3881380"/>
            <a:ext cx="2723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 de agenda en la actividad de asamblea para anticipar el tiempo atmosférico en una alumna con </a:t>
            </a:r>
            <a:r>
              <a:rPr lang="es-ES" dirty="0" err="1"/>
              <a:t>lecto</a:t>
            </a:r>
            <a:r>
              <a:rPr lang="es-ES" dirty="0"/>
              <a:t>-escritura.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2088" y="1362075"/>
            <a:ext cx="2362200" cy="17716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345935" y="3881380"/>
            <a:ext cx="3048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 de agenda para anticipar la fecha en una alumna con lectoescritura.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4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0181112_105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8" y="1425921"/>
            <a:ext cx="2657003" cy="234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C:\Users\educalogin\AppData\Local\Microsoft\Windows\INetCache\Content.Word\IMG_20181112_1053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88534" y="1425920"/>
            <a:ext cx="2638540" cy="23480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33958" y="4046634"/>
            <a:ext cx="2709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 de agenda para anticipar el menú en una alumna sin lectoescritura.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77518" y="4005319"/>
            <a:ext cx="2834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 de actividad para clasificar </a:t>
            </a:r>
          </a:p>
          <a:p>
            <a:r>
              <a:rPr lang="es-ES" dirty="0"/>
              <a:t>los alimentos según su origen en una alumna sin lectoescritura. </a:t>
            </a:r>
          </a:p>
        </p:txBody>
      </p:sp>
      <p:pic>
        <p:nvPicPr>
          <p:cNvPr id="6" name="Imagen 5" descr="D:\Perfiles\educalogin\Downloads\IMG_20181112_1053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22" y="1425920"/>
            <a:ext cx="2924980" cy="23480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6247424" y="4005319"/>
            <a:ext cx="26753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Ejemplo de agenda en la actividad de asamblea </a:t>
            </a:r>
          </a:p>
          <a:p>
            <a:r>
              <a:rPr lang="es-ES" dirty="0"/>
              <a:t>para anticipar las actividades que debe realizar en la </a:t>
            </a:r>
          </a:p>
          <a:p>
            <a:r>
              <a:rPr lang="es-ES" dirty="0"/>
              <a:t>escuela en una alumna sin </a:t>
            </a:r>
          </a:p>
          <a:p>
            <a:r>
              <a:rPr lang="es-ES" dirty="0"/>
              <a:t>lectoescritura.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2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80438" cy="706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Castellar" pitchFamily="18" charset="0"/>
              </a:rPr>
              <a:t>CONDUCTA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557338"/>
            <a:ext cx="8302625" cy="3600450"/>
          </a:xfrm>
        </p:spPr>
        <p:txBody>
          <a:bodyPr rtlCol="0">
            <a:normAutofit fontScale="77500" lnSpcReduction="20000"/>
          </a:bodyPr>
          <a:lstStyle/>
          <a:p>
            <a:pPr algn="just">
              <a:spcAft>
                <a:spcPts val="0"/>
              </a:spcAft>
              <a:defRPr/>
            </a:pPr>
            <a:r>
              <a:rPr lang="es-ES" sz="2300" dirty="0" smtClean="0"/>
              <a:t>Según las necesidades y características de los alumnos nos encontramos con algunas dificultades en el trabajo diario que nos obligan a buscar estrategias para llevar a cabo lo mejor posible el proceso de enseñanza- aprendizaje.</a:t>
            </a:r>
          </a:p>
          <a:p>
            <a:pPr marL="0" indent="0" algn="just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300" dirty="0" smtClean="0"/>
          </a:p>
          <a:p>
            <a:pPr algn="just">
              <a:spcAft>
                <a:spcPts val="0"/>
              </a:spcAft>
              <a:defRPr/>
            </a:pPr>
            <a:r>
              <a:rPr lang="es-ES" sz="2300" dirty="0" smtClean="0"/>
              <a:t>Para ello consideramos fundamental trabajar la modificación de conducta mediante imágenes, principalmente pictogramas,  buscando siempre tanto la conducta a evitar, extinguir o reducir como la alternativa positiva. Se utilizan paneles que pueden ser más generales y que recogen las normas para todos los alumnos, pero también hay ocasiones en las que hay que individualizar bien una secuencia de trabajo o bien una conducta en concreto para un determinado alumno. </a:t>
            </a:r>
          </a:p>
          <a:p>
            <a:pPr marL="0" indent="0" algn="just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300" dirty="0" smtClean="0"/>
          </a:p>
          <a:p>
            <a:pPr algn="just">
              <a:spcAft>
                <a:spcPts val="0"/>
              </a:spcAft>
              <a:defRPr/>
            </a:pPr>
            <a:r>
              <a:rPr lang="es-ES" sz="2300" dirty="0" smtClean="0"/>
              <a:t>También utilizamos programas de puntos y registros de conducta que elaboran los propios alumnos. </a:t>
            </a:r>
          </a:p>
          <a:p>
            <a:pPr algn="just" fontAlgn="auto">
              <a:spcAft>
                <a:spcPts val="0"/>
              </a:spcAft>
              <a:defRPr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0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POWER POINT\IMG_20190425_102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K:\POWER POINT\IMG_20190425_102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284538"/>
            <a:ext cx="41290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K:\POWER POINT\IMG_20190426_1028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9863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K:\POWER POINT\IMG_20190426_1028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41290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K:\POWER POINT\IMG_20190426_15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4" r="29919"/>
          <a:stretch>
            <a:fillRect/>
          </a:stretch>
        </p:blipFill>
        <p:spPr bwMode="auto">
          <a:xfrm>
            <a:off x="535539" y="4318719"/>
            <a:ext cx="2165572" cy="20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L:\POWER POINT\IMG_20190507_140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b="12230"/>
          <a:stretch>
            <a:fillRect/>
          </a:stretch>
        </p:blipFill>
        <p:spPr bwMode="auto">
          <a:xfrm>
            <a:off x="1043608" y="652860"/>
            <a:ext cx="2768645" cy="192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L:\POWER POINT\IMG_20190507_1407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250"/>
            <a:ext cx="20335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L:\POWER POINT\IMG_20190507_140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69" y="3789040"/>
            <a:ext cx="2038095" cy="271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L:\POWER POINT\IMG_20190507_1408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12991" r="2711" b="9151"/>
          <a:stretch>
            <a:fillRect/>
          </a:stretch>
        </p:blipFill>
        <p:spPr bwMode="auto">
          <a:xfrm>
            <a:off x="3059832" y="3187700"/>
            <a:ext cx="2595204" cy="169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468313" y="836613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19100" y="1300163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66725" y="16160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65138" y="1989138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60375" y="2349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96888" y="27559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468313" y="260350"/>
            <a:ext cx="8207375" cy="720725"/>
          </a:xfrm>
        </p:spPr>
        <p:txBody>
          <a:bodyPr/>
          <a:lstStyle/>
          <a:p>
            <a:r>
              <a:rPr lang="es-ES" altLang="es-ES" sz="4000" smtClean="0">
                <a:latin typeface="Castellar" panose="020A0402060406010301" pitchFamily="18" charset="0"/>
              </a:rPr>
              <a:t>ADAPTACIÓN DE CUENTOS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388" y="1052513"/>
            <a:ext cx="8785225" cy="5472112"/>
          </a:xfrm>
        </p:spPr>
        <p:txBody>
          <a:bodyPr rtlCol="0"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Importancia de los Cuentos </a:t>
            </a:r>
          </a:p>
          <a:p>
            <a:pPr algn="just" fontAlgn="auto">
              <a:spcAft>
                <a:spcPts val="0"/>
              </a:spcAft>
              <a:defRPr/>
            </a:pPr>
            <a:endParaRPr lang="es-E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Estimulan la imaginación. Los niños aprenden mucho con los cuentos gracias a la fantasía y magia que despiertan.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Estimulan el lenguaje. Añadirán palabras a su vocabulario y aprenderán diferentes expresiones.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Prepararán para las dificultades de la vida. Los cuentos infantiles demuestran a pequeños y grandes que la vida no es tan sencilla como nos gustaría, y que siempre van a presentarse acontecimientos que no son de nuestro agrado. Estas breves historias llenas de animales y personajes ficticios nos demuestran que está en nuestras manos luchar contra estos sucesos.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Transmiten valores y enseñanzas/moralejas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Ayudan en la educación emocional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Fomentan la lectura. 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E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Importancia de adaptar los Cuentos </a:t>
            </a:r>
          </a:p>
          <a:p>
            <a:pPr algn="just" fontAlgn="auto">
              <a:spcAft>
                <a:spcPts val="0"/>
              </a:spcAft>
              <a:defRPr/>
            </a:pPr>
            <a:endParaRPr lang="es-E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Dadas las características de nuestro alumnado la adaptación de los cuentos se hace a veces imprescindible y otras veces es un elemento facilitador y que aumenta la motivación. Entre los principales motivos para adaptar los cuentos están:</a:t>
            </a:r>
          </a:p>
          <a:p>
            <a:pPr algn="just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Hacerlos accesibles para que puedan acceder a la información desde diferentes vías y no solo la lectoescritura.</a:t>
            </a:r>
          </a:p>
          <a:p>
            <a:pPr algn="just">
              <a:spcAft>
                <a:spcPts val="0"/>
              </a:spcAft>
              <a:defRPr/>
            </a:pPr>
            <a:r>
              <a:rPr lang="es-E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Hacerlos manipulativos para que puedan participar y de esta manera mantener su atención y aumentar la motivación</a:t>
            </a:r>
          </a:p>
          <a:p>
            <a:pPr fontAlgn="auto">
              <a:spcAft>
                <a:spcPts val="0"/>
              </a:spcAft>
              <a:defRPr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:\POWER POINT\IMG_20190424_155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b="26598"/>
          <a:stretch>
            <a:fillRect/>
          </a:stretch>
        </p:blipFill>
        <p:spPr bwMode="auto">
          <a:xfrm>
            <a:off x="827088" y="1068388"/>
            <a:ext cx="31226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K:\POWER POINT\IMG_20190424_155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5"/>
          <a:stretch>
            <a:fillRect/>
          </a:stretch>
        </p:blipFill>
        <p:spPr bwMode="auto">
          <a:xfrm>
            <a:off x="23813" y="2997200"/>
            <a:ext cx="30289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K:\POWER POINT\IMG_20190424_1556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9"/>
          <a:stretch>
            <a:fillRect/>
          </a:stretch>
        </p:blipFill>
        <p:spPr bwMode="auto">
          <a:xfrm>
            <a:off x="3160713" y="4430713"/>
            <a:ext cx="34734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1 Título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489825" cy="706437"/>
          </a:xfrm>
        </p:spPr>
        <p:txBody>
          <a:bodyPr/>
          <a:lstStyle/>
          <a:p>
            <a:r>
              <a:rPr lang="es-ES" altLang="es-ES" sz="2400" smtClean="0">
                <a:latin typeface="Comic Sans MS" panose="030F0702030302020204" pitchFamily="66" charset="0"/>
              </a:rPr>
              <a:t>CUENTOS ADAPTADOS MANIPULATIVOS</a:t>
            </a:r>
          </a:p>
        </p:txBody>
      </p:sp>
      <p:pic>
        <p:nvPicPr>
          <p:cNvPr id="3078" name="Picture 10" descr="L:\POWER POINT\IMG_20190507_1148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2992" r="11888" b="2206"/>
          <a:stretch>
            <a:fillRect/>
          </a:stretch>
        </p:blipFill>
        <p:spPr bwMode="auto">
          <a:xfrm>
            <a:off x="6732588" y="2343150"/>
            <a:ext cx="22669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L:\POWER POINT\IMG_20190507_1148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15552" r="8536" b="13890"/>
          <a:stretch>
            <a:fillRect/>
          </a:stretch>
        </p:blipFill>
        <p:spPr bwMode="auto">
          <a:xfrm>
            <a:off x="4211638" y="1651000"/>
            <a:ext cx="21336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POWER POINT\IMG_20190507_125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17055" r="12218" b="17055"/>
          <a:stretch>
            <a:fillRect/>
          </a:stretch>
        </p:blipFill>
        <p:spPr bwMode="auto">
          <a:xfrm>
            <a:off x="468313" y="1973263"/>
            <a:ext cx="1849437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L:\POWER POINT\IMG_20190507_125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t="3636" r="37489" b="7127"/>
          <a:stretch>
            <a:fillRect/>
          </a:stretch>
        </p:blipFill>
        <p:spPr bwMode="auto">
          <a:xfrm>
            <a:off x="2700338" y="971550"/>
            <a:ext cx="2024062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L:\POWER POINT\IMG_20190507_125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5164" r="26727" b="7782"/>
          <a:stretch>
            <a:fillRect/>
          </a:stretch>
        </p:blipFill>
        <p:spPr bwMode="auto">
          <a:xfrm>
            <a:off x="5364163" y="474663"/>
            <a:ext cx="3322637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/>
          <a:lstStyle/>
          <a:p>
            <a:r>
              <a:rPr lang="es-ES" altLang="es-ES" sz="2400" smtClean="0">
                <a:latin typeface="Comic Sans MS" panose="030F0702030302020204" pitchFamily="66" charset="0"/>
              </a:rPr>
              <a:t>CUENTO ADAPTADO CON TEXTO Y PICTOGRAMAS</a:t>
            </a:r>
          </a:p>
        </p:txBody>
      </p:sp>
      <p:pic>
        <p:nvPicPr>
          <p:cNvPr id="5123" name="Picture 2" descr="K:\POWER POINT\IMG_20190426_155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b="19183"/>
          <a:stretch>
            <a:fillRect/>
          </a:stretch>
        </p:blipFill>
        <p:spPr bwMode="auto">
          <a:xfrm rot="-9546556">
            <a:off x="539750" y="2449513"/>
            <a:ext cx="409257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K:\POWER POINT\IMG_20190426_155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903413"/>
            <a:ext cx="3573462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/>
          <a:lstStyle/>
          <a:p>
            <a:r>
              <a:rPr lang="es-ES" dirty="0" smtClean="0"/>
              <a:t>JUSTIFICACIÓN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2708920"/>
            <a:ext cx="5760640" cy="2304256"/>
          </a:xfrm>
        </p:spPr>
        <p:txBody>
          <a:bodyPr>
            <a:normAutofit/>
          </a:bodyPr>
          <a:lstStyle/>
          <a:p>
            <a:r>
              <a:rPr lang="es-ES" dirty="0"/>
              <a:t>E</a:t>
            </a:r>
            <a:r>
              <a:rPr lang="es-ES" dirty="0" smtClean="0"/>
              <a:t>l principal motivo por el que se ha creado este seminario </a:t>
            </a:r>
            <a:r>
              <a:rPr lang="es-ES" dirty="0"/>
              <a:t>es la falta de materiales comercializados por las diferentes editoriales y su elevado coste en caso de existir, así como las necesidades educativas del alumnado de nuestro centro, lo que nos obliga a elaborar materiales similares y/o adaptar algunos ya existentes.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09320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1116013" y="260350"/>
            <a:ext cx="6850062" cy="922338"/>
          </a:xfrm>
        </p:spPr>
        <p:txBody>
          <a:bodyPr/>
          <a:lstStyle/>
          <a:p>
            <a:r>
              <a:rPr lang="es-ES" altLang="es-ES" smtClean="0"/>
              <a:t>DÍA DEL LIBRO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107950" y="1052513"/>
            <a:ext cx="8928100" cy="1512887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conmemorar el día del libro decidimos crear un espacio mágico que transportara a los alumnos al  mundo de la imaginación, para eso decoramos un aula como si fuese un mundo mágico al que se accede a través de un libro gigante. Previamente, en el hall del aulario y como elemento introductorio, un compañero se disfrazó y les contó a los alumnos la Leyenda de San Jorge . Una vez todos los alumnos  se sentaron en el suelo , fuimos contando los cuentos adaptados en el grupo de trabajo que se han presentado en las diapositivas anteriores.</a:t>
            </a:r>
          </a:p>
        </p:txBody>
      </p:sp>
      <p:pic>
        <p:nvPicPr>
          <p:cNvPr id="6148" name="Picture 2" descr="K:\2018-2019\GRUPO DE TRABAJO\DOCUMENTOS CLOUD\MATERIALES\SUBIR\DÍA DEL LIBR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60650"/>
            <a:ext cx="2376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K:\2018-2019\GRUPO DE TRABAJO\DOCUMENTOS CLOUD\MATERIALES\SUBIR\DÍA DEL LIBR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06700"/>
            <a:ext cx="24574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3 CuadroTexto"/>
          <p:cNvSpPr txBox="1">
            <a:spLocks noChangeArrowheads="1"/>
          </p:cNvSpPr>
          <p:nvPr/>
        </p:nvSpPr>
        <p:spPr bwMode="auto">
          <a:xfrm>
            <a:off x="179388" y="424497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/>
              <a:t>MUNDO MÁGICO</a:t>
            </a:r>
          </a:p>
        </p:txBody>
      </p:sp>
      <p:sp>
        <p:nvSpPr>
          <p:cNvPr id="6151" name="4 CuadroTexto"/>
          <p:cNvSpPr txBox="1">
            <a:spLocks noChangeArrowheads="1"/>
          </p:cNvSpPr>
          <p:nvPr/>
        </p:nvSpPr>
        <p:spPr bwMode="auto">
          <a:xfrm>
            <a:off x="7019925" y="4487863"/>
            <a:ext cx="11334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400"/>
              <a:t>LIBRO - PUERTA ACCESO AL MUNDO MAGICO</a:t>
            </a:r>
          </a:p>
        </p:txBody>
      </p:sp>
      <p:pic>
        <p:nvPicPr>
          <p:cNvPr id="6152" name="Picture 4" descr="L:\POWER POINT\IMG_20190507_1243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 b="7121"/>
          <a:stretch>
            <a:fillRect/>
          </a:stretch>
        </p:blipFill>
        <p:spPr bwMode="auto">
          <a:xfrm>
            <a:off x="2700338" y="3994150"/>
            <a:ext cx="38877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6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POWER POINT\IMG_20190507_123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33375"/>
            <a:ext cx="2770188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L:\POWER POINT\IMG_20190507_123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8720" b="13199"/>
          <a:stretch>
            <a:fillRect/>
          </a:stretch>
        </p:blipFill>
        <p:spPr bwMode="auto">
          <a:xfrm>
            <a:off x="3408363" y="1806575"/>
            <a:ext cx="25558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L:\POWER POINT\IMG_20190507_124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r="4559" b="8002"/>
          <a:stretch>
            <a:fillRect/>
          </a:stretch>
        </p:blipFill>
        <p:spPr bwMode="auto">
          <a:xfrm>
            <a:off x="6249988" y="304800"/>
            <a:ext cx="2820987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:\POWER POINT\IMG_20190507_124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4240" b="17999"/>
          <a:stretch>
            <a:fillRect/>
          </a:stretch>
        </p:blipFill>
        <p:spPr bwMode="auto">
          <a:xfrm>
            <a:off x="2768600" y="4246563"/>
            <a:ext cx="390048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stellar" panose="020A0402060406010301" pitchFamily="18" charset="0"/>
              </a:rPr>
              <a:t>LECTOESCRITURA: </a:t>
            </a:r>
            <a:endParaRPr lang="es-ES" dirty="0">
              <a:latin typeface="Castellar" panose="020A0402060406010301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066347" y="2091524"/>
            <a:ext cx="3500462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Se han realizado materiales de </a:t>
            </a:r>
            <a:r>
              <a:rPr lang="es-ES" sz="1600" dirty="0" err="1" smtClean="0">
                <a:solidFill>
                  <a:schemeClr val="tx1"/>
                </a:solidFill>
              </a:rPr>
              <a:t>lecto</a:t>
            </a:r>
            <a:r>
              <a:rPr lang="es-ES" sz="1600" dirty="0" smtClean="0">
                <a:solidFill>
                  <a:schemeClr val="tx1"/>
                </a:solidFill>
              </a:rPr>
              <a:t>-escritura básica para diversos alumnos/as adaptados a su NCC.</a:t>
            </a:r>
          </a:p>
          <a:p>
            <a:pPr>
              <a:buNone/>
            </a:pPr>
            <a:endParaRPr lang="es-E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Hemos priorizado la identificación visual de su nombre y el reconocimiento de las grafías y fonemas que lo forman para unos casos y nombre y apellidos, así como la escritura, para otros. En todos los casos en mayúsculas utilizando aprendizaje global y analítico.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35717" y="2456794"/>
            <a:ext cx="1900704" cy="142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69" y="4470771"/>
            <a:ext cx="2381266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2271" y="4470771"/>
            <a:ext cx="23812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998" y="2219204"/>
            <a:ext cx="2943432" cy="188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15337"/>
            <a:ext cx="7436048" cy="130386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LECTOESCRITURA: MASTER CHEF </a:t>
            </a:r>
            <a:r>
              <a:rPr lang="es-ES" sz="3600" dirty="0" smtClean="0"/>
              <a:t>(sesiones de trabajo en aula)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00760" y="1928802"/>
            <a:ext cx="2686040" cy="419736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1600" dirty="0" smtClean="0"/>
              <a:t>El documento elaborado para las sesiones en aula de “Master Chef” (Taller de compra y elaboración de recetas).</a:t>
            </a:r>
          </a:p>
          <a:p>
            <a:pPr>
              <a:buFontTx/>
              <a:buChar char="-"/>
            </a:pPr>
            <a:r>
              <a:rPr lang="es-ES" sz="1600" dirty="0" smtClean="0"/>
              <a:t>En las fotos se puede ver distintas partes del proceso del trabajo en aula de dichas recetas adaptadas a diferentes NCC: copia en mayúsculas de los pasos de la receta, copia de los ingredientes con modelo y unir imagen real con pictograma de los ingredientes.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570" y="4263355"/>
            <a:ext cx="2544774" cy="190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2438" y="2982701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6570" y="2219204"/>
            <a:ext cx="2542443" cy="19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896036" y="1643050"/>
            <a:ext cx="3819368" cy="4857784"/>
          </a:xfrm>
        </p:spPr>
        <p:txBody>
          <a:bodyPr>
            <a:noAutofit/>
          </a:bodyPr>
          <a:lstStyle/>
          <a:p>
            <a:pPr algn="l"/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 smtClean="0"/>
              <a:t>-MANZANA: El objetivo era realizar un material manipulativo para fomentar la atención , la destreza  </a:t>
            </a:r>
            <a:r>
              <a:rPr lang="es-ES" sz="1800" dirty="0" err="1" smtClean="0"/>
              <a:t>oculo</a:t>
            </a:r>
            <a:r>
              <a:rPr lang="es-ES" sz="1800" dirty="0" smtClean="0"/>
              <a:t>-manual y la fuerza en la prensión al tener que pasar una por una las bolas del gusano que recorre la manzana.</a:t>
            </a:r>
            <a:br>
              <a:rPr lang="es-ES" sz="1800" dirty="0" smtClean="0"/>
            </a:br>
            <a:r>
              <a:rPr lang="es-ES" sz="1800" dirty="0" smtClean="0"/>
              <a:t>En las fotos se observa el proceso de realización del material y su uso por una de las alumnas del Centro. </a:t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-MEMORY: Se pretende fomentar la memoria, atención y búsqueda de iguales.</a:t>
            </a:r>
            <a:br>
              <a:rPr lang="es-ES" sz="1800" dirty="0" smtClean="0"/>
            </a:br>
            <a:endParaRPr lang="es-ES" sz="18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00812"/>
            <a:ext cx="1558653" cy="116899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31" y="2400812"/>
            <a:ext cx="1529268" cy="114695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88024" y="1785926"/>
            <a:ext cx="3998818" cy="4572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133901" y="1368768"/>
            <a:ext cx="7024744" cy="889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>
                <a:solidFill>
                  <a:schemeClr val="tx1"/>
                </a:solidFill>
              </a:rPr>
              <a:t>MANZANA / MEMORY.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076056" y="2420888"/>
            <a:ext cx="3024336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24041" y="4178502"/>
            <a:ext cx="1119612" cy="14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3580" y="4365104"/>
            <a:ext cx="1514130" cy="113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649829" y="77221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Castellar" panose="020A0402060406010301" pitchFamily="18" charset="0"/>
              </a:rPr>
              <a:t>MATERIAL MANIPULATIVO</a:t>
            </a:r>
            <a:endParaRPr lang="es-ES" sz="4000" dirty="0">
              <a:latin typeface="Castellar" panose="020A0402060406010301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691142"/>
          </a:xfrm>
        </p:spPr>
        <p:txBody>
          <a:bodyPr>
            <a:noAutofit/>
          </a:bodyPr>
          <a:lstStyle/>
          <a:p>
            <a:r>
              <a:rPr lang="es-ES" sz="4000" dirty="0" smtClean="0"/>
              <a:t>-TAMAÑOS.   -LARGO/CORTO.</a:t>
            </a:r>
            <a:br>
              <a:rPr lang="es-ES" sz="4000" dirty="0" smtClean="0"/>
            </a:br>
            <a:r>
              <a:rPr lang="es-ES" sz="4000" dirty="0" smtClean="0"/>
              <a:t>-DERECHA/IZQUIERDA.</a:t>
            </a:r>
            <a:endParaRPr lang="es-ES" sz="40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928802"/>
            <a:ext cx="1368787" cy="1026590"/>
          </a:xfr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4786314" y="1857364"/>
            <a:ext cx="3714776" cy="4500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	Se han elaborado materiales para reforzar la comprensión de conceptos básicos de forma vivencial.</a:t>
            </a:r>
          </a:p>
          <a:p>
            <a:pPr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-DERECHA/IZQUIERDA: vinculando  el color  y lectura global en mayúsculas.</a:t>
            </a:r>
          </a:p>
          <a:p>
            <a:pPr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-LARGO/CORTO:  manipulando diferentes largos en diferentes cordones y texturas.</a:t>
            </a:r>
          </a:p>
          <a:p>
            <a:pPr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-TAMAÑOS:  grande, mediano, pequeño.</a:t>
            </a:r>
          </a:p>
        </p:txBody>
      </p:sp>
      <p:pic>
        <p:nvPicPr>
          <p:cNvPr id="1028" name="Picture 4" descr="K:\Seminario Curso18-19\MANIPULATIVO\DERECHA-IZQUIERD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59684"/>
            <a:ext cx="1500198" cy="11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Seminario Curso18-19\MANIPULATIVO\DERECHA-IZQUIER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3071810"/>
            <a:ext cx="1500199" cy="11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Seminario Curso18-19\MANIPULATIVO\DERECHA-IZQUIERD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571876"/>
            <a:ext cx="2071702" cy="1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928802"/>
            <a:ext cx="2127251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554280"/>
            <a:ext cx="1500198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5143512"/>
            <a:ext cx="2095504" cy="15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4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MUÑECA / TRANQUILO. </a:t>
            </a:r>
            <a:endParaRPr lang="es-ES" sz="40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4" y="3717032"/>
            <a:ext cx="1957545" cy="1468158"/>
          </a:xfr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4857752" y="1643050"/>
            <a:ext cx="3786214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	En las fotos se puede ver diverso material elaborado para distintas situaciones de trabajo:</a:t>
            </a:r>
          </a:p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-MODELO DE MANOS: para promover momentos de tranquilidad en alumnos/as que necesitan estar constantemente manipulando un objeto. De esta manera centran la atención en lo que se les pide y no el dar vueltas, rasgar o </a:t>
            </a:r>
            <a:r>
              <a:rPr lang="es-ES" sz="1600" dirty="0">
                <a:solidFill>
                  <a:schemeClr val="tx1"/>
                </a:solidFill>
              </a:rPr>
              <a:t>r</a:t>
            </a:r>
            <a:r>
              <a:rPr lang="es-ES" sz="1600" dirty="0" smtClean="0">
                <a:solidFill>
                  <a:schemeClr val="tx1"/>
                </a:solidFill>
              </a:rPr>
              <a:t>omper algún material.</a:t>
            </a:r>
          </a:p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-MUÑECA: modelo de muñeca y ropa larga o corta para vestirla. Situar los complementos y ropa en el lugar adecuado de la muñeca. Conceptos: Vocabulario de las partes del cuerpo, conceptos espaciales (arriba/abajo, delante/detrás), esquema corporal, vocabulario de la ropa, …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K:\Seminario Curso18-19\MANIPULATIVO\muñec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1" y="1773956"/>
            <a:ext cx="1879901" cy="14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Seminario Curso18-19\MANIPULATIVO\tranqui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3956"/>
            <a:ext cx="1891495" cy="14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Seminario Curso18-19\LECTOESCRITURA\20190424_113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0" y="3775263"/>
            <a:ext cx="1879901" cy="14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51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315" y="641231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PUZZLE MAYUSCULA-MINUSCULA / JUEGO DE OBSERVACIÓN.</a:t>
            </a:r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072066" y="1928802"/>
            <a:ext cx="3309803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590" y="2307345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20" y="2324796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05" y="395438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39922" y="4262632"/>
            <a:ext cx="2097024" cy="15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214942" y="1643050"/>
            <a:ext cx="3429024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357818" y="1500174"/>
            <a:ext cx="3500462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El siguiente material se ha elaborado para dos situaciones de trabajo de aula, tanto individual como grupal:</a:t>
            </a:r>
          </a:p>
          <a:p>
            <a:pPr>
              <a:buFontTx/>
              <a:buChar char="-"/>
            </a:pPr>
            <a:r>
              <a:rPr lang="es-ES" sz="1600" dirty="0" smtClean="0">
                <a:solidFill>
                  <a:schemeClr val="tx1"/>
                </a:solidFill>
              </a:rPr>
              <a:t>PUZZLE  MAYUSCULAS-MINUSCULAS: Se pretende identificar la letra mayúscula con la minúscula y a su vez asociarlo a la letra inicial de una imagen (palabra).</a:t>
            </a:r>
          </a:p>
          <a:p>
            <a:pPr>
              <a:buFontTx/>
              <a:buChar char="-"/>
            </a:pPr>
            <a:r>
              <a:rPr lang="es-ES" sz="1600" dirty="0" smtClean="0">
                <a:solidFill>
                  <a:schemeClr val="tx1"/>
                </a:solidFill>
              </a:rPr>
              <a:t>JUEGO DE OBSERVACIÓN: </a:t>
            </a:r>
          </a:p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	El juego consta de un tablero con imágenes y letras. El modelo original era con minúsculas, lo hemos adaptado a mayúsculas que son las trabajadas en el aula. </a:t>
            </a:r>
          </a:p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Se pretendía promover la observación, la atención, el vocabulario,  y  estrategias de búsqueda de iguales de izquierda a derecha del panel.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5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2679" y="1005386"/>
            <a:ext cx="6546314" cy="767814"/>
          </a:xfrm>
        </p:spPr>
        <p:txBody>
          <a:bodyPr>
            <a:noAutofit/>
          </a:bodyPr>
          <a:lstStyle/>
          <a:p>
            <a:r>
              <a:rPr lang="es-ES" sz="3200" dirty="0" smtClean="0"/>
              <a:t>BUSCAR IGUALES/DIFERENTES: COLORES, COMBINACIÓN DE COLORES E IMAGENES.</a:t>
            </a:r>
            <a:endParaRPr lang="es-ES" sz="32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429256" y="1785926"/>
            <a:ext cx="3309803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618" y="2629026"/>
            <a:ext cx="1756437" cy="131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9083" y="4437112"/>
            <a:ext cx="1782154" cy="133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9746"/>
            <a:ext cx="1202529" cy="160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7619" y="4437112"/>
            <a:ext cx="1782154" cy="133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357656" y="2492896"/>
            <a:ext cx="3500462" cy="36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El siguiente material se ha elaborado como juegos de discriminación visual. Identificando igual o diferente: por colores, combinación de colores, dibujos o imágenes (vocabulario: objetos, alimentos, animales, plantas, ropa, colores, etc.)</a:t>
            </a:r>
          </a:p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Además, se fomenta la psicomotricidad fina y la fuerza en la pinza manual con el uso de diferentes objetos, en este caso pinzas de la ropa.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07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LOGICO-MATEMÁTICA: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3249" y="2708920"/>
            <a:ext cx="26860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/>
              <a:t>-	Con este material se pretende facilitar la comprensión de la asociación número-cantidad.</a:t>
            </a:r>
          </a:p>
          <a:p>
            <a:pPr>
              <a:buNone/>
            </a:pPr>
            <a:r>
              <a:rPr lang="es-ES" sz="2400" dirty="0" smtClean="0"/>
              <a:t>- 	En este caso del 1 al 5. </a:t>
            </a:r>
            <a:endParaRPr lang="es-ES" sz="2400" dirty="0"/>
          </a:p>
        </p:txBody>
      </p:sp>
      <p:pic>
        <p:nvPicPr>
          <p:cNvPr id="1026" name="Picture 2" descr="K:\Seminario Curso18-19\MANIPULATIVO\20190507_145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8" y="2087322"/>
            <a:ext cx="2387022" cy="179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Seminario Curso18-19\MANIPULATIVO\20190507_145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27" y="4335897"/>
            <a:ext cx="2387022" cy="17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Seminario Curso18-19\MANIPULATIVO\20190507_145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8" y="4335897"/>
            <a:ext cx="2387022" cy="17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2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7848" y="332656"/>
            <a:ext cx="6908304" cy="936104"/>
          </a:xfrm>
        </p:spPr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5676" y="1628800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Fomentar el trabajo en equipo entre el profesorado.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Promover el intercambio de experiencias y conocimiento entre </a:t>
            </a:r>
            <a:r>
              <a:rPr lang="es-ES" dirty="0" smtClean="0"/>
              <a:t>profesores.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Recopilar y adaptar materiales.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Elaborar materiales manipulativos </a:t>
            </a:r>
            <a:r>
              <a:rPr lang="es-ES" dirty="0" smtClean="0"/>
              <a:t>adaptados.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Subir </a:t>
            </a:r>
            <a:r>
              <a:rPr lang="es-ES" dirty="0"/>
              <a:t>materiales elaborados y/o adaptados al aula virtual del </a:t>
            </a:r>
            <a:r>
              <a:rPr lang="es-ES" dirty="0" smtClean="0"/>
              <a:t>centro.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Elaborar libros/cuadernos de actividades adaptados.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Terminar de colocar pelotas de tenis en las sillas del </a:t>
            </a:r>
            <a:r>
              <a:rPr lang="es-ES" dirty="0" smtClean="0"/>
              <a:t>centro.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Crear un banco de recursos con los materiales </a:t>
            </a:r>
            <a:r>
              <a:rPr lang="es-ES" dirty="0" smtClean="0"/>
              <a:t>elaborados.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Participar </a:t>
            </a:r>
            <a:r>
              <a:rPr lang="es-ES" dirty="0"/>
              <a:t>de forma activa en el proceso de investigación, búsqueda, creación y adaptación.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Ampliar las experiencias de los </a:t>
            </a:r>
            <a:r>
              <a:rPr lang="es-ES" dirty="0" smtClean="0"/>
              <a:t>alumnos.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creación de este seminario ha surgido para dar respuesta a las necesidades que presentan nuestros alumnos/as en las aulas del centro, por lo tanto todo el material aquí expuesto ha satisfecho los objetivos propuestos y han supuesto un recurso fundamental para la consecución de las programaciones de aula y adaptaciones individuales.</a:t>
            </a:r>
          </a:p>
          <a:p>
            <a:r>
              <a:rPr lang="es-ES" dirty="0" smtClean="0"/>
              <a:t>Por otro lado, la participación activa de los docentes ha sido esencial para el desarrollo de este seminario.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DIAGRAMA DE RECURSOS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110684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stellar" pitchFamily="18" charset="0"/>
              </a:rPr>
              <a:t>Adaptación del libro “arte urbano en colmenar viejo”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4440" y="2636912"/>
            <a:ext cx="7139136" cy="3417243"/>
          </a:xfrm>
        </p:spPr>
        <p:txBody>
          <a:bodyPr>
            <a:normAutofit/>
          </a:bodyPr>
          <a:lstStyle/>
          <a:p>
            <a:r>
              <a:rPr lang="es-ES" sz="1800" dirty="0" smtClean="0"/>
              <a:t>La adaptación de este libro surge de la necesidad de trabajar en la Etapa de Transición a la Vida Adulta los desplazamientos por el entorno, la ubicación en el mapa y el manejo de las nuevas tecnologías. Por ello hemos elegido esta obra del autor colmenareño Mariano de Andrés Santos en la que se ubican diferentes monumentos y obras de arte entre las calles, plazas y parques de nuestra localidad.</a:t>
            </a:r>
          </a:p>
          <a:p>
            <a:r>
              <a:rPr lang="es-ES" sz="1800" dirty="0" smtClean="0"/>
              <a:t>El objetivo es adaptar con pictogramas las obras que vamos a trabajar para facilitar la comprensión a los alumnos. </a:t>
            </a: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 primer lugar elaboramos los pictogramas que necesitaremos.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957613"/>
            <a:ext cx="3338512" cy="2506462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58208"/>
            <a:ext cx="3336925" cy="2505271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 segundo lugar escaneamos el libro, recortamos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4071243" cy="3053432"/>
          </a:xfr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01354"/>
            <a:ext cx="4038600" cy="30289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0548" y="1427373"/>
            <a:ext cx="8353540" cy="285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astellar" panose="020A0402060406010301" pitchFamily="18" charset="0"/>
              </a:rPr>
              <a:t>AGENDAS</a:t>
            </a:r>
          </a:p>
          <a:p>
            <a:endParaRPr lang="es-ES" dirty="0"/>
          </a:p>
          <a:p>
            <a:r>
              <a:rPr lang="es-ES" dirty="0"/>
              <a:t>Trabajar el uso de agendas de comunicación tiene varios objetivos:</a:t>
            </a:r>
          </a:p>
          <a:p>
            <a:endParaRPr lang="es-E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Permite anticipar las actividades a los alumnos para facilitar la estructuración del tiempo en la escuela.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Sirve de herramienta para estructurar las actividades en casa.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Permite facilitar la comunicación a alumnos con dificultades en el lenguaje.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35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539553" y="1268760"/>
            <a:ext cx="7920880" cy="3756675"/>
            <a:chOff x="288555" y="127831"/>
            <a:chExt cx="11631697" cy="5231445"/>
          </a:xfrm>
        </p:grpSpPr>
        <p:sp>
          <p:nvSpPr>
            <p:cNvPr id="3" name="CuadroTexto 2"/>
            <p:cNvSpPr txBox="1"/>
            <p:nvPr/>
          </p:nvSpPr>
          <p:spPr>
            <a:xfrm>
              <a:off x="6555035" y="4663733"/>
              <a:ext cx="489149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50" dirty="0"/>
                <a:t>Ejemplo de agenda con pictogramas para los días de puente que el alumno va a pasar en casa. 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555" y="201318"/>
              <a:ext cx="5653809" cy="3999737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515956" y="4682168"/>
              <a:ext cx="489149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50" dirty="0"/>
                <a:t>Ejemplo de agenda semanal con pictogramas con las actividades a realizar en la escuela.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6391302" y="127831"/>
              <a:ext cx="5528950" cy="4146713"/>
              <a:chOff x="6347234" y="54342"/>
              <a:chExt cx="5528950" cy="4146713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7234" y="54342"/>
                <a:ext cx="5528950" cy="4146713"/>
              </a:xfrm>
              <a:prstGeom prst="rect">
                <a:avLst/>
              </a:prstGeom>
            </p:spPr>
          </p:pic>
          <p:grpSp>
            <p:nvGrpSpPr>
              <p:cNvPr id="8" name="Grupo 7"/>
              <p:cNvGrpSpPr/>
              <p:nvPr/>
            </p:nvGrpSpPr>
            <p:grpSpPr>
              <a:xfrm>
                <a:off x="10355855" y="319489"/>
                <a:ext cx="1046602" cy="1663548"/>
                <a:chOff x="10355855" y="319489"/>
                <a:chExt cx="1046602" cy="1663548"/>
              </a:xfrm>
            </p:grpSpPr>
            <p:sp>
              <p:nvSpPr>
                <p:cNvPr id="6" name="Rectángulo 5"/>
                <p:cNvSpPr/>
                <p:nvPr/>
              </p:nvSpPr>
              <p:spPr>
                <a:xfrm>
                  <a:off x="10355855" y="319489"/>
                  <a:ext cx="418641" cy="154236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7" name="Rectángulo 6"/>
                <p:cNvSpPr/>
                <p:nvPr/>
              </p:nvSpPr>
              <p:spPr>
                <a:xfrm>
                  <a:off x="11103166" y="1871031"/>
                  <a:ext cx="299291" cy="112006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1350"/>
                </a:p>
              </p:txBody>
            </p:sp>
          </p:grpSp>
        </p:grp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41454"/>
            <a:ext cx="1008112" cy="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29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</TotalTime>
  <Words>1102</Words>
  <Application>Microsoft Office PowerPoint</Application>
  <PresentationFormat>Presentación en pantalla (4:3)</PresentationFormat>
  <Paragraphs>123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Castellar</vt:lpstr>
      <vt:lpstr>Comic Sans MS</vt:lpstr>
      <vt:lpstr>Garamond</vt:lpstr>
      <vt:lpstr>Times New Roman</vt:lpstr>
      <vt:lpstr>Wingdings 2</vt:lpstr>
      <vt:lpstr>Orgánico</vt:lpstr>
      <vt:lpstr>DOSSIER SEMINARIO</vt:lpstr>
      <vt:lpstr>JUSTIFICACIÓN</vt:lpstr>
      <vt:lpstr>OBJETIVOS</vt:lpstr>
      <vt:lpstr>DIAGRAMA DE RECURSOS</vt:lpstr>
      <vt:lpstr>Adaptación del libro “arte urbano en colmenar viejo”</vt:lpstr>
      <vt:lpstr>En primer lugar elaboramos los pictogramas que necesitaremos.</vt:lpstr>
      <vt:lpstr>En segundo lugar escaneamos el libro, recortamos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CONDUCTA</vt:lpstr>
      <vt:lpstr>Presentación de PowerPoint</vt:lpstr>
      <vt:lpstr>Presentación de PowerPoint</vt:lpstr>
      <vt:lpstr>ADAPTACIÓN DE CUENTOS</vt:lpstr>
      <vt:lpstr>CUENTOS ADAPTADOS MANIPULATIVOS</vt:lpstr>
      <vt:lpstr>Presentación de PowerPoint</vt:lpstr>
      <vt:lpstr>CUENTO ADAPTADO CON TEXTO Y PICTOGRAMAS</vt:lpstr>
      <vt:lpstr>DÍA DEL LIBRO</vt:lpstr>
      <vt:lpstr>Presentación de PowerPoint</vt:lpstr>
      <vt:lpstr>LECTOESCRITURA: </vt:lpstr>
      <vt:lpstr>LECTOESCRITURA: MASTER CHEF (sesiones de trabajo en aula)</vt:lpstr>
      <vt:lpstr> -MANZANA: El objetivo era realizar un material manipulativo para fomentar la atención , la destreza  oculo-manual y la fuerza en la prensión al tener que pasar una por una las bolas del gusano que recorre la manzana. En las fotos se observa el proceso de realización del material y su uso por una de las alumnas del Centro.   -MEMORY: Se pretende fomentar la memoria, atención y búsqueda de iguales. </vt:lpstr>
      <vt:lpstr>-TAMAÑOS.   -LARGO/CORTO. -DERECHA/IZQUIERDA.</vt:lpstr>
      <vt:lpstr>MUÑECA / TRANQUILO. </vt:lpstr>
      <vt:lpstr>PUZZLE MAYUSCULA-MINUSCULA / JUEGO DE OBSERVACIÓN.</vt:lpstr>
      <vt:lpstr>BUSCAR IGUALES/DIFERENTES: COLORES, COMBINACIÓN DE COLORES E IMAGENES.</vt:lpstr>
      <vt:lpstr>LOGICO-MATEMÁTICA:</vt:lpstr>
      <vt:lpstr>EVALUACIÓN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SEMINARIO</dc:title>
  <dc:creator>EBO7</dc:creator>
  <cp:lastModifiedBy>EDUCALOGIN EDUCALOGIN , EDUCALOGIN</cp:lastModifiedBy>
  <cp:revision>16</cp:revision>
  <dcterms:created xsi:type="dcterms:W3CDTF">2019-04-09T10:30:32Z</dcterms:created>
  <dcterms:modified xsi:type="dcterms:W3CDTF">2019-05-15T11:55:32Z</dcterms:modified>
</cp:coreProperties>
</file>