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40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47CDF6-23CC-C54F-908D-DFCBF30BC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427E8BA-2504-8949-9BF3-3FA527DDF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48D164-3E31-444E-B321-50A94B3D8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9A3208-527B-2F45-8423-1E0BCA058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A1D92A-4C6C-4249-917A-54148A17F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451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F63823-1FC0-D742-9B47-50B19354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370216-32B4-654A-AAB3-2F37545BB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B964FC-AA86-834C-B8A6-FC54F4A58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2A533E-CC9D-124A-93C2-127FA6EFD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700038-6008-6C43-B0F6-863438A7E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317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2CD41B-9FA2-C246-A7B2-0FD324A71D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718C4E-F8F3-584E-9C01-2BB21FA877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EF6BFE-BC03-9B4B-9960-9127AFCDC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27420A-E301-FE46-9321-E0E587F6F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B5106A-CF83-154D-86E8-1EEEC18BC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855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14C399-3556-F94E-B63D-FDE388373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D5C1CD-4C35-FF46-ABAA-ABDC83A3E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011CF3-47D2-C745-8C3F-13651DAF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B28B61-B54F-F44B-AB9C-5E5455BD9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C27546-7BBA-F844-A709-F03714BF0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176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CE7101-7C00-D040-9815-260952E9A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C34664-6D96-654E-90B7-A97D9D1E1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CEAA2B-6C1E-5648-BAE2-E99E700CD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A2175F-D897-264C-A49C-F4A1B9D7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EF1FE9-9DC7-CD42-9F2D-D08D3C6E5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031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4A5F55-76BD-854F-B2BE-55331426F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2A93FC-4D63-6649-8831-8CEDA1D515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94D0B3A-67CF-DA4D-B204-D6C297107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DF883D-5C10-0B45-9E1C-D977CA7D7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18E408-D2FC-944A-ABD1-89C0DAF6A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DB838B-9FB9-E84A-9C5B-2DF96FD85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741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6FF8CE-98CA-044D-A597-64AF376DA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08C3D8-26A9-8E49-84A1-96430AC7D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5689FA5-9279-1E46-9BEF-D1D927DD2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6459B45-F512-B648-8483-06904C4977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66F0765-74A5-5C46-AEC8-5829589ADF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80C715D-56C6-7349-8728-F68391D64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9722E26-F53E-904E-B76A-F05895A4B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51C74B8-E7EA-9B4D-8578-E05FAC1C0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33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CDCD3-9A5E-3444-ADF4-1123C6585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9086536-49CF-4046-992B-71198891B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F411297-E77B-434C-B599-6707D8A62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5FA0205-00A4-4A49-B9D6-3B6435CD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051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DB8223-901C-3147-AE6D-C1FC7879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4067B9-D2E0-C54F-9E4F-2CD2215C2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83D4C8D-9283-7045-92D2-A372959B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423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374F30-F7A6-ED4A-81CD-959F05825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238D6B-BBE2-FC4A-AB9E-AC42CCC0C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4E52827-B4E0-624D-B5CF-D50B2D387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860AAA-5E87-6044-A864-549434382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DD38B8-D493-5F4B-B5BF-40EEA88A2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94605E-F920-434B-9C3F-0E1A6CDA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52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4484CC-65C1-6F49-9F73-FB6689F41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6426A3B-EDAB-CD4B-B042-A7F545A77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E6852-3791-C64F-A0BD-055DCC015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90C5A6-8B80-6A4B-BB14-656F7257E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D8AC27-E9CF-6B45-A13A-42C369C48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75CE481-7ED8-A447-8D4C-9C0F31765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8991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129E370-DC80-E84E-B726-6B00D078D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20C1D0-6ADF-324C-8A4D-1374CC849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729704-8F81-F143-A0BD-3328B54D0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8479B-C25B-0940-AF4E-B1FB183EAE8E}" type="datetimeFigureOut">
              <a:rPr lang="es-ES" smtClean="0"/>
              <a:t>2/5/20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50B470-F5FF-1449-B7E6-960AE153A3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FB9C01-8109-7640-AAD2-D4A704C030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6A869-7237-144A-BA3F-C1B0FC12CB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31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DC4855-1B24-A94A-ACD5-8622E77D7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b="1" dirty="0">
                <a:solidFill>
                  <a:srgbClr val="002060"/>
                </a:solidFill>
              </a:rPr>
              <a:t>Problemas de ecuaciones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64DB4D-07B1-0B4C-9CE8-C745605F71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b="1" dirty="0"/>
              <a:t>1º ESO</a:t>
            </a:r>
          </a:p>
        </p:txBody>
      </p:sp>
    </p:spTree>
    <p:extLst>
      <p:ext uri="{BB962C8B-B14F-4D97-AF65-F5344CB8AC3E}">
        <p14:creationId xmlns:p14="http://schemas.microsoft.com/office/powerpoint/2010/main" val="1025570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6AB0C-78B7-0A47-A74D-E39DF4D7183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Pasos para resolver un problema de ecuaciones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57D5E2-8135-0046-AB45-F2225A2E6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1.-	</a:t>
            </a:r>
            <a:r>
              <a:rPr lang="es-ES_tradnl" altLang="es-ES_tradnl" b="1" dirty="0">
                <a:solidFill>
                  <a:srgbClr val="7030A0"/>
                </a:solidFill>
              </a:rPr>
              <a:t>COMPRENSIÓN.-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Leer detenidamente y entender el enunciado.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2.-	</a:t>
            </a:r>
            <a:r>
              <a:rPr lang="es-ES_tradnl" altLang="es-ES_tradnl" b="1" dirty="0">
                <a:solidFill>
                  <a:srgbClr val="7030A0"/>
                </a:solidFill>
              </a:rPr>
              <a:t>PLANTEAMIENTO.-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Designar una letra a la incógnita y plantear la/s ecuación/es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</a:t>
            </a:r>
            <a:r>
              <a:rPr lang="es-ES_tradnl" altLang="es-ES_tradnl" u="sng" dirty="0"/>
              <a:t>DESIGNAR.-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   	La incógnita no es siempre el dato que se pide, sino el dato desconocido que permita resolver el problema.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</a:t>
            </a:r>
            <a:r>
              <a:rPr lang="es-ES_tradnl" altLang="es-ES_tradnl" u="sng" dirty="0"/>
              <a:t>PLANTEAR.-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Una vez designada la incógnita, se traduce a lenguaje algebraico el enunciado, resultando una o varias ecuaciones.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3.-	</a:t>
            </a:r>
            <a:r>
              <a:rPr lang="es-ES_tradnl" altLang="es-ES_tradnl" b="1" dirty="0">
                <a:solidFill>
                  <a:srgbClr val="7030A0"/>
                </a:solidFill>
              </a:rPr>
              <a:t>RESOLUCIÓN.-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Se despeja la incógnita de la ecuación, se halla su valor y luego el valor de los datos pedidos.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4.-	</a:t>
            </a:r>
            <a:r>
              <a:rPr lang="es-ES_tradnl" altLang="es-ES_tradnl" b="1" dirty="0">
                <a:solidFill>
                  <a:srgbClr val="7030A0"/>
                </a:solidFill>
              </a:rPr>
              <a:t>COMPROBACIÓN.-</a:t>
            </a:r>
            <a:r>
              <a:rPr lang="es-ES_tradnl" altLang="es-ES_tradnl" dirty="0"/>
              <a:t>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                Se comprueba si la solución cumple condiciones del enunciado.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59710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E4F7EF-75E0-6944-9354-E98CE4867DB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Problemas de ecuaciones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5EA09AF-5230-5E4D-841B-BC1DC648F0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40000" lnSpcReduction="20000"/>
              </a:bodyPr>
              <a:lstStyle/>
              <a:p>
                <a:pPr marL="0" indent="0">
                  <a:buNone/>
                </a:pPr>
                <a:r>
                  <a:rPr lang="es-ES" sz="3000" b="1" u="sng" dirty="0">
                    <a:solidFill>
                      <a:srgbClr val="FF0000"/>
                    </a:solidFill>
                  </a:rPr>
                  <a:t>Ejemplo 1:</a:t>
                </a:r>
                <a:r>
                  <a:rPr lang="es-ES" sz="3000" dirty="0">
                    <a:solidFill>
                      <a:srgbClr val="FF0000"/>
                    </a:solidFill>
                  </a:rPr>
                  <a:t> </a:t>
                </a:r>
                <a:r>
                  <a:rPr lang="es-ES" dirty="0"/>
                  <a:t>Fui a la librería con 36 euros y compré 2 libros ¿Cuánto me costaron si uno valía el doble que el otro? </a:t>
                </a:r>
                <a:endParaRPr lang="es-ES" sz="3200" dirty="0"/>
              </a:p>
              <a:p>
                <a:pPr marL="0" indent="0">
                  <a:buNone/>
                </a:pPr>
                <a:endParaRPr lang="es-ES" sz="3000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   1.-	COMPRENSIÓN</a:t>
                </a:r>
                <a:r>
                  <a:rPr lang="es-ES_tradnl" altLang="es-ES_tradnl" sz="3000" dirty="0"/>
                  <a:t>.- Leo detenidamente el enunciado.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   2.-	PLANTEAMIENTO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		DESIGNAR</a:t>
                </a:r>
                <a:r>
                  <a:rPr lang="es-ES_tradnl" altLang="es-ES_tradnl" sz="3000" dirty="0"/>
                  <a:t>.-  Sea  x = el precio del libro más barato.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dirty="0"/>
                  <a:t>		</a:t>
                </a: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PLANTEAR</a:t>
                </a:r>
                <a:r>
                  <a:rPr lang="es-ES_tradnl" altLang="es-ES_tradnl" sz="3000" dirty="0"/>
                  <a:t>.-  Traduzco a lenguaje algebraico el enunciado:</a:t>
                </a:r>
              </a:p>
              <a:p>
                <a:pPr lvl="7">
                  <a:lnSpc>
                    <a:spcPct val="80000"/>
                  </a:lnSpc>
                </a:pPr>
                <a:r>
                  <a:rPr lang="es-ES_tradnl" altLang="es-ES_tradnl" sz="3000" dirty="0"/>
                  <a:t>El precio del libro caro es el doble que el del barato, es decir,  </a:t>
                </a:r>
                <a14:m>
                  <m:oMath xmlns:m="http://schemas.openxmlformats.org/officeDocument/2006/math"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s-ES_tradnl" altLang="es-ES_tradnl" sz="3000" dirty="0"/>
                  <a:t>.</a:t>
                </a:r>
              </a:p>
              <a:p>
                <a:pPr lvl="7">
                  <a:lnSpc>
                    <a:spcPct val="80000"/>
                  </a:lnSpc>
                </a:pPr>
                <a:r>
                  <a:rPr lang="es-ES_tradnl" altLang="es-ES_tradnl" sz="3000" dirty="0"/>
                  <a:t>Como en total me gasté 36 €:</a:t>
                </a:r>
              </a:p>
              <a:p>
                <a:pPr marL="3200400" lvl="7" indent="0">
                  <a:lnSpc>
                    <a:spcPct val="80000"/>
                  </a:lnSpc>
                  <a:buNone/>
                </a:pPr>
                <a:endParaRPr lang="es-ES_tradnl" altLang="es-ES_tradnl" sz="3000" dirty="0"/>
              </a:p>
              <a:p>
                <a:pPr marL="3200400" lvl="7" indent="0">
                  <a:lnSpc>
                    <a:spcPct val="80000"/>
                  </a:lnSpc>
                  <a:buNone/>
                </a:pPr>
                <a:r>
                  <a:rPr lang="es-ES" altLang="es-ES_tradnl" sz="3000" b="0" dirty="0"/>
                  <a:t>		</a:t>
                </a:r>
                <a14:m>
                  <m:oMath xmlns:m="http://schemas.openxmlformats.org/officeDocument/2006/math"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endParaRPr lang="es-ES_tradnl" altLang="es-ES_tradnl" sz="3000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  3.-	RESOLUCIÓN</a:t>
                </a:r>
                <a:r>
                  <a:rPr lang="es-ES_tradnl" altLang="es-ES_tradnl" sz="3000" dirty="0"/>
                  <a:t>.-  Despejo la x  aplicando las reglas: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30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3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36</m:t>
                      </m:r>
                    </m:oMath>
                  </m:oMathPara>
                </a14:m>
                <a:endParaRPr lang="es-ES" sz="30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s-ES" sz="30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altLang="es-ES_tradnl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altLang="es-ES_tradnl" sz="30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num>
                        <m:den>
                          <m:r>
                            <a:rPr lang="es-ES" altLang="es-ES_tradnl" sz="3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s-ES" altLang="es-ES_tradnl" sz="3000" b="0" dirty="0"/>
              </a:p>
              <a:p>
                <a:pPr marL="0" indent="0">
                  <a:buNone/>
                </a:pPr>
                <a:endParaRPr lang="es-ES" altLang="es-ES_tradnl" sz="3000" b="0" dirty="0"/>
              </a:p>
              <a:p>
                <a:pPr marL="0" indent="0">
                  <a:buNone/>
                </a:pPr>
                <a:r>
                  <a:rPr lang="es-ES" altLang="es-ES_tradnl" sz="3000" dirty="0"/>
                  <a:t>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=12</m:t>
                    </m:r>
                  </m:oMath>
                </a14:m>
                <a:r>
                  <a:rPr lang="es-ES" sz="3000" b="1" dirty="0">
                    <a:solidFill>
                      <a:srgbClr val="FF0000"/>
                    </a:solidFill>
                  </a:rPr>
                  <a:t>  </a:t>
                </a:r>
                <a:r>
                  <a:rPr lang="es-ES" sz="3000" dirty="0"/>
                  <a:t>=&gt;</a:t>
                </a:r>
                <a:r>
                  <a:rPr lang="es-ES" sz="3000" b="1" dirty="0">
                    <a:solidFill>
                      <a:srgbClr val="FF0000"/>
                    </a:solidFill>
                  </a:rPr>
                  <a:t> </a:t>
                </a:r>
                <a:r>
                  <a:rPr lang="es-ES" sz="3000" dirty="0"/>
                  <a:t>El libro barato me costó 12 € , y el libro caro me costó el doble, es decir, 24 €.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  4.-	COMPROBACIÓN</a:t>
                </a:r>
                <a:r>
                  <a:rPr lang="es-ES_tradnl" altLang="es-ES_tradnl" sz="3000" dirty="0"/>
                  <a:t>.-	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dirty="0"/>
                  <a:t>                          Si sumamos </a:t>
                </a:r>
                <a14:m>
                  <m:oMath xmlns:m="http://schemas.openxmlformats.org/officeDocument/2006/math">
                    <m:r>
                      <a:rPr lang="es-ES" altLang="es-ES_tradnl" sz="30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altLang="es-ES_tradnl" sz="3000" b="0" i="1" dirty="0" smtClean="0">
                        <a:latin typeface="Cambria Math" panose="02040503050406030204" pitchFamily="18" charset="0"/>
                      </a:rPr>
                      <m:t>4+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36 € </m:t>
                    </m:r>
                    <m: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que</m:t>
                    </m:r>
                    <m: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es</m:t>
                    </m:r>
                    <m: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lo</m:t>
                    </m:r>
                    <m: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que</m:t>
                    </m:r>
                    <m: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me</m:t>
                    </m:r>
                    <m: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gast</m:t>
                    </m:r>
                    <m:r>
                      <a:rPr lang="es-ES" altLang="es-ES_tradnl" sz="3000" i="1">
                        <a:latin typeface="Cambria Math" panose="02040503050406030204" pitchFamily="18" charset="0"/>
                      </a:rPr>
                      <m:t>é</m:t>
                    </m:r>
                    <m: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en</m:t>
                    </m:r>
                    <m: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total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_tradnl" altLang="es-ES_tradnl" sz="3000" dirty="0"/>
                  <a:t>.</a:t>
                </a: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5EA09AF-5230-5E4D-841B-BC1DC648F0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17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2521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38E196-EBC2-DE45-A660-64F58471FD2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Problemas de ecuaciones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CE2E84DD-95A2-8645-A07C-A91AB60B14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32500" lnSpcReduction="20000"/>
              </a:bodyPr>
              <a:lstStyle/>
              <a:p>
                <a:pPr marL="0" indent="0">
                  <a:buNone/>
                </a:pPr>
                <a:r>
                  <a:rPr lang="es-ES" sz="3700" b="1" u="sng" dirty="0">
                    <a:solidFill>
                      <a:srgbClr val="FF0000"/>
                    </a:solidFill>
                  </a:rPr>
                  <a:t>Ejemplo 2:</a:t>
                </a:r>
                <a:r>
                  <a:rPr lang="es-ES" sz="3700" dirty="0">
                    <a:solidFill>
                      <a:srgbClr val="FF0000"/>
                    </a:solidFill>
                  </a:rPr>
                  <a:t> </a:t>
                </a:r>
                <a:r>
                  <a:rPr lang="es-ES" sz="3700" dirty="0"/>
                  <a:t>Si al dinero que tengo le sumo su triple y le resto 20€, me quedan 28€. ¿Cuánto dinero tengo? </a:t>
                </a:r>
              </a:p>
              <a:p>
                <a:pPr marL="0" indent="0">
                  <a:buNone/>
                </a:pPr>
                <a:endParaRPr lang="es-ES" sz="3700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700" b="1" dirty="0">
                    <a:solidFill>
                      <a:srgbClr val="FF3300"/>
                    </a:solidFill>
                  </a:rPr>
                  <a:t>   1.-	COMPRENSIÓN</a:t>
                </a:r>
                <a:r>
                  <a:rPr lang="es-ES_tradnl" altLang="es-ES_tradnl" sz="3700" dirty="0"/>
                  <a:t>.- Leo detenidamente el enunciado.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700" b="1" dirty="0">
                    <a:solidFill>
                      <a:srgbClr val="FF3300"/>
                    </a:solidFill>
                  </a:rPr>
                  <a:t>   2.-	PLANTEAMIENTO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700" b="1" dirty="0">
                    <a:solidFill>
                      <a:srgbClr val="FF3300"/>
                    </a:solidFill>
                  </a:rPr>
                  <a:t>		DESIGNAR</a:t>
                </a:r>
                <a:r>
                  <a:rPr lang="es-ES_tradnl" altLang="es-ES_tradnl" sz="3700" dirty="0"/>
                  <a:t>.-  Sea  x = el dinero que tengo.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700" dirty="0"/>
                  <a:t>		</a:t>
                </a:r>
                <a:r>
                  <a:rPr lang="es-ES_tradnl" altLang="es-ES_tradnl" sz="3700" b="1" dirty="0">
                    <a:solidFill>
                      <a:srgbClr val="FF3300"/>
                    </a:solidFill>
                  </a:rPr>
                  <a:t>PLANTEAR</a:t>
                </a:r>
                <a:r>
                  <a:rPr lang="es-ES_tradnl" altLang="es-ES_tradnl" sz="3700" dirty="0"/>
                  <a:t>.-  Traduzco a lenguaje algebraico el enunciado:</a:t>
                </a:r>
              </a:p>
              <a:p>
                <a:pPr lvl="7">
                  <a:lnSpc>
                    <a:spcPct val="80000"/>
                  </a:lnSpc>
                </a:pPr>
                <a:r>
                  <a:rPr lang="es-ES_tradnl" altLang="es-ES_tradnl" sz="3700" dirty="0"/>
                  <a:t>El triple del dinero que tengo es </a:t>
                </a:r>
                <a14:m>
                  <m:oMath xmlns:m="http://schemas.openxmlformats.org/officeDocument/2006/math">
                    <m:r>
                      <a:rPr lang="es-ES" altLang="es-ES_tradnl" sz="37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s-ES_tradnl" altLang="es-ES_tradnl" sz="3700" dirty="0"/>
                  <a:t>.</a:t>
                </a:r>
              </a:p>
              <a:p>
                <a:pPr lvl="7">
                  <a:lnSpc>
                    <a:spcPct val="80000"/>
                  </a:lnSpc>
                </a:pPr>
                <a:r>
                  <a:rPr lang="es-ES_tradnl" altLang="es-ES_tradnl" sz="3700" dirty="0"/>
                  <a:t>Si al dinero que tengo le sumo su triple y le resto 20 € tenemos:</a:t>
                </a:r>
              </a:p>
              <a:p>
                <a:pPr marL="3200400" lvl="7" indent="0">
                  <a:lnSpc>
                    <a:spcPct val="80000"/>
                  </a:lnSpc>
                  <a:buNone/>
                </a:pPr>
                <a:endParaRPr lang="es-ES_tradnl" altLang="es-ES_tradnl" sz="3700" dirty="0"/>
              </a:p>
              <a:p>
                <a:pPr marL="3200400" lvl="7" indent="0">
                  <a:lnSpc>
                    <a:spcPct val="80000"/>
                  </a:lnSpc>
                  <a:buNone/>
                </a:pPr>
                <a:r>
                  <a:rPr lang="es-ES" altLang="es-ES_tradnl" sz="3700" b="0" dirty="0"/>
                  <a:t>		</a:t>
                </a:r>
                <a14:m>
                  <m:oMath xmlns:m="http://schemas.openxmlformats.org/officeDocument/2006/math"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−20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28</m:t>
                    </m:r>
                  </m:oMath>
                </a14:m>
                <a:endParaRPr lang="es-ES_tradnl" altLang="es-ES_tradnl" sz="3700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700" b="1" dirty="0">
                    <a:solidFill>
                      <a:srgbClr val="FF3300"/>
                    </a:solidFill>
                  </a:rPr>
                  <a:t>  3.-	RESOLUCIÓN</a:t>
                </a:r>
                <a:r>
                  <a:rPr lang="es-ES_tradnl" altLang="es-ES_tradnl" sz="3700" dirty="0"/>
                  <a:t>.-  Despejo la x  aplicando las reglas: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37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−20</m:t>
                      </m:r>
                      <m:r>
                        <a:rPr lang="es-ES" altLang="es-ES_tradnl" sz="37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28</m:t>
                      </m:r>
                    </m:oMath>
                  </m:oMathPara>
                </a14:m>
                <a:endParaRPr lang="es-ES" sz="37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370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37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28</m:t>
                      </m:r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+20</m:t>
                      </m:r>
                    </m:oMath>
                  </m:oMathPara>
                </a14:m>
                <a:endParaRPr lang="es-ES" sz="37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370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37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s-ES" sz="37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s-ES" sz="37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37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altLang="es-ES_tradnl" sz="37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altLang="es-ES_tradnl" sz="3700" b="0" i="1" smtClean="0">
                              <a:latin typeface="Cambria Math" panose="02040503050406030204" pitchFamily="18" charset="0"/>
                            </a:rPr>
                            <m:t>48</m:t>
                          </m:r>
                        </m:num>
                        <m:den>
                          <m:r>
                            <a:rPr lang="es-ES" altLang="es-ES_tradnl" sz="37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s-ES" altLang="es-ES_tradnl" sz="3700" b="0" dirty="0"/>
              </a:p>
              <a:p>
                <a:pPr marL="0" indent="0">
                  <a:buNone/>
                </a:pPr>
                <a:r>
                  <a:rPr lang="es-ES" altLang="es-ES_tradnl" sz="3700" dirty="0"/>
                  <a:t>                                                           </a:t>
                </a:r>
                <a14:m>
                  <m:oMath xmlns:m="http://schemas.openxmlformats.org/officeDocument/2006/math"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=12</m:t>
                    </m:r>
                  </m:oMath>
                </a14:m>
                <a:r>
                  <a:rPr lang="es-ES" sz="3700" b="1" dirty="0">
                    <a:solidFill>
                      <a:srgbClr val="FF0000"/>
                    </a:solidFill>
                  </a:rPr>
                  <a:t>  </a:t>
                </a:r>
                <a:r>
                  <a:rPr lang="es-ES" sz="3700" dirty="0"/>
                  <a:t>=&gt;</a:t>
                </a:r>
                <a:r>
                  <a:rPr lang="es-ES" sz="3700" b="1" dirty="0">
                    <a:solidFill>
                      <a:srgbClr val="FF0000"/>
                    </a:solidFill>
                  </a:rPr>
                  <a:t> </a:t>
                </a:r>
                <a:r>
                  <a:rPr lang="es-ES" sz="3700" dirty="0"/>
                  <a:t>Tengo 12 €.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700" b="1" dirty="0">
                    <a:solidFill>
                      <a:srgbClr val="FF3300"/>
                    </a:solidFill>
                  </a:rPr>
                  <a:t>  4.-	COMPROBACIÓN</a:t>
                </a:r>
                <a:r>
                  <a:rPr lang="es-ES_tradnl" altLang="es-ES_tradnl" sz="3700" dirty="0"/>
                  <a:t>.-	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700" dirty="0"/>
                  <a:t>                          El triple de 12 es 36. Si hacemos la operación que nos dicen:  </a:t>
                </a:r>
                <a14:m>
                  <m:oMath xmlns:m="http://schemas.openxmlformats.org/officeDocument/2006/math">
                    <m:r>
                      <a:rPr lang="es-ES" altLang="es-ES_tradnl" sz="3700" i="1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altLang="es-ES_tradnl" sz="3700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altLang="es-ES_tradnl" sz="37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altLang="es-ES_tradnl" sz="3700" b="0" i="1" dirty="0" smtClean="0">
                        <a:latin typeface="Cambria Math" panose="02040503050406030204" pitchFamily="18" charset="0"/>
                      </a:rPr>
                      <m:t>36−20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28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 € </m:t>
                    </m:r>
                    <m: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que</m:t>
                    </m:r>
                    <m: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es</m:t>
                    </m:r>
                    <m: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lo</m:t>
                    </m:r>
                    <m: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que</m:t>
                    </m:r>
                    <m: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me</m:t>
                    </m:r>
                    <m:r>
                      <a:rPr lang="es-ES" altLang="es-ES_tradnl" sz="37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𝑞𝑢𝑒𝑑𝑎</m:t>
                    </m:r>
                    <m:r>
                      <a:rPr lang="es-ES" altLang="es-ES_tradnl" sz="37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_tradnl" altLang="es-ES_tradnl" sz="3700" dirty="0"/>
                  <a:t>.</a:t>
                </a: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CE2E84DD-95A2-8645-A07C-A91AB60B14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17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4869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879DB0-4218-AC4B-A78E-80B6B060D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180" y="227965"/>
            <a:ext cx="10515600" cy="1325563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Problemas de ecuaciones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0A4FDCB-F34B-EA41-96AD-345F052874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47500" lnSpcReduction="20000"/>
              </a:bodyPr>
              <a:lstStyle/>
              <a:p>
                <a:pPr marL="0" indent="0">
                  <a:buNone/>
                </a:pPr>
                <a:r>
                  <a:rPr lang="es-ES" sz="2500" b="1" u="sng" dirty="0">
                    <a:solidFill>
                      <a:srgbClr val="FF0000"/>
                    </a:solidFill>
                  </a:rPr>
                  <a:t>Ejemplo 3:</a:t>
                </a:r>
                <a:r>
                  <a:rPr lang="es-ES" sz="2500" dirty="0">
                    <a:solidFill>
                      <a:srgbClr val="FF0000"/>
                    </a:solidFill>
                  </a:rPr>
                  <a:t> </a:t>
                </a:r>
                <a:r>
                  <a:rPr lang="es-ES" sz="2500" dirty="0">
                    <a:solidFill>
                      <a:srgbClr val="002060"/>
                    </a:solidFill>
                  </a:rPr>
                  <a:t>Un padre tiene 35 años y su hijo tiene 5 años. ¿Dentro de cuántos años será la edad del padre el triple que la del hijo?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2500" b="1" dirty="0">
                    <a:solidFill>
                      <a:srgbClr val="FF3300"/>
                    </a:solidFill>
                  </a:rPr>
                  <a:t>   1.-	COMPRENSIÓN</a:t>
                </a:r>
                <a:r>
                  <a:rPr lang="es-ES_tradnl" altLang="es-ES_tradnl" sz="2500" dirty="0"/>
                  <a:t>.- Leo detenidamente el enunciado.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2500" b="1" dirty="0">
                    <a:solidFill>
                      <a:srgbClr val="FF3300"/>
                    </a:solidFill>
                  </a:rPr>
                  <a:t>   2.-	PLANTEAMIENTO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2500" b="1" dirty="0">
                    <a:solidFill>
                      <a:srgbClr val="FF3300"/>
                    </a:solidFill>
                  </a:rPr>
                  <a:t>		DESIGNAR</a:t>
                </a:r>
                <a:r>
                  <a:rPr lang="es-ES_tradnl" altLang="es-ES_tradnl" sz="2500" dirty="0"/>
                  <a:t>.-  Sea  x = el número de años que tienen que pasar.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2500" dirty="0"/>
                  <a:t>		</a:t>
                </a:r>
                <a:r>
                  <a:rPr lang="es-ES_tradnl" altLang="es-ES_tradnl" sz="2500" b="1" dirty="0">
                    <a:solidFill>
                      <a:srgbClr val="FF3300"/>
                    </a:solidFill>
                  </a:rPr>
                  <a:t>PLANTEAR</a:t>
                </a:r>
                <a:r>
                  <a:rPr lang="es-ES_tradnl" altLang="es-ES_tradnl" sz="2500" dirty="0"/>
                  <a:t>.-  Traduzco a lenguaje algebraico el enunciado:</a:t>
                </a:r>
              </a:p>
              <a:p>
                <a:pPr lvl="7">
                  <a:lnSpc>
                    <a:spcPct val="80000"/>
                  </a:lnSpc>
                </a:pPr>
                <a:r>
                  <a:rPr lang="es-ES_tradnl" altLang="es-ES_tradnl" sz="2500" dirty="0"/>
                  <a:t>Dentro de </a:t>
                </a:r>
                <a14:m>
                  <m:oMath xmlns:m="http://schemas.openxmlformats.org/officeDocument/2006/math"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s-ES_tradnl" altLang="es-ES_tradnl" sz="2500" dirty="0"/>
                  <a:t> años el padre tendrá </a:t>
                </a:r>
                <a14:m>
                  <m:oMath xmlns:m="http://schemas.openxmlformats.org/officeDocument/2006/math"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35+</m:t>
                    </m:r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s-ES_tradnl" altLang="es-ES_tradnl" sz="2500" dirty="0"/>
                  <a:t>   años.</a:t>
                </a:r>
              </a:p>
              <a:p>
                <a:pPr lvl="7">
                  <a:lnSpc>
                    <a:spcPct val="80000"/>
                  </a:lnSpc>
                </a:pPr>
                <a:r>
                  <a:rPr lang="es-ES_tradnl" altLang="es-ES_tradnl" sz="2500" dirty="0"/>
                  <a:t>Dentro de </a:t>
                </a:r>
                <a14:m>
                  <m:oMath xmlns:m="http://schemas.openxmlformats.org/officeDocument/2006/math"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s-ES_tradnl" altLang="es-ES_tradnl" sz="2500" dirty="0"/>
                  <a:t> años el hijo tendrá </a:t>
                </a:r>
                <a14:m>
                  <m:oMath xmlns:m="http://schemas.openxmlformats.org/officeDocument/2006/math"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5+</m:t>
                    </m:r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2500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s-ES" altLang="es-ES_tradnl" sz="2500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s-ES" altLang="es-ES_tradnl" sz="2500" b="0" i="0" smtClean="0">
                        <a:latin typeface="Cambria Math" panose="02040503050406030204" pitchFamily="18" charset="0"/>
                      </a:rPr>
                      <m:t>ñ</m:t>
                    </m:r>
                    <m:r>
                      <m:rPr>
                        <m:sty m:val="p"/>
                      </m:rPr>
                      <a:rPr lang="es-ES" altLang="es-ES_tradnl" sz="2500" b="0" i="0" smtClean="0">
                        <a:latin typeface="Cambria Math" panose="02040503050406030204" pitchFamily="18" charset="0"/>
                      </a:rPr>
                      <m:t>os</m:t>
                    </m:r>
                    <m:r>
                      <a:rPr lang="es-ES" altLang="es-ES_tradnl" sz="25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s-ES_tradnl" altLang="es-ES_tradnl" sz="2500" dirty="0"/>
              </a:p>
              <a:p>
                <a:pPr lvl="7">
                  <a:lnSpc>
                    <a:spcPct val="80000"/>
                  </a:lnSpc>
                </a:pPr>
                <a:r>
                  <a:rPr lang="es-ES_tradnl" altLang="es-ES_tradnl" sz="2500" dirty="0"/>
                  <a:t>Como el padre tendrá el triple de años que el hijo:</a:t>
                </a:r>
              </a:p>
              <a:p>
                <a:pPr marL="3200400" lvl="7" indent="0">
                  <a:lnSpc>
                    <a:spcPct val="80000"/>
                  </a:lnSpc>
                  <a:buNone/>
                </a:pPr>
                <a:r>
                  <a:rPr lang="es-ES" altLang="es-ES_tradnl" sz="2500" b="0" dirty="0"/>
                  <a:t>			</a:t>
                </a:r>
                <a14:m>
                  <m:oMath xmlns:m="http://schemas.openxmlformats.org/officeDocument/2006/math"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35+</m:t>
                    </m:r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=3(5+</m:t>
                    </m:r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s-ES_tradnl" altLang="es-ES_tradnl" sz="2500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2500" b="1" dirty="0">
                    <a:solidFill>
                      <a:srgbClr val="FF3300"/>
                    </a:solidFill>
                  </a:rPr>
                  <a:t>  3.-	RESOLUCIÓN</a:t>
                </a:r>
                <a:r>
                  <a:rPr lang="es-ES_tradnl" altLang="es-ES_tradnl" sz="2500" dirty="0"/>
                  <a:t>.-  Despejo la x  aplicando las reglas: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2500" i="1">
                          <a:latin typeface="Cambria Math" panose="02040503050406030204" pitchFamily="18" charset="0"/>
                        </a:rPr>
                        <m:t>35+</m:t>
                      </m:r>
                      <m:r>
                        <a:rPr lang="es-ES" altLang="es-ES_tradnl" sz="25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2500" i="1">
                          <a:latin typeface="Cambria Math" panose="02040503050406030204" pitchFamily="18" charset="0"/>
                        </a:rPr>
                        <m:t>=3(5+</m:t>
                      </m:r>
                      <m:r>
                        <a:rPr lang="es-ES" altLang="es-ES_tradnl" sz="25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25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ES" sz="25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35+</m:t>
                      </m:r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=15+3</m:t>
                      </m:r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25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35−15=3</m:t>
                      </m:r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25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25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sz="25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s-ES" sz="25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altLang="es-ES_tradnl" sz="2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altLang="es-ES_tradnl" sz="25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s-ES" altLang="es-ES_tradnl" sz="25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ES" altLang="es-ES_tradnl" sz="25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altLang="es-ES_tradnl" sz="25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altLang="es-ES_tradnl" sz="2500" b="0" dirty="0"/>
              </a:p>
              <a:p>
                <a:pPr marL="0" indent="0">
                  <a:buNone/>
                </a:pPr>
                <a:endParaRPr lang="es-ES" altLang="es-ES_tradnl" sz="2500" b="0" dirty="0"/>
              </a:p>
              <a:p>
                <a:pPr marL="0" indent="0">
                  <a:buNone/>
                </a:pPr>
                <a:r>
                  <a:rPr lang="es-ES" altLang="es-ES_tradnl" sz="2500" dirty="0"/>
                  <a:t>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s-ES" altLang="es-ES_tradnl" sz="2500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altLang="es-ES_tradnl" sz="25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s-ES" sz="2500" b="1" dirty="0">
                    <a:solidFill>
                      <a:srgbClr val="FF0000"/>
                    </a:solidFill>
                  </a:rPr>
                  <a:t>  </a:t>
                </a:r>
                <a:r>
                  <a:rPr lang="es-ES" sz="2500" dirty="0"/>
                  <a:t>=&gt;</a:t>
                </a:r>
                <a:r>
                  <a:rPr lang="es-ES" sz="2500" b="1" dirty="0">
                    <a:solidFill>
                      <a:srgbClr val="FF0000"/>
                    </a:solidFill>
                  </a:rPr>
                  <a:t> </a:t>
                </a:r>
                <a:r>
                  <a:rPr lang="es-ES" sz="2500" dirty="0"/>
                  <a:t>Tendrán que pasar 10 años para que la edad del padre sea el triple que la edad del hijo.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2500" b="1" dirty="0">
                    <a:solidFill>
                      <a:srgbClr val="FF3300"/>
                    </a:solidFill>
                  </a:rPr>
                  <a:t>  4.-	COMPROBACIÓN</a:t>
                </a:r>
                <a:r>
                  <a:rPr lang="es-ES_tradnl" altLang="es-ES_tradnl" sz="2500" dirty="0"/>
                  <a:t>.-	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2500" dirty="0"/>
                  <a:t>                          Dentro de 10 años el padre tendrá 45 años y el hijo tendrá 15 años, y 45 es el triple de 15.</a:t>
                </a:r>
              </a:p>
              <a:p>
                <a:pPr marL="0" indent="0">
                  <a:buNone/>
                </a:pPr>
                <a:endParaRPr lang="es-ES" sz="1600" dirty="0"/>
              </a:p>
              <a:p>
                <a:pPr marL="0" indent="0">
                  <a:buNone/>
                </a:pPr>
                <a:endParaRPr lang="es-ES" sz="1600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0A4FDCB-F34B-EA41-96AD-345F052874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17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9620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5528E9-EA25-4E4D-B674-690E25108A6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Problemas de ecuaciones</a:t>
            </a:r>
            <a:endParaRPr lang="es-E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C727FB0-3F2E-594B-BA2D-7DE30B9C4B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40000" lnSpcReduction="20000"/>
              </a:bodyPr>
              <a:lstStyle/>
              <a:p>
                <a:pPr marL="0" indent="0">
                  <a:buNone/>
                </a:pPr>
                <a:r>
                  <a:rPr lang="es-ES" sz="3000" b="1" u="sng" dirty="0">
                    <a:solidFill>
                      <a:srgbClr val="FF0000"/>
                    </a:solidFill>
                  </a:rPr>
                  <a:t>Ejemplo 4:</a:t>
                </a:r>
                <a:r>
                  <a:rPr lang="es-ES" sz="3000" dirty="0">
                    <a:solidFill>
                      <a:srgbClr val="FF0000"/>
                    </a:solidFill>
                  </a:rPr>
                  <a:t> </a:t>
                </a:r>
                <a:r>
                  <a:rPr lang="es-ES" sz="3000" dirty="0"/>
                  <a:t>Si al doble de un número se le resta su mitad</a:t>
                </a:r>
                <a:r>
                  <a:rPr lang="es-ES" sz="3000" dirty="0">
                    <a:solidFill>
                      <a:srgbClr val="FF0000"/>
                    </a:solidFill>
                  </a:rPr>
                  <a:t> </a:t>
                </a:r>
                <a:r>
                  <a:rPr lang="es-ES" sz="3000" dirty="0"/>
                  <a:t>el resultado es 54. ¿De qué número se trata?</a:t>
                </a:r>
                <a:endParaRPr lang="es-ES" sz="3000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   1.-	COMPRENSIÓN</a:t>
                </a:r>
                <a:r>
                  <a:rPr lang="es-ES_tradnl" altLang="es-ES_tradnl" sz="3000" dirty="0"/>
                  <a:t>.- Leo detenidamente el enunciado.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   2.-	PLANTEAMIENTO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		DESIGNAR</a:t>
                </a:r>
                <a:r>
                  <a:rPr lang="es-ES_tradnl" altLang="es-ES_tradnl" sz="3000" dirty="0"/>
                  <a:t>.-  Sea  x = el número pedido.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dirty="0"/>
                  <a:t>		</a:t>
                </a: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PLANTEAR</a:t>
                </a:r>
                <a:r>
                  <a:rPr lang="es-ES_tradnl" altLang="es-ES_tradnl" sz="3000" dirty="0"/>
                  <a:t>.-  Traduzco a lenguaje algebraico el enunciado:</a:t>
                </a:r>
              </a:p>
              <a:p>
                <a:pPr lvl="7">
                  <a:lnSpc>
                    <a:spcPct val="80000"/>
                  </a:lnSpc>
                </a:pPr>
                <a:r>
                  <a:rPr lang="es-ES_tradnl" altLang="es-ES_tradnl" sz="3000" dirty="0"/>
                  <a:t>El doble del número es </a:t>
                </a:r>
                <a14:m>
                  <m:oMath xmlns:m="http://schemas.openxmlformats.org/officeDocument/2006/math"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s-ES_tradnl" altLang="es-ES_tradnl" sz="3000" dirty="0"/>
                  <a:t>.</a:t>
                </a:r>
              </a:p>
              <a:p>
                <a:pPr lvl="7">
                  <a:lnSpc>
                    <a:spcPct val="80000"/>
                  </a:lnSpc>
                </a:pPr>
                <a:r>
                  <a:rPr lang="es-ES_tradnl" altLang="es-ES_tradnl" sz="3000" dirty="0"/>
                  <a:t>La mitad del número 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altLang="es-ES_tradnl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sz="3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s-ES" altLang="es-ES_tradnl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ES" altLang="es-ES_tradnl" sz="30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s-ES_tradnl" altLang="es-ES_tradnl" sz="3000" dirty="0"/>
              </a:p>
              <a:p>
                <a:pPr lvl="7">
                  <a:lnSpc>
                    <a:spcPct val="80000"/>
                  </a:lnSpc>
                </a:pPr>
                <a:r>
                  <a:rPr lang="es-ES_tradnl" altLang="es-ES_tradnl" sz="3000" dirty="0"/>
                  <a:t>Como el resultado de restar el doble menos la mitad es 54:</a:t>
                </a:r>
              </a:p>
              <a:p>
                <a:pPr marL="3200400" lvl="7" indent="0">
                  <a:lnSpc>
                    <a:spcPct val="80000"/>
                  </a:lnSpc>
                  <a:buNone/>
                </a:pPr>
                <a:r>
                  <a:rPr lang="es-ES" altLang="es-ES_tradnl" sz="3000" b="0" dirty="0"/>
                  <a:t>		</a:t>
                </a:r>
                <a14:m>
                  <m:oMath xmlns:m="http://schemas.openxmlformats.org/officeDocument/2006/math"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ES_tradnl" altLang="es-ES_tradnl" sz="3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sz="30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s-ES" altLang="es-ES_tradnl" sz="3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=54</m:t>
                    </m:r>
                  </m:oMath>
                </a14:m>
                <a:endParaRPr lang="es-ES_tradnl" altLang="es-ES_tradnl" sz="3000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  3.-	RESOLUCIÓN</a:t>
                </a:r>
                <a:r>
                  <a:rPr lang="es-ES_tradnl" altLang="es-ES_tradnl" sz="3000" dirty="0"/>
                  <a:t>.-  Despejo la x  aplicando las reglas: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30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3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108</m:t>
                      </m:r>
                    </m:oMath>
                  </m:oMathPara>
                </a14:m>
                <a:endParaRPr lang="es-ES" sz="30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=108</m:t>
                      </m:r>
                    </m:oMath>
                  </m:oMathPara>
                </a14:m>
                <a:endParaRPr lang="es-ES" sz="30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s-ES" sz="3000" b="1" u="sng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altLang="es-ES_tradnl" sz="3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altLang="es-ES_tradnl" sz="3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altLang="es-ES_tradnl" sz="3000" b="0" i="1" smtClean="0">
                              <a:latin typeface="Cambria Math" panose="02040503050406030204" pitchFamily="18" charset="0"/>
                            </a:rPr>
                            <m:t>108</m:t>
                          </m:r>
                        </m:num>
                        <m:den>
                          <m:r>
                            <a:rPr lang="es-ES" altLang="es-ES_tradnl" sz="3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s-ES" altLang="es-ES_tradnl" sz="3000" b="0" dirty="0"/>
              </a:p>
              <a:p>
                <a:pPr marL="0" indent="0">
                  <a:buNone/>
                </a:pPr>
                <a:endParaRPr lang="es-ES" altLang="es-ES_tradnl" sz="3000" b="0" dirty="0"/>
              </a:p>
              <a:p>
                <a:pPr marL="0" indent="0">
                  <a:buNone/>
                </a:pPr>
                <a:r>
                  <a:rPr lang="es-ES" altLang="es-ES_tradnl" sz="3000" dirty="0"/>
                  <a:t>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=36</m:t>
                    </m:r>
                  </m:oMath>
                </a14:m>
                <a:r>
                  <a:rPr lang="es-ES" sz="3000" b="1" dirty="0">
                    <a:solidFill>
                      <a:srgbClr val="FF0000"/>
                    </a:solidFill>
                  </a:rPr>
                  <a:t>  </a:t>
                </a:r>
                <a:r>
                  <a:rPr lang="es-ES" sz="3000" dirty="0"/>
                  <a:t>=&gt;</a:t>
                </a:r>
                <a:r>
                  <a:rPr lang="es-ES" sz="3000" b="1" dirty="0">
                    <a:solidFill>
                      <a:srgbClr val="FF0000"/>
                    </a:solidFill>
                  </a:rPr>
                  <a:t> </a:t>
                </a:r>
                <a:r>
                  <a:rPr lang="es-ES" sz="3000" dirty="0"/>
                  <a:t>El número pedido es el 36.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b="1" dirty="0">
                    <a:solidFill>
                      <a:srgbClr val="FF3300"/>
                    </a:solidFill>
                  </a:rPr>
                  <a:t>  4.-	COMPROBACIÓN</a:t>
                </a:r>
                <a:r>
                  <a:rPr lang="es-ES_tradnl" altLang="es-ES_tradnl" sz="3000" dirty="0"/>
                  <a:t>.-	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sz="3000" dirty="0"/>
                  <a:t>                          El doble de 36 es 72 y su mitad es 18. Si restamos </a:t>
                </a:r>
                <a14:m>
                  <m:oMath xmlns:m="http://schemas.openxmlformats.org/officeDocument/2006/math">
                    <m:r>
                      <a:rPr lang="es-ES" altLang="es-ES_tradnl" sz="3000" b="0" i="1" smtClean="0">
                        <a:latin typeface="Cambria Math" panose="02040503050406030204" pitchFamily="18" charset="0"/>
                      </a:rPr>
                      <m:t>72−18=54</m:t>
                    </m:r>
                  </m:oMath>
                </a14:m>
                <a:r>
                  <a:rPr lang="es-ES_tradnl" altLang="es-ES_tradnl" sz="3000" dirty="0"/>
                  <a:t>.</a:t>
                </a: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C727FB0-3F2E-594B-BA2D-7DE30B9C4B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17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72910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882</Words>
  <Application>Microsoft Macintosh PowerPoint</Application>
  <PresentationFormat>Panorámica</PresentationFormat>
  <Paragraphs>99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Tema de Office</vt:lpstr>
      <vt:lpstr>Problemas de ecuaciones</vt:lpstr>
      <vt:lpstr>Pasos para resolver un problema de ecuaciones</vt:lpstr>
      <vt:lpstr>Problemas de ecuaciones</vt:lpstr>
      <vt:lpstr>Problemas de ecuaciones</vt:lpstr>
      <vt:lpstr>Problemas de ecuaciones</vt:lpstr>
      <vt:lpstr>Problemas de ecuaciones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Problemas de ecuaciones</dc:title>
  <dc:creator>Microsoft Office User</dc:creator>
  <cp:lastModifiedBy>Microsoft Office User</cp:lastModifiedBy>
  <cp:revision>11</cp:revision>
  <dcterms:created xsi:type="dcterms:W3CDTF">2020-05-02T18:21:48Z</dcterms:created>
  <dcterms:modified xsi:type="dcterms:W3CDTF">2020-05-02T19:32:43Z</dcterms:modified>
</cp:coreProperties>
</file>