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F6DC0-B832-468E-BEB0-575B361E6A45}" v="192" dt="2024-02-16T07:31:02.727"/>
    <p1510:client id="{C1C4B7F1-7B80-310A-82FF-19EC6EC1DE9C}" v="206" dt="2024-02-17T10:25:55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8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1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1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4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9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1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3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8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2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6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3A1188B-F6D0-454F-8265-790DD27A8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te de pintura al óleo nuboso">
            <a:extLst>
              <a:ext uri="{FF2B5EF4-FFF2-40B4-BE49-F238E27FC236}">
                <a16:creationId xmlns:a16="http://schemas.microsoft.com/office/drawing/2014/main" id="{02BB5C0E-41CC-8DE6-413A-58FD4833A1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55" b="2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1508670-65E0-4939-8E5D-98D071CA1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43795" y="3143470"/>
            <a:ext cx="5212440" cy="367917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A680864-F353-4128-88F8-98E04FD7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14767" y="3191764"/>
            <a:ext cx="5212440" cy="367917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8981" y="3823855"/>
            <a:ext cx="4477789" cy="1706880"/>
          </a:xfrm>
        </p:spPr>
        <p:txBody>
          <a:bodyPr anchor="b">
            <a:normAutofit/>
          </a:bodyPr>
          <a:lstStyle/>
          <a:p>
            <a:r>
              <a:rPr lang="es-ES" dirty="0"/>
              <a:t>MODELO LUDOTÉCNICO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C713F43-1133-96D0-1A4B-0E1DA1F657F6}"/>
              </a:ext>
            </a:extLst>
          </p:cNvPr>
          <p:cNvSpPr txBox="1">
            <a:spLocks/>
          </p:cNvSpPr>
          <p:nvPr/>
        </p:nvSpPr>
        <p:spPr>
          <a:xfrm>
            <a:off x="7715843" y="4522165"/>
            <a:ext cx="4477789" cy="1706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EDUCACIÓN FÍSICA</a:t>
            </a:r>
          </a:p>
          <a:p>
            <a:r>
              <a:rPr lang="es-ES" dirty="0"/>
              <a:t>3º ESO</a:t>
            </a:r>
          </a:p>
          <a:p>
            <a:r>
              <a:rPr lang="es-ES" dirty="0"/>
              <a:t>ISMAEL BALLESTA GARCÍA</a:t>
            </a:r>
          </a:p>
        </p:txBody>
      </p:sp>
      <p:pic>
        <p:nvPicPr>
          <p:cNvPr id="7" name="Imagen 6" descr="Fotos gratis : persona, masculino, Saltando, bar, polo, alto, atlético ...">
            <a:extLst>
              <a:ext uri="{FF2B5EF4-FFF2-40B4-BE49-F238E27FC236}">
                <a16:creationId xmlns:a16="http://schemas.microsoft.com/office/drawing/2014/main" id="{B40E5EBD-B2FF-16AA-83A4-02955DD22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638" y="907915"/>
            <a:ext cx="4377447" cy="2918298"/>
          </a:xfrm>
          <a:prstGeom prst="rect">
            <a:avLst/>
          </a:prstGeom>
        </p:spPr>
      </p:pic>
      <p:pic>
        <p:nvPicPr>
          <p:cNvPr id="18" name="Audio 17">
            <a:extLst>
              <a:ext uri="{FF2B5EF4-FFF2-40B4-BE49-F238E27FC236}">
                <a16:creationId xmlns:a16="http://schemas.microsoft.com/office/drawing/2014/main" id="{D03DC2A8-C9D7-C28C-A073-42663E23A2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9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98"/>
    </mc:Choice>
    <mc:Fallback>
      <p:transition spd="slow" advTm="15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0904" y="3225326"/>
            <a:ext cx="3363687" cy="861644"/>
          </a:xfrm>
        </p:spPr>
        <p:txBody>
          <a:bodyPr anchor="b">
            <a:normAutofit/>
          </a:bodyPr>
          <a:lstStyle/>
          <a:p>
            <a:r>
              <a:rPr lang="es-ES" dirty="0"/>
              <a:t>JUSTIFICACIÓN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DFF254-6F73-443D-45F0-5A79C78CE8A1}"/>
              </a:ext>
            </a:extLst>
          </p:cNvPr>
          <p:cNvSpPr txBox="1"/>
          <p:nvPr/>
        </p:nvSpPr>
        <p:spPr>
          <a:xfrm>
            <a:off x="5723106" y="1183531"/>
            <a:ext cx="5674468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800" dirty="0">
                <a:latin typeface="The Hand"/>
                <a:cs typeface="Arial"/>
              </a:rPr>
              <a:t>El atletismo es uno de los deportes más practicados en la actualidad, a la vez que es uno de los que más repercusión tiene a nivel mundial por ser la base de los Juegos Olímpicos antiguos y modernos, así como por ser la base de todas las demás habilidades deportivas. No obstante, su aprendizaje es complejo por su alto nivel de exigencia técnica y por su aprendizaje a través de la repetición. El modelo </a:t>
            </a:r>
            <a:r>
              <a:rPr lang="es-ES" sz="2800" err="1">
                <a:latin typeface="The Hand"/>
                <a:cs typeface="Arial"/>
              </a:rPr>
              <a:t>ludotécnico</a:t>
            </a:r>
            <a:r>
              <a:rPr lang="es-ES" sz="2800" dirty="0">
                <a:latin typeface="The Hand"/>
                <a:cs typeface="Arial"/>
              </a:rPr>
              <a:t> creado por Valero y Conde permite aprender este tipo de habilidades a través del juego, lo que aumenta la motivación del alumnado frente a este tipo de tareas a la vez que consigue aprendizajes más significativos.</a:t>
            </a:r>
            <a:endParaRPr lang="es-ES" sz="2800" dirty="0">
              <a:latin typeface="The Hand"/>
            </a:endParaRPr>
          </a:p>
        </p:txBody>
      </p:sp>
      <p:pic>
        <p:nvPicPr>
          <p:cNvPr id="18" name="Audio 17">
            <a:extLst>
              <a:ext uri="{FF2B5EF4-FFF2-40B4-BE49-F238E27FC236}">
                <a16:creationId xmlns:a16="http://schemas.microsoft.com/office/drawing/2014/main" id="{6368F95E-08DC-855B-90F0-7EE0427D6B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6"/>
    </mc:Choice>
    <mc:Fallback>
      <p:transition spd="slow" advTm="4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0904" y="3225326"/>
            <a:ext cx="3363687" cy="861644"/>
          </a:xfrm>
        </p:spPr>
        <p:txBody>
          <a:bodyPr anchor="b">
            <a:normAutofit/>
          </a:bodyPr>
          <a:lstStyle/>
          <a:p>
            <a:r>
              <a:rPr lang="es-ES" dirty="0"/>
              <a:t>OBJETIVOS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DFF254-6F73-443D-45F0-5A79C78CE8A1}"/>
              </a:ext>
            </a:extLst>
          </p:cNvPr>
          <p:cNvSpPr txBox="1"/>
          <p:nvPr/>
        </p:nvSpPr>
        <p:spPr>
          <a:xfrm>
            <a:off x="5767929" y="1430060"/>
            <a:ext cx="567446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400" dirty="0">
                <a:ea typeface="+mn-lt"/>
                <a:cs typeface="+mn-lt"/>
              </a:rPr>
              <a:t>Participar en las actividades propuestas, mostrando respeto hacia las normas de clase, y control sobre los riesgos y dificultades en cada caso.</a:t>
            </a:r>
            <a:endParaRPr lang="es-ES" sz="2400" dirty="0"/>
          </a:p>
          <a:p>
            <a:pPr algn="just"/>
            <a:endParaRPr lang="es-ES" sz="2400" dirty="0">
              <a:ea typeface="+mn-lt"/>
              <a:cs typeface="+mn-lt"/>
            </a:endParaRPr>
          </a:p>
          <a:p>
            <a:pPr algn="just"/>
            <a:endParaRPr lang="es-ES" sz="2400" dirty="0">
              <a:ea typeface="+mn-lt"/>
              <a:cs typeface="+mn-lt"/>
            </a:endParaRPr>
          </a:p>
          <a:p>
            <a:pPr algn="just"/>
            <a:r>
              <a:rPr lang="es-ES" sz="2400" dirty="0">
                <a:ea typeface="+mn-lt"/>
                <a:cs typeface="+mn-lt"/>
              </a:rPr>
              <a:t>Conocer la realidad de la práctica del salto de longitud en su entorno próximo.</a:t>
            </a:r>
            <a:endParaRPr lang="es-ES" sz="2400" dirty="0"/>
          </a:p>
          <a:p>
            <a:pPr algn="just"/>
            <a:endParaRPr lang="es-ES" sz="2400" dirty="0">
              <a:ea typeface="+mn-lt"/>
              <a:cs typeface="+mn-lt"/>
            </a:endParaRPr>
          </a:p>
          <a:p>
            <a:pPr algn="just"/>
            <a:endParaRPr lang="es-ES" sz="2400" dirty="0">
              <a:ea typeface="+mn-lt"/>
              <a:cs typeface="+mn-lt"/>
            </a:endParaRPr>
          </a:p>
          <a:p>
            <a:pPr algn="just"/>
            <a:r>
              <a:rPr lang="es-ES" sz="2400" dirty="0">
                <a:ea typeface="+mn-lt"/>
                <a:cs typeface="+mn-lt"/>
              </a:rPr>
              <a:t>Llevar a cabo juegos y actividades encaminadas al aprendizaje de los fundamentos técnicos y reglamentarios del salto de longitud, como deporte individual en medio estable, mediante situaciones reales y adaptadas.</a:t>
            </a:r>
            <a:endParaRPr lang="es-ES" sz="2400">
              <a:ea typeface="+mn-lt"/>
              <a:cs typeface="+mn-lt"/>
            </a:endParaRPr>
          </a:p>
        </p:txBody>
      </p:sp>
      <p:pic>
        <p:nvPicPr>
          <p:cNvPr id="12" name="Audio 11">
            <a:extLst>
              <a:ext uri="{FF2B5EF4-FFF2-40B4-BE49-F238E27FC236}">
                <a16:creationId xmlns:a16="http://schemas.microsoft.com/office/drawing/2014/main" id="{052B89A1-977B-956C-8D33-0198E3361B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4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3"/>
    </mc:Choice>
    <mc:Fallback>
      <p:transition spd="slow" advTm="2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0904" y="3225326"/>
            <a:ext cx="3363687" cy="861644"/>
          </a:xfrm>
        </p:spPr>
        <p:txBody>
          <a:bodyPr anchor="b">
            <a:normAutofit/>
          </a:bodyPr>
          <a:lstStyle/>
          <a:p>
            <a:r>
              <a:rPr lang="es-ES" dirty="0"/>
              <a:t>TEMPORALIZACIÓN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DFF254-6F73-443D-45F0-5A79C78CE8A1}"/>
              </a:ext>
            </a:extLst>
          </p:cNvPr>
          <p:cNvSpPr txBox="1"/>
          <p:nvPr/>
        </p:nvSpPr>
        <p:spPr>
          <a:xfrm>
            <a:off x="5571827" y="830546"/>
            <a:ext cx="5674468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400" dirty="0">
                <a:ea typeface="+mn-lt"/>
                <a:cs typeface="+mn-lt"/>
              </a:rPr>
              <a:t>En relación con las actividades de enseñanza – aprendizaje, destacar que se encuentran ubicadas al final de la primera evaluación, junto a dos unidades de disciplinas atléticas (lanzamiento de peso y paso de vallas y relevos). </a:t>
            </a:r>
          </a:p>
          <a:p>
            <a:pPr algn="just"/>
            <a:endParaRPr lang="es-ES" sz="2400" dirty="0">
              <a:ea typeface="+mn-lt"/>
              <a:cs typeface="+mn-lt"/>
            </a:endParaRPr>
          </a:p>
          <a:p>
            <a:pPr algn="just"/>
            <a:r>
              <a:rPr lang="es-ES" sz="2400" dirty="0">
                <a:ea typeface="+mn-lt"/>
                <a:cs typeface="+mn-lt"/>
              </a:rPr>
              <a:t>Asimismo, al ser deportes individuales e implicar menor complejidad en el procesamiento de la información, serán los primeros a trabajar durante el curso.</a:t>
            </a:r>
            <a:endParaRPr lang="es-ES" sz="2400"/>
          </a:p>
          <a:p>
            <a:pPr algn="just"/>
            <a:endParaRPr lang="es-ES" sz="2400" dirty="0">
              <a:ea typeface="+mn-lt"/>
              <a:cs typeface="+mn-lt"/>
            </a:endParaRPr>
          </a:p>
          <a:p>
            <a:pPr algn="just"/>
            <a:r>
              <a:rPr lang="es-ES" sz="2400" dirty="0">
                <a:ea typeface="+mn-lt"/>
                <a:cs typeface="+mn-lt"/>
              </a:rPr>
              <a:t>Además, destacar que su ubicación en este tramo del curso se debe a su cercanía con el campeonato de España de atletismo en pista cubierta y a las pruebas clasificatorias de “divirtiéndose con el atletismo”, que organiza anualmente la Federación de Atletismo de Madrid en los meses de febrero y marzo.</a:t>
            </a:r>
            <a:endParaRPr lang="es-ES" sz="2400"/>
          </a:p>
        </p:txBody>
      </p:sp>
      <p:pic>
        <p:nvPicPr>
          <p:cNvPr id="12" name="Audio 11">
            <a:extLst>
              <a:ext uri="{FF2B5EF4-FFF2-40B4-BE49-F238E27FC236}">
                <a16:creationId xmlns:a16="http://schemas.microsoft.com/office/drawing/2014/main" id="{4D073607-E652-9BEB-A03A-55554944DA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1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41"/>
    </mc:Choice>
    <mc:Fallback>
      <p:transition spd="slow" advTm="8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0904" y="3225326"/>
            <a:ext cx="3363687" cy="861644"/>
          </a:xfrm>
        </p:spPr>
        <p:txBody>
          <a:bodyPr anchor="b">
            <a:normAutofit/>
          </a:bodyPr>
          <a:lstStyle/>
          <a:p>
            <a:r>
              <a:rPr lang="es-ES"/>
              <a:t>METODOLOGÍA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DFF254-6F73-443D-45F0-5A79C78CE8A1}"/>
              </a:ext>
            </a:extLst>
          </p:cNvPr>
          <p:cNvSpPr txBox="1"/>
          <p:nvPr/>
        </p:nvSpPr>
        <p:spPr>
          <a:xfrm>
            <a:off x="5711900" y="965016"/>
            <a:ext cx="5674468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000" dirty="0">
                <a:ea typeface="+mn-lt"/>
                <a:cs typeface="+mn-lt"/>
              </a:rPr>
              <a:t>Considerando lo anterior y unido a los recursos del centro y los contenidos , para llevar a cabo esta unidad didáctica se utilizará una metodología basada en el Modelo </a:t>
            </a:r>
            <a:r>
              <a:rPr lang="es-ES" sz="2000" err="1">
                <a:ea typeface="+mn-lt"/>
                <a:cs typeface="+mn-lt"/>
              </a:rPr>
              <a:t>ludotécnico</a:t>
            </a:r>
            <a:r>
              <a:rPr lang="es-ES" sz="2000" dirty="0">
                <a:ea typeface="+mn-lt"/>
                <a:cs typeface="+mn-lt"/>
              </a:rPr>
              <a:t> de iniciación al atletismo de Valero y Conde (2003). </a:t>
            </a:r>
            <a:endParaRPr lang="es-ES" sz="2000"/>
          </a:p>
          <a:p>
            <a:pPr algn="just"/>
            <a:endParaRPr lang="es-ES" sz="2000" dirty="0">
              <a:ea typeface="+mn-lt"/>
              <a:cs typeface="+mn-lt"/>
            </a:endParaRPr>
          </a:p>
          <a:p>
            <a:pPr algn="just"/>
            <a:r>
              <a:rPr lang="es-ES" sz="2000" dirty="0">
                <a:ea typeface="+mn-lt"/>
                <a:cs typeface="+mn-lt"/>
              </a:rPr>
              <a:t>Esta metodología activa surge como una alternativa a la forma tradicional de iniciar al atletismo a escolares con el objetivo de evitar el abandono o la pérdida de interés ante este deporte. Así, este planteamiento conjuga la adquisición de patrones técnicos de una disciplina y un ambiente lúdico en el que se fomenten las relaciones socioafectivas y la implicación cognitiva.</a:t>
            </a:r>
            <a:endParaRPr lang="es-ES" sz="2000"/>
          </a:p>
          <a:p>
            <a:pPr algn="just"/>
            <a:endParaRPr lang="es-ES" sz="2000" dirty="0">
              <a:ea typeface="+mn-lt"/>
              <a:cs typeface="+mn-lt"/>
            </a:endParaRPr>
          </a:p>
          <a:p>
            <a:pPr algn="just"/>
            <a:r>
              <a:rPr lang="es-ES" sz="2000" dirty="0">
                <a:ea typeface="+mn-lt"/>
                <a:cs typeface="+mn-lt"/>
              </a:rPr>
              <a:t>Ahora bien, ¿cómo es la propuesta metodológica de este modelo? Su base elemental cuenta con sesiones agrupadas en cuatro partes bien diferenciadas, la llamada “regla de las 4 P”: Pregunta desafío; Propuestas </a:t>
            </a:r>
            <a:r>
              <a:rPr lang="es-ES" sz="2000" err="1">
                <a:ea typeface="+mn-lt"/>
                <a:cs typeface="+mn-lt"/>
              </a:rPr>
              <a:t>ludotécnicas</a:t>
            </a:r>
            <a:r>
              <a:rPr lang="es-ES" sz="2000" dirty="0">
                <a:ea typeface="+mn-lt"/>
                <a:cs typeface="+mn-lt"/>
              </a:rPr>
              <a:t>; Propuestas globales; y Puesta en común. No obstante, se presenta una adaptación de la modelo individualizada a las características del grupo.</a:t>
            </a:r>
            <a:endParaRPr lang="es-ES" sz="2000" dirty="0"/>
          </a:p>
        </p:txBody>
      </p:sp>
      <p:pic>
        <p:nvPicPr>
          <p:cNvPr id="12" name="Audio 11">
            <a:extLst>
              <a:ext uri="{FF2B5EF4-FFF2-40B4-BE49-F238E27FC236}">
                <a16:creationId xmlns:a16="http://schemas.microsoft.com/office/drawing/2014/main" id="{0F88C59D-8071-4936-9102-0AE46D79E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0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58"/>
    </mc:Choice>
    <mc:Fallback>
      <p:transition spd="slow" advTm="6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0904" y="3225326"/>
            <a:ext cx="3363687" cy="861644"/>
          </a:xfrm>
        </p:spPr>
        <p:txBody>
          <a:bodyPr anchor="b">
            <a:normAutofit/>
          </a:bodyPr>
          <a:lstStyle/>
          <a:p>
            <a:r>
              <a:rPr lang="es-ES" dirty="0"/>
              <a:t>TAREA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DFF254-6F73-443D-45F0-5A79C78CE8A1}"/>
              </a:ext>
            </a:extLst>
          </p:cNvPr>
          <p:cNvSpPr txBox="1"/>
          <p:nvPr/>
        </p:nvSpPr>
        <p:spPr>
          <a:xfrm>
            <a:off x="5711900" y="965016"/>
            <a:ext cx="567446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000" u="sng" dirty="0">
                <a:ea typeface="+mn-lt"/>
                <a:cs typeface="+mn-lt"/>
              </a:rPr>
              <a:t>Producto final </a:t>
            </a:r>
            <a:r>
              <a:rPr lang="es-ES" sz="2000" dirty="0">
                <a:ea typeface="+mn-lt"/>
                <a:cs typeface="+mn-lt"/>
                <a:sym typeface="Wingdings" pitchFamily="2" charset="2"/>
              </a:rPr>
              <a:t> Participación en las jornadas de atletismo del IES Antonio Machado.</a:t>
            </a:r>
            <a:endParaRPr lang="es-ES" sz="2000" dirty="0"/>
          </a:p>
          <a:p>
            <a:pPr algn="just"/>
            <a:endParaRPr lang="es-ES" sz="2000" dirty="0">
              <a:ea typeface="+mn-lt"/>
              <a:cs typeface="+mn-lt"/>
            </a:endParaRPr>
          </a:p>
          <a:p>
            <a:pPr algn="just"/>
            <a:r>
              <a:rPr lang="es-ES" sz="2000" dirty="0">
                <a:ea typeface="+mn-lt"/>
                <a:cs typeface="+mn-lt"/>
              </a:rPr>
              <a:t>Sesiones: </a:t>
            </a:r>
          </a:p>
          <a:p>
            <a:pPr algn="just"/>
            <a:endParaRPr lang="es-ES" sz="2000" dirty="0">
              <a:ea typeface="+mn-lt"/>
              <a:cs typeface="+mn-lt"/>
            </a:endParaRPr>
          </a:p>
          <a:p>
            <a:pPr algn="just"/>
            <a:r>
              <a:rPr lang="es-ES" sz="2000" dirty="0">
                <a:ea typeface="+mn-lt"/>
                <a:cs typeface="+mn-lt"/>
              </a:rPr>
              <a:t>1. Evaluación inicial.</a:t>
            </a:r>
          </a:p>
          <a:p>
            <a:pPr algn="just"/>
            <a:r>
              <a:rPr lang="es-ES" sz="2000" dirty="0">
                <a:ea typeface="+mn-lt"/>
                <a:cs typeface="+mn-lt"/>
              </a:rPr>
              <a:t>2. Propuestas analíticas – Fase de caída.</a:t>
            </a:r>
          </a:p>
          <a:p>
            <a:pPr algn="just"/>
            <a:r>
              <a:rPr lang="es-ES" sz="2000" dirty="0">
                <a:ea typeface="+mn-lt"/>
                <a:cs typeface="+mn-lt"/>
              </a:rPr>
              <a:t>3. Propuestas analíticas – Fase de vuelo.</a:t>
            </a:r>
          </a:p>
          <a:p>
            <a:pPr algn="just"/>
            <a:r>
              <a:rPr lang="es-ES" sz="2000" dirty="0">
                <a:ea typeface="+mn-lt"/>
                <a:cs typeface="+mn-lt"/>
              </a:rPr>
              <a:t>4. Propuestas analíticas – Fase de carrera.</a:t>
            </a:r>
          </a:p>
          <a:p>
            <a:pPr algn="just"/>
            <a:r>
              <a:rPr lang="es-ES" sz="2000" dirty="0">
                <a:ea typeface="+mn-lt"/>
                <a:cs typeface="+mn-lt"/>
              </a:rPr>
              <a:t>5. Propuestas analíticas – Fase de batida.</a:t>
            </a:r>
          </a:p>
          <a:p>
            <a:pPr algn="just"/>
            <a:r>
              <a:rPr lang="es-ES" sz="2000" dirty="0">
                <a:ea typeface="+mn-lt"/>
                <a:cs typeface="+mn-lt"/>
              </a:rPr>
              <a:t>6. </a:t>
            </a:r>
            <a:r>
              <a:rPr lang="es-ES" sz="2000" dirty="0" err="1">
                <a:ea typeface="+mn-lt"/>
                <a:cs typeface="+mn-lt"/>
              </a:rPr>
              <a:t>Coevalación</a:t>
            </a:r>
            <a:r>
              <a:rPr lang="es-ES" sz="2000" dirty="0">
                <a:ea typeface="+mn-lt"/>
                <a:cs typeface="+mn-lt"/>
              </a:rPr>
              <a:t>.</a:t>
            </a:r>
          </a:p>
          <a:p>
            <a:pPr algn="just"/>
            <a:r>
              <a:rPr lang="es-ES" sz="2000" dirty="0">
                <a:ea typeface="+mn-lt"/>
                <a:cs typeface="+mn-lt"/>
              </a:rPr>
              <a:t>7. Coevaluación.</a:t>
            </a:r>
          </a:p>
          <a:p>
            <a:pPr algn="just"/>
            <a:r>
              <a:rPr lang="es-ES" sz="2000" dirty="0">
                <a:ea typeface="+mn-lt"/>
                <a:cs typeface="+mn-lt"/>
              </a:rPr>
              <a:t>8. Jornadas de atletismo del IES Antonio Machado</a:t>
            </a:r>
          </a:p>
        </p:txBody>
      </p:sp>
      <p:pic>
        <p:nvPicPr>
          <p:cNvPr id="13" name="Audio 12">
            <a:extLst>
              <a:ext uri="{FF2B5EF4-FFF2-40B4-BE49-F238E27FC236}">
                <a16:creationId xmlns:a16="http://schemas.microsoft.com/office/drawing/2014/main" id="{BFBAF41D-F938-59EF-CCBE-D186EA20C4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6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78"/>
    </mc:Choice>
    <mc:Fallback>
      <p:transition spd="slow" advTm="16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0904" y="3225326"/>
            <a:ext cx="3363687" cy="861644"/>
          </a:xfrm>
        </p:spPr>
        <p:txBody>
          <a:bodyPr anchor="b">
            <a:normAutofit/>
          </a:bodyPr>
          <a:lstStyle/>
          <a:p>
            <a:r>
              <a:rPr lang="es-ES" dirty="0"/>
              <a:t>EVALUACIÓN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DFF254-6F73-443D-45F0-5A79C78CE8A1}"/>
              </a:ext>
            </a:extLst>
          </p:cNvPr>
          <p:cNvSpPr txBox="1"/>
          <p:nvPr/>
        </p:nvSpPr>
        <p:spPr>
          <a:xfrm>
            <a:off x="5501330" y="933322"/>
            <a:ext cx="5890557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800" u="sng" dirty="0">
                <a:latin typeface="The Hand"/>
                <a:cs typeface="Arial"/>
              </a:rPr>
              <a:t>LOS CRITERIOS DE EVALUACIÓN SERÁN LOS SIGUIENTES</a:t>
            </a:r>
            <a:r>
              <a:rPr lang="es-ES" sz="2800" dirty="0">
                <a:latin typeface="The Hand"/>
                <a:cs typeface="Arial"/>
              </a:rPr>
              <a:t>:</a:t>
            </a:r>
          </a:p>
          <a:p>
            <a:pPr algn="just"/>
            <a:endParaRPr lang="es-ES" sz="2400" dirty="0">
              <a:latin typeface="The Hand"/>
              <a:cs typeface="Arial"/>
            </a:endParaRPr>
          </a:p>
          <a:p>
            <a:pPr algn="just"/>
            <a:r>
              <a:rPr lang="es-ES" sz="2000" b="1" dirty="0">
                <a:latin typeface="The Hand"/>
                <a:cs typeface="Arial"/>
              </a:rPr>
              <a:t>2.1.</a:t>
            </a:r>
            <a:r>
              <a:rPr lang="es-ES" sz="2000" dirty="0">
                <a:latin typeface="The Hand"/>
                <a:cs typeface="Arial"/>
              </a:rPr>
              <a:t> Desarrollar proyectos motores de carácter individual, cooperativo o colaborativo, estableciendo mecanismos para reconducir los procesos de trabajo y asegurar una participación equilibrada, incluyendo estrategias de autoevaluación y coevaluación tanto del proceso como del resultado.</a:t>
            </a:r>
            <a:endParaRPr lang="es-ES" sz="2000" dirty="0">
              <a:latin typeface="The Hand"/>
            </a:endParaRPr>
          </a:p>
          <a:p>
            <a:pPr algn="just"/>
            <a:endParaRPr lang="es-ES" sz="2000" dirty="0">
              <a:latin typeface="The Hand"/>
              <a:cs typeface="Arial"/>
            </a:endParaRPr>
          </a:p>
          <a:p>
            <a:pPr algn="just"/>
            <a:r>
              <a:rPr lang="es-ES" sz="2000" b="1" dirty="0">
                <a:latin typeface="The Hand"/>
                <a:cs typeface="Arial"/>
              </a:rPr>
              <a:t>2.2.</a:t>
            </a:r>
            <a:r>
              <a:rPr lang="es-ES" sz="2000" dirty="0">
                <a:latin typeface="The Hand"/>
                <a:cs typeface="Arial"/>
              </a:rPr>
              <a:t> Mostrar habilidades para la adaptación y la actuación ante situaciones con una elevada incertidumbre, aprovechando eficientemente las propias capacidades y Aplicando de manera automática procesos de percepción, decisión y ejecución en contextos reales o simulados de actuación, reflexionando sobre las soluciones y resultados obtenidos.</a:t>
            </a:r>
            <a:endParaRPr lang="es-ES" sz="2000" dirty="0">
              <a:latin typeface="The Hand"/>
            </a:endParaRPr>
          </a:p>
          <a:p>
            <a:pPr algn="just"/>
            <a:endParaRPr lang="es-ES" sz="2000" dirty="0">
              <a:latin typeface="The Hand"/>
              <a:cs typeface="Arial"/>
            </a:endParaRPr>
          </a:p>
          <a:p>
            <a:pPr algn="just"/>
            <a:r>
              <a:rPr lang="es-ES" sz="2000" b="1" dirty="0">
                <a:latin typeface="The Hand"/>
                <a:cs typeface="Arial"/>
              </a:rPr>
              <a:t>2.3.</a:t>
            </a:r>
            <a:r>
              <a:rPr lang="es-ES" sz="2000" dirty="0">
                <a:latin typeface="The Hand"/>
                <a:cs typeface="Arial"/>
              </a:rPr>
              <a:t> Evidenciar y movilizar estrategias de control y dominio corporal al emplear los componentes cualitativos y cuantitativos de la motricidad de manera eficiente y creativa, resolviendo problemas en todo tipo de situaciones motrices transferibles a su espacio vivencial.</a:t>
            </a:r>
            <a:endParaRPr lang="es-ES" sz="2000" dirty="0">
              <a:latin typeface="The Hand"/>
            </a:endParaRPr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CF63D194-9598-2656-CC5B-3234A9D20D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2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38"/>
    </mc:Choice>
    <mc:Fallback>
      <p:transition spd="slow" advTm="6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710</Words>
  <Application>Microsoft Macintosh PowerPoint</Application>
  <PresentationFormat>Panorámica</PresentationFormat>
  <Paragraphs>47</Paragraphs>
  <Slides>7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</vt:lpstr>
      <vt:lpstr>ChitchatVTI</vt:lpstr>
      <vt:lpstr>MODELO LUDOTÉCNICO</vt:lpstr>
      <vt:lpstr>JUSTIFICACIÓN</vt:lpstr>
      <vt:lpstr>OBJETIVOS</vt:lpstr>
      <vt:lpstr>TEMPORALIZACIÓN</vt:lpstr>
      <vt:lpstr>METODOLOGÍA</vt:lpstr>
      <vt:lpstr>TAREA</vt:lpstr>
      <vt:lpstr>EVALUACIÓN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Ismael Ballesta García</cp:lastModifiedBy>
  <cp:revision>97</cp:revision>
  <dcterms:created xsi:type="dcterms:W3CDTF">2024-02-16T07:07:43Z</dcterms:created>
  <dcterms:modified xsi:type="dcterms:W3CDTF">2024-04-01T13:11:41Z</dcterms:modified>
</cp:coreProperties>
</file>