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7.jpg" ContentType="image/pn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 id="265" r:id="rId10"/>
    <p:sldId id="266" r:id="rId11"/>
    <p:sldId id="267" r:id="rId12"/>
    <p:sldId id="268" r:id="rId13"/>
    <p:sldId id="352" r:id="rId14"/>
    <p:sldId id="270" r:id="rId15"/>
    <p:sldId id="271" r:id="rId16"/>
    <p:sldId id="272" r:id="rId17"/>
    <p:sldId id="273" r:id="rId18"/>
    <p:sldId id="274" r:id="rId19"/>
    <p:sldId id="276" r:id="rId20"/>
    <p:sldId id="277" r:id="rId21"/>
    <p:sldId id="278" r:id="rId22"/>
    <p:sldId id="279" r:id="rId23"/>
    <p:sldId id="281" r:id="rId24"/>
    <p:sldId id="282" r:id="rId25"/>
    <p:sldId id="283" r:id="rId26"/>
    <p:sldId id="284" r:id="rId27"/>
    <p:sldId id="285" r:id="rId28"/>
    <p:sldId id="286" r:id="rId29"/>
    <p:sldId id="287" r:id="rId30"/>
    <p:sldId id="288" r:id="rId31"/>
    <p:sldId id="280" r:id="rId32"/>
    <p:sldId id="292" r:id="rId33"/>
    <p:sldId id="289" r:id="rId34"/>
    <p:sldId id="290" r:id="rId35"/>
    <p:sldId id="291" r:id="rId36"/>
    <p:sldId id="293" r:id="rId37"/>
    <p:sldId id="294" r:id="rId38"/>
    <p:sldId id="295" r:id="rId39"/>
    <p:sldId id="297" r:id="rId40"/>
    <p:sldId id="299" r:id="rId41"/>
    <p:sldId id="298" r:id="rId42"/>
    <p:sldId id="300" r:id="rId43"/>
    <p:sldId id="301" r:id="rId44"/>
    <p:sldId id="305" r:id="rId45"/>
    <p:sldId id="307" r:id="rId46"/>
    <p:sldId id="308" r:id="rId47"/>
    <p:sldId id="309" r:id="rId48"/>
    <p:sldId id="302" r:id="rId49"/>
    <p:sldId id="303" r:id="rId50"/>
    <p:sldId id="304" r:id="rId51"/>
    <p:sldId id="310" r:id="rId52"/>
    <p:sldId id="313" r:id="rId53"/>
    <p:sldId id="314" r:id="rId54"/>
    <p:sldId id="315" r:id="rId55"/>
    <p:sldId id="317" r:id="rId56"/>
    <p:sldId id="318" r:id="rId57"/>
    <p:sldId id="319" r:id="rId58"/>
    <p:sldId id="320" r:id="rId59"/>
    <p:sldId id="316" r:id="rId60"/>
    <p:sldId id="321" r:id="rId61"/>
    <p:sldId id="322" r:id="rId62"/>
    <p:sldId id="323" r:id="rId63"/>
    <p:sldId id="324" r:id="rId64"/>
    <p:sldId id="325" r:id="rId65"/>
    <p:sldId id="326" r:id="rId66"/>
    <p:sldId id="327" r:id="rId67"/>
    <p:sldId id="328" r:id="rId68"/>
    <p:sldId id="329" r:id="rId69"/>
    <p:sldId id="331" r:id="rId70"/>
    <p:sldId id="332" r:id="rId71"/>
    <p:sldId id="333" r:id="rId72"/>
    <p:sldId id="334" r:id="rId73"/>
    <p:sldId id="335" r:id="rId74"/>
    <p:sldId id="337" r:id="rId75"/>
    <p:sldId id="338" r:id="rId76"/>
    <p:sldId id="339" r:id="rId77"/>
    <p:sldId id="340" r:id="rId78"/>
    <p:sldId id="341" r:id="rId79"/>
    <p:sldId id="342" r:id="rId80"/>
    <p:sldId id="343" r:id="rId81"/>
    <p:sldId id="336" r:id="rId82"/>
    <p:sldId id="330" r:id="rId83"/>
    <p:sldId id="344" r:id="rId84"/>
    <p:sldId id="345" r:id="rId85"/>
    <p:sldId id="346" r:id="rId86"/>
    <p:sldId id="347" r:id="rId87"/>
    <p:sldId id="348" r:id="rId88"/>
    <p:sldId id="349" r:id="rId89"/>
    <p:sldId id="350" r:id="rId90"/>
    <p:sldId id="351"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97EA6-F23B-41F3-9451-A1030FA8F02D}" v="1" dt="2020-03-30T12:52:32.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116" autoAdjust="0"/>
    <p:restoredTop sz="94660"/>
  </p:normalViewPr>
  <p:slideViewPr>
    <p:cSldViewPr snapToGrid="0">
      <p:cViewPr>
        <p:scale>
          <a:sx n="50" d="100"/>
          <a:sy n="50" d="100"/>
        </p:scale>
        <p:origin x="234"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Moya" userId="1ff319568e6e245c" providerId="LiveId" clId="{69C9AF7F-6563-430C-8FEA-360557433CA5}"/>
    <pc:docChg chg="custSel addSld delSld modSld">
      <pc:chgData name="José Moya" userId="1ff319568e6e245c" providerId="LiveId" clId="{69C9AF7F-6563-430C-8FEA-360557433CA5}" dt="2020-03-30T12:52:46.506" v="2" actId="478"/>
      <pc:docMkLst>
        <pc:docMk/>
      </pc:docMkLst>
      <pc:sldChg chg="del">
        <pc:chgData name="José Moya" userId="1ff319568e6e245c" providerId="LiveId" clId="{69C9AF7F-6563-430C-8FEA-360557433CA5}" dt="2020-03-30T12:52:38.997" v="1" actId="2696"/>
        <pc:sldMkLst>
          <pc:docMk/>
          <pc:sldMk cId="2660073578" sldId="269"/>
        </pc:sldMkLst>
      </pc:sldChg>
      <pc:sldChg chg="delSp add delAnim">
        <pc:chgData name="José Moya" userId="1ff319568e6e245c" providerId="LiveId" clId="{69C9AF7F-6563-430C-8FEA-360557433CA5}" dt="2020-03-30T12:52:46.506" v="2" actId="478"/>
        <pc:sldMkLst>
          <pc:docMk/>
          <pc:sldMk cId="239101395" sldId="352"/>
        </pc:sldMkLst>
        <pc:picChg chg="del">
          <ac:chgData name="José Moya" userId="1ff319568e6e245c" providerId="LiveId" clId="{69C9AF7F-6563-430C-8FEA-360557433CA5}" dt="2020-03-30T12:52:46.506" v="2" actId="478"/>
          <ac:picMkLst>
            <pc:docMk/>
            <pc:sldMk cId="239101395" sldId="352"/>
            <ac:picMk id="4" creationId="{3A6CA92B-16A4-4D8E-9FED-E979D53328C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3/30/2020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3/30/2020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3/30/2020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3/30/2020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3/30/2020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3/30/2020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cadenaser.com/programa/2020/03/08/un_libro_una_hora/1583665209_245413.htm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youtu.be/vnAP5HE0gN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86A83-C66B-48EC-8DE9-840FDABCB02A}"/>
              </a:ext>
            </a:extLst>
          </p:cNvPr>
          <p:cNvSpPr>
            <a:spLocks noGrp="1"/>
          </p:cNvSpPr>
          <p:nvPr>
            <p:ph type="ctrTitle"/>
          </p:nvPr>
        </p:nvSpPr>
        <p:spPr/>
        <p:txBody>
          <a:bodyPr/>
          <a:lstStyle/>
          <a:p>
            <a:r>
              <a:rPr lang="es-ES" dirty="0"/>
              <a:t>De Postguerra…</a:t>
            </a:r>
          </a:p>
        </p:txBody>
      </p:sp>
      <p:sp>
        <p:nvSpPr>
          <p:cNvPr id="3" name="Subtítulo 2">
            <a:extLst>
              <a:ext uri="{FF2B5EF4-FFF2-40B4-BE49-F238E27FC236}">
                <a16:creationId xmlns:a16="http://schemas.microsoft.com/office/drawing/2014/main" id="{77F1674F-B4A9-47EA-8774-5ED8FCA9D5FF}"/>
              </a:ext>
            </a:extLst>
          </p:cNvPr>
          <p:cNvSpPr>
            <a:spLocks noGrp="1"/>
          </p:cNvSpPr>
          <p:nvPr>
            <p:ph type="subTitle" idx="1"/>
          </p:nvPr>
        </p:nvSpPr>
        <p:spPr/>
        <p:txBody>
          <a:bodyPr/>
          <a:lstStyle/>
          <a:p>
            <a:endParaRPr lang="es-ES"/>
          </a:p>
        </p:txBody>
      </p:sp>
    </p:spTree>
    <p:extLst>
      <p:ext uri="{BB962C8B-B14F-4D97-AF65-F5344CB8AC3E}">
        <p14:creationId xmlns:p14="http://schemas.microsoft.com/office/powerpoint/2010/main" val="378153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D26C4-DBF8-4AAA-99CD-C2F68BA796A8}"/>
              </a:ext>
            </a:extLst>
          </p:cNvPr>
          <p:cNvSpPr txBox="1">
            <a:spLocks/>
          </p:cNvSpPr>
          <p:nvPr/>
        </p:nvSpPr>
        <p:spPr>
          <a:xfrm>
            <a:off x="646111" y="452718"/>
            <a:ext cx="9404723" cy="29762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Son los autores de la “poesía desarraigada”, que se agrupan en torno de la revista </a:t>
            </a:r>
            <a:r>
              <a:rPr lang="es-ES" i="1" dirty="0"/>
              <a:t>Espadaña</a:t>
            </a:r>
          </a:p>
        </p:txBody>
      </p:sp>
      <p:pic>
        <p:nvPicPr>
          <p:cNvPr id="6" name="Imagen 5">
            <a:extLst>
              <a:ext uri="{FF2B5EF4-FFF2-40B4-BE49-F238E27FC236}">
                <a16:creationId xmlns:a16="http://schemas.microsoft.com/office/drawing/2014/main" id="{E4EB3CE7-65FF-44B4-9203-1BF25E2B499E}"/>
              </a:ext>
            </a:extLst>
          </p:cNvPr>
          <p:cNvPicPr>
            <a:picLocks noChangeAspect="1"/>
          </p:cNvPicPr>
          <p:nvPr/>
        </p:nvPicPr>
        <p:blipFill>
          <a:blip r:embed="rId2"/>
          <a:srcRect/>
          <a:stretch/>
        </p:blipFill>
        <p:spPr>
          <a:xfrm>
            <a:off x="8344026" y="1975514"/>
            <a:ext cx="3201863" cy="4316111"/>
          </a:xfrm>
          <a:prstGeom prst="rect">
            <a:avLst/>
          </a:prstGeom>
        </p:spPr>
      </p:pic>
    </p:spTree>
    <p:extLst>
      <p:ext uri="{BB962C8B-B14F-4D97-AF65-F5344CB8AC3E}">
        <p14:creationId xmlns:p14="http://schemas.microsoft.com/office/powerpoint/2010/main" val="110965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D26C4-DBF8-4AAA-99CD-C2F68BA796A8}"/>
              </a:ext>
            </a:extLst>
          </p:cNvPr>
          <p:cNvSpPr txBox="1">
            <a:spLocks/>
          </p:cNvSpPr>
          <p:nvPr/>
        </p:nvSpPr>
        <p:spPr>
          <a:xfrm>
            <a:off x="646111" y="452718"/>
            <a:ext cx="9404723" cy="2360820"/>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En este grupo hay autores de la generación del 27 que siguen en España: </a:t>
            </a:r>
          </a:p>
        </p:txBody>
      </p:sp>
    </p:spTree>
    <p:extLst>
      <p:ext uri="{BB962C8B-B14F-4D97-AF65-F5344CB8AC3E}">
        <p14:creationId xmlns:p14="http://schemas.microsoft.com/office/powerpoint/2010/main" val="187611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D26C4-DBF8-4AAA-99CD-C2F68BA796A8}"/>
              </a:ext>
            </a:extLst>
          </p:cNvPr>
          <p:cNvSpPr txBox="1">
            <a:spLocks/>
          </p:cNvSpPr>
          <p:nvPr/>
        </p:nvSpPr>
        <p:spPr>
          <a:xfrm>
            <a:off x="646111" y="452718"/>
            <a:ext cx="9404723" cy="2360820"/>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En este grupo hay autores de la generación del 27 que siguen en España: </a:t>
            </a:r>
          </a:p>
        </p:txBody>
      </p:sp>
      <p:sp>
        <p:nvSpPr>
          <p:cNvPr id="3" name="Título 1">
            <a:extLst>
              <a:ext uri="{FF2B5EF4-FFF2-40B4-BE49-F238E27FC236}">
                <a16:creationId xmlns:a16="http://schemas.microsoft.com/office/drawing/2014/main" id="{1505BD30-A139-4D07-B92D-927A971E64F3}"/>
              </a:ext>
            </a:extLst>
          </p:cNvPr>
          <p:cNvSpPr txBox="1">
            <a:spLocks/>
          </p:cNvSpPr>
          <p:nvPr/>
        </p:nvSpPr>
        <p:spPr>
          <a:xfrm>
            <a:off x="1741046" y="2864053"/>
            <a:ext cx="9404723" cy="149693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Dámaso Alonso</a:t>
            </a:r>
            <a:r>
              <a:rPr lang="es-ES" dirty="0"/>
              <a:t>, que en </a:t>
            </a:r>
            <a:r>
              <a:rPr lang="es-ES" b="1" dirty="0"/>
              <a:t>1944</a:t>
            </a:r>
            <a:r>
              <a:rPr lang="es-ES" dirty="0"/>
              <a:t> publica </a:t>
            </a:r>
            <a:r>
              <a:rPr lang="es-ES" b="1" i="1" dirty="0"/>
              <a:t>Hijos de la ira</a:t>
            </a:r>
            <a:r>
              <a:rPr lang="es-ES" dirty="0"/>
              <a:t>…</a:t>
            </a:r>
          </a:p>
        </p:txBody>
      </p:sp>
      <p:sp>
        <p:nvSpPr>
          <p:cNvPr id="4" name="Título 1">
            <a:extLst>
              <a:ext uri="{FF2B5EF4-FFF2-40B4-BE49-F238E27FC236}">
                <a16:creationId xmlns:a16="http://schemas.microsoft.com/office/drawing/2014/main" id="{73A0C43A-3BD5-4C72-98F7-8BC4A8C89364}"/>
              </a:ext>
            </a:extLst>
          </p:cNvPr>
          <p:cNvSpPr txBox="1">
            <a:spLocks/>
          </p:cNvSpPr>
          <p:nvPr/>
        </p:nvSpPr>
        <p:spPr>
          <a:xfrm>
            <a:off x="1741046" y="4606102"/>
            <a:ext cx="9404723" cy="149693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Vicente Aleixandre</a:t>
            </a:r>
            <a:r>
              <a:rPr lang="es-ES" dirty="0"/>
              <a:t>, que en </a:t>
            </a:r>
            <a:r>
              <a:rPr lang="es-ES" b="1" dirty="0"/>
              <a:t>1944</a:t>
            </a:r>
            <a:r>
              <a:rPr lang="es-ES" dirty="0"/>
              <a:t> publica </a:t>
            </a:r>
            <a:r>
              <a:rPr lang="es-ES" b="1" i="1" dirty="0"/>
              <a:t>Sombra del paraíso</a:t>
            </a:r>
            <a:r>
              <a:rPr lang="es-ES" i="1" dirty="0"/>
              <a:t>…</a:t>
            </a:r>
            <a:endParaRPr lang="es-ES" dirty="0"/>
          </a:p>
        </p:txBody>
      </p:sp>
    </p:spTree>
    <p:extLst>
      <p:ext uri="{BB962C8B-B14F-4D97-AF65-F5344CB8AC3E}">
        <p14:creationId xmlns:p14="http://schemas.microsoft.com/office/powerpoint/2010/main" val="139276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descr="Una mujer trata de salvar muebles en las ruinas de su casa.">
            <a:extLst>
              <a:ext uri="{FF2B5EF4-FFF2-40B4-BE49-F238E27FC236}">
                <a16:creationId xmlns:a16="http://schemas.microsoft.com/office/drawing/2014/main" id="{71766C1D-B5AA-462A-BCB0-5256F172A65E}"/>
              </a:ext>
            </a:extLst>
          </p:cNvPr>
          <p:cNvPicPr>
            <a:picLocks noChangeAspect="1"/>
          </p:cNvPicPr>
          <p:nvPr/>
        </p:nvPicPr>
        <p:blipFill rotWithShape="1">
          <a:blip r:embed="rId2"/>
          <a:srcRect l="4394" t="23963" r="2808" b="34074"/>
          <a:stretch/>
        </p:blipFill>
        <p:spPr>
          <a:xfrm>
            <a:off x="545910" y="56984"/>
            <a:ext cx="11528171" cy="6801015"/>
          </a:xfrm>
          <a:prstGeom prst="rect">
            <a:avLst/>
          </a:prstGeom>
        </p:spPr>
      </p:pic>
      <p:sp>
        <p:nvSpPr>
          <p:cNvPr id="3" name="Título 1">
            <a:extLst>
              <a:ext uri="{FF2B5EF4-FFF2-40B4-BE49-F238E27FC236}">
                <a16:creationId xmlns:a16="http://schemas.microsoft.com/office/drawing/2014/main" id="{47438275-F932-4352-B6EF-ECD9E079B40F}"/>
              </a:ext>
            </a:extLst>
          </p:cNvPr>
          <p:cNvSpPr txBox="1">
            <a:spLocks/>
          </p:cNvSpPr>
          <p:nvPr/>
        </p:nvSpPr>
        <p:spPr>
          <a:xfrm>
            <a:off x="368491" y="175206"/>
            <a:ext cx="11705590" cy="6625809"/>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95288" indent="-395288"/>
            <a:r>
              <a:rPr lang="es-ES" sz="2400" dirty="0"/>
              <a:t>Madrid es una ciudad de más de un millón de cadáveres (según las últimas</a:t>
            </a:r>
            <a:br>
              <a:rPr lang="es-ES" sz="2400" dirty="0"/>
            </a:br>
            <a:r>
              <a:rPr lang="es-ES" sz="2400" dirty="0"/>
              <a:t>[ estadísticas). </a:t>
            </a:r>
          </a:p>
          <a:p>
            <a:pPr marL="395288" indent="-395288"/>
            <a:r>
              <a:rPr lang="es-ES" sz="2400" dirty="0"/>
              <a:t>A veces en la noche yo me revuelvo y me incorporo en este nicho en el que</a:t>
            </a:r>
            <a:br>
              <a:rPr lang="es-ES" sz="2400" dirty="0"/>
            </a:br>
            <a:r>
              <a:rPr lang="es-ES" sz="2400" dirty="0"/>
              <a:t>[ hace 45 años que me pudro, </a:t>
            </a:r>
          </a:p>
          <a:p>
            <a:pPr marL="395288" indent="-395288"/>
            <a:r>
              <a:rPr lang="es-ES" sz="2400" dirty="0"/>
              <a:t>y paso largas horas oyendo gemir al huracán, o ladrar los perros, o fluir</a:t>
            </a:r>
            <a:br>
              <a:rPr lang="es-ES" sz="2400" dirty="0"/>
            </a:br>
            <a:r>
              <a:rPr lang="es-ES" sz="2400" dirty="0"/>
              <a:t>[ blandamente la luz de la luna. </a:t>
            </a:r>
          </a:p>
          <a:p>
            <a:pPr marL="395288" indent="-395288"/>
            <a:r>
              <a:rPr lang="es-ES" sz="2400" dirty="0"/>
              <a:t>Y paso largas horas gimiendo como el huracán, ladrando como un perro</a:t>
            </a:r>
            <a:br>
              <a:rPr lang="es-ES" sz="2400" dirty="0"/>
            </a:br>
            <a:r>
              <a:rPr lang="es-ES" sz="2400" dirty="0"/>
              <a:t>[ enfurecido, fluyendo como la leche de la ubre caliente de una gran</a:t>
            </a:r>
            <a:br>
              <a:rPr lang="es-ES" sz="2400" dirty="0"/>
            </a:br>
            <a:r>
              <a:rPr lang="es-ES" sz="2400" dirty="0"/>
              <a:t>[ vaca amarilla. </a:t>
            </a:r>
          </a:p>
          <a:p>
            <a:pPr marL="395288" indent="-395288"/>
            <a:r>
              <a:rPr lang="es-ES" sz="2400" dirty="0"/>
              <a:t>Y paso largas horas preguntándole a Dios, preguntándole por qué se pudre</a:t>
            </a:r>
            <a:br>
              <a:rPr lang="es-ES" sz="2400" dirty="0"/>
            </a:br>
            <a:r>
              <a:rPr lang="es-ES" sz="2400" dirty="0"/>
              <a:t>[ lentamente mi alma, </a:t>
            </a:r>
          </a:p>
          <a:p>
            <a:pPr marL="395288" indent="-395288"/>
            <a:r>
              <a:rPr lang="es-ES" sz="2400" dirty="0"/>
              <a:t>por qué se pudren más de un millón de cadáveres en esta ciudad de</a:t>
            </a:r>
            <a:br>
              <a:rPr lang="es-ES" sz="2400" dirty="0"/>
            </a:br>
            <a:r>
              <a:rPr lang="es-ES" sz="2400" dirty="0"/>
              <a:t>[ Madrid, </a:t>
            </a:r>
          </a:p>
          <a:p>
            <a:pPr marL="395288" indent="-395288"/>
            <a:r>
              <a:rPr lang="es-ES" sz="2400" dirty="0"/>
              <a:t>por qué mil millones de cadáveres se pudren lentamente en el mundo. </a:t>
            </a:r>
          </a:p>
          <a:p>
            <a:pPr marL="395288" indent="-395288"/>
            <a:r>
              <a:rPr lang="es-ES" sz="2400" dirty="0"/>
              <a:t>Dime, ¿qué huerto quieres abonar con nuestra podredumbre? </a:t>
            </a:r>
          </a:p>
          <a:p>
            <a:pPr marL="395288" indent="-395288"/>
            <a:r>
              <a:rPr lang="es-ES" sz="2400" dirty="0"/>
              <a:t>¿Temes que se te sequen los grandes rosales del día, las tristes azucenas </a:t>
            </a:r>
            <a:br>
              <a:rPr lang="es-ES" sz="2400" dirty="0"/>
            </a:br>
            <a:r>
              <a:rPr lang="es-ES" sz="2400" dirty="0"/>
              <a:t>[ letales de tus noches?</a:t>
            </a:r>
          </a:p>
        </p:txBody>
      </p:sp>
      <p:sp>
        <p:nvSpPr>
          <p:cNvPr id="5" name="Título 1">
            <a:extLst>
              <a:ext uri="{FF2B5EF4-FFF2-40B4-BE49-F238E27FC236}">
                <a16:creationId xmlns:a16="http://schemas.microsoft.com/office/drawing/2014/main" id="{AD252A08-ED21-4CE0-8C80-704D9DFCF663}"/>
              </a:ext>
            </a:extLst>
          </p:cNvPr>
          <p:cNvSpPr txBox="1">
            <a:spLocks/>
          </p:cNvSpPr>
          <p:nvPr/>
        </p:nvSpPr>
        <p:spPr>
          <a:xfrm>
            <a:off x="5846784" y="6117847"/>
            <a:ext cx="6227297" cy="564947"/>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dirty="0"/>
              <a:t>Dámaso Alonso, “Insomnio”, </a:t>
            </a:r>
            <a:r>
              <a:rPr lang="es-ES" sz="2000" i="1" dirty="0"/>
              <a:t>Hijos de la ira</a:t>
            </a:r>
            <a:r>
              <a:rPr lang="es-ES" sz="2000" dirty="0"/>
              <a:t>…</a:t>
            </a:r>
          </a:p>
        </p:txBody>
      </p:sp>
    </p:spTree>
    <p:extLst>
      <p:ext uri="{BB962C8B-B14F-4D97-AF65-F5344CB8AC3E}">
        <p14:creationId xmlns:p14="http://schemas.microsoft.com/office/powerpoint/2010/main" val="239101395"/>
      </p:ext>
    </p:extLst>
  </p:cSld>
  <p:clrMapOvr>
    <a:masterClrMapping/>
  </p:clrMapOvr>
  <mc:AlternateContent xmlns:mc="http://schemas.openxmlformats.org/markup-compatibility/2006">
    <mc:Choice xmlns:p14="http://schemas.microsoft.com/office/powerpoint/2010/main" Requires="p14">
      <p:transition spd="slow" p14:dur="2000" advTm="86086"/>
    </mc:Choice>
    <mc:Fallback>
      <p:transition spd="slow" advTm="8608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06E8DC-0E57-49C9-84B3-91AC7AF0684E}"/>
              </a:ext>
            </a:extLst>
          </p:cNvPr>
          <p:cNvSpPr txBox="1">
            <a:spLocks/>
          </p:cNvSpPr>
          <p:nvPr/>
        </p:nvSpPr>
        <p:spPr>
          <a:xfrm>
            <a:off x="646111" y="452718"/>
            <a:ext cx="9404723" cy="2360820"/>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Pero en la poesía desarraigada habrá también nuevas voces</a:t>
            </a:r>
          </a:p>
        </p:txBody>
      </p:sp>
      <p:sp>
        <p:nvSpPr>
          <p:cNvPr id="3" name="Título 1">
            <a:extLst>
              <a:ext uri="{FF2B5EF4-FFF2-40B4-BE49-F238E27FC236}">
                <a16:creationId xmlns:a16="http://schemas.microsoft.com/office/drawing/2014/main" id="{D1804290-9F73-4054-84C2-DD5525A54943}"/>
              </a:ext>
            </a:extLst>
          </p:cNvPr>
          <p:cNvSpPr txBox="1">
            <a:spLocks/>
          </p:cNvSpPr>
          <p:nvPr/>
        </p:nvSpPr>
        <p:spPr>
          <a:xfrm>
            <a:off x="2046740" y="4044463"/>
            <a:ext cx="9404723" cy="2180491"/>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Por ejemplo, la de </a:t>
            </a:r>
            <a:r>
              <a:rPr lang="es-ES" b="1" dirty="0"/>
              <a:t>Blas de Otero </a:t>
            </a:r>
            <a:r>
              <a:rPr lang="es-ES" dirty="0"/>
              <a:t>en su etapa de </a:t>
            </a:r>
            <a:r>
              <a:rPr lang="es-ES" b="1" i="1" dirty="0"/>
              <a:t>Ángel fieramente humano</a:t>
            </a:r>
            <a:r>
              <a:rPr lang="es-ES" dirty="0"/>
              <a:t>.</a:t>
            </a:r>
          </a:p>
        </p:txBody>
      </p:sp>
    </p:spTree>
    <p:extLst>
      <p:ext uri="{BB962C8B-B14F-4D97-AF65-F5344CB8AC3E}">
        <p14:creationId xmlns:p14="http://schemas.microsoft.com/office/powerpoint/2010/main" val="2858483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C3C4BA4-83F3-4D30-84CD-47B7DDB9690D}"/>
              </a:ext>
            </a:extLst>
          </p:cNvPr>
          <p:cNvSpPr/>
          <p:nvPr/>
        </p:nvSpPr>
        <p:spPr>
          <a:xfrm>
            <a:off x="3048000" y="335846"/>
            <a:ext cx="5820229" cy="6186309"/>
          </a:xfrm>
          <a:prstGeom prst="rect">
            <a:avLst/>
          </a:prstGeom>
        </p:spPr>
        <p:txBody>
          <a:bodyPr wrap="square">
            <a:spAutoFit/>
          </a:bodyPr>
          <a:lstStyle/>
          <a:p>
            <a:r>
              <a:rPr lang="es-ES" dirty="0"/>
              <a:t> «LA TIERRA»</a:t>
            </a:r>
          </a:p>
          <a:p>
            <a:r>
              <a:rPr lang="es-ES" dirty="0"/>
              <a:t>Un mundo como un árbol desgajado. </a:t>
            </a:r>
          </a:p>
          <a:p>
            <a:r>
              <a:rPr lang="es-ES" dirty="0"/>
              <a:t>Una generación desarraigada. </a:t>
            </a:r>
          </a:p>
          <a:p>
            <a:r>
              <a:rPr lang="es-ES" dirty="0"/>
              <a:t>Unos hombres sin más destino que </a:t>
            </a:r>
          </a:p>
          <a:p>
            <a:r>
              <a:rPr lang="es-ES" dirty="0"/>
              <a:t>apuntalar las ruinas. </a:t>
            </a:r>
          </a:p>
          <a:p>
            <a:r>
              <a:rPr lang="es-ES" dirty="0"/>
              <a:t>                                          Romper el mar </a:t>
            </a:r>
          </a:p>
          <a:p>
            <a:r>
              <a:rPr lang="es-ES" dirty="0"/>
              <a:t>en el mar, como un himen inmenso, </a:t>
            </a:r>
          </a:p>
          <a:p>
            <a:r>
              <a:rPr lang="es-ES" dirty="0"/>
              <a:t>mecen los árboles el silencio verde, </a:t>
            </a:r>
          </a:p>
          <a:p>
            <a:r>
              <a:rPr lang="es-ES" dirty="0"/>
              <a:t>las estrellas crepitan, yo las oigo. </a:t>
            </a:r>
          </a:p>
          <a:p>
            <a:r>
              <a:rPr lang="es-ES" dirty="0"/>
              <a:t>Sólo el hombre está solo. Es que se sabe </a:t>
            </a:r>
          </a:p>
          <a:p>
            <a:r>
              <a:rPr lang="es-ES" dirty="0"/>
              <a:t>vivo y mortal. Es que se siente huir </a:t>
            </a:r>
          </a:p>
          <a:p>
            <a:r>
              <a:rPr lang="es-ES" dirty="0"/>
              <a:t>—ese río del tiempo hacia la muerte—. </a:t>
            </a:r>
          </a:p>
          <a:p>
            <a:r>
              <a:rPr lang="es-ES" dirty="0"/>
              <a:t>Es que quiere quedar. Seguir siguiendo, </a:t>
            </a:r>
          </a:p>
          <a:p>
            <a:r>
              <a:rPr lang="es-ES" dirty="0"/>
              <a:t>subir, a </a:t>
            </a:r>
            <a:r>
              <a:rPr lang="es-ES" dirty="0" err="1"/>
              <a:t>contramuerte</a:t>
            </a:r>
            <a:r>
              <a:rPr lang="es-ES" dirty="0"/>
              <a:t>, hasta lo eterno. </a:t>
            </a:r>
          </a:p>
          <a:p>
            <a:r>
              <a:rPr lang="es-ES" dirty="0"/>
              <a:t>Le da miedo mirar. Cierra los ojos </a:t>
            </a:r>
          </a:p>
          <a:p>
            <a:r>
              <a:rPr lang="es-ES" dirty="0"/>
              <a:t>para dormir el sueño de los vivos. </a:t>
            </a:r>
          </a:p>
          <a:p>
            <a:r>
              <a:rPr lang="es-ES" dirty="0"/>
              <a:t>Pero la muerte, desde dentro, ve. </a:t>
            </a:r>
          </a:p>
          <a:p>
            <a:r>
              <a:rPr lang="es-ES" dirty="0"/>
              <a:t>Pero la muerte, desde dentro, vela. </a:t>
            </a:r>
          </a:p>
          <a:p>
            <a:r>
              <a:rPr lang="es-ES" dirty="0"/>
              <a:t>Pero la muerte, desde dentro, mata. </a:t>
            </a:r>
          </a:p>
          <a:p>
            <a:r>
              <a:rPr lang="es-ES" dirty="0"/>
              <a:t>...El mar —la mar—, como un himen inmenso, </a:t>
            </a:r>
          </a:p>
          <a:p>
            <a:r>
              <a:rPr lang="es-ES" dirty="0"/>
              <a:t>los árboles moviendo el verde aire, </a:t>
            </a:r>
          </a:p>
          <a:p>
            <a:r>
              <a:rPr lang="es-ES" dirty="0"/>
              <a:t>la nieve en llamas de la luz en vilo...</a:t>
            </a:r>
          </a:p>
        </p:txBody>
      </p:sp>
    </p:spTree>
    <p:extLst>
      <p:ext uri="{BB962C8B-B14F-4D97-AF65-F5344CB8AC3E}">
        <p14:creationId xmlns:p14="http://schemas.microsoft.com/office/powerpoint/2010/main" val="2933259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B18220-21E2-4B8E-A443-AF897C35ACBB}"/>
              </a:ext>
            </a:extLst>
          </p:cNvPr>
          <p:cNvSpPr txBox="1">
            <a:spLocks/>
          </p:cNvSpPr>
          <p:nvPr/>
        </p:nvSpPr>
        <p:spPr>
          <a:xfrm>
            <a:off x="646111" y="452718"/>
            <a:ext cx="9404723" cy="1405111"/>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Por último, están los poetas del exilio.</a:t>
            </a:r>
          </a:p>
        </p:txBody>
      </p:sp>
      <p:sp>
        <p:nvSpPr>
          <p:cNvPr id="3" name="Título 1">
            <a:extLst>
              <a:ext uri="{FF2B5EF4-FFF2-40B4-BE49-F238E27FC236}">
                <a16:creationId xmlns:a16="http://schemas.microsoft.com/office/drawing/2014/main" id="{6EB14CAB-62E3-4E4A-8E64-809B5105F5DA}"/>
              </a:ext>
            </a:extLst>
          </p:cNvPr>
          <p:cNvSpPr txBox="1">
            <a:spLocks/>
          </p:cNvSpPr>
          <p:nvPr/>
        </p:nvSpPr>
        <p:spPr>
          <a:xfrm>
            <a:off x="1393638" y="2285146"/>
            <a:ext cx="9404723" cy="1143854"/>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600" dirty="0"/>
              <a:t>No solo poetas del 27 como Salinas, Alberti, Guillén</a:t>
            </a:r>
          </a:p>
        </p:txBody>
      </p:sp>
      <p:sp>
        <p:nvSpPr>
          <p:cNvPr id="4" name="Título 1">
            <a:extLst>
              <a:ext uri="{FF2B5EF4-FFF2-40B4-BE49-F238E27FC236}">
                <a16:creationId xmlns:a16="http://schemas.microsoft.com/office/drawing/2014/main" id="{E58A7743-199B-4E80-8D84-5ED0BB3DF54E}"/>
              </a:ext>
            </a:extLst>
          </p:cNvPr>
          <p:cNvSpPr txBox="1">
            <a:spLocks/>
          </p:cNvSpPr>
          <p:nvPr/>
        </p:nvSpPr>
        <p:spPr>
          <a:xfrm>
            <a:off x="2249940" y="3860478"/>
            <a:ext cx="9404723" cy="1694011"/>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600" dirty="0"/>
              <a:t>O sus ninguneadas compañeras de generación: </a:t>
            </a:r>
            <a:r>
              <a:rPr lang="es-ES" sz="3600" dirty="0" err="1"/>
              <a:t>Champourcín</a:t>
            </a:r>
            <a:r>
              <a:rPr lang="es-ES" sz="3600" dirty="0"/>
              <a:t>, Teresa León…</a:t>
            </a:r>
          </a:p>
        </p:txBody>
      </p:sp>
    </p:spTree>
    <p:extLst>
      <p:ext uri="{BB962C8B-B14F-4D97-AF65-F5344CB8AC3E}">
        <p14:creationId xmlns:p14="http://schemas.microsoft.com/office/powerpoint/2010/main" val="3303670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A3415E-FDD5-4590-98B0-CFA65B9EB2FF}"/>
              </a:ext>
            </a:extLst>
          </p:cNvPr>
          <p:cNvSpPr txBox="1">
            <a:spLocks/>
          </p:cNvSpPr>
          <p:nvPr/>
        </p:nvSpPr>
        <p:spPr>
          <a:xfrm>
            <a:off x="646111" y="452718"/>
            <a:ext cx="9404723" cy="1405111"/>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Sino también autores que eran más jóvenes que ellos…</a:t>
            </a:r>
          </a:p>
        </p:txBody>
      </p:sp>
      <p:sp>
        <p:nvSpPr>
          <p:cNvPr id="3" name="Título 1">
            <a:extLst>
              <a:ext uri="{FF2B5EF4-FFF2-40B4-BE49-F238E27FC236}">
                <a16:creationId xmlns:a16="http://schemas.microsoft.com/office/drawing/2014/main" id="{8E1DAA76-F3C8-4E61-8D3A-3270BFE2530D}"/>
              </a:ext>
            </a:extLst>
          </p:cNvPr>
          <p:cNvSpPr txBox="1">
            <a:spLocks/>
          </p:cNvSpPr>
          <p:nvPr/>
        </p:nvSpPr>
        <p:spPr>
          <a:xfrm>
            <a:off x="2191924" y="3156003"/>
            <a:ext cx="6211848" cy="1143854"/>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600" dirty="0"/>
              <a:t>El más famoso de ellos es </a:t>
            </a:r>
            <a:r>
              <a:rPr lang="es-ES" sz="3600" b="1" dirty="0"/>
              <a:t>León Felipe</a:t>
            </a:r>
            <a:r>
              <a:rPr lang="es-ES" sz="3600" dirty="0"/>
              <a:t>.</a:t>
            </a:r>
          </a:p>
        </p:txBody>
      </p:sp>
    </p:spTree>
    <p:extLst>
      <p:ext uri="{BB962C8B-B14F-4D97-AF65-F5344CB8AC3E}">
        <p14:creationId xmlns:p14="http://schemas.microsoft.com/office/powerpoint/2010/main" val="3013510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AB72BA-12A8-4E62-9D1B-89E8DEFA87DA}"/>
              </a:ext>
            </a:extLst>
          </p:cNvPr>
          <p:cNvSpPr txBox="1">
            <a:spLocks/>
          </p:cNvSpPr>
          <p:nvPr/>
        </p:nvSpPr>
        <p:spPr>
          <a:xfrm>
            <a:off x="646111" y="452718"/>
            <a:ext cx="9404723" cy="2203396"/>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En estos autores la desesperación propia del momento convivirá con la añoranza de la patria lejana.</a:t>
            </a:r>
          </a:p>
        </p:txBody>
      </p:sp>
    </p:spTree>
    <p:extLst>
      <p:ext uri="{BB962C8B-B14F-4D97-AF65-F5344CB8AC3E}">
        <p14:creationId xmlns:p14="http://schemas.microsoft.com/office/powerpoint/2010/main" val="4177763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27528-8CC4-4E9C-87BA-D654A67E9A82}"/>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¿Qué pasa con la narrativa?</a:t>
            </a:r>
          </a:p>
        </p:txBody>
      </p:sp>
    </p:spTree>
    <p:extLst>
      <p:ext uri="{BB962C8B-B14F-4D97-AF65-F5344CB8AC3E}">
        <p14:creationId xmlns:p14="http://schemas.microsoft.com/office/powerpoint/2010/main" val="131837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Una mujer trata de salvar muebles en las ruinas de su casa.">
            <a:extLst>
              <a:ext uri="{FF2B5EF4-FFF2-40B4-BE49-F238E27FC236}">
                <a16:creationId xmlns:a16="http://schemas.microsoft.com/office/drawing/2014/main" id="{566202E1-8A02-4D4A-8BF0-6C5316EF4537}"/>
              </a:ext>
            </a:extLst>
          </p:cNvPr>
          <p:cNvPicPr>
            <a:picLocks noGrp="1" noChangeAspect="1"/>
          </p:cNvPicPr>
          <p:nvPr>
            <p:ph idx="1"/>
          </p:nvPr>
        </p:nvPicPr>
        <p:blipFill>
          <a:blip r:embed="rId2"/>
          <a:stretch>
            <a:fillRect/>
          </a:stretch>
        </p:blipFill>
        <p:spPr>
          <a:xfrm>
            <a:off x="3919356" y="361234"/>
            <a:ext cx="4651438" cy="5887166"/>
          </a:xfrm>
        </p:spPr>
      </p:pic>
      <p:sp>
        <p:nvSpPr>
          <p:cNvPr id="6" name="CuadroTexto 5">
            <a:extLst>
              <a:ext uri="{FF2B5EF4-FFF2-40B4-BE49-F238E27FC236}">
                <a16:creationId xmlns:a16="http://schemas.microsoft.com/office/drawing/2014/main" id="{200D29C2-D1EA-4E99-94A6-E21ABE4C13FF}"/>
              </a:ext>
            </a:extLst>
          </p:cNvPr>
          <p:cNvSpPr txBox="1"/>
          <p:nvPr/>
        </p:nvSpPr>
        <p:spPr>
          <a:xfrm flipH="1">
            <a:off x="8570794" y="5325070"/>
            <a:ext cx="3652824" cy="923330"/>
          </a:xfrm>
          <a:prstGeom prst="rect">
            <a:avLst/>
          </a:prstGeom>
          <a:noFill/>
        </p:spPr>
        <p:txBody>
          <a:bodyPr wrap="square" rtlCol="0">
            <a:spAutoFit/>
          </a:bodyPr>
          <a:lstStyle/>
          <a:p>
            <a:r>
              <a:rPr lang="en-US" dirty="0"/>
              <a:t>© Supplied by Wide World Photos, 1939. </a:t>
            </a:r>
            <a:r>
              <a:rPr lang="en-US" dirty="0" err="1"/>
              <a:t>Biblioteca</a:t>
            </a:r>
            <a:r>
              <a:rPr lang="en-US" dirty="0"/>
              <a:t> Regional de Madrid.</a:t>
            </a:r>
            <a:endParaRPr lang="es-ES" dirty="0"/>
          </a:p>
        </p:txBody>
      </p:sp>
      <p:sp>
        <p:nvSpPr>
          <p:cNvPr id="2" name="Título 1">
            <a:extLst>
              <a:ext uri="{FF2B5EF4-FFF2-40B4-BE49-F238E27FC236}">
                <a16:creationId xmlns:a16="http://schemas.microsoft.com/office/drawing/2014/main" id="{A7ABE901-7794-4D8F-A852-E9BCF8F61976}"/>
              </a:ext>
            </a:extLst>
          </p:cNvPr>
          <p:cNvSpPr>
            <a:spLocks noGrp="1"/>
          </p:cNvSpPr>
          <p:nvPr>
            <p:ph type="title"/>
          </p:nvPr>
        </p:nvSpPr>
        <p:spPr>
          <a:solidFill>
            <a:schemeClr val="bg1">
              <a:lumMod val="85000"/>
              <a:lumOff val="15000"/>
              <a:alpha val="56000"/>
            </a:schemeClr>
          </a:solidFill>
        </p:spPr>
        <p:txBody>
          <a:bodyPr/>
          <a:lstStyle/>
          <a:p>
            <a:r>
              <a:rPr lang="es-ES" dirty="0"/>
              <a:t>Después de la Guerra Civil, España no solo queda devastada… </a:t>
            </a:r>
          </a:p>
        </p:txBody>
      </p:sp>
    </p:spTree>
    <p:extLst>
      <p:ext uri="{BB962C8B-B14F-4D97-AF65-F5344CB8AC3E}">
        <p14:creationId xmlns:p14="http://schemas.microsoft.com/office/powerpoint/2010/main" val="1340776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27528-8CC4-4E9C-87BA-D654A67E9A82}"/>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¿Qué pasa con la narrativa?</a:t>
            </a:r>
          </a:p>
        </p:txBody>
      </p:sp>
      <p:sp>
        <p:nvSpPr>
          <p:cNvPr id="3" name="Título 1">
            <a:extLst>
              <a:ext uri="{FF2B5EF4-FFF2-40B4-BE49-F238E27FC236}">
                <a16:creationId xmlns:a16="http://schemas.microsoft.com/office/drawing/2014/main" id="{8545D28B-62B4-4B98-BBC3-82C515618505}"/>
              </a:ext>
            </a:extLst>
          </p:cNvPr>
          <p:cNvSpPr txBox="1">
            <a:spLocks/>
          </p:cNvSpPr>
          <p:nvPr/>
        </p:nvSpPr>
        <p:spPr>
          <a:xfrm>
            <a:off x="1190397" y="2535518"/>
            <a:ext cx="9404723" cy="2152596"/>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De nuevo en </a:t>
            </a:r>
            <a:r>
              <a:rPr lang="es-ES" b="1" dirty="0"/>
              <a:t>1944</a:t>
            </a:r>
            <a:r>
              <a:rPr lang="es-ES" dirty="0"/>
              <a:t>, se crea un importante premio literario: el premio Nadal.</a:t>
            </a:r>
          </a:p>
        </p:txBody>
      </p:sp>
    </p:spTree>
    <p:extLst>
      <p:ext uri="{BB962C8B-B14F-4D97-AF65-F5344CB8AC3E}">
        <p14:creationId xmlns:p14="http://schemas.microsoft.com/office/powerpoint/2010/main" val="55728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27528-8CC4-4E9C-87BA-D654A67E9A82}"/>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¿Qué pasa con la narrativa?</a:t>
            </a:r>
          </a:p>
        </p:txBody>
      </p:sp>
      <p:sp>
        <p:nvSpPr>
          <p:cNvPr id="3" name="Título 1">
            <a:extLst>
              <a:ext uri="{FF2B5EF4-FFF2-40B4-BE49-F238E27FC236}">
                <a16:creationId xmlns:a16="http://schemas.microsoft.com/office/drawing/2014/main" id="{8545D28B-62B4-4B98-BBC3-82C515618505}"/>
              </a:ext>
            </a:extLst>
          </p:cNvPr>
          <p:cNvSpPr txBox="1">
            <a:spLocks/>
          </p:cNvSpPr>
          <p:nvPr/>
        </p:nvSpPr>
        <p:spPr>
          <a:xfrm>
            <a:off x="1266091" y="2549768"/>
            <a:ext cx="9671539" cy="2883877"/>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Una jovencísima autora, </a:t>
            </a:r>
            <a:r>
              <a:rPr lang="es-ES" b="1" dirty="0"/>
              <a:t>Carmen Laforet</a:t>
            </a:r>
            <a:r>
              <a:rPr lang="es-ES" dirty="0"/>
              <a:t>, de 23 años de edad, se hace con el premio Nadal 1944, (entregado en enero de 1945)</a:t>
            </a:r>
          </a:p>
        </p:txBody>
      </p:sp>
    </p:spTree>
    <p:extLst>
      <p:ext uri="{BB962C8B-B14F-4D97-AF65-F5344CB8AC3E}">
        <p14:creationId xmlns:p14="http://schemas.microsoft.com/office/powerpoint/2010/main" val="2948087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4CBD4-4BE1-4B31-9428-2FC39B2B0F49}"/>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¿Qué pasa con la narrativa?</a:t>
            </a:r>
          </a:p>
        </p:txBody>
      </p:sp>
      <p:sp>
        <p:nvSpPr>
          <p:cNvPr id="3" name="Título 1">
            <a:extLst>
              <a:ext uri="{FF2B5EF4-FFF2-40B4-BE49-F238E27FC236}">
                <a16:creationId xmlns:a16="http://schemas.microsoft.com/office/drawing/2014/main" id="{91277E07-E3D9-4EFE-B097-A23334DA143E}"/>
              </a:ext>
            </a:extLst>
          </p:cNvPr>
          <p:cNvSpPr txBox="1">
            <a:spLocks/>
          </p:cNvSpPr>
          <p:nvPr/>
        </p:nvSpPr>
        <p:spPr>
          <a:xfrm>
            <a:off x="1266091" y="2549768"/>
            <a:ext cx="9829801" cy="3446586"/>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El argumento de su novela es la desilusión de una joven que va a estudiar a Barcelona y descubre que la gran ciudad que ella esperaba encontrar…</a:t>
            </a:r>
          </a:p>
        </p:txBody>
      </p:sp>
    </p:spTree>
    <p:extLst>
      <p:ext uri="{BB962C8B-B14F-4D97-AF65-F5344CB8AC3E}">
        <p14:creationId xmlns:p14="http://schemas.microsoft.com/office/powerpoint/2010/main" val="3104524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4CBD4-4BE1-4B31-9428-2FC39B2B0F49}"/>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Carmen Laforet (1944): </a:t>
            </a:r>
            <a:r>
              <a:rPr lang="es-ES" b="1" i="1" dirty="0"/>
              <a:t>Nada</a:t>
            </a:r>
            <a:endParaRPr lang="es-ES" b="1" dirty="0"/>
          </a:p>
        </p:txBody>
      </p:sp>
      <p:sp>
        <p:nvSpPr>
          <p:cNvPr id="3" name="Título 1">
            <a:extLst>
              <a:ext uri="{FF2B5EF4-FFF2-40B4-BE49-F238E27FC236}">
                <a16:creationId xmlns:a16="http://schemas.microsoft.com/office/drawing/2014/main" id="{91277E07-E3D9-4EFE-B097-A23334DA143E}"/>
              </a:ext>
            </a:extLst>
          </p:cNvPr>
          <p:cNvSpPr txBox="1">
            <a:spLocks/>
          </p:cNvSpPr>
          <p:nvPr/>
        </p:nvSpPr>
        <p:spPr>
          <a:xfrm>
            <a:off x="1266091" y="2549768"/>
            <a:ext cx="9829801" cy="3446586"/>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El argumento de su novela es la desilusión de una joven que va a estudiar a Barcelona y descubre que la gran ciudad que ella esperaba encontrar…</a:t>
            </a:r>
          </a:p>
        </p:txBody>
      </p:sp>
    </p:spTree>
    <p:extLst>
      <p:ext uri="{BB962C8B-B14F-4D97-AF65-F5344CB8AC3E}">
        <p14:creationId xmlns:p14="http://schemas.microsoft.com/office/powerpoint/2010/main" val="1785410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4CBD4-4BE1-4B31-9428-2FC39B2B0F49}"/>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Carmen Laforet (1944): </a:t>
            </a:r>
            <a:r>
              <a:rPr lang="es-ES" b="1" i="1" dirty="0"/>
              <a:t>Nada</a:t>
            </a:r>
            <a:endParaRPr lang="es-ES" b="1" dirty="0"/>
          </a:p>
        </p:txBody>
      </p:sp>
      <p:sp>
        <p:nvSpPr>
          <p:cNvPr id="3" name="Título 1">
            <a:extLst>
              <a:ext uri="{FF2B5EF4-FFF2-40B4-BE49-F238E27FC236}">
                <a16:creationId xmlns:a16="http://schemas.microsoft.com/office/drawing/2014/main" id="{91277E07-E3D9-4EFE-B097-A23334DA143E}"/>
              </a:ext>
            </a:extLst>
          </p:cNvPr>
          <p:cNvSpPr txBox="1">
            <a:spLocks/>
          </p:cNvSpPr>
          <p:nvPr/>
        </p:nvSpPr>
        <p:spPr>
          <a:xfrm>
            <a:off x="1266091" y="2549768"/>
            <a:ext cx="9829801" cy="1600201"/>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 Es miserable en lo material y económico, sino incluso en lo moral.</a:t>
            </a:r>
          </a:p>
        </p:txBody>
      </p:sp>
      <p:sp>
        <p:nvSpPr>
          <p:cNvPr id="4" name="Botón de acción: Sonido 3">
            <a:hlinkClick r:id="rId2" highlightClick="1"/>
            <a:extLst>
              <a:ext uri="{FF2B5EF4-FFF2-40B4-BE49-F238E27FC236}">
                <a16:creationId xmlns:a16="http://schemas.microsoft.com/office/drawing/2014/main" id="{B4CE5BE5-F784-43E0-B2D8-1774F03D9E5A}"/>
              </a:ext>
            </a:extLst>
          </p:cNvPr>
          <p:cNvSpPr/>
          <p:nvPr/>
        </p:nvSpPr>
        <p:spPr>
          <a:xfrm>
            <a:off x="1617785" y="4747846"/>
            <a:ext cx="1406769" cy="1354016"/>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A224F836-6F10-4488-9DAC-B0CCB129B168}"/>
              </a:ext>
            </a:extLst>
          </p:cNvPr>
          <p:cNvSpPr txBox="1"/>
          <p:nvPr/>
        </p:nvSpPr>
        <p:spPr>
          <a:xfrm>
            <a:off x="3165230" y="4827113"/>
            <a:ext cx="6277708" cy="923330"/>
          </a:xfrm>
          <a:prstGeom prst="rect">
            <a:avLst/>
          </a:prstGeom>
          <a:noFill/>
        </p:spPr>
        <p:txBody>
          <a:bodyPr wrap="square" rtlCol="0">
            <a:spAutoFit/>
          </a:bodyPr>
          <a:lstStyle/>
          <a:p>
            <a:r>
              <a:rPr lang="es-ES" dirty="0"/>
              <a:t>Puedes escuchar un extraordinario resumen de este libro en el programa “Un libro, una hora” de Cadena Ser.</a:t>
            </a:r>
          </a:p>
        </p:txBody>
      </p:sp>
    </p:spTree>
    <p:extLst>
      <p:ext uri="{BB962C8B-B14F-4D97-AF65-F5344CB8AC3E}">
        <p14:creationId xmlns:p14="http://schemas.microsoft.com/office/powerpoint/2010/main" val="151285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27528-8CC4-4E9C-87BA-D654A67E9A82}"/>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¿Qué pasa con la narrativa?</a:t>
            </a:r>
          </a:p>
        </p:txBody>
      </p:sp>
      <p:sp>
        <p:nvSpPr>
          <p:cNvPr id="3" name="Título 1">
            <a:extLst>
              <a:ext uri="{FF2B5EF4-FFF2-40B4-BE49-F238E27FC236}">
                <a16:creationId xmlns:a16="http://schemas.microsoft.com/office/drawing/2014/main" id="{8545D28B-62B4-4B98-BBC3-82C515618505}"/>
              </a:ext>
            </a:extLst>
          </p:cNvPr>
          <p:cNvSpPr txBox="1">
            <a:spLocks/>
          </p:cNvSpPr>
          <p:nvPr/>
        </p:nvSpPr>
        <p:spPr>
          <a:xfrm>
            <a:off x="1190397" y="2535518"/>
            <a:ext cx="9404723" cy="2792620"/>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Si </a:t>
            </a:r>
            <a:r>
              <a:rPr lang="es-ES" i="1" dirty="0"/>
              <a:t>Nada</a:t>
            </a:r>
            <a:r>
              <a:rPr lang="es-ES" b="1" dirty="0"/>
              <a:t> </a:t>
            </a:r>
            <a:r>
              <a:rPr lang="es-ES" dirty="0"/>
              <a:t>es una novela desgarradora, aun así es menos brutal que una obra publicada dos años antes…</a:t>
            </a:r>
          </a:p>
        </p:txBody>
      </p:sp>
    </p:spTree>
    <p:extLst>
      <p:ext uri="{BB962C8B-B14F-4D97-AF65-F5344CB8AC3E}">
        <p14:creationId xmlns:p14="http://schemas.microsoft.com/office/powerpoint/2010/main" val="3623449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27528-8CC4-4E9C-87BA-D654A67E9A82}"/>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Camilo José Cela (1942): </a:t>
            </a:r>
            <a:r>
              <a:rPr lang="es-ES" i="1" dirty="0"/>
              <a:t>La familia de Pascual Duarte</a:t>
            </a:r>
          </a:p>
        </p:txBody>
      </p:sp>
      <p:sp>
        <p:nvSpPr>
          <p:cNvPr id="3" name="Título 1">
            <a:extLst>
              <a:ext uri="{FF2B5EF4-FFF2-40B4-BE49-F238E27FC236}">
                <a16:creationId xmlns:a16="http://schemas.microsoft.com/office/drawing/2014/main" id="{8545D28B-62B4-4B98-BBC3-82C515618505}"/>
              </a:ext>
            </a:extLst>
          </p:cNvPr>
          <p:cNvSpPr txBox="1">
            <a:spLocks/>
          </p:cNvSpPr>
          <p:nvPr/>
        </p:nvSpPr>
        <p:spPr>
          <a:xfrm>
            <a:off x="1190397" y="2535518"/>
            <a:ext cx="9404723" cy="2792620"/>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En 1942, Camilo José Cela publica </a:t>
            </a:r>
            <a:r>
              <a:rPr lang="es-ES" i="1" dirty="0"/>
              <a:t>La familia de Pascual Duarte.</a:t>
            </a:r>
          </a:p>
        </p:txBody>
      </p:sp>
    </p:spTree>
    <p:extLst>
      <p:ext uri="{BB962C8B-B14F-4D97-AF65-F5344CB8AC3E}">
        <p14:creationId xmlns:p14="http://schemas.microsoft.com/office/powerpoint/2010/main" val="366043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27528-8CC4-4E9C-87BA-D654A67E9A82}"/>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Camilo José Cela (1942): </a:t>
            </a:r>
            <a:r>
              <a:rPr lang="es-ES" i="1" dirty="0"/>
              <a:t>La familia de Pascual Duarte</a:t>
            </a:r>
          </a:p>
        </p:txBody>
      </p:sp>
      <p:sp>
        <p:nvSpPr>
          <p:cNvPr id="3" name="Título 1">
            <a:extLst>
              <a:ext uri="{FF2B5EF4-FFF2-40B4-BE49-F238E27FC236}">
                <a16:creationId xmlns:a16="http://schemas.microsoft.com/office/drawing/2014/main" id="{8545D28B-62B4-4B98-BBC3-82C515618505}"/>
              </a:ext>
            </a:extLst>
          </p:cNvPr>
          <p:cNvSpPr txBox="1">
            <a:spLocks/>
          </p:cNvSpPr>
          <p:nvPr/>
        </p:nvSpPr>
        <p:spPr>
          <a:xfrm>
            <a:off x="1190397" y="2535518"/>
            <a:ext cx="9404723" cy="2792620"/>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Es un libro narrado en primera persona por un individuo semianalfabeto que está en la cárcel.</a:t>
            </a:r>
          </a:p>
        </p:txBody>
      </p:sp>
    </p:spTree>
    <p:extLst>
      <p:ext uri="{BB962C8B-B14F-4D97-AF65-F5344CB8AC3E}">
        <p14:creationId xmlns:p14="http://schemas.microsoft.com/office/powerpoint/2010/main" val="2050761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27528-8CC4-4E9C-87BA-D654A67E9A82}"/>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Camilo José Cela (1942): </a:t>
            </a:r>
            <a:r>
              <a:rPr lang="es-ES" i="1" dirty="0"/>
              <a:t>La familia de Pascual Duarte</a:t>
            </a:r>
          </a:p>
        </p:txBody>
      </p:sp>
      <p:sp>
        <p:nvSpPr>
          <p:cNvPr id="3" name="Título 1">
            <a:extLst>
              <a:ext uri="{FF2B5EF4-FFF2-40B4-BE49-F238E27FC236}">
                <a16:creationId xmlns:a16="http://schemas.microsoft.com/office/drawing/2014/main" id="{8545D28B-62B4-4B98-BBC3-82C515618505}"/>
              </a:ext>
            </a:extLst>
          </p:cNvPr>
          <p:cNvSpPr txBox="1">
            <a:spLocks/>
          </p:cNvSpPr>
          <p:nvPr/>
        </p:nvSpPr>
        <p:spPr>
          <a:xfrm>
            <a:off x="1190397" y="2535518"/>
            <a:ext cx="9404723" cy="2792620"/>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Al igual que en el </a:t>
            </a:r>
            <a:r>
              <a:rPr lang="es-ES" i="1" dirty="0"/>
              <a:t>Lazarillo</a:t>
            </a:r>
            <a:r>
              <a:rPr lang="es-ES" dirty="0"/>
              <a:t>, el personaje narrador cuenta su historia para justificar sus acciones inmorales.</a:t>
            </a:r>
          </a:p>
        </p:txBody>
      </p:sp>
    </p:spTree>
    <p:extLst>
      <p:ext uri="{BB962C8B-B14F-4D97-AF65-F5344CB8AC3E}">
        <p14:creationId xmlns:p14="http://schemas.microsoft.com/office/powerpoint/2010/main" val="1221027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27528-8CC4-4E9C-87BA-D654A67E9A82}"/>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Camilo José Cela (1942): </a:t>
            </a:r>
            <a:r>
              <a:rPr lang="es-ES" i="1" dirty="0"/>
              <a:t>La familia de Pascual Duarte</a:t>
            </a:r>
          </a:p>
        </p:txBody>
      </p:sp>
      <p:sp>
        <p:nvSpPr>
          <p:cNvPr id="3" name="Título 1">
            <a:extLst>
              <a:ext uri="{FF2B5EF4-FFF2-40B4-BE49-F238E27FC236}">
                <a16:creationId xmlns:a16="http://schemas.microsoft.com/office/drawing/2014/main" id="{8545D28B-62B4-4B98-BBC3-82C515618505}"/>
              </a:ext>
            </a:extLst>
          </p:cNvPr>
          <p:cNvSpPr txBox="1">
            <a:spLocks/>
          </p:cNvSpPr>
          <p:nvPr/>
        </p:nvSpPr>
        <p:spPr>
          <a:xfrm>
            <a:off x="1190397" y="2535518"/>
            <a:ext cx="9571388" cy="3566344"/>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Sin embargo, lo que llama la atención del lector es la brutalidad de esas acciones: cerdos que devoran niños, enfermos encerrados, crímenes brutales.</a:t>
            </a:r>
          </a:p>
        </p:txBody>
      </p:sp>
    </p:spTree>
    <p:extLst>
      <p:ext uri="{BB962C8B-B14F-4D97-AF65-F5344CB8AC3E}">
        <p14:creationId xmlns:p14="http://schemas.microsoft.com/office/powerpoint/2010/main" val="330637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7AA17-530E-40C3-9A7C-4DB122612640}"/>
              </a:ext>
            </a:extLst>
          </p:cNvPr>
          <p:cNvSpPr>
            <a:spLocks noGrp="1"/>
          </p:cNvSpPr>
          <p:nvPr>
            <p:ph type="title"/>
          </p:nvPr>
        </p:nvSpPr>
        <p:spPr>
          <a:xfrm>
            <a:off x="857127" y="2267451"/>
            <a:ext cx="9404723" cy="2360820"/>
          </a:xfrm>
        </p:spPr>
        <p:txBody>
          <a:bodyPr/>
          <a:lstStyle/>
          <a:p>
            <a:r>
              <a:rPr lang="es-ES" dirty="0"/>
              <a:t>Además, España queda aislada internacionalmente debido a la guerra mundial.</a:t>
            </a:r>
            <a:br>
              <a:rPr lang="es-ES" dirty="0"/>
            </a:br>
            <a:endParaRPr lang="es-ES" dirty="0"/>
          </a:p>
        </p:txBody>
      </p:sp>
    </p:spTree>
    <p:extLst>
      <p:ext uri="{BB962C8B-B14F-4D97-AF65-F5344CB8AC3E}">
        <p14:creationId xmlns:p14="http://schemas.microsoft.com/office/powerpoint/2010/main" val="2489987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27528-8CC4-4E9C-87BA-D654A67E9A82}"/>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Camilo José Cela (1942): </a:t>
            </a:r>
            <a:r>
              <a:rPr lang="es-ES" i="1" dirty="0"/>
              <a:t>La familia de Pascual Duarte</a:t>
            </a:r>
          </a:p>
        </p:txBody>
      </p:sp>
      <p:sp>
        <p:nvSpPr>
          <p:cNvPr id="3" name="Título 1">
            <a:extLst>
              <a:ext uri="{FF2B5EF4-FFF2-40B4-BE49-F238E27FC236}">
                <a16:creationId xmlns:a16="http://schemas.microsoft.com/office/drawing/2014/main" id="{8545D28B-62B4-4B98-BBC3-82C515618505}"/>
              </a:ext>
            </a:extLst>
          </p:cNvPr>
          <p:cNvSpPr txBox="1">
            <a:spLocks/>
          </p:cNvSpPr>
          <p:nvPr/>
        </p:nvSpPr>
        <p:spPr>
          <a:xfrm>
            <a:off x="1190397" y="2535518"/>
            <a:ext cx="9571388" cy="3566344"/>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Por eso, a las novelas de temática similar se las englobó en el “</a:t>
            </a:r>
            <a:r>
              <a:rPr lang="es-ES" b="1" dirty="0"/>
              <a:t>tremendismo</a:t>
            </a:r>
            <a:r>
              <a:rPr lang="es-ES" dirty="0"/>
              <a:t>”, ya que las acciones narradas eran “tremendas”.</a:t>
            </a:r>
          </a:p>
        </p:txBody>
      </p:sp>
    </p:spTree>
    <p:extLst>
      <p:ext uri="{BB962C8B-B14F-4D97-AF65-F5344CB8AC3E}">
        <p14:creationId xmlns:p14="http://schemas.microsoft.com/office/powerpoint/2010/main" val="870281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E42EDDB-0236-485D-B5A7-36C326763BEB}"/>
              </a:ext>
            </a:extLst>
          </p:cNvPr>
          <p:cNvSpPr/>
          <p:nvPr/>
        </p:nvSpPr>
        <p:spPr>
          <a:xfrm>
            <a:off x="832950" y="1930400"/>
            <a:ext cx="10814539" cy="2246769"/>
          </a:xfrm>
          <a:prstGeom prst="rect">
            <a:avLst/>
          </a:prstGeom>
        </p:spPr>
        <p:txBody>
          <a:bodyPr wrap="square">
            <a:spAutoFit/>
          </a:bodyPr>
          <a:lstStyle/>
          <a:p>
            <a:r>
              <a:rPr lang="es-ES" sz="2800" dirty="0"/>
              <a:t>El nacer del pobre Mario -que así hubimos de llamar al nuevo hermano- más tuvo de accidentado y de molesto que de otra cosa, porque, para colmo y por si fuera poca la escandalera de mi madre al parir, fue todo a coincidir con la muerte de mi padre…</a:t>
            </a:r>
          </a:p>
        </p:txBody>
      </p:sp>
      <p:sp>
        <p:nvSpPr>
          <p:cNvPr id="3" name="Título 1">
            <a:extLst>
              <a:ext uri="{FF2B5EF4-FFF2-40B4-BE49-F238E27FC236}">
                <a16:creationId xmlns:a16="http://schemas.microsoft.com/office/drawing/2014/main" id="{30FF5D79-D340-4DEF-BC30-F27B9A6535EE}"/>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Camilo José Cela (1942): </a:t>
            </a:r>
            <a:r>
              <a:rPr lang="es-ES" i="1" dirty="0"/>
              <a:t>La familia de Pascual Duarte</a:t>
            </a:r>
          </a:p>
        </p:txBody>
      </p:sp>
    </p:spTree>
    <p:extLst>
      <p:ext uri="{BB962C8B-B14F-4D97-AF65-F5344CB8AC3E}">
        <p14:creationId xmlns:p14="http://schemas.microsoft.com/office/powerpoint/2010/main" val="3481952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E42EDDB-0236-485D-B5A7-36C326763BEB}"/>
              </a:ext>
            </a:extLst>
          </p:cNvPr>
          <p:cNvSpPr/>
          <p:nvPr/>
        </p:nvSpPr>
        <p:spPr>
          <a:xfrm>
            <a:off x="832950" y="1874728"/>
            <a:ext cx="10814539" cy="3108543"/>
          </a:xfrm>
          <a:prstGeom prst="rect">
            <a:avLst/>
          </a:prstGeom>
        </p:spPr>
        <p:txBody>
          <a:bodyPr wrap="square">
            <a:spAutoFit/>
          </a:bodyPr>
          <a:lstStyle/>
          <a:p>
            <a:r>
              <a:rPr lang="es-ES" sz="2800" dirty="0"/>
              <a:t>Si Mario hubiera tenido sentido cuando dejó este valle de lágrimas, a buen seguro que no se hubiera marchado muy satisfecho de él. Poco vivió entre nosotros; parecía que hubiera olido el parentesco que le esperaba y hubiera preferido sacrificarlo a la compañía de los inocentes en el limbo. ¡Bien sabe Dios que acertó con el camino, y cuántos fueron los sufrimientos que se ahorró al ahorrarse años!</a:t>
            </a:r>
          </a:p>
        </p:txBody>
      </p:sp>
      <p:sp>
        <p:nvSpPr>
          <p:cNvPr id="3" name="Título 1">
            <a:extLst>
              <a:ext uri="{FF2B5EF4-FFF2-40B4-BE49-F238E27FC236}">
                <a16:creationId xmlns:a16="http://schemas.microsoft.com/office/drawing/2014/main" id="{30FF5D79-D340-4DEF-BC30-F27B9A6535EE}"/>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Camilo José Cela (1942): </a:t>
            </a:r>
            <a:r>
              <a:rPr lang="es-ES" i="1" dirty="0"/>
              <a:t>La familia de Pascual Duarte</a:t>
            </a:r>
          </a:p>
        </p:txBody>
      </p:sp>
    </p:spTree>
    <p:extLst>
      <p:ext uri="{BB962C8B-B14F-4D97-AF65-F5344CB8AC3E}">
        <p14:creationId xmlns:p14="http://schemas.microsoft.com/office/powerpoint/2010/main" val="4184850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9FB2CCD-6D7F-4D92-8A3C-C7CAB1E975B0}"/>
              </a:ext>
            </a:extLst>
          </p:cNvPr>
          <p:cNvSpPr/>
          <p:nvPr/>
        </p:nvSpPr>
        <p:spPr>
          <a:xfrm>
            <a:off x="832951" y="1874728"/>
            <a:ext cx="10814538" cy="3108543"/>
          </a:xfrm>
          <a:prstGeom prst="rect">
            <a:avLst/>
          </a:prstGeom>
        </p:spPr>
        <p:txBody>
          <a:bodyPr wrap="square">
            <a:spAutoFit/>
          </a:bodyPr>
          <a:lstStyle/>
          <a:p>
            <a:r>
              <a:rPr lang="es-ES" sz="2800" dirty="0"/>
              <a:t>Cuando nos abandonó no había cumplido todavía los diez años, que si pocos fueron para lo demasiado que había de sufrir, suficientes debieran de haber sido para llegar a hablar y a andar, cosas ambas que no llegó a conocer; el pobre no pasó de arrastrarse por el suelo como si fuese una culebra y de hacer unos ruiditos con la garganta y con la nariz como si fuese una rata: fue lo único que aprendió... </a:t>
            </a:r>
          </a:p>
        </p:txBody>
      </p:sp>
      <p:sp>
        <p:nvSpPr>
          <p:cNvPr id="3" name="Título 1">
            <a:extLst>
              <a:ext uri="{FF2B5EF4-FFF2-40B4-BE49-F238E27FC236}">
                <a16:creationId xmlns:a16="http://schemas.microsoft.com/office/drawing/2014/main" id="{9A6B15E3-0793-49D5-8E68-04E91C06370E}"/>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Camilo José Cela (1942): </a:t>
            </a:r>
            <a:r>
              <a:rPr lang="es-ES" i="1" dirty="0"/>
              <a:t>La familia de Pascual Duarte</a:t>
            </a:r>
          </a:p>
        </p:txBody>
      </p:sp>
    </p:spTree>
    <p:extLst>
      <p:ext uri="{BB962C8B-B14F-4D97-AF65-F5344CB8AC3E}">
        <p14:creationId xmlns:p14="http://schemas.microsoft.com/office/powerpoint/2010/main" val="3477061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3A6F804-4A64-4C2D-B696-DEB385789E69}"/>
              </a:ext>
            </a:extLst>
          </p:cNvPr>
          <p:cNvSpPr/>
          <p:nvPr/>
        </p:nvSpPr>
        <p:spPr>
          <a:xfrm>
            <a:off x="967152" y="1902477"/>
            <a:ext cx="10814539" cy="4401205"/>
          </a:xfrm>
          <a:prstGeom prst="rect">
            <a:avLst/>
          </a:prstGeom>
        </p:spPr>
        <p:txBody>
          <a:bodyPr wrap="square">
            <a:spAutoFit/>
          </a:bodyPr>
          <a:lstStyle/>
          <a:p>
            <a:r>
              <a:rPr lang="es-ES" sz="2800" dirty="0"/>
              <a:t>Un día -teniendo la criatura cuatro años- la suerte se volvió tan de su contra que, sin haberlo buscado ni deseado, sin a nadie haber molestado y sin haber tentado a Dios, un guarro (con perdón) le comió las dos orejas. Don Raimundo, el boticario, le puso unos polvos amarillitos, de </a:t>
            </a:r>
            <a:r>
              <a:rPr lang="es-ES" sz="2800" dirty="0" err="1"/>
              <a:t>seroformo</a:t>
            </a:r>
            <a:r>
              <a:rPr lang="es-ES" sz="2800" dirty="0"/>
              <a:t>, y tanta dolor daba el verlo amarillado y sin orejas que todas las vecinas, por llevarle consuelo, le llevaban, las más, un tejeringo los domingos; otras, unas almendras; otras, unas aceitunas en aceite o un poco de chorizo... ¡Pobre Mario, y cómo agradecía, con sus ojos negrillos; los consuelos! </a:t>
            </a:r>
          </a:p>
        </p:txBody>
      </p:sp>
      <p:sp>
        <p:nvSpPr>
          <p:cNvPr id="3" name="Título 1">
            <a:extLst>
              <a:ext uri="{FF2B5EF4-FFF2-40B4-BE49-F238E27FC236}">
                <a16:creationId xmlns:a16="http://schemas.microsoft.com/office/drawing/2014/main" id="{8A5CFD93-6D26-4291-8484-BA25081BA8C9}"/>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Camilo José Cela (1942): </a:t>
            </a:r>
            <a:r>
              <a:rPr lang="es-ES" i="1" dirty="0"/>
              <a:t>La familia de Pascual Duarte</a:t>
            </a:r>
          </a:p>
        </p:txBody>
      </p:sp>
    </p:spTree>
    <p:extLst>
      <p:ext uri="{BB962C8B-B14F-4D97-AF65-F5344CB8AC3E}">
        <p14:creationId xmlns:p14="http://schemas.microsoft.com/office/powerpoint/2010/main" val="2944120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A0B603-A7E4-42D9-850C-1DE3B40AD9AC}"/>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¿Qué pasa con el teatro?</a:t>
            </a:r>
          </a:p>
        </p:txBody>
      </p:sp>
      <p:sp>
        <p:nvSpPr>
          <p:cNvPr id="4" name="Marcador de contenido 3">
            <a:extLst>
              <a:ext uri="{FF2B5EF4-FFF2-40B4-BE49-F238E27FC236}">
                <a16:creationId xmlns:a16="http://schemas.microsoft.com/office/drawing/2014/main" id="{6420E650-E709-4679-82C7-1D3ECB7197A6}"/>
              </a:ext>
            </a:extLst>
          </p:cNvPr>
          <p:cNvSpPr>
            <a:spLocks noGrp="1"/>
          </p:cNvSpPr>
          <p:nvPr>
            <p:ph idx="1"/>
          </p:nvPr>
        </p:nvSpPr>
        <p:spPr>
          <a:xfrm>
            <a:off x="1103312" y="2052918"/>
            <a:ext cx="9922242" cy="4195481"/>
          </a:xfrm>
        </p:spPr>
        <p:txBody>
          <a:bodyPr>
            <a:noAutofit/>
          </a:bodyPr>
          <a:lstStyle/>
          <a:p>
            <a:r>
              <a:rPr lang="es-ES" sz="2400" dirty="0"/>
              <a:t>El teatro es el género literario más </a:t>
            </a:r>
            <a:r>
              <a:rPr lang="es-ES" sz="2400" b="1" dirty="0"/>
              <a:t>conservador</a:t>
            </a:r>
            <a:r>
              <a:rPr lang="es-ES" sz="2400" dirty="0"/>
              <a:t>. Esto se debe a que es un género cuyas producciones necesitan el trabajo de mucha gente (director, actores, figurinistas, sastres, escenógrafo, carpinteros, utilleros, iluminadores…) y muchos medios materiales.</a:t>
            </a:r>
          </a:p>
          <a:p>
            <a:r>
              <a:rPr lang="es-ES" sz="2400" dirty="0"/>
              <a:t>Si un autor de poesía escribe un bodrio, el problema es solo suyo. Pero si un autor de teatro escribe una obra y resulta un fracaso (como le pasó a Lorca con </a:t>
            </a:r>
            <a:r>
              <a:rPr lang="es-ES" sz="2400" i="1" dirty="0"/>
              <a:t>El maleficio de la mariposa</a:t>
            </a:r>
            <a:r>
              <a:rPr lang="es-ES" sz="2400" dirty="0"/>
              <a:t>), se trata de un desastre para la compañía.</a:t>
            </a:r>
          </a:p>
          <a:p>
            <a:r>
              <a:rPr lang="es-ES" sz="2400" dirty="0"/>
              <a:t>Por eso, tradicionalmente el teatro no se arriesgaba a innovar.</a:t>
            </a:r>
          </a:p>
        </p:txBody>
      </p:sp>
    </p:spTree>
    <p:extLst>
      <p:ext uri="{BB962C8B-B14F-4D97-AF65-F5344CB8AC3E}">
        <p14:creationId xmlns:p14="http://schemas.microsoft.com/office/powerpoint/2010/main" val="3247480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A0B603-A7E4-42D9-850C-1DE3B40AD9AC}"/>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Intentos de renovación</a:t>
            </a:r>
          </a:p>
        </p:txBody>
      </p:sp>
      <p:sp>
        <p:nvSpPr>
          <p:cNvPr id="4" name="Marcador de contenido 3">
            <a:extLst>
              <a:ext uri="{FF2B5EF4-FFF2-40B4-BE49-F238E27FC236}">
                <a16:creationId xmlns:a16="http://schemas.microsoft.com/office/drawing/2014/main" id="{6420E650-E709-4679-82C7-1D3ECB7197A6}"/>
              </a:ext>
            </a:extLst>
          </p:cNvPr>
          <p:cNvSpPr>
            <a:spLocks noGrp="1"/>
          </p:cNvSpPr>
          <p:nvPr>
            <p:ph idx="1"/>
          </p:nvPr>
        </p:nvSpPr>
        <p:spPr>
          <a:xfrm>
            <a:off x="1103312" y="2052918"/>
            <a:ext cx="9922242" cy="4195481"/>
          </a:xfrm>
        </p:spPr>
        <p:txBody>
          <a:bodyPr>
            <a:noAutofit/>
          </a:bodyPr>
          <a:lstStyle/>
          <a:p>
            <a:r>
              <a:rPr lang="es-ES" sz="2400" dirty="0"/>
              <a:t>En los años 20 y 30 había habido unos cuantos intentos de innovar en el teatro…</a:t>
            </a:r>
          </a:p>
          <a:p>
            <a:r>
              <a:rPr lang="es-ES" sz="2400" dirty="0"/>
              <a:t>Los </a:t>
            </a:r>
            <a:r>
              <a:rPr lang="es-ES" sz="2400" i="1" dirty="0"/>
              <a:t>esperpentos </a:t>
            </a:r>
            <a:r>
              <a:rPr lang="es-ES" sz="2400" dirty="0"/>
              <a:t>de Valle Inclán…</a:t>
            </a:r>
          </a:p>
          <a:p>
            <a:r>
              <a:rPr lang="es-ES" sz="2400" dirty="0"/>
              <a:t>Las </a:t>
            </a:r>
            <a:r>
              <a:rPr lang="es-ES" sz="2400" i="1" dirty="0"/>
              <a:t>farsas</a:t>
            </a:r>
            <a:r>
              <a:rPr lang="es-ES" sz="2400" dirty="0"/>
              <a:t> y </a:t>
            </a:r>
            <a:r>
              <a:rPr lang="es-ES" sz="2400" i="1" dirty="0"/>
              <a:t>tragedias </a:t>
            </a:r>
            <a:r>
              <a:rPr lang="es-ES" sz="2400" dirty="0"/>
              <a:t>de Lorca…</a:t>
            </a:r>
          </a:p>
          <a:p>
            <a:r>
              <a:rPr lang="es-ES" sz="2400" dirty="0"/>
              <a:t>Sin embargo, seguía triunfando un teatro apegado a modos de hacer tradicionales y con muy poca innovación, como el teatro modernista de </a:t>
            </a:r>
            <a:r>
              <a:rPr lang="es-ES" sz="2400" b="1" dirty="0"/>
              <a:t>Jacinto Benavente</a:t>
            </a:r>
            <a:r>
              <a:rPr lang="es-ES" sz="2400" dirty="0"/>
              <a:t>.</a:t>
            </a:r>
          </a:p>
        </p:txBody>
      </p:sp>
    </p:spTree>
    <p:extLst>
      <p:ext uri="{BB962C8B-B14F-4D97-AF65-F5344CB8AC3E}">
        <p14:creationId xmlns:p14="http://schemas.microsoft.com/office/powerpoint/2010/main" val="2524922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A0B603-A7E4-42D9-850C-1DE3B40AD9AC}"/>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El teatro de humor</a:t>
            </a:r>
          </a:p>
        </p:txBody>
      </p:sp>
      <p:sp>
        <p:nvSpPr>
          <p:cNvPr id="4" name="Marcador de contenido 3">
            <a:extLst>
              <a:ext uri="{FF2B5EF4-FFF2-40B4-BE49-F238E27FC236}">
                <a16:creationId xmlns:a16="http://schemas.microsoft.com/office/drawing/2014/main" id="{6420E650-E709-4679-82C7-1D3ECB7197A6}"/>
              </a:ext>
            </a:extLst>
          </p:cNvPr>
          <p:cNvSpPr>
            <a:spLocks noGrp="1"/>
          </p:cNvSpPr>
          <p:nvPr>
            <p:ph idx="1"/>
          </p:nvPr>
        </p:nvSpPr>
        <p:spPr>
          <a:xfrm>
            <a:off x="1103312" y="2052918"/>
            <a:ext cx="9922242" cy="4195481"/>
          </a:xfrm>
        </p:spPr>
        <p:txBody>
          <a:bodyPr>
            <a:noAutofit/>
          </a:bodyPr>
          <a:lstStyle/>
          <a:p>
            <a:pPr marL="0" indent="0">
              <a:buNone/>
            </a:pPr>
            <a:r>
              <a:rPr lang="es-ES" sz="2800" dirty="0"/>
              <a:t>Así que lo más innovador va a ser el teatro de humor desarrollado por:</a:t>
            </a:r>
          </a:p>
          <a:p>
            <a:r>
              <a:rPr lang="es-ES" sz="2800" dirty="0"/>
              <a:t>Enrique Jardiel Poncela</a:t>
            </a:r>
          </a:p>
          <a:p>
            <a:pPr lvl="1"/>
            <a:r>
              <a:rPr lang="es-ES" sz="2800" i="1" dirty="0"/>
              <a:t>Angelina o el honor de un brigadier </a:t>
            </a:r>
            <a:r>
              <a:rPr lang="es-ES" sz="2800" dirty="0"/>
              <a:t>(1934)</a:t>
            </a:r>
          </a:p>
          <a:p>
            <a:pPr lvl="1"/>
            <a:r>
              <a:rPr lang="es-ES" sz="2800" i="1" dirty="0"/>
              <a:t>Eloísa está debajo de un almendro </a:t>
            </a:r>
            <a:r>
              <a:rPr lang="es-ES" sz="2800" dirty="0"/>
              <a:t>(1940)</a:t>
            </a:r>
          </a:p>
          <a:p>
            <a:r>
              <a:rPr lang="es-ES" sz="2800" dirty="0"/>
              <a:t>Miguel Mihura</a:t>
            </a:r>
          </a:p>
          <a:p>
            <a:pPr lvl="1"/>
            <a:r>
              <a:rPr lang="es-ES" sz="2800" i="1" dirty="0"/>
              <a:t>Tres sombreros de copa</a:t>
            </a:r>
            <a:r>
              <a:rPr lang="es-ES" sz="2800" dirty="0"/>
              <a:t> (1952)</a:t>
            </a:r>
          </a:p>
          <a:p>
            <a:pPr lvl="1"/>
            <a:r>
              <a:rPr lang="es-ES" sz="2800" i="1" dirty="0"/>
              <a:t>Maribel y la extraña familia</a:t>
            </a:r>
            <a:r>
              <a:rPr lang="es-ES" sz="2800" dirty="0"/>
              <a:t> (1959).</a:t>
            </a:r>
          </a:p>
        </p:txBody>
      </p:sp>
    </p:spTree>
    <p:extLst>
      <p:ext uri="{BB962C8B-B14F-4D97-AF65-F5344CB8AC3E}">
        <p14:creationId xmlns:p14="http://schemas.microsoft.com/office/powerpoint/2010/main" val="3618654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7ECEC6-AD52-48B7-A7DA-EB7A86CCE805}"/>
              </a:ext>
            </a:extLst>
          </p:cNvPr>
          <p:cNvSpPr>
            <a:spLocks noGrp="1"/>
          </p:cNvSpPr>
          <p:nvPr>
            <p:ph type="title"/>
          </p:nvPr>
        </p:nvSpPr>
        <p:spPr/>
        <p:txBody>
          <a:bodyPr/>
          <a:lstStyle/>
          <a:p>
            <a:r>
              <a:rPr lang="es-ES" dirty="0"/>
              <a:t>El teatro de humor</a:t>
            </a:r>
          </a:p>
        </p:txBody>
      </p:sp>
      <p:sp>
        <p:nvSpPr>
          <p:cNvPr id="3" name="Marcador de contenido 2">
            <a:extLst>
              <a:ext uri="{FF2B5EF4-FFF2-40B4-BE49-F238E27FC236}">
                <a16:creationId xmlns:a16="http://schemas.microsoft.com/office/drawing/2014/main" id="{05C3ED8E-CE9D-4665-A3CF-5354F516AE47}"/>
              </a:ext>
            </a:extLst>
          </p:cNvPr>
          <p:cNvSpPr>
            <a:spLocks noGrp="1"/>
          </p:cNvSpPr>
          <p:nvPr>
            <p:ph idx="1"/>
          </p:nvPr>
        </p:nvSpPr>
        <p:spPr/>
        <p:txBody>
          <a:bodyPr>
            <a:normAutofit/>
          </a:bodyPr>
          <a:lstStyle/>
          <a:p>
            <a:pPr marL="0" indent="0">
              <a:buNone/>
            </a:pPr>
            <a:r>
              <a:rPr lang="es-ES" sz="2800" dirty="0"/>
              <a:t>Las características generales de este teatro son:</a:t>
            </a:r>
          </a:p>
          <a:p>
            <a:r>
              <a:rPr lang="es-ES" sz="2800" b="1" dirty="0"/>
              <a:t>Situaciones inverosímiles, increíbles.</a:t>
            </a:r>
            <a:r>
              <a:rPr lang="es-ES" sz="2800" dirty="0"/>
              <a:t> </a:t>
            </a:r>
            <a:r>
              <a:rPr lang="es-ES" sz="2400" dirty="0"/>
              <a:t>Por ejemplo, que le pases el teléfono a otra persona para que siga hablando con tu novia como si fueses tú porque necesitas usar tus manos para otra cosa.</a:t>
            </a:r>
          </a:p>
          <a:p>
            <a:r>
              <a:rPr lang="es-ES" sz="2800" b="1" dirty="0"/>
              <a:t>Juegos de palabras</a:t>
            </a:r>
            <a:r>
              <a:rPr lang="es-ES" sz="2800" dirty="0"/>
              <a:t> que se burlan del lenguaje burgués.</a:t>
            </a:r>
          </a:p>
        </p:txBody>
      </p:sp>
    </p:spTree>
    <p:extLst>
      <p:ext uri="{BB962C8B-B14F-4D97-AF65-F5344CB8AC3E}">
        <p14:creationId xmlns:p14="http://schemas.microsoft.com/office/powerpoint/2010/main" val="2002842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7ECEC6-AD52-48B7-A7DA-EB7A86CCE805}"/>
              </a:ext>
            </a:extLst>
          </p:cNvPr>
          <p:cNvSpPr>
            <a:spLocks noGrp="1"/>
          </p:cNvSpPr>
          <p:nvPr>
            <p:ph type="title"/>
          </p:nvPr>
        </p:nvSpPr>
        <p:spPr/>
        <p:txBody>
          <a:bodyPr/>
          <a:lstStyle/>
          <a:p>
            <a:r>
              <a:rPr lang="es-ES" dirty="0"/>
              <a:t>El teatro de humor</a:t>
            </a:r>
          </a:p>
        </p:txBody>
      </p:sp>
      <p:sp>
        <p:nvSpPr>
          <p:cNvPr id="3" name="Marcador de contenido 2">
            <a:extLst>
              <a:ext uri="{FF2B5EF4-FFF2-40B4-BE49-F238E27FC236}">
                <a16:creationId xmlns:a16="http://schemas.microsoft.com/office/drawing/2014/main" id="{05C3ED8E-CE9D-4665-A3CF-5354F516AE47}"/>
              </a:ext>
            </a:extLst>
          </p:cNvPr>
          <p:cNvSpPr>
            <a:spLocks noGrp="1"/>
          </p:cNvSpPr>
          <p:nvPr>
            <p:ph idx="1"/>
          </p:nvPr>
        </p:nvSpPr>
        <p:spPr/>
        <p:txBody>
          <a:bodyPr>
            <a:normAutofit/>
          </a:bodyPr>
          <a:lstStyle/>
          <a:p>
            <a:pPr marL="0" indent="0">
              <a:buNone/>
            </a:pPr>
            <a:r>
              <a:rPr lang="es-ES" sz="2800" dirty="0"/>
              <a:t>A través del humorismo y las situaciones absurdas se quieren criticar suavemente las convenciones burguesas.</a:t>
            </a:r>
          </a:p>
        </p:txBody>
      </p:sp>
    </p:spTree>
    <p:extLst>
      <p:ext uri="{BB962C8B-B14F-4D97-AF65-F5344CB8AC3E}">
        <p14:creationId xmlns:p14="http://schemas.microsoft.com/office/powerpoint/2010/main" val="2092170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a captura de pantalla de un celular&#10;&#10;Descripción generada automáticamente">
            <a:extLst>
              <a:ext uri="{FF2B5EF4-FFF2-40B4-BE49-F238E27FC236}">
                <a16:creationId xmlns:a16="http://schemas.microsoft.com/office/drawing/2014/main" id="{82EDE9C9-2103-4340-A96D-6B3AA84DCF80}"/>
              </a:ext>
            </a:extLst>
          </p:cNvPr>
          <p:cNvPicPr>
            <a:picLocks noChangeAspect="1"/>
          </p:cNvPicPr>
          <p:nvPr/>
        </p:nvPicPr>
        <p:blipFill rotWithShape="1">
          <a:blip r:embed="rId2"/>
          <a:srcRect t="14895" r="886" b="9165"/>
          <a:stretch/>
        </p:blipFill>
        <p:spPr>
          <a:xfrm>
            <a:off x="1776258" y="2146179"/>
            <a:ext cx="8274576" cy="4231823"/>
          </a:xfrm>
          <a:prstGeom prst="rect">
            <a:avLst/>
          </a:prstGeom>
        </p:spPr>
      </p:pic>
      <p:sp>
        <p:nvSpPr>
          <p:cNvPr id="2" name="Título 1">
            <a:extLst>
              <a:ext uri="{FF2B5EF4-FFF2-40B4-BE49-F238E27FC236}">
                <a16:creationId xmlns:a16="http://schemas.microsoft.com/office/drawing/2014/main" id="{687B78EF-A931-40A7-A910-1B42F03DD047}"/>
              </a:ext>
            </a:extLst>
          </p:cNvPr>
          <p:cNvSpPr txBox="1">
            <a:spLocks/>
          </p:cNvSpPr>
          <p:nvPr/>
        </p:nvSpPr>
        <p:spPr>
          <a:xfrm>
            <a:off x="646111" y="452718"/>
            <a:ext cx="9404723" cy="1488624"/>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Son los años del hambre de los que nos hablaban nuestros abuelos…</a:t>
            </a:r>
          </a:p>
        </p:txBody>
      </p:sp>
      <p:sp>
        <p:nvSpPr>
          <p:cNvPr id="5" name="CuadroTexto 4">
            <a:extLst>
              <a:ext uri="{FF2B5EF4-FFF2-40B4-BE49-F238E27FC236}">
                <a16:creationId xmlns:a16="http://schemas.microsoft.com/office/drawing/2014/main" id="{57B995AC-2A08-4211-89A1-61FE7F520B95}"/>
              </a:ext>
            </a:extLst>
          </p:cNvPr>
          <p:cNvSpPr txBox="1"/>
          <p:nvPr/>
        </p:nvSpPr>
        <p:spPr>
          <a:xfrm>
            <a:off x="1494904" y="6097505"/>
            <a:ext cx="7492757" cy="307777"/>
          </a:xfrm>
          <a:prstGeom prst="rect">
            <a:avLst/>
          </a:prstGeom>
          <a:noFill/>
        </p:spPr>
        <p:txBody>
          <a:bodyPr wrap="none" rtlCol="0">
            <a:spAutoFit/>
          </a:bodyPr>
          <a:lstStyle/>
          <a:p>
            <a:r>
              <a:rPr lang="es-ES" sz="1400" i="1" dirty="0">
                <a:highlight>
                  <a:srgbClr val="000000"/>
                </a:highlight>
              </a:rPr>
              <a:t>El gorro blanco</a:t>
            </a:r>
            <a:r>
              <a:rPr lang="es-ES" sz="1400" dirty="0">
                <a:highlight>
                  <a:srgbClr val="000000"/>
                </a:highlight>
              </a:rPr>
              <a:t>, Navidad 1945. Hemeroteca digital Biblioteca Nacional de España.</a:t>
            </a:r>
          </a:p>
        </p:txBody>
      </p:sp>
    </p:spTree>
    <p:extLst>
      <p:ext uri="{BB962C8B-B14F-4D97-AF65-F5344CB8AC3E}">
        <p14:creationId xmlns:p14="http://schemas.microsoft.com/office/powerpoint/2010/main" val="988219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E42EDDB-0236-485D-B5A7-36C326763BEB}"/>
              </a:ext>
            </a:extLst>
          </p:cNvPr>
          <p:cNvSpPr/>
          <p:nvPr/>
        </p:nvSpPr>
        <p:spPr>
          <a:xfrm>
            <a:off x="832950" y="1874728"/>
            <a:ext cx="10814539" cy="3108543"/>
          </a:xfrm>
          <a:prstGeom prst="rect">
            <a:avLst/>
          </a:prstGeom>
        </p:spPr>
        <p:txBody>
          <a:bodyPr wrap="square">
            <a:spAutoFit/>
          </a:bodyPr>
          <a:lstStyle/>
          <a:p>
            <a:r>
              <a:rPr lang="es-ES" sz="2800" dirty="0"/>
              <a:t>A finales de los años 40 y principios de los años 50, la literatura da un giro social.</a:t>
            </a:r>
          </a:p>
          <a:p>
            <a:endParaRPr lang="es-ES" sz="2800" dirty="0"/>
          </a:p>
          <a:p>
            <a:r>
              <a:rPr lang="es-ES" sz="2800" dirty="0"/>
              <a:t>La literatura ya no se preguntará por qué Dios permite una existencia vacía de sentido donde los seres humanos se enfrentan a un mundo cruel, sino que propondrá la necesidad de cambiar el mundo</a:t>
            </a:r>
          </a:p>
        </p:txBody>
      </p:sp>
      <p:sp>
        <p:nvSpPr>
          <p:cNvPr id="3" name="Título 1">
            <a:extLst>
              <a:ext uri="{FF2B5EF4-FFF2-40B4-BE49-F238E27FC236}">
                <a16:creationId xmlns:a16="http://schemas.microsoft.com/office/drawing/2014/main" id="{30FF5D79-D340-4DEF-BC30-F27B9A6535EE}"/>
              </a:ext>
            </a:extLst>
          </p:cNvPr>
          <p:cNvSpPr txBox="1">
            <a:spLocks/>
          </p:cNvSpPr>
          <p:nvPr/>
        </p:nvSpPr>
        <p:spPr>
          <a:xfrm>
            <a:off x="544511" y="554318"/>
            <a:ext cx="9404723" cy="13760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Literatura social</a:t>
            </a:r>
            <a:endParaRPr lang="es-ES" i="1" dirty="0"/>
          </a:p>
        </p:txBody>
      </p:sp>
    </p:spTree>
    <p:extLst>
      <p:ext uri="{BB962C8B-B14F-4D97-AF65-F5344CB8AC3E}">
        <p14:creationId xmlns:p14="http://schemas.microsoft.com/office/powerpoint/2010/main" val="1920314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8CE92-C45C-4FD3-8B02-20BC7F3192E1}"/>
              </a:ext>
            </a:extLst>
          </p:cNvPr>
          <p:cNvSpPr>
            <a:spLocks noGrp="1"/>
          </p:cNvSpPr>
          <p:nvPr>
            <p:ph type="title"/>
          </p:nvPr>
        </p:nvSpPr>
        <p:spPr/>
        <p:txBody>
          <a:bodyPr/>
          <a:lstStyle/>
          <a:p>
            <a:r>
              <a:rPr lang="es-ES" dirty="0"/>
              <a:t>El teatro social</a:t>
            </a:r>
          </a:p>
        </p:txBody>
      </p:sp>
      <p:sp>
        <p:nvSpPr>
          <p:cNvPr id="3" name="Marcador de contenido 2">
            <a:extLst>
              <a:ext uri="{FF2B5EF4-FFF2-40B4-BE49-F238E27FC236}">
                <a16:creationId xmlns:a16="http://schemas.microsoft.com/office/drawing/2014/main" id="{371BC633-BE45-424A-969B-C4C0B1C4E49F}"/>
              </a:ext>
            </a:extLst>
          </p:cNvPr>
          <p:cNvSpPr>
            <a:spLocks noGrp="1"/>
          </p:cNvSpPr>
          <p:nvPr>
            <p:ph idx="1"/>
          </p:nvPr>
        </p:nvSpPr>
        <p:spPr/>
        <p:txBody>
          <a:bodyPr/>
          <a:lstStyle/>
          <a:p>
            <a:pPr marL="0" indent="0">
              <a:buNone/>
            </a:pPr>
            <a:r>
              <a:rPr lang="es-ES" sz="4000" b="1" dirty="0"/>
              <a:t>Antonio Buero Vallejo</a:t>
            </a:r>
            <a:r>
              <a:rPr lang="es-ES" sz="4000" dirty="0"/>
              <a:t> estrena en 1949 </a:t>
            </a:r>
            <a:r>
              <a:rPr lang="es-ES" sz="4000" b="1" i="1" dirty="0"/>
              <a:t>Historia de una escalera.</a:t>
            </a:r>
          </a:p>
          <a:p>
            <a:endParaRPr lang="es-ES" dirty="0"/>
          </a:p>
        </p:txBody>
      </p:sp>
    </p:spTree>
    <p:extLst>
      <p:ext uri="{BB962C8B-B14F-4D97-AF65-F5344CB8AC3E}">
        <p14:creationId xmlns:p14="http://schemas.microsoft.com/office/powerpoint/2010/main" val="1517667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8EB59-87DD-4C2A-927F-217444AA327B}"/>
              </a:ext>
            </a:extLst>
          </p:cNvPr>
          <p:cNvSpPr>
            <a:spLocks noGrp="1"/>
          </p:cNvSpPr>
          <p:nvPr>
            <p:ph type="title"/>
          </p:nvPr>
        </p:nvSpPr>
        <p:spPr/>
        <p:txBody>
          <a:bodyPr/>
          <a:lstStyle/>
          <a:p>
            <a:r>
              <a:rPr lang="es-ES" dirty="0"/>
              <a:t>Antonio Buero Vallejo (1949): Historia de una escalera</a:t>
            </a:r>
          </a:p>
        </p:txBody>
      </p:sp>
      <p:sp>
        <p:nvSpPr>
          <p:cNvPr id="4" name="Título 1">
            <a:extLst>
              <a:ext uri="{FF2B5EF4-FFF2-40B4-BE49-F238E27FC236}">
                <a16:creationId xmlns:a16="http://schemas.microsoft.com/office/drawing/2014/main" id="{8B74A7B0-0106-45D7-929D-C238DF937D50}"/>
              </a:ext>
            </a:extLst>
          </p:cNvPr>
          <p:cNvSpPr txBox="1">
            <a:spLocks/>
          </p:cNvSpPr>
          <p:nvPr/>
        </p:nvSpPr>
        <p:spPr>
          <a:xfrm>
            <a:off x="1190397" y="2535518"/>
            <a:ext cx="9404723" cy="2792620"/>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t>La obra relata la vida de los habitantes de un edificio humilde desde que son adolescentes hasta que sus propios hijos tienen 15 años…</a:t>
            </a:r>
          </a:p>
        </p:txBody>
      </p:sp>
    </p:spTree>
    <p:extLst>
      <p:ext uri="{BB962C8B-B14F-4D97-AF65-F5344CB8AC3E}">
        <p14:creationId xmlns:p14="http://schemas.microsoft.com/office/powerpoint/2010/main" val="4156115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8EB59-87DD-4C2A-927F-217444AA327B}"/>
              </a:ext>
            </a:extLst>
          </p:cNvPr>
          <p:cNvSpPr>
            <a:spLocks noGrp="1"/>
          </p:cNvSpPr>
          <p:nvPr>
            <p:ph type="title"/>
          </p:nvPr>
        </p:nvSpPr>
        <p:spPr/>
        <p:txBody>
          <a:bodyPr/>
          <a:lstStyle/>
          <a:p>
            <a:r>
              <a:rPr lang="es-ES" dirty="0"/>
              <a:t>Antonio Buero Vallejo (1949): Historia de una escalera</a:t>
            </a:r>
          </a:p>
        </p:txBody>
      </p:sp>
      <p:sp>
        <p:nvSpPr>
          <p:cNvPr id="4" name="Título 1">
            <a:extLst>
              <a:ext uri="{FF2B5EF4-FFF2-40B4-BE49-F238E27FC236}">
                <a16:creationId xmlns:a16="http://schemas.microsoft.com/office/drawing/2014/main" id="{8B74A7B0-0106-45D7-929D-C238DF937D50}"/>
              </a:ext>
            </a:extLst>
          </p:cNvPr>
          <p:cNvSpPr txBox="1">
            <a:spLocks/>
          </p:cNvSpPr>
          <p:nvPr/>
        </p:nvSpPr>
        <p:spPr>
          <a:xfrm>
            <a:off x="1190397" y="2535518"/>
            <a:ext cx="9404723" cy="2792620"/>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t>En su juventud, Urbano y Fernando se propusieron dejar atrás la vida de miseria en que vivían sus padres y encontrar el amor y la fortuna…</a:t>
            </a:r>
          </a:p>
        </p:txBody>
      </p:sp>
    </p:spTree>
    <p:extLst>
      <p:ext uri="{BB962C8B-B14F-4D97-AF65-F5344CB8AC3E}">
        <p14:creationId xmlns:p14="http://schemas.microsoft.com/office/powerpoint/2010/main" val="2700989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8EB59-87DD-4C2A-927F-217444AA327B}"/>
              </a:ext>
            </a:extLst>
          </p:cNvPr>
          <p:cNvSpPr>
            <a:spLocks noGrp="1"/>
          </p:cNvSpPr>
          <p:nvPr>
            <p:ph type="title"/>
          </p:nvPr>
        </p:nvSpPr>
        <p:spPr/>
        <p:txBody>
          <a:bodyPr/>
          <a:lstStyle/>
          <a:p>
            <a:r>
              <a:rPr lang="es-ES" dirty="0"/>
              <a:t>Antonio Buero Vallejo (1949): Historia de una escalera</a:t>
            </a:r>
          </a:p>
        </p:txBody>
      </p:sp>
      <p:sp>
        <p:nvSpPr>
          <p:cNvPr id="4" name="Título 1">
            <a:extLst>
              <a:ext uri="{FF2B5EF4-FFF2-40B4-BE49-F238E27FC236}">
                <a16:creationId xmlns:a16="http://schemas.microsoft.com/office/drawing/2014/main" id="{8B74A7B0-0106-45D7-929D-C238DF937D50}"/>
              </a:ext>
            </a:extLst>
          </p:cNvPr>
          <p:cNvSpPr txBox="1">
            <a:spLocks/>
          </p:cNvSpPr>
          <p:nvPr/>
        </p:nvSpPr>
        <p:spPr>
          <a:xfrm>
            <a:off x="1190397" y="2535518"/>
            <a:ext cx="9404723" cy="2792620"/>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t>La escena crucial, al final del primer acto, nos muestra a Fernando prometiéndole a Carmina que estudiará y se hará delineante…</a:t>
            </a:r>
          </a:p>
        </p:txBody>
      </p:sp>
    </p:spTree>
    <p:extLst>
      <p:ext uri="{BB962C8B-B14F-4D97-AF65-F5344CB8AC3E}">
        <p14:creationId xmlns:p14="http://schemas.microsoft.com/office/powerpoint/2010/main" val="3346824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8EB59-87DD-4C2A-927F-217444AA327B}"/>
              </a:ext>
            </a:extLst>
          </p:cNvPr>
          <p:cNvSpPr>
            <a:spLocks noGrp="1"/>
          </p:cNvSpPr>
          <p:nvPr>
            <p:ph type="title"/>
          </p:nvPr>
        </p:nvSpPr>
        <p:spPr/>
        <p:txBody>
          <a:bodyPr/>
          <a:lstStyle/>
          <a:p>
            <a:r>
              <a:rPr lang="es-ES" dirty="0"/>
              <a:t>Antonio Buero Vallejo (1949): Historia de una escalera</a:t>
            </a:r>
          </a:p>
        </p:txBody>
      </p:sp>
      <p:sp>
        <p:nvSpPr>
          <p:cNvPr id="4" name="Título 1">
            <a:extLst>
              <a:ext uri="{FF2B5EF4-FFF2-40B4-BE49-F238E27FC236}">
                <a16:creationId xmlns:a16="http://schemas.microsoft.com/office/drawing/2014/main" id="{8B74A7B0-0106-45D7-929D-C238DF937D50}"/>
              </a:ext>
            </a:extLst>
          </p:cNvPr>
          <p:cNvSpPr txBox="1">
            <a:spLocks/>
          </p:cNvSpPr>
          <p:nvPr/>
        </p:nvSpPr>
        <p:spPr>
          <a:xfrm>
            <a:off x="1190397" y="2535518"/>
            <a:ext cx="9404723" cy="2792620"/>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t>…después, aparejador y finalmente arquitecto, para sacar a Carmina de toda esa miseria…</a:t>
            </a:r>
          </a:p>
        </p:txBody>
      </p:sp>
    </p:spTree>
    <p:extLst>
      <p:ext uri="{BB962C8B-B14F-4D97-AF65-F5344CB8AC3E}">
        <p14:creationId xmlns:p14="http://schemas.microsoft.com/office/powerpoint/2010/main" val="3705042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8EB59-87DD-4C2A-927F-217444AA327B}"/>
              </a:ext>
            </a:extLst>
          </p:cNvPr>
          <p:cNvSpPr>
            <a:spLocks noGrp="1"/>
          </p:cNvSpPr>
          <p:nvPr>
            <p:ph type="title"/>
          </p:nvPr>
        </p:nvSpPr>
        <p:spPr/>
        <p:txBody>
          <a:bodyPr/>
          <a:lstStyle/>
          <a:p>
            <a:r>
              <a:rPr lang="es-ES" dirty="0"/>
              <a:t>Antonio Buero Vallejo (1949): Historia de una escalera</a:t>
            </a:r>
          </a:p>
        </p:txBody>
      </p:sp>
      <p:sp>
        <p:nvSpPr>
          <p:cNvPr id="4" name="Título 1">
            <a:extLst>
              <a:ext uri="{FF2B5EF4-FFF2-40B4-BE49-F238E27FC236}">
                <a16:creationId xmlns:a16="http://schemas.microsoft.com/office/drawing/2014/main" id="{8B74A7B0-0106-45D7-929D-C238DF937D50}"/>
              </a:ext>
            </a:extLst>
          </p:cNvPr>
          <p:cNvSpPr txBox="1">
            <a:spLocks/>
          </p:cNvSpPr>
          <p:nvPr/>
        </p:nvSpPr>
        <p:spPr>
          <a:xfrm>
            <a:off x="1190397" y="2535518"/>
            <a:ext cx="9404723" cy="2792620"/>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t>Pero al final de este diálogo se derrama la leche que llevaba Carmina, lo que recuerda al final de un conocido cuento…</a:t>
            </a:r>
          </a:p>
        </p:txBody>
      </p:sp>
    </p:spTree>
    <p:extLst>
      <p:ext uri="{BB962C8B-B14F-4D97-AF65-F5344CB8AC3E}">
        <p14:creationId xmlns:p14="http://schemas.microsoft.com/office/powerpoint/2010/main" val="3233107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8EB59-87DD-4C2A-927F-217444AA327B}"/>
              </a:ext>
            </a:extLst>
          </p:cNvPr>
          <p:cNvSpPr>
            <a:spLocks noGrp="1"/>
          </p:cNvSpPr>
          <p:nvPr>
            <p:ph type="title"/>
          </p:nvPr>
        </p:nvSpPr>
        <p:spPr/>
        <p:txBody>
          <a:bodyPr/>
          <a:lstStyle/>
          <a:p>
            <a:r>
              <a:rPr lang="es-ES" dirty="0"/>
              <a:t>Antonio Buero Vallejo (1949): Historia de una escalera</a:t>
            </a:r>
          </a:p>
        </p:txBody>
      </p:sp>
      <p:sp>
        <p:nvSpPr>
          <p:cNvPr id="3" name="Rectángulo 2">
            <a:extLst>
              <a:ext uri="{FF2B5EF4-FFF2-40B4-BE49-F238E27FC236}">
                <a16:creationId xmlns:a16="http://schemas.microsoft.com/office/drawing/2014/main" id="{7668EC1F-3F56-40AE-B4FB-E8C343414782}"/>
              </a:ext>
            </a:extLst>
          </p:cNvPr>
          <p:cNvSpPr/>
          <p:nvPr/>
        </p:nvSpPr>
        <p:spPr>
          <a:xfrm>
            <a:off x="3663374" y="3244334"/>
            <a:ext cx="3634328" cy="369332"/>
          </a:xfrm>
          <a:prstGeom prst="rect">
            <a:avLst/>
          </a:prstGeom>
        </p:spPr>
        <p:txBody>
          <a:bodyPr wrap="none">
            <a:spAutoFit/>
          </a:bodyPr>
          <a:lstStyle/>
          <a:p>
            <a:r>
              <a:rPr lang="es-ES" dirty="0">
                <a:hlinkClick r:id="rId2"/>
              </a:rPr>
              <a:t>https://youtu.be/vnAP5HE0gNs</a:t>
            </a:r>
            <a:endParaRPr lang="es-ES" dirty="0"/>
          </a:p>
        </p:txBody>
      </p:sp>
    </p:spTree>
    <p:extLst>
      <p:ext uri="{BB962C8B-B14F-4D97-AF65-F5344CB8AC3E}">
        <p14:creationId xmlns:p14="http://schemas.microsoft.com/office/powerpoint/2010/main" val="2372899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8EB59-87DD-4C2A-927F-217444AA327B}"/>
              </a:ext>
            </a:extLst>
          </p:cNvPr>
          <p:cNvSpPr>
            <a:spLocks noGrp="1"/>
          </p:cNvSpPr>
          <p:nvPr>
            <p:ph type="title"/>
          </p:nvPr>
        </p:nvSpPr>
        <p:spPr/>
        <p:txBody>
          <a:bodyPr/>
          <a:lstStyle/>
          <a:p>
            <a:r>
              <a:rPr lang="es-ES" dirty="0"/>
              <a:t>Antonio Buero Vallejo (1949): Historia de una escalera</a:t>
            </a:r>
          </a:p>
        </p:txBody>
      </p:sp>
      <p:sp>
        <p:nvSpPr>
          <p:cNvPr id="4" name="Título 1">
            <a:extLst>
              <a:ext uri="{FF2B5EF4-FFF2-40B4-BE49-F238E27FC236}">
                <a16:creationId xmlns:a16="http://schemas.microsoft.com/office/drawing/2014/main" id="{8B74A7B0-0106-45D7-929D-C238DF937D50}"/>
              </a:ext>
            </a:extLst>
          </p:cNvPr>
          <p:cNvSpPr txBox="1">
            <a:spLocks/>
          </p:cNvSpPr>
          <p:nvPr/>
        </p:nvSpPr>
        <p:spPr>
          <a:xfrm>
            <a:off x="1190397" y="2535517"/>
            <a:ext cx="9404723" cy="3320159"/>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t>En el segundo acto vemos que el trabajador Urbano no ha conseguido prosperar, y el perezoso  Fernando se ha convertido en un parásito social…</a:t>
            </a:r>
          </a:p>
        </p:txBody>
      </p:sp>
    </p:spTree>
    <p:extLst>
      <p:ext uri="{BB962C8B-B14F-4D97-AF65-F5344CB8AC3E}">
        <p14:creationId xmlns:p14="http://schemas.microsoft.com/office/powerpoint/2010/main" val="3066162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8EB59-87DD-4C2A-927F-217444AA327B}"/>
              </a:ext>
            </a:extLst>
          </p:cNvPr>
          <p:cNvSpPr>
            <a:spLocks noGrp="1"/>
          </p:cNvSpPr>
          <p:nvPr>
            <p:ph type="title"/>
          </p:nvPr>
        </p:nvSpPr>
        <p:spPr/>
        <p:txBody>
          <a:bodyPr/>
          <a:lstStyle/>
          <a:p>
            <a:r>
              <a:rPr lang="es-ES" dirty="0"/>
              <a:t>Antonio Buero Vallejo (1949): Historia de una escalera</a:t>
            </a:r>
          </a:p>
        </p:txBody>
      </p:sp>
      <p:sp>
        <p:nvSpPr>
          <p:cNvPr id="4" name="Título 1">
            <a:extLst>
              <a:ext uri="{FF2B5EF4-FFF2-40B4-BE49-F238E27FC236}">
                <a16:creationId xmlns:a16="http://schemas.microsoft.com/office/drawing/2014/main" id="{8B74A7B0-0106-45D7-929D-C238DF937D50}"/>
              </a:ext>
            </a:extLst>
          </p:cNvPr>
          <p:cNvSpPr txBox="1">
            <a:spLocks/>
          </p:cNvSpPr>
          <p:nvPr/>
        </p:nvSpPr>
        <p:spPr>
          <a:xfrm>
            <a:off x="1190397" y="2535517"/>
            <a:ext cx="9641726" cy="3390497"/>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t>Además, ambos acaban casándose con chicas que en realidad no les querían…</a:t>
            </a:r>
          </a:p>
          <a:p>
            <a:r>
              <a:rPr lang="es-ES" sz="4000" dirty="0"/>
              <a:t>Urbano con Carmina, por pena.</a:t>
            </a:r>
          </a:p>
          <a:p>
            <a:r>
              <a:rPr lang="es-ES" sz="4000" dirty="0"/>
              <a:t>Fernando con Elvira, por interés.</a:t>
            </a:r>
          </a:p>
        </p:txBody>
      </p:sp>
    </p:spTree>
    <p:extLst>
      <p:ext uri="{BB962C8B-B14F-4D97-AF65-F5344CB8AC3E}">
        <p14:creationId xmlns:p14="http://schemas.microsoft.com/office/powerpoint/2010/main" val="5224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D52E5-DDCC-4DCC-AE0D-64271593A0F1}"/>
              </a:ext>
            </a:extLst>
          </p:cNvPr>
          <p:cNvSpPr txBox="1">
            <a:spLocks/>
          </p:cNvSpPr>
          <p:nvPr/>
        </p:nvSpPr>
        <p:spPr>
          <a:xfrm>
            <a:off x="646111" y="452718"/>
            <a:ext cx="9404723" cy="22904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En este contexto, sería de esperar que la literatura transmitiera la desesperación de la población.</a:t>
            </a:r>
          </a:p>
        </p:txBody>
      </p:sp>
    </p:spTree>
    <p:extLst>
      <p:ext uri="{BB962C8B-B14F-4D97-AF65-F5344CB8AC3E}">
        <p14:creationId xmlns:p14="http://schemas.microsoft.com/office/powerpoint/2010/main" val="1780786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8EB59-87DD-4C2A-927F-217444AA327B}"/>
              </a:ext>
            </a:extLst>
          </p:cNvPr>
          <p:cNvSpPr>
            <a:spLocks noGrp="1"/>
          </p:cNvSpPr>
          <p:nvPr>
            <p:ph type="title"/>
          </p:nvPr>
        </p:nvSpPr>
        <p:spPr/>
        <p:txBody>
          <a:bodyPr/>
          <a:lstStyle/>
          <a:p>
            <a:r>
              <a:rPr lang="es-ES" dirty="0"/>
              <a:t>Antonio Buero Vallejo (1949): Historia de una escalera</a:t>
            </a:r>
          </a:p>
        </p:txBody>
      </p:sp>
      <p:sp>
        <p:nvSpPr>
          <p:cNvPr id="4" name="Título 1">
            <a:extLst>
              <a:ext uri="{FF2B5EF4-FFF2-40B4-BE49-F238E27FC236}">
                <a16:creationId xmlns:a16="http://schemas.microsoft.com/office/drawing/2014/main" id="{8B74A7B0-0106-45D7-929D-C238DF937D50}"/>
              </a:ext>
            </a:extLst>
          </p:cNvPr>
          <p:cNvSpPr txBox="1">
            <a:spLocks/>
          </p:cNvSpPr>
          <p:nvPr/>
        </p:nvSpPr>
        <p:spPr>
          <a:xfrm>
            <a:off x="1190397" y="2535518"/>
            <a:ext cx="9404723" cy="2792620"/>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t>Cuando Fernando hijo se enamora de Carmina, hija, el espectador se pregunta…</a:t>
            </a:r>
          </a:p>
        </p:txBody>
      </p:sp>
    </p:spTree>
    <p:extLst>
      <p:ext uri="{BB962C8B-B14F-4D97-AF65-F5344CB8AC3E}">
        <p14:creationId xmlns:p14="http://schemas.microsoft.com/office/powerpoint/2010/main" val="20597245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8EB59-87DD-4C2A-927F-217444AA327B}"/>
              </a:ext>
            </a:extLst>
          </p:cNvPr>
          <p:cNvSpPr>
            <a:spLocks noGrp="1"/>
          </p:cNvSpPr>
          <p:nvPr>
            <p:ph type="title"/>
          </p:nvPr>
        </p:nvSpPr>
        <p:spPr/>
        <p:txBody>
          <a:bodyPr/>
          <a:lstStyle/>
          <a:p>
            <a:r>
              <a:rPr lang="es-ES" dirty="0"/>
              <a:t>Antonio Buero Vallejo (1949): Historia de una escalera</a:t>
            </a:r>
          </a:p>
        </p:txBody>
      </p:sp>
      <p:sp>
        <p:nvSpPr>
          <p:cNvPr id="4" name="Título 1">
            <a:extLst>
              <a:ext uri="{FF2B5EF4-FFF2-40B4-BE49-F238E27FC236}">
                <a16:creationId xmlns:a16="http://schemas.microsoft.com/office/drawing/2014/main" id="{8B74A7B0-0106-45D7-929D-C238DF937D50}"/>
              </a:ext>
            </a:extLst>
          </p:cNvPr>
          <p:cNvSpPr txBox="1">
            <a:spLocks/>
          </p:cNvSpPr>
          <p:nvPr/>
        </p:nvSpPr>
        <p:spPr>
          <a:xfrm>
            <a:off x="1190397" y="2535518"/>
            <a:ext cx="9404723" cy="2792620"/>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t>¿Repetirán el error de sus padres?</a:t>
            </a:r>
          </a:p>
          <a:p>
            <a:r>
              <a:rPr lang="es-ES" sz="4000" dirty="0"/>
              <a:t>¿O conseguirán ser fuertes y superar las dificultades?</a:t>
            </a:r>
          </a:p>
        </p:txBody>
      </p:sp>
    </p:spTree>
    <p:extLst>
      <p:ext uri="{BB962C8B-B14F-4D97-AF65-F5344CB8AC3E}">
        <p14:creationId xmlns:p14="http://schemas.microsoft.com/office/powerpoint/2010/main" val="278369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8EB59-87DD-4C2A-927F-217444AA327B}"/>
              </a:ext>
            </a:extLst>
          </p:cNvPr>
          <p:cNvSpPr>
            <a:spLocks noGrp="1"/>
          </p:cNvSpPr>
          <p:nvPr>
            <p:ph type="title"/>
          </p:nvPr>
        </p:nvSpPr>
        <p:spPr/>
        <p:txBody>
          <a:bodyPr/>
          <a:lstStyle/>
          <a:p>
            <a:r>
              <a:rPr lang="es-ES" dirty="0"/>
              <a:t>Antonio Buero Vallejo (1949): Historia de una escalera</a:t>
            </a:r>
          </a:p>
        </p:txBody>
      </p:sp>
      <p:sp>
        <p:nvSpPr>
          <p:cNvPr id="4" name="Título 1">
            <a:extLst>
              <a:ext uri="{FF2B5EF4-FFF2-40B4-BE49-F238E27FC236}">
                <a16:creationId xmlns:a16="http://schemas.microsoft.com/office/drawing/2014/main" id="{8B74A7B0-0106-45D7-929D-C238DF937D50}"/>
              </a:ext>
            </a:extLst>
          </p:cNvPr>
          <p:cNvSpPr txBox="1">
            <a:spLocks/>
          </p:cNvSpPr>
          <p:nvPr/>
        </p:nvSpPr>
        <p:spPr>
          <a:xfrm>
            <a:off x="1190397" y="2535518"/>
            <a:ext cx="9404723" cy="3355328"/>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t>Eso es lo más interesante de la obra: que su final está abierto.</a:t>
            </a:r>
          </a:p>
          <a:p>
            <a:r>
              <a:rPr lang="es-ES" sz="4000" dirty="0"/>
              <a:t>El espectador descubre lo triste de la realidad del momento, pero se abre la puerta a la esperanza.</a:t>
            </a:r>
          </a:p>
        </p:txBody>
      </p:sp>
    </p:spTree>
    <p:extLst>
      <p:ext uri="{BB962C8B-B14F-4D97-AF65-F5344CB8AC3E}">
        <p14:creationId xmlns:p14="http://schemas.microsoft.com/office/powerpoint/2010/main" val="2612630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8EB59-87DD-4C2A-927F-217444AA327B}"/>
              </a:ext>
            </a:extLst>
          </p:cNvPr>
          <p:cNvSpPr>
            <a:spLocks noGrp="1"/>
          </p:cNvSpPr>
          <p:nvPr>
            <p:ph type="title"/>
          </p:nvPr>
        </p:nvSpPr>
        <p:spPr/>
        <p:txBody>
          <a:bodyPr/>
          <a:lstStyle/>
          <a:p>
            <a:r>
              <a:rPr lang="es-ES" dirty="0"/>
              <a:t>Antonio Buero Vallejo (1949): Historia de una escalera</a:t>
            </a:r>
          </a:p>
        </p:txBody>
      </p:sp>
      <p:sp>
        <p:nvSpPr>
          <p:cNvPr id="4" name="Título 1">
            <a:extLst>
              <a:ext uri="{FF2B5EF4-FFF2-40B4-BE49-F238E27FC236}">
                <a16:creationId xmlns:a16="http://schemas.microsoft.com/office/drawing/2014/main" id="{8B74A7B0-0106-45D7-929D-C238DF937D50}"/>
              </a:ext>
            </a:extLst>
          </p:cNvPr>
          <p:cNvSpPr txBox="1">
            <a:spLocks/>
          </p:cNvSpPr>
          <p:nvPr/>
        </p:nvSpPr>
        <p:spPr>
          <a:xfrm>
            <a:off x="1190397" y="2535518"/>
            <a:ext cx="9404723" cy="3355328"/>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t>Precisamente, por eso otros autores criticaron a Buero Vallejo: por su enfoque </a:t>
            </a:r>
            <a:r>
              <a:rPr lang="es-ES" sz="4000" b="1" dirty="0"/>
              <a:t>posibilista</a:t>
            </a:r>
            <a:r>
              <a:rPr lang="es-ES" sz="4000" dirty="0"/>
              <a:t> que critica al régimen </a:t>
            </a:r>
            <a:r>
              <a:rPr lang="es-ES" sz="4000" b="1" dirty="0"/>
              <a:t>usando símbolos</a:t>
            </a:r>
            <a:r>
              <a:rPr lang="es-ES" sz="4000" dirty="0"/>
              <a:t> y que permite cierta esperanza.</a:t>
            </a:r>
          </a:p>
        </p:txBody>
      </p:sp>
    </p:spTree>
    <p:extLst>
      <p:ext uri="{BB962C8B-B14F-4D97-AF65-F5344CB8AC3E}">
        <p14:creationId xmlns:p14="http://schemas.microsoft.com/office/powerpoint/2010/main" val="1191324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C4B1A-39BA-4D78-8161-A4459C9DC15C}"/>
              </a:ext>
            </a:extLst>
          </p:cNvPr>
          <p:cNvSpPr>
            <a:spLocks noGrp="1"/>
          </p:cNvSpPr>
          <p:nvPr>
            <p:ph type="title"/>
          </p:nvPr>
        </p:nvSpPr>
        <p:spPr/>
        <p:txBody>
          <a:bodyPr/>
          <a:lstStyle/>
          <a:p>
            <a:r>
              <a:rPr lang="es-ES" dirty="0"/>
              <a:t>Novela social…</a:t>
            </a:r>
          </a:p>
        </p:txBody>
      </p:sp>
      <p:sp>
        <p:nvSpPr>
          <p:cNvPr id="3" name="Marcador de contenido 2">
            <a:extLst>
              <a:ext uri="{FF2B5EF4-FFF2-40B4-BE49-F238E27FC236}">
                <a16:creationId xmlns:a16="http://schemas.microsoft.com/office/drawing/2014/main" id="{79275758-9BDF-4312-B153-48F8A14C8C2C}"/>
              </a:ext>
            </a:extLst>
          </p:cNvPr>
          <p:cNvSpPr>
            <a:spLocks noGrp="1"/>
          </p:cNvSpPr>
          <p:nvPr>
            <p:ph idx="1"/>
          </p:nvPr>
        </p:nvSpPr>
        <p:spPr/>
        <p:txBody>
          <a:bodyPr>
            <a:normAutofit/>
          </a:bodyPr>
          <a:lstStyle/>
          <a:p>
            <a:r>
              <a:rPr lang="es-ES" sz="4000" dirty="0"/>
              <a:t>En 1951, </a:t>
            </a:r>
            <a:r>
              <a:rPr lang="es-ES" sz="4000" b="1" dirty="0"/>
              <a:t>Camilo José Cela </a:t>
            </a:r>
            <a:r>
              <a:rPr lang="es-ES" sz="4000" dirty="0"/>
              <a:t>publica </a:t>
            </a:r>
            <a:r>
              <a:rPr lang="es-ES" sz="4000" i="1" dirty="0"/>
              <a:t>La colmena</a:t>
            </a:r>
            <a:endParaRPr lang="es-ES" sz="4000" dirty="0"/>
          </a:p>
          <a:p>
            <a:r>
              <a:rPr lang="es-ES" sz="4000" dirty="0"/>
              <a:t>Esta novela se publica en Buenos Aires, quizá para evitar la censura…</a:t>
            </a:r>
          </a:p>
        </p:txBody>
      </p:sp>
    </p:spTree>
    <p:extLst>
      <p:ext uri="{BB962C8B-B14F-4D97-AF65-F5344CB8AC3E}">
        <p14:creationId xmlns:p14="http://schemas.microsoft.com/office/powerpoint/2010/main" val="1580614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C4B1A-39BA-4D78-8161-A4459C9DC15C}"/>
              </a:ext>
            </a:extLst>
          </p:cNvPr>
          <p:cNvSpPr>
            <a:spLocks noGrp="1"/>
          </p:cNvSpPr>
          <p:nvPr>
            <p:ph type="title"/>
          </p:nvPr>
        </p:nvSpPr>
        <p:spPr/>
        <p:txBody>
          <a:bodyPr/>
          <a:lstStyle/>
          <a:p>
            <a:r>
              <a:rPr lang="es-ES" dirty="0"/>
              <a:t>Camilo José Cela (1951): </a:t>
            </a:r>
            <a:r>
              <a:rPr lang="es-ES" i="1" dirty="0"/>
              <a:t>La Colmena.</a:t>
            </a:r>
            <a:endParaRPr lang="es-ES" dirty="0"/>
          </a:p>
        </p:txBody>
      </p:sp>
      <p:sp>
        <p:nvSpPr>
          <p:cNvPr id="3" name="Marcador de contenido 2">
            <a:extLst>
              <a:ext uri="{FF2B5EF4-FFF2-40B4-BE49-F238E27FC236}">
                <a16:creationId xmlns:a16="http://schemas.microsoft.com/office/drawing/2014/main" id="{79275758-9BDF-4312-B153-48F8A14C8C2C}"/>
              </a:ext>
            </a:extLst>
          </p:cNvPr>
          <p:cNvSpPr>
            <a:spLocks noGrp="1"/>
          </p:cNvSpPr>
          <p:nvPr>
            <p:ph idx="1"/>
          </p:nvPr>
        </p:nvSpPr>
        <p:spPr/>
        <p:txBody>
          <a:bodyPr>
            <a:normAutofit/>
          </a:bodyPr>
          <a:lstStyle/>
          <a:p>
            <a:r>
              <a:rPr lang="es-ES" sz="4000" dirty="0"/>
              <a:t>Aunque </a:t>
            </a:r>
            <a:r>
              <a:rPr lang="es-ES" sz="4000" i="1" dirty="0"/>
              <a:t>La colmena</a:t>
            </a:r>
            <a:r>
              <a:rPr lang="es-ES" sz="4000" dirty="0"/>
              <a:t> no es tan dura como </a:t>
            </a:r>
            <a:r>
              <a:rPr lang="es-ES" sz="4000" i="1" dirty="0"/>
              <a:t>La familia de Pascual Duarte,</a:t>
            </a:r>
            <a:r>
              <a:rPr lang="es-ES" sz="4000" dirty="0"/>
              <a:t> su fondo es todavía más desgarrador, pues ya no muestra la miseria de un solo personaje, sino de una ciudad entera…</a:t>
            </a:r>
            <a:endParaRPr lang="es-ES" sz="4000" i="1" dirty="0"/>
          </a:p>
        </p:txBody>
      </p:sp>
    </p:spTree>
    <p:extLst>
      <p:ext uri="{BB962C8B-B14F-4D97-AF65-F5344CB8AC3E}">
        <p14:creationId xmlns:p14="http://schemas.microsoft.com/office/powerpoint/2010/main" val="14676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C4B1A-39BA-4D78-8161-A4459C9DC15C}"/>
              </a:ext>
            </a:extLst>
          </p:cNvPr>
          <p:cNvSpPr>
            <a:spLocks noGrp="1"/>
          </p:cNvSpPr>
          <p:nvPr>
            <p:ph type="title"/>
          </p:nvPr>
        </p:nvSpPr>
        <p:spPr/>
        <p:txBody>
          <a:bodyPr/>
          <a:lstStyle/>
          <a:p>
            <a:r>
              <a:rPr lang="es-ES" dirty="0"/>
              <a:t>Camilo José Cela (1951): </a:t>
            </a:r>
            <a:r>
              <a:rPr lang="es-ES" i="1" dirty="0"/>
              <a:t>La Colmena.</a:t>
            </a:r>
            <a:endParaRPr lang="es-ES" dirty="0"/>
          </a:p>
        </p:txBody>
      </p:sp>
      <p:sp>
        <p:nvSpPr>
          <p:cNvPr id="3" name="Marcador de contenido 2">
            <a:extLst>
              <a:ext uri="{FF2B5EF4-FFF2-40B4-BE49-F238E27FC236}">
                <a16:creationId xmlns:a16="http://schemas.microsoft.com/office/drawing/2014/main" id="{79275758-9BDF-4312-B153-48F8A14C8C2C}"/>
              </a:ext>
            </a:extLst>
          </p:cNvPr>
          <p:cNvSpPr>
            <a:spLocks noGrp="1"/>
          </p:cNvSpPr>
          <p:nvPr>
            <p:ph idx="1"/>
          </p:nvPr>
        </p:nvSpPr>
        <p:spPr/>
        <p:txBody>
          <a:bodyPr>
            <a:normAutofit lnSpcReduction="10000"/>
          </a:bodyPr>
          <a:lstStyle/>
          <a:p>
            <a:pPr marL="0" indent="0">
              <a:buNone/>
            </a:pPr>
            <a:r>
              <a:rPr lang="es-ES" sz="4000" dirty="0"/>
              <a:t>... </a:t>
            </a:r>
            <a:r>
              <a:rPr lang="es-ES" sz="4000" i="1" dirty="0"/>
              <a:t>La Colmena </a:t>
            </a:r>
            <a:r>
              <a:rPr lang="es-ES" sz="4000" dirty="0"/>
              <a:t>es una </a:t>
            </a:r>
            <a:r>
              <a:rPr lang="es-ES" sz="4000" b="1" dirty="0"/>
              <a:t>novela polifónica</a:t>
            </a:r>
            <a:r>
              <a:rPr lang="es-ES" sz="4000" dirty="0"/>
              <a:t>. No tiene una sola voz, sino muchas. No hay un protagonista, sino múltiples historias de personajes que se cruzan en esa colmena que es la </a:t>
            </a:r>
            <a:r>
              <a:rPr lang="es-ES" sz="4000" b="1" dirty="0"/>
              <a:t>ciudad de Madrid</a:t>
            </a:r>
            <a:r>
              <a:rPr lang="es-ES" sz="4000" dirty="0"/>
              <a:t>.</a:t>
            </a:r>
          </a:p>
        </p:txBody>
      </p:sp>
    </p:spTree>
    <p:extLst>
      <p:ext uri="{BB962C8B-B14F-4D97-AF65-F5344CB8AC3E}">
        <p14:creationId xmlns:p14="http://schemas.microsoft.com/office/powerpoint/2010/main" val="990478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C4B1A-39BA-4D78-8161-A4459C9DC15C}"/>
              </a:ext>
            </a:extLst>
          </p:cNvPr>
          <p:cNvSpPr>
            <a:spLocks noGrp="1"/>
          </p:cNvSpPr>
          <p:nvPr>
            <p:ph type="title"/>
          </p:nvPr>
        </p:nvSpPr>
        <p:spPr/>
        <p:txBody>
          <a:bodyPr/>
          <a:lstStyle/>
          <a:p>
            <a:r>
              <a:rPr lang="es-ES" dirty="0"/>
              <a:t>Camilo José Cela (1951): </a:t>
            </a:r>
            <a:r>
              <a:rPr lang="es-ES" i="1" dirty="0"/>
              <a:t>La Colmena.</a:t>
            </a:r>
            <a:endParaRPr lang="es-ES" dirty="0"/>
          </a:p>
        </p:txBody>
      </p:sp>
      <p:sp>
        <p:nvSpPr>
          <p:cNvPr id="3" name="Marcador de contenido 2">
            <a:extLst>
              <a:ext uri="{FF2B5EF4-FFF2-40B4-BE49-F238E27FC236}">
                <a16:creationId xmlns:a16="http://schemas.microsoft.com/office/drawing/2014/main" id="{79275758-9BDF-4312-B153-48F8A14C8C2C}"/>
              </a:ext>
            </a:extLst>
          </p:cNvPr>
          <p:cNvSpPr>
            <a:spLocks noGrp="1"/>
          </p:cNvSpPr>
          <p:nvPr>
            <p:ph idx="1"/>
          </p:nvPr>
        </p:nvSpPr>
        <p:spPr/>
        <p:txBody>
          <a:bodyPr>
            <a:normAutofit/>
          </a:bodyPr>
          <a:lstStyle/>
          <a:p>
            <a:pPr marL="0" indent="0">
              <a:buNone/>
            </a:pPr>
            <a:r>
              <a:rPr lang="es-ES" sz="4000" dirty="0"/>
              <a:t>... Los capítulos están desordenados y el lector ha de ordenarlos en su mente. Así lo que queda es un </a:t>
            </a:r>
            <a:r>
              <a:rPr lang="es-ES" sz="4000" b="1" dirty="0"/>
              <a:t>mosaico</a:t>
            </a:r>
            <a:r>
              <a:rPr lang="es-ES" sz="4000" dirty="0"/>
              <a:t> de la vida miserable e indigna que viven los personajes…</a:t>
            </a:r>
          </a:p>
        </p:txBody>
      </p:sp>
    </p:spTree>
    <p:extLst>
      <p:ext uri="{BB962C8B-B14F-4D97-AF65-F5344CB8AC3E}">
        <p14:creationId xmlns:p14="http://schemas.microsoft.com/office/powerpoint/2010/main" val="3144918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C4B1A-39BA-4D78-8161-A4459C9DC15C}"/>
              </a:ext>
            </a:extLst>
          </p:cNvPr>
          <p:cNvSpPr>
            <a:spLocks noGrp="1"/>
          </p:cNvSpPr>
          <p:nvPr>
            <p:ph type="title"/>
          </p:nvPr>
        </p:nvSpPr>
        <p:spPr/>
        <p:txBody>
          <a:bodyPr/>
          <a:lstStyle/>
          <a:p>
            <a:r>
              <a:rPr lang="es-ES" dirty="0"/>
              <a:t>Camilo José Cela (1951): </a:t>
            </a:r>
            <a:r>
              <a:rPr lang="es-ES" i="1" dirty="0"/>
              <a:t>La Colmena.</a:t>
            </a:r>
            <a:endParaRPr lang="es-ES" dirty="0"/>
          </a:p>
        </p:txBody>
      </p:sp>
      <p:sp>
        <p:nvSpPr>
          <p:cNvPr id="3" name="Marcador de contenido 2">
            <a:extLst>
              <a:ext uri="{FF2B5EF4-FFF2-40B4-BE49-F238E27FC236}">
                <a16:creationId xmlns:a16="http://schemas.microsoft.com/office/drawing/2014/main" id="{79275758-9BDF-4312-B153-48F8A14C8C2C}"/>
              </a:ext>
            </a:extLst>
          </p:cNvPr>
          <p:cNvSpPr>
            <a:spLocks noGrp="1"/>
          </p:cNvSpPr>
          <p:nvPr>
            <p:ph idx="1"/>
          </p:nvPr>
        </p:nvSpPr>
        <p:spPr/>
        <p:txBody>
          <a:bodyPr>
            <a:normAutofit/>
          </a:bodyPr>
          <a:lstStyle/>
          <a:p>
            <a:pPr marL="0" indent="0">
              <a:buNone/>
            </a:pPr>
            <a:r>
              <a:rPr lang="es-ES" sz="4000" dirty="0"/>
              <a:t>... Unos son pobres y viven en cuartos lúgubres. Otros se aprovechan de la pobreza del prójimo…</a:t>
            </a:r>
          </a:p>
        </p:txBody>
      </p:sp>
    </p:spTree>
    <p:extLst>
      <p:ext uri="{BB962C8B-B14F-4D97-AF65-F5344CB8AC3E}">
        <p14:creationId xmlns:p14="http://schemas.microsoft.com/office/powerpoint/2010/main" val="22349383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155BF8-65F5-45ED-84FF-403FB1C5447B}"/>
              </a:ext>
            </a:extLst>
          </p:cNvPr>
          <p:cNvSpPr>
            <a:spLocks noGrp="1"/>
          </p:cNvSpPr>
          <p:nvPr>
            <p:ph idx="1"/>
          </p:nvPr>
        </p:nvSpPr>
        <p:spPr>
          <a:xfrm>
            <a:off x="1143001" y="1853248"/>
            <a:ext cx="10402888" cy="3785553"/>
          </a:xfrm>
        </p:spPr>
        <p:txBody>
          <a:bodyPr>
            <a:normAutofit/>
          </a:bodyPr>
          <a:lstStyle/>
          <a:p>
            <a:pPr marL="0" indent="0">
              <a:buNone/>
            </a:pPr>
            <a:r>
              <a:rPr lang="es-ES" sz="2800" dirty="0"/>
              <a:t>Estaba enfermo y sin un real, pero se suicidó porque olía a cebolla.</a:t>
            </a:r>
          </a:p>
          <a:p>
            <a:pPr marL="0" indent="0">
              <a:buNone/>
            </a:pPr>
            <a:r>
              <a:rPr lang="es-ES" sz="2800" dirty="0"/>
              <a:t>—Huele a cebolla que apesta, huele un horror a cebolla.</a:t>
            </a:r>
          </a:p>
          <a:p>
            <a:pPr marL="0" indent="0">
              <a:buNone/>
            </a:pPr>
            <a:r>
              <a:rPr lang="es-ES" sz="2800" dirty="0"/>
              <a:t>—Cállate, hombre, yo no huelo nada, ¿quieres que abra ventana?</a:t>
            </a:r>
          </a:p>
          <a:p>
            <a:pPr marL="0" indent="0">
              <a:buNone/>
            </a:pPr>
            <a:r>
              <a:rPr lang="es-ES" sz="2800" dirty="0"/>
              <a:t>—No, me es igual. El olor no se iría, son las paredes las que huelen a cebolla, las manos me huelen a cebolla.</a:t>
            </a:r>
          </a:p>
          <a:p>
            <a:pPr marL="0" indent="0">
              <a:buNone/>
            </a:pPr>
            <a:endParaRPr lang="es-ES" sz="2800" dirty="0"/>
          </a:p>
        </p:txBody>
      </p:sp>
      <p:sp>
        <p:nvSpPr>
          <p:cNvPr id="4" name="Título 1">
            <a:extLst>
              <a:ext uri="{FF2B5EF4-FFF2-40B4-BE49-F238E27FC236}">
                <a16:creationId xmlns:a16="http://schemas.microsoft.com/office/drawing/2014/main" id="{5B61946F-F24A-4C41-9481-943009FF1545}"/>
              </a:ext>
            </a:extLst>
          </p:cNvPr>
          <p:cNvSpPr>
            <a:spLocks noGrp="1"/>
          </p:cNvSpPr>
          <p:nvPr>
            <p:ph type="title"/>
          </p:nvPr>
        </p:nvSpPr>
        <p:spPr>
          <a:xfrm>
            <a:off x="646111" y="452718"/>
            <a:ext cx="9404723" cy="1400530"/>
          </a:xfrm>
        </p:spPr>
        <p:txBody>
          <a:bodyPr/>
          <a:lstStyle/>
          <a:p>
            <a:r>
              <a:rPr lang="es-ES" dirty="0"/>
              <a:t>Camilo José Cela (1951): </a:t>
            </a:r>
            <a:r>
              <a:rPr lang="es-ES" i="1" dirty="0"/>
              <a:t>La Colmena.</a:t>
            </a:r>
            <a:endParaRPr lang="es-ES" dirty="0"/>
          </a:p>
        </p:txBody>
      </p:sp>
    </p:spTree>
    <p:extLst>
      <p:ext uri="{BB962C8B-B14F-4D97-AF65-F5344CB8AC3E}">
        <p14:creationId xmlns:p14="http://schemas.microsoft.com/office/powerpoint/2010/main" val="350471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39B15-E793-4791-A76C-27DE7D70272D}"/>
              </a:ext>
            </a:extLst>
          </p:cNvPr>
          <p:cNvSpPr txBox="1">
            <a:spLocks/>
          </p:cNvSpPr>
          <p:nvPr/>
        </p:nvSpPr>
        <p:spPr>
          <a:xfrm>
            <a:off x="646111" y="452718"/>
            <a:ext cx="9404723" cy="29762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Pero hay unos cuantos autores que, al contrario, se refugian en el recuerdo de la España Imperial y en la exaltación de la dictadura</a:t>
            </a:r>
          </a:p>
        </p:txBody>
      </p:sp>
    </p:spTree>
    <p:extLst>
      <p:ext uri="{BB962C8B-B14F-4D97-AF65-F5344CB8AC3E}">
        <p14:creationId xmlns:p14="http://schemas.microsoft.com/office/powerpoint/2010/main" val="15420071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155BF8-65F5-45ED-84FF-403FB1C5447B}"/>
              </a:ext>
            </a:extLst>
          </p:cNvPr>
          <p:cNvSpPr>
            <a:spLocks noGrp="1"/>
          </p:cNvSpPr>
          <p:nvPr>
            <p:ph idx="1"/>
          </p:nvPr>
        </p:nvSpPr>
        <p:spPr>
          <a:xfrm>
            <a:off x="1143001" y="1853248"/>
            <a:ext cx="10402888" cy="4133850"/>
          </a:xfrm>
        </p:spPr>
        <p:txBody>
          <a:bodyPr>
            <a:normAutofit/>
          </a:bodyPr>
          <a:lstStyle/>
          <a:p>
            <a:pPr marL="0" indent="0">
              <a:buNone/>
            </a:pPr>
            <a:r>
              <a:rPr lang="es-ES" sz="2800" dirty="0"/>
              <a:t>La mujer era la imagen de la paciencia.</a:t>
            </a:r>
          </a:p>
          <a:p>
            <a:pPr marL="0" indent="0">
              <a:buNone/>
            </a:pPr>
            <a:r>
              <a:rPr lang="es-ES" sz="2800" dirty="0"/>
              <a:t>—¿Quieres lavarte las manos?</a:t>
            </a:r>
          </a:p>
          <a:p>
            <a:pPr marL="0" indent="0">
              <a:buNone/>
            </a:pPr>
            <a:r>
              <a:rPr lang="es-ES" sz="2800" dirty="0"/>
              <a:t>—No, no quiero, el corazón también me huele a cebolla.</a:t>
            </a:r>
          </a:p>
          <a:p>
            <a:pPr marL="0" indent="0">
              <a:buNone/>
            </a:pPr>
            <a:r>
              <a:rPr lang="es-ES" sz="2800" dirty="0"/>
              <a:t>—Tranquilízate.</a:t>
            </a:r>
          </a:p>
          <a:p>
            <a:pPr marL="0" indent="0">
              <a:buNone/>
            </a:pPr>
            <a:r>
              <a:rPr lang="es-ES" sz="2800" dirty="0"/>
              <a:t>—No puedo, huele a cebolla.</a:t>
            </a:r>
          </a:p>
          <a:p>
            <a:pPr marL="0" indent="0">
              <a:buNone/>
            </a:pPr>
            <a:r>
              <a:rPr lang="es-ES" sz="2800" dirty="0"/>
              <a:t>—Anda, procura dormir un poco.</a:t>
            </a:r>
          </a:p>
          <a:p>
            <a:pPr marL="0" indent="0">
              <a:buNone/>
            </a:pPr>
            <a:r>
              <a:rPr lang="es-ES" sz="2800" dirty="0"/>
              <a:t>—No podría, todo me huele a cebolla.</a:t>
            </a:r>
          </a:p>
          <a:p>
            <a:pPr marL="0" indent="0">
              <a:buNone/>
            </a:pPr>
            <a:endParaRPr lang="es-ES" sz="2800" dirty="0"/>
          </a:p>
        </p:txBody>
      </p:sp>
      <p:sp>
        <p:nvSpPr>
          <p:cNvPr id="4" name="Título 1">
            <a:extLst>
              <a:ext uri="{FF2B5EF4-FFF2-40B4-BE49-F238E27FC236}">
                <a16:creationId xmlns:a16="http://schemas.microsoft.com/office/drawing/2014/main" id="{3788A201-21E0-43D9-B979-E2282B5A709B}"/>
              </a:ext>
            </a:extLst>
          </p:cNvPr>
          <p:cNvSpPr>
            <a:spLocks noGrp="1"/>
          </p:cNvSpPr>
          <p:nvPr>
            <p:ph type="title"/>
          </p:nvPr>
        </p:nvSpPr>
        <p:spPr>
          <a:xfrm>
            <a:off x="646111" y="452718"/>
            <a:ext cx="9404723" cy="1400530"/>
          </a:xfrm>
        </p:spPr>
        <p:txBody>
          <a:bodyPr/>
          <a:lstStyle/>
          <a:p>
            <a:r>
              <a:rPr lang="es-ES" dirty="0"/>
              <a:t>Camilo José Cela (1951): </a:t>
            </a:r>
            <a:r>
              <a:rPr lang="es-ES" i="1" dirty="0"/>
              <a:t>La Colmena.</a:t>
            </a:r>
            <a:endParaRPr lang="es-ES" dirty="0"/>
          </a:p>
        </p:txBody>
      </p:sp>
    </p:spTree>
    <p:extLst>
      <p:ext uri="{BB962C8B-B14F-4D97-AF65-F5344CB8AC3E}">
        <p14:creationId xmlns:p14="http://schemas.microsoft.com/office/powerpoint/2010/main" val="1169159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155BF8-65F5-45ED-84FF-403FB1C5447B}"/>
              </a:ext>
            </a:extLst>
          </p:cNvPr>
          <p:cNvSpPr>
            <a:spLocks noGrp="1"/>
          </p:cNvSpPr>
          <p:nvPr>
            <p:ph idx="1"/>
          </p:nvPr>
        </p:nvSpPr>
        <p:spPr>
          <a:xfrm>
            <a:off x="1143001" y="1853248"/>
            <a:ext cx="10402888" cy="3581400"/>
          </a:xfrm>
        </p:spPr>
        <p:txBody>
          <a:bodyPr>
            <a:normAutofit/>
          </a:bodyPr>
          <a:lstStyle/>
          <a:p>
            <a:pPr marL="0" indent="0">
              <a:buNone/>
            </a:pPr>
            <a:r>
              <a:rPr lang="es-ES" sz="2800" dirty="0"/>
              <a:t>—Oye,¿ quieres un vaso de leche?</a:t>
            </a:r>
          </a:p>
          <a:p>
            <a:pPr marL="0" indent="0">
              <a:buNone/>
            </a:pPr>
            <a:r>
              <a:rPr lang="es-ES" sz="2800" dirty="0"/>
              <a:t>—No quiero un vaso de leche. Quisiera morirme, nada más que morirme muy de prisa, cada vez huele más a cebolla.</a:t>
            </a:r>
          </a:p>
          <a:p>
            <a:pPr marL="0" indent="0">
              <a:buNone/>
            </a:pPr>
            <a:r>
              <a:rPr lang="es-ES" sz="2800" dirty="0"/>
              <a:t>—No digas tonterías.</a:t>
            </a:r>
          </a:p>
          <a:p>
            <a:pPr marL="0" indent="0">
              <a:buNone/>
            </a:pPr>
            <a:r>
              <a:rPr lang="es-ES" sz="2800" dirty="0"/>
              <a:t>—¡Digo lo que me da la gana! ¡Huele a cebolla!</a:t>
            </a:r>
          </a:p>
          <a:p>
            <a:pPr marL="0" indent="0">
              <a:buNone/>
            </a:pPr>
            <a:r>
              <a:rPr lang="es-ES" sz="2800" dirty="0"/>
              <a:t>El hombre se echó a llorar.</a:t>
            </a:r>
          </a:p>
          <a:p>
            <a:pPr marL="0" indent="0">
              <a:buNone/>
            </a:pPr>
            <a:endParaRPr lang="es-ES" sz="2800" dirty="0"/>
          </a:p>
        </p:txBody>
      </p:sp>
      <p:sp>
        <p:nvSpPr>
          <p:cNvPr id="4" name="Título 1">
            <a:extLst>
              <a:ext uri="{FF2B5EF4-FFF2-40B4-BE49-F238E27FC236}">
                <a16:creationId xmlns:a16="http://schemas.microsoft.com/office/drawing/2014/main" id="{96D1CECA-B657-45EC-93DF-ACC3A9A150D3}"/>
              </a:ext>
            </a:extLst>
          </p:cNvPr>
          <p:cNvSpPr>
            <a:spLocks noGrp="1"/>
          </p:cNvSpPr>
          <p:nvPr>
            <p:ph type="title"/>
          </p:nvPr>
        </p:nvSpPr>
        <p:spPr>
          <a:xfrm>
            <a:off x="646111" y="452718"/>
            <a:ext cx="9404723" cy="1400530"/>
          </a:xfrm>
        </p:spPr>
        <p:txBody>
          <a:bodyPr/>
          <a:lstStyle/>
          <a:p>
            <a:r>
              <a:rPr lang="es-ES" dirty="0"/>
              <a:t>Camilo José Cela (1951): </a:t>
            </a:r>
            <a:r>
              <a:rPr lang="es-ES" i="1" dirty="0"/>
              <a:t>La Colmena.</a:t>
            </a:r>
            <a:endParaRPr lang="es-ES" dirty="0"/>
          </a:p>
        </p:txBody>
      </p:sp>
    </p:spTree>
    <p:extLst>
      <p:ext uri="{BB962C8B-B14F-4D97-AF65-F5344CB8AC3E}">
        <p14:creationId xmlns:p14="http://schemas.microsoft.com/office/powerpoint/2010/main" val="2410449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155BF8-65F5-45ED-84FF-403FB1C5447B}"/>
              </a:ext>
            </a:extLst>
          </p:cNvPr>
          <p:cNvSpPr>
            <a:spLocks noGrp="1"/>
          </p:cNvSpPr>
          <p:nvPr>
            <p:ph idx="1"/>
          </p:nvPr>
        </p:nvSpPr>
        <p:spPr>
          <a:xfrm>
            <a:off x="1143001" y="1853248"/>
            <a:ext cx="10402888" cy="4400550"/>
          </a:xfrm>
        </p:spPr>
        <p:txBody>
          <a:bodyPr>
            <a:normAutofit/>
          </a:bodyPr>
          <a:lstStyle/>
          <a:p>
            <a:pPr marL="0" indent="0">
              <a:buNone/>
            </a:pPr>
            <a:r>
              <a:rPr lang="es-ES" sz="2800" dirty="0"/>
              <a:t>—¡Huele a cebolla!</a:t>
            </a:r>
          </a:p>
          <a:p>
            <a:pPr marL="0" indent="0">
              <a:buNone/>
            </a:pPr>
            <a:r>
              <a:rPr lang="es-ES" sz="2800" dirty="0"/>
              <a:t>—Bueno, hombre, bueno, huele a cebolla.</a:t>
            </a:r>
          </a:p>
          <a:p>
            <a:pPr marL="0" indent="0">
              <a:buNone/>
            </a:pPr>
            <a:r>
              <a:rPr lang="es-ES" sz="2800" dirty="0"/>
              <a:t>—¡Claro que huele a cebolla! ¡Una peste!</a:t>
            </a:r>
          </a:p>
          <a:p>
            <a:pPr marL="0" indent="0">
              <a:buNone/>
            </a:pPr>
            <a:r>
              <a:rPr lang="es-ES" sz="2800" dirty="0"/>
              <a:t>La mujer abrió la ventana. El hombre, con los ojos llenos de lágrimas, empezó a gritar.</a:t>
            </a:r>
          </a:p>
          <a:p>
            <a:pPr marL="0" indent="0">
              <a:buNone/>
            </a:pPr>
            <a:r>
              <a:rPr lang="es-ES" sz="2800" dirty="0"/>
              <a:t>—¡Cierra la ventana! ¡No quiero que se vaya el olor a cebolla!</a:t>
            </a:r>
          </a:p>
          <a:p>
            <a:pPr marL="0" indent="0">
              <a:buNone/>
            </a:pPr>
            <a:r>
              <a:rPr lang="es-ES" sz="2800" dirty="0"/>
              <a:t>—Como quieras.</a:t>
            </a:r>
          </a:p>
          <a:p>
            <a:pPr marL="0" indent="0">
              <a:buNone/>
            </a:pPr>
            <a:endParaRPr lang="es-ES" sz="2800" dirty="0"/>
          </a:p>
        </p:txBody>
      </p:sp>
      <p:sp>
        <p:nvSpPr>
          <p:cNvPr id="4" name="Título 1">
            <a:extLst>
              <a:ext uri="{FF2B5EF4-FFF2-40B4-BE49-F238E27FC236}">
                <a16:creationId xmlns:a16="http://schemas.microsoft.com/office/drawing/2014/main" id="{0818212C-925E-45D5-8D31-A88CBDB545C8}"/>
              </a:ext>
            </a:extLst>
          </p:cNvPr>
          <p:cNvSpPr>
            <a:spLocks noGrp="1"/>
          </p:cNvSpPr>
          <p:nvPr>
            <p:ph type="title"/>
          </p:nvPr>
        </p:nvSpPr>
        <p:spPr>
          <a:xfrm>
            <a:off x="646111" y="452718"/>
            <a:ext cx="9404723" cy="1400530"/>
          </a:xfrm>
        </p:spPr>
        <p:txBody>
          <a:bodyPr/>
          <a:lstStyle/>
          <a:p>
            <a:r>
              <a:rPr lang="es-ES" dirty="0"/>
              <a:t>Camilo José Cela (1951): </a:t>
            </a:r>
            <a:r>
              <a:rPr lang="es-ES" i="1" dirty="0"/>
              <a:t>La Colmena.</a:t>
            </a:r>
            <a:endParaRPr lang="es-ES" dirty="0"/>
          </a:p>
        </p:txBody>
      </p:sp>
    </p:spTree>
    <p:extLst>
      <p:ext uri="{BB962C8B-B14F-4D97-AF65-F5344CB8AC3E}">
        <p14:creationId xmlns:p14="http://schemas.microsoft.com/office/powerpoint/2010/main" val="32532341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155BF8-65F5-45ED-84FF-403FB1C5447B}"/>
              </a:ext>
            </a:extLst>
          </p:cNvPr>
          <p:cNvSpPr>
            <a:spLocks noGrp="1"/>
          </p:cNvSpPr>
          <p:nvPr>
            <p:ph idx="1"/>
          </p:nvPr>
        </p:nvSpPr>
        <p:spPr>
          <a:xfrm>
            <a:off x="1143001" y="1853248"/>
            <a:ext cx="10402888" cy="3785553"/>
          </a:xfrm>
        </p:spPr>
        <p:txBody>
          <a:bodyPr>
            <a:normAutofit/>
          </a:bodyPr>
          <a:lstStyle/>
          <a:p>
            <a:pPr marL="0" indent="0">
              <a:buNone/>
            </a:pPr>
            <a:r>
              <a:rPr lang="es-ES" sz="2800" dirty="0"/>
              <a:t>La mujer cerró la ventana.</a:t>
            </a:r>
          </a:p>
          <a:p>
            <a:pPr marL="0" indent="0">
              <a:buNone/>
            </a:pPr>
            <a:r>
              <a:rPr lang="es-ES" sz="2800" dirty="0"/>
              <a:t>—Oye, quiero agua en una taza; en un vaso, no.</a:t>
            </a:r>
          </a:p>
          <a:p>
            <a:pPr marL="0" indent="0">
              <a:buNone/>
            </a:pPr>
            <a:r>
              <a:rPr lang="es-ES" sz="2800" dirty="0"/>
              <a:t>La mujer fue a la cocina, a prepararle una taza de agua a su marido.</a:t>
            </a:r>
          </a:p>
          <a:p>
            <a:pPr marL="0" indent="0">
              <a:buNone/>
            </a:pPr>
            <a:r>
              <a:rPr lang="es-ES" sz="2800" dirty="0"/>
              <a:t>La mujer estaba lavando la taza cuando se oyó un berrido infernal, como si a un hombre se le hubieran roto los dos pulmones de repente.</a:t>
            </a:r>
          </a:p>
          <a:p>
            <a:pPr marL="0" indent="0">
              <a:buNone/>
            </a:pPr>
            <a:endParaRPr lang="es-ES" sz="2800" dirty="0"/>
          </a:p>
        </p:txBody>
      </p:sp>
      <p:sp>
        <p:nvSpPr>
          <p:cNvPr id="4" name="Título 1">
            <a:extLst>
              <a:ext uri="{FF2B5EF4-FFF2-40B4-BE49-F238E27FC236}">
                <a16:creationId xmlns:a16="http://schemas.microsoft.com/office/drawing/2014/main" id="{3C217B11-4FD5-45EB-B647-8CAD1E69478E}"/>
              </a:ext>
            </a:extLst>
          </p:cNvPr>
          <p:cNvSpPr>
            <a:spLocks noGrp="1"/>
          </p:cNvSpPr>
          <p:nvPr>
            <p:ph type="title"/>
          </p:nvPr>
        </p:nvSpPr>
        <p:spPr>
          <a:xfrm>
            <a:off x="646111" y="452718"/>
            <a:ext cx="9404723" cy="1400530"/>
          </a:xfrm>
        </p:spPr>
        <p:txBody>
          <a:bodyPr/>
          <a:lstStyle/>
          <a:p>
            <a:r>
              <a:rPr lang="es-ES" dirty="0"/>
              <a:t>Camilo José Cela (1951): </a:t>
            </a:r>
            <a:r>
              <a:rPr lang="es-ES" i="1" dirty="0"/>
              <a:t>La Colmena.</a:t>
            </a:r>
            <a:endParaRPr lang="es-ES" dirty="0"/>
          </a:p>
        </p:txBody>
      </p:sp>
    </p:spTree>
    <p:extLst>
      <p:ext uri="{BB962C8B-B14F-4D97-AF65-F5344CB8AC3E}">
        <p14:creationId xmlns:p14="http://schemas.microsoft.com/office/powerpoint/2010/main" val="26025237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155BF8-65F5-45ED-84FF-403FB1C5447B}"/>
              </a:ext>
            </a:extLst>
          </p:cNvPr>
          <p:cNvSpPr>
            <a:spLocks noGrp="1"/>
          </p:cNvSpPr>
          <p:nvPr>
            <p:ph idx="1"/>
          </p:nvPr>
        </p:nvSpPr>
        <p:spPr>
          <a:xfrm>
            <a:off x="1143001" y="1853248"/>
            <a:ext cx="10402888" cy="3619500"/>
          </a:xfrm>
        </p:spPr>
        <p:txBody>
          <a:bodyPr>
            <a:normAutofit/>
          </a:bodyPr>
          <a:lstStyle/>
          <a:p>
            <a:pPr marL="0" indent="0">
              <a:buNone/>
            </a:pPr>
            <a:r>
              <a:rPr lang="es-ES" sz="2800" dirty="0"/>
              <a:t>El golpe del cuerpo contra las losetas del patio, la mujer no lo oyó. En vez sintió un dolor en las sienes, un dolor frío y agudo como el de un pinchazo con una aguja muy larga.</a:t>
            </a:r>
          </a:p>
          <a:p>
            <a:pPr marL="0" indent="0">
              <a:buNone/>
            </a:pPr>
            <a:r>
              <a:rPr lang="es-ES" sz="2800" dirty="0"/>
              <a:t>—¡Ay!</a:t>
            </a:r>
          </a:p>
          <a:p>
            <a:pPr marL="0" indent="0">
              <a:buNone/>
            </a:pPr>
            <a:r>
              <a:rPr lang="es-ES" sz="2800" dirty="0"/>
              <a:t>El grito de la mujer salió por la ventana abierta; nadie le contestó, la cama estaba vacía.</a:t>
            </a:r>
          </a:p>
          <a:p>
            <a:pPr marL="0" indent="0">
              <a:buNone/>
            </a:pPr>
            <a:endParaRPr lang="es-ES" sz="2800" dirty="0"/>
          </a:p>
          <a:p>
            <a:pPr marL="0" indent="0">
              <a:buNone/>
            </a:pPr>
            <a:endParaRPr lang="es-ES" sz="2800" dirty="0"/>
          </a:p>
        </p:txBody>
      </p:sp>
      <p:sp>
        <p:nvSpPr>
          <p:cNvPr id="4" name="Título 1">
            <a:extLst>
              <a:ext uri="{FF2B5EF4-FFF2-40B4-BE49-F238E27FC236}">
                <a16:creationId xmlns:a16="http://schemas.microsoft.com/office/drawing/2014/main" id="{DF09B5D4-9C92-45EF-ADC4-C2F6A9E014DB}"/>
              </a:ext>
            </a:extLst>
          </p:cNvPr>
          <p:cNvSpPr>
            <a:spLocks noGrp="1"/>
          </p:cNvSpPr>
          <p:nvPr>
            <p:ph type="title"/>
          </p:nvPr>
        </p:nvSpPr>
        <p:spPr>
          <a:xfrm>
            <a:off x="646111" y="452718"/>
            <a:ext cx="9404723" cy="1400530"/>
          </a:xfrm>
        </p:spPr>
        <p:txBody>
          <a:bodyPr/>
          <a:lstStyle/>
          <a:p>
            <a:r>
              <a:rPr lang="es-ES" dirty="0"/>
              <a:t>Camilo José Cela (1951): </a:t>
            </a:r>
            <a:r>
              <a:rPr lang="es-ES" i="1" dirty="0"/>
              <a:t>La Colmena.</a:t>
            </a:r>
            <a:endParaRPr lang="es-ES" dirty="0"/>
          </a:p>
        </p:txBody>
      </p:sp>
    </p:spTree>
    <p:extLst>
      <p:ext uri="{BB962C8B-B14F-4D97-AF65-F5344CB8AC3E}">
        <p14:creationId xmlns:p14="http://schemas.microsoft.com/office/powerpoint/2010/main" val="1934654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155BF8-65F5-45ED-84FF-403FB1C5447B}"/>
              </a:ext>
            </a:extLst>
          </p:cNvPr>
          <p:cNvSpPr>
            <a:spLocks noGrp="1"/>
          </p:cNvSpPr>
          <p:nvPr>
            <p:ph idx="1"/>
          </p:nvPr>
        </p:nvSpPr>
        <p:spPr>
          <a:xfrm>
            <a:off x="1143001" y="1785303"/>
            <a:ext cx="10402888" cy="3219450"/>
          </a:xfrm>
        </p:spPr>
        <p:txBody>
          <a:bodyPr>
            <a:normAutofit/>
          </a:bodyPr>
          <a:lstStyle/>
          <a:p>
            <a:pPr marL="0" indent="0">
              <a:buNone/>
            </a:pPr>
            <a:r>
              <a:rPr lang="es-ES" sz="2800" dirty="0"/>
              <a:t>Algunos vecinos se asomaron a las ventanas del patio. </a:t>
            </a:r>
          </a:p>
          <a:p>
            <a:pPr marL="0" indent="0">
              <a:buNone/>
            </a:pPr>
            <a:r>
              <a:rPr lang="es-ES" sz="2800" dirty="0"/>
              <a:t>—¿Qué pasa?</a:t>
            </a:r>
          </a:p>
          <a:p>
            <a:pPr marL="0" indent="0">
              <a:buNone/>
            </a:pPr>
            <a:r>
              <a:rPr lang="es-ES" sz="2800" dirty="0"/>
              <a:t>La mujer no podía hablar. De haber podido hacerlo, hubiera dicho:</a:t>
            </a:r>
          </a:p>
          <a:p>
            <a:pPr marL="0" indent="0">
              <a:buNone/>
            </a:pPr>
            <a:r>
              <a:rPr lang="es-ES" sz="2800" dirty="0"/>
              <a:t>—Nada, que olía un poco a cebolla.</a:t>
            </a:r>
          </a:p>
          <a:p>
            <a:pPr marL="0" indent="0">
              <a:buNone/>
            </a:pPr>
            <a:endParaRPr lang="es-ES" sz="2800" dirty="0"/>
          </a:p>
          <a:p>
            <a:pPr marL="0" indent="0">
              <a:buNone/>
            </a:pPr>
            <a:endParaRPr lang="es-ES" sz="2800" dirty="0"/>
          </a:p>
          <a:p>
            <a:pPr marL="0" indent="0">
              <a:buNone/>
            </a:pPr>
            <a:endParaRPr lang="es-ES" sz="2800" dirty="0"/>
          </a:p>
        </p:txBody>
      </p:sp>
      <p:sp>
        <p:nvSpPr>
          <p:cNvPr id="4" name="Título 1">
            <a:extLst>
              <a:ext uri="{FF2B5EF4-FFF2-40B4-BE49-F238E27FC236}">
                <a16:creationId xmlns:a16="http://schemas.microsoft.com/office/drawing/2014/main" id="{ECC21E47-2789-4B79-830E-A174F36406D4}"/>
              </a:ext>
            </a:extLst>
          </p:cNvPr>
          <p:cNvSpPr>
            <a:spLocks noGrp="1"/>
          </p:cNvSpPr>
          <p:nvPr>
            <p:ph type="title"/>
          </p:nvPr>
        </p:nvSpPr>
        <p:spPr>
          <a:xfrm>
            <a:off x="646111" y="452718"/>
            <a:ext cx="9404723" cy="1400530"/>
          </a:xfrm>
        </p:spPr>
        <p:txBody>
          <a:bodyPr/>
          <a:lstStyle/>
          <a:p>
            <a:r>
              <a:rPr lang="es-ES" dirty="0"/>
              <a:t>Camilo José Cela (1951): </a:t>
            </a:r>
            <a:r>
              <a:rPr lang="es-ES" i="1" dirty="0"/>
              <a:t>La Colmena.</a:t>
            </a:r>
            <a:endParaRPr lang="es-ES" dirty="0"/>
          </a:p>
        </p:txBody>
      </p:sp>
    </p:spTree>
    <p:extLst>
      <p:ext uri="{BB962C8B-B14F-4D97-AF65-F5344CB8AC3E}">
        <p14:creationId xmlns:p14="http://schemas.microsoft.com/office/powerpoint/2010/main" val="2709717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BD188A-662C-403E-9CC9-FCD1BCFC20A4}"/>
              </a:ext>
            </a:extLst>
          </p:cNvPr>
          <p:cNvSpPr>
            <a:spLocks noGrp="1"/>
          </p:cNvSpPr>
          <p:nvPr>
            <p:ph type="title"/>
          </p:nvPr>
        </p:nvSpPr>
        <p:spPr/>
        <p:txBody>
          <a:bodyPr/>
          <a:lstStyle/>
          <a:p>
            <a:r>
              <a:rPr lang="es-ES" dirty="0"/>
              <a:t>La novela social</a:t>
            </a:r>
          </a:p>
        </p:txBody>
      </p:sp>
      <p:sp>
        <p:nvSpPr>
          <p:cNvPr id="3" name="Marcador de contenido 2">
            <a:extLst>
              <a:ext uri="{FF2B5EF4-FFF2-40B4-BE49-F238E27FC236}">
                <a16:creationId xmlns:a16="http://schemas.microsoft.com/office/drawing/2014/main" id="{1C4484DE-546E-47C1-AFA3-F72E00EB7B14}"/>
              </a:ext>
            </a:extLst>
          </p:cNvPr>
          <p:cNvSpPr>
            <a:spLocks noGrp="1"/>
          </p:cNvSpPr>
          <p:nvPr>
            <p:ph idx="1"/>
          </p:nvPr>
        </p:nvSpPr>
        <p:spPr/>
        <p:txBody>
          <a:bodyPr/>
          <a:lstStyle/>
          <a:p>
            <a:pPr marL="0" indent="0">
              <a:buNone/>
            </a:pPr>
            <a:r>
              <a:rPr lang="es-ES" sz="3600" dirty="0"/>
              <a:t>La Colmena es precursora de una forma de hacer novela que se llamará Novela social, en que se dará importancia a reflejar la vida de los más humildes.</a:t>
            </a:r>
          </a:p>
          <a:p>
            <a:pPr marL="0" indent="0">
              <a:buNone/>
            </a:pPr>
            <a:endParaRPr lang="es-ES" dirty="0"/>
          </a:p>
        </p:txBody>
      </p:sp>
    </p:spTree>
    <p:extLst>
      <p:ext uri="{BB962C8B-B14F-4D97-AF65-F5344CB8AC3E}">
        <p14:creationId xmlns:p14="http://schemas.microsoft.com/office/powerpoint/2010/main" val="7875172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BD188A-662C-403E-9CC9-FCD1BCFC20A4}"/>
              </a:ext>
            </a:extLst>
          </p:cNvPr>
          <p:cNvSpPr>
            <a:spLocks noGrp="1"/>
          </p:cNvSpPr>
          <p:nvPr>
            <p:ph type="title"/>
          </p:nvPr>
        </p:nvSpPr>
        <p:spPr/>
        <p:txBody>
          <a:bodyPr/>
          <a:lstStyle/>
          <a:p>
            <a:r>
              <a:rPr lang="es-ES" dirty="0"/>
              <a:t>La novela social</a:t>
            </a:r>
          </a:p>
        </p:txBody>
      </p:sp>
      <p:sp>
        <p:nvSpPr>
          <p:cNvPr id="3" name="Marcador de contenido 2">
            <a:extLst>
              <a:ext uri="{FF2B5EF4-FFF2-40B4-BE49-F238E27FC236}">
                <a16:creationId xmlns:a16="http://schemas.microsoft.com/office/drawing/2014/main" id="{1C4484DE-546E-47C1-AFA3-F72E00EB7B14}"/>
              </a:ext>
            </a:extLst>
          </p:cNvPr>
          <p:cNvSpPr>
            <a:spLocks noGrp="1"/>
          </p:cNvSpPr>
          <p:nvPr>
            <p:ph idx="1"/>
          </p:nvPr>
        </p:nvSpPr>
        <p:spPr/>
        <p:txBody>
          <a:bodyPr/>
          <a:lstStyle/>
          <a:p>
            <a:pPr marL="0" indent="0">
              <a:buNone/>
            </a:pPr>
            <a:r>
              <a:rPr lang="es-ES" sz="3600" dirty="0"/>
              <a:t>Habrá dos tendencias en esta novela social:</a:t>
            </a:r>
          </a:p>
          <a:p>
            <a:r>
              <a:rPr lang="es-ES" sz="3600" dirty="0"/>
              <a:t>El neorrealismo</a:t>
            </a:r>
          </a:p>
          <a:p>
            <a:r>
              <a:rPr lang="es-ES" sz="3600" dirty="0"/>
              <a:t>El realismo social o realismo crítico.</a:t>
            </a:r>
          </a:p>
          <a:p>
            <a:pPr marL="0" indent="0">
              <a:buNone/>
            </a:pPr>
            <a:endParaRPr lang="es-ES" dirty="0"/>
          </a:p>
        </p:txBody>
      </p:sp>
    </p:spTree>
    <p:extLst>
      <p:ext uri="{BB962C8B-B14F-4D97-AF65-F5344CB8AC3E}">
        <p14:creationId xmlns:p14="http://schemas.microsoft.com/office/powerpoint/2010/main" val="28359499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BD188A-662C-403E-9CC9-FCD1BCFC20A4}"/>
              </a:ext>
            </a:extLst>
          </p:cNvPr>
          <p:cNvSpPr>
            <a:spLocks noGrp="1"/>
          </p:cNvSpPr>
          <p:nvPr>
            <p:ph type="title"/>
          </p:nvPr>
        </p:nvSpPr>
        <p:spPr/>
        <p:txBody>
          <a:bodyPr/>
          <a:lstStyle/>
          <a:p>
            <a:r>
              <a:rPr lang="es-ES" dirty="0"/>
              <a:t>El neorrealismo</a:t>
            </a:r>
          </a:p>
        </p:txBody>
      </p:sp>
      <p:sp>
        <p:nvSpPr>
          <p:cNvPr id="3" name="Marcador de contenido 2">
            <a:extLst>
              <a:ext uri="{FF2B5EF4-FFF2-40B4-BE49-F238E27FC236}">
                <a16:creationId xmlns:a16="http://schemas.microsoft.com/office/drawing/2014/main" id="{1C4484DE-546E-47C1-AFA3-F72E00EB7B14}"/>
              </a:ext>
            </a:extLst>
          </p:cNvPr>
          <p:cNvSpPr>
            <a:spLocks noGrp="1"/>
          </p:cNvSpPr>
          <p:nvPr>
            <p:ph idx="1"/>
          </p:nvPr>
        </p:nvSpPr>
        <p:spPr/>
        <p:txBody>
          <a:bodyPr/>
          <a:lstStyle/>
          <a:p>
            <a:pPr marL="0" indent="0">
              <a:buNone/>
            </a:pPr>
            <a:r>
              <a:rPr lang="es-ES" sz="3600" dirty="0"/>
              <a:t>La novela neorrealista trata de mantener la objetividad. Hay un narrador objetivo en tercera persona que no comenta los hechos y que, además, va siguiendo a distintos personajes.</a:t>
            </a:r>
          </a:p>
          <a:p>
            <a:pPr marL="0" indent="0">
              <a:buNone/>
            </a:pPr>
            <a:endParaRPr lang="es-ES" dirty="0"/>
          </a:p>
        </p:txBody>
      </p:sp>
    </p:spTree>
    <p:extLst>
      <p:ext uri="{BB962C8B-B14F-4D97-AF65-F5344CB8AC3E}">
        <p14:creationId xmlns:p14="http://schemas.microsoft.com/office/powerpoint/2010/main" val="38517797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BD188A-662C-403E-9CC9-FCD1BCFC20A4}"/>
              </a:ext>
            </a:extLst>
          </p:cNvPr>
          <p:cNvSpPr>
            <a:spLocks noGrp="1"/>
          </p:cNvSpPr>
          <p:nvPr>
            <p:ph type="title"/>
          </p:nvPr>
        </p:nvSpPr>
        <p:spPr/>
        <p:txBody>
          <a:bodyPr/>
          <a:lstStyle/>
          <a:p>
            <a:r>
              <a:rPr lang="es-ES" dirty="0"/>
              <a:t>El neorrealismo</a:t>
            </a:r>
          </a:p>
        </p:txBody>
      </p:sp>
      <p:sp>
        <p:nvSpPr>
          <p:cNvPr id="3" name="Marcador de contenido 2">
            <a:extLst>
              <a:ext uri="{FF2B5EF4-FFF2-40B4-BE49-F238E27FC236}">
                <a16:creationId xmlns:a16="http://schemas.microsoft.com/office/drawing/2014/main" id="{1C4484DE-546E-47C1-AFA3-F72E00EB7B14}"/>
              </a:ext>
            </a:extLst>
          </p:cNvPr>
          <p:cNvSpPr>
            <a:spLocks noGrp="1"/>
          </p:cNvSpPr>
          <p:nvPr>
            <p:ph idx="1"/>
          </p:nvPr>
        </p:nvSpPr>
        <p:spPr/>
        <p:txBody>
          <a:bodyPr/>
          <a:lstStyle/>
          <a:p>
            <a:pPr marL="0" indent="0">
              <a:buNone/>
            </a:pPr>
            <a:r>
              <a:rPr lang="es-ES" sz="3600" dirty="0"/>
              <a:t>El ejemplo máximo de realismo social sería </a:t>
            </a:r>
            <a:r>
              <a:rPr lang="es-ES" sz="3600" b="1" i="1" dirty="0"/>
              <a:t>El Jarama</a:t>
            </a:r>
            <a:r>
              <a:rPr lang="es-ES" sz="3600" i="1" dirty="0"/>
              <a:t>, </a:t>
            </a:r>
            <a:r>
              <a:rPr lang="es-ES" sz="3600" dirty="0"/>
              <a:t>de </a:t>
            </a:r>
            <a:r>
              <a:rPr lang="es-ES" sz="3600" b="1" dirty="0"/>
              <a:t>Sánchez Ferlosio.</a:t>
            </a:r>
          </a:p>
          <a:p>
            <a:pPr marL="0" indent="0">
              <a:buNone/>
            </a:pPr>
            <a:endParaRPr lang="es-ES" dirty="0"/>
          </a:p>
        </p:txBody>
      </p:sp>
    </p:spTree>
    <p:extLst>
      <p:ext uri="{BB962C8B-B14F-4D97-AF65-F5344CB8AC3E}">
        <p14:creationId xmlns:p14="http://schemas.microsoft.com/office/powerpoint/2010/main" val="3924890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D26C4-DBF8-4AAA-99CD-C2F68BA796A8}"/>
              </a:ext>
            </a:extLst>
          </p:cNvPr>
          <p:cNvSpPr txBox="1">
            <a:spLocks/>
          </p:cNvSpPr>
          <p:nvPr/>
        </p:nvSpPr>
        <p:spPr>
          <a:xfrm>
            <a:off x="646111" y="452718"/>
            <a:ext cx="9404723" cy="29762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Son los autores reunidos alrededor de la revista </a:t>
            </a:r>
            <a:r>
              <a:rPr lang="es-ES" i="1" dirty="0"/>
              <a:t>Escorial</a:t>
            </a:r>
            <a:r>
              <a:rPr lang="es-ES" dirty="0"/>
              <a:t>, a los que la crítica posterior denominará “poesía arraigada”</a:t>
            </a:r>
          </a:p>
        </p:txBody>
      </p:sp>
      <p:pic>
        <p:nvPicPr>
          <p:cNvPr id="6" name="Imagen 5" descr="Imagen que contiene texto&#10;&#10;Descripción generada automáticamente">
            <a:extLst>
              <a:ext uri="{FF2B5EF4-FFF2-40B4-BE49-F238E27FC236}">
                <a16:creationId xmlns:a16="http://schemas.microsoft.com/office/drawing/2014/main" id="{E4EB3CE7-65FF-44B4-9203-1BF25E2B499E}"/>
              </a:ext>
            </a:extLst>
          </p:cNvPr>
          <p:cNvPicPr>
            <a:picLocks noChangeAspect="1"/>
          </p:cNvPicPr>
          <p:nvPr/>
        </p:nvPicPr>
        <p:blipFill>
          <a:blip r:embed="rId2"/>
          <a:stretch>
            <a:fillRect/>
          </a:stretch>
        </p:blipFill>
        <p:spPr>
          <a:xfrm>
            <a:off x="8344026" y="1861857"/>
            <a:ext cx="3201863" cy="4543425"/>
          </a:xfrm>
          <a:prstGeom prst="rect">
            <a:avLst/>
          </a:prstGeom>
        </p:spPr>
      </p:pic>
    </p:spTree>
    <p:extLst>
      <p:ext uri="{BB962C8B-B14F-4D97-AF65-F5344CB8AC3E}">
        <p14:creationId xmlns:p14="http://schemas.microsoft.com/office/powerpoint/2010/main" val="22572139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6388E-EC53-471F-85B3-64146014B57D}"/>
              </a:ext>
            </a:extLst>
          </p:cNvPr>
          <p:cNvSpPr>
            <a:spLocks noGrp="1"/>
          </p:cNvSpPr>
          <p:nvPr>
            <p:ph type="title"/>
          </p:nvPr>
        </p:nvSpPr>
        <p:spPr/>
        <p:txBody>
          <a:bodyPr/>
          <a:lstStyle/>
          <a:p>
            <a:r>
              <a:rPr lang="es-ES" dirty="0"/>
              <a:t>Sánchez Ferlosio: El Jarama</a:t>
            </a:r>
          </a:p>
        </p:txBody>
      </p:sp>
      <p:sp>
        <p:nvSpPr>
          <p:cNvPr id="3" name="Marcador de contenido 2">
            <a:extLst>
              <a:ext uri="{FF2B5EF4-FFF2-40B4-BE49-F238E27FC236}">
                <a16:creationId xmlns:a16="http://schemas.microsoft.com/office/drawing/2014/main" id="{413F7209-5088-4DB8-8D6C-1EE1D8215C62}"/>
              </a:ext>
            </a:extLst>
          </p:cNvPr>
          <p:cNvSpPr>
            <a:spLocks noGrp="1"/>
          </p:cNvSpPr>
          <p:nvPr>
            <p:ph idx="1"/>
          </p:nvPr>
        </p:nvSpPr>
        <p:spPr/>
        <p:txBody>
          <a:bodyPr>
            <a:normAutofit/>
          </a:bodyPr>
          <a:lstStyle/>
          <a:p>
            <a:r>
              <a:rPr lang="es-ES" sz="3600" dirty="0"/>
              <a:t>El libro muestra una serie de escenas que se desarrollan en un merendero a orillas del río Jarama, desde el domingo por la mañana hasta la noche…</a:t>
            </a:r>
          </a:p>
        </p:txBody>
      </p:sp>
    </p:spTree>
    <p:extLst>
      <p:ext uri="{BB962C8B-B14F-4D97-AF65-F5344CB8AC3E}">
        <p14:creationId xmlns:p14="http://schemas.microsoft.com/office/powerpoint/2010/main" val="1720637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6388E-EC53-471F-85B3-64146014B57D}"/>
              </a:ext>
            </a:extLst>
          </p:cNvPr>
          <p:cNvSpPr>
            <a:spLocks noGrp="1"/>
          </p:cNvSpPr>
          <p:nvPr>
            <p:ph type="title"/>
          </p:nvPr>
        </p:nvSpPr>
        <p:spPr/>
        <p:txBody>
          <a:bodyPr/>
          <a:lstStyle/>
          <a:p>
            <a:r>
              <a:rPr lang="es-ES" dirty="0"/>
              <a:t>Sánchez Ferlosio: El Jarama</a:t>
            </a:r>
          </a:p>
        </p:txBody>
      </p:sp>
      <p:sp>
        <p:nvSpPr>
          <p:cNvPr id="3" name="Marcador de contenido 2">
            <a:extLst>
              <a:ext uri="{FF2B5EF4-FFF2-40B4-BE49-F238E27FC236}">
                <a16:creationId xmlns:a16="http://schemas.microsoft.com/office/drawing/2014/main" id="{413F7209-5088-4DB8-8D6C-1EE1D8215C62}"/>
              </a:ext>
            </a:extLst>
          </p:cNvPr>
          <p:cNvSpPr>
            <a:spLocks noGrp="1"/>
          </p:cNvSpPr>
          <p:nvPr>
            <p:ph idx="1"/>
          </p:nvPr>
        </p:nvSpPr>
        <p:spPr/>
        <p:txBody>
          <a:bodyPr>
            <a:normAutofit/>
          </a:bodyPr>
          <a:lstStyle/>
          <a:p>
            <a:r>
              <a:rPr lang="es-ES" sz="3600" dirty="0"/>
              <a:t>A ninguna de estas escenas se le da más importancia que a otra, y el ritmo lento del libro da la sensación de ajustarse al tiempo de lo narrado, de forma que tardamos unas 16 horas en leer un libro que relata 16 horas de la vida de unos jóvenes…</a:t>
            </a:r>
          </a:p>
        </p:txBody>
      </p:sp>
    </p:spTree>
    <p:extLst>
      <p:ext uri="{BB962C8B-B14F-4D97-AF65-F5344CB8AC3E}">
        <p14:creationId xmlns:p14="http://schemas.microsoft.com/office/powerpoint/2010/main" val="3341848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6388E-EC53-471F-85B3-64146014B57D}"/>
              </a:ext>
            </a:extLst>
          </p:cNvPr>
          <p:cNvSpPr>
            <a:spLocks noGrp="1"/>
          </p:cNvSpPr>
          <p:nvPr>
            <p:ph type="title"/>
          </p:nvPr>
        </p:nvSpPr>
        <p:spPr/>
        <p:txBody>
          <a:bodyPr/>
          <a:lstStyle/>
          <a:p>
            <a:r>
              <a:rPr lang="es-ES" dirty="0"/>
              <a:t>Sánchez Ferlosio: El Jarama</a:t>
            </a:r>
          </a:p>
        </p:txBody>
      </p:sp>
      <p:sp>
        <p:nvSpPr>
          <p:cNvPr id="3" name="Marcador de contenido 2">
            <a:extLst>
              <a:ext uri="{FF2B5EF4-FFF2-40B4-BE49-F238E27FC236}">
                <a16:creationId xmlns:a16="http://schemas.microsoft.com/office/drawing/2014/main" id="{413F7209-5088-4DB8-8D6C-1EE1D8215C62}"/>
              </a:ext>
            </a:extLst>
          </p:cNvPr>
          <p:cNvSpPr>
            <a:spLocks noGrp="1"/>
          </p:cNvSpPr>
          <p:nvPr>
            <p:ph idx="1"/>
          </p:nvPr>
        </p:nvSpPr>
        <p:spPr/>
        <p:txBody>
          <a:bodyPr>
            <a:normAutofit/>
          </a:bodyPr>
          <a:lstStyle/>
          <a:p>
            <a:r>
              <a:rPr lang="es-ES" sz="3600" dirty="0"/>
              <a:t>Porque, poco a poco, nos damos cuenta de que los personajes importantes son unos jóvenes de ciudad que han ido a bañarse a un río junto a un merendero. Charla intrascendente, intentos de </a:t>
            </a:r>
            <a:r>
              <a:rPr lang="es-ES" sz="3600" dirty="0" err="1"/>
              <a:t>ligoteo</a:t>
            </a:r>
            <a:r>
              <a:rPr lang="es-ES" sz="3600" dirty="0"/>
              <a:t>, bravuconadas de los jóvenes… </a:t>
            </a:r>
          </a:p>
        </p:txBody>
      </p:sp>
    </p:spTree>
    <p:extLst>
      <p:ext uri="{BB962C8B-B14F-4D97-AF65-F5344CB8AC3E}">
        <p14:creationId xmlns:p14="http://schemas.microsoft.com/office/powerpoint/2010/main" val="15685308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6388E-EC53-471F-85B3-64146014B57D}"/>
              </a:ext>
            </a:extLst>
          </p:cNvPr>
          <p:cNvSpPr>
            <a:spLocks noGrp="1"/>
          </p:cNvSpPr>
          <p:nvPr>
            <p:ph type="title"/>
          </p:nvPr>
        </p:nvSpPr>
        <p:spPr/>
        <p:txBody>
          <a:bodyPr/>
          <a:lstStyle/>
          <a:p>
            <a:r>
              <a:rPr lang="es-ES" dirty="0"/>
              <a:t>Sánchez Ferlosio: El Jarama</a:t>
            </a:r>
          </a:p>
        </p:txBody>
      </p:sp>
      <p:sp>
        <p:nvSpPr>
          <p:cNvPr id="3" name="Marcador de contenido 2">
            <a:extLst>
              <a:ext uri="{FF2B5EF4-FFF2-40B4-BE49-F238E27FC236}">
                <a16:creationId xmlns:a16="http://schemas.microsoft.com/office/drawing/2014/main" id="{413F7209-5088-4DB8-8D6C-1EE1D8215C62}"/>
              </a:ext>
            </a:extLst>
          </p:cNvPr>
          <p:cNvSpPr>
            <a:spLocks noGrp="1"/>
          </p:cNvSpPr>
          <p:nvPr>
            <p:ph idx="1"/>
          </p:nvPr>
        </p:nvSpPr>
        <p:spPr/>
        <p:txBody>
          <a:bodyPr>
            <a:normAutofit/>
          </a:bodyPr>
          <a:lstStyle/>
          <a:p>
            <a:r>
              <a:rPr lang="es-ES" sz="3600" dirty="0"/>
              <a:t>Y entonces, cuando ya el lector espera que sea como un </a:t>
            </a:r>
            <a:r>
              <a:rPr lang="es-ES" sz="3600" i="1" dirty="0"/>
              <a:t>Gran Hermano 24 horas</a:t>
            </a:r>
            <a:r>
              <a:rPr lang="es-ES" sz="3600" dirty="0"/>
              <a:t> donde no pasa nada, de pronto pasa algo…</a:t>
            </a:r>
          </a:p>
          <a:p>
            <a:pPr marL="0" indent="0">
              <a:buNone/>
            </a:pPr>
            <a:r>
              <a:rPr lang="es-ES" sz="3600" dirty="0"/>
              <a:t>(No es cosa de hacer spoiler!!)</a:t>
            </a:r>
          </a:p>
        </p:txBody>
      </p:sp>
    </p:spTree>
    <p:extLst>
      <p:ext uri="{BB962C8B-B14F-4D97-AF65-F5344CB8AC3E}">
        <p14:creationId xmlns:p14="http://schemas.microsoft.com/office/powerpoint/2010/main" val="1960641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6388E-EC53-471F-85B3-64146014B57D}"/>
              </a:ext>
            </a:extLst>
          </p:cNvPr>
          <p:cNvSpPr>
            <a:spLocks noGrp="1"/>
          </p:cNvSpPr>
          <p:nvPr>
            <p:ph type="title"/>
          </p:nvPr>
        </p:nvSpPr>
        <p:spPr/>
        <p:txBody>
          <a:bodyPr/>
          <a:lstStyle/>
          <a:p>
            <a:r>
              <a:rPr lang="es-ES" dirty="0"/>
              <a:t>Sánchez Ferlosio: El Jarama</a:t>
            </a:r>
          </a:p>
        </p:txBody>
      </p:sp>
      <p:sp>
        <p:nvSpPr>
          <p:cNvPr id="3" name="Marcador de contenido 2">
            <a:extLst>
              <a:ext uri="{FF2B5EF4-FFF2-40B4-BE49-F238E27FC236}">
                <a16:creationId xmlns:a16="http://schemas.microsoft.com/office/drawing/2014/main" id="{413F7209-5088-4DB8-8D6C-1EE1D8215C62}"/>
              </a:ext>
            </a:extLst>
          </p:cNvPr>
          <p:cNvSpPr>
            <a:spLocks noGrp="1"/>
          </p:cNvSpPr>
          <p:nvPr>
            <p:ph idx="1"/>
          </p:nvPr>
        </p:nvSpPr>
        <p:spPr/>
        <p:txBody>
          <a:bodyPr>
            <a:normAutofit/>
          </a:bodyPr>
          <a:lstStyle/>
          <a:p>
            <a:r>
              <a:rPr lang="es-ES" sz="3600" dirty="0"/>
              <a:t>Pero el narrador no toma partido ni opina. Es el lector quien debe hacerlo, quien debe pensar si lo que ha sucedido es normal y si la vida de los jóvenes protagonistas seguirá siendo la misma después de eso.</a:t>
            </a:r>
          </a:p>
        </p:txBody>
      </p:sp>
    </p:spTree>
    <p:extLst>
      <p:ext uri="{BB962C8B-B14F-4D97-AF65-F5344CB8AC3E}">
        <p14:creationId xmlns:p14="http://schemas.microsoft.com/office/powerpoint/2010/main" val="25115122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6388E-EC53-471F-85B3-64146014B57D}"/>
              </a:ext>
            </a:extLst>
          </p:cNvPr>
          <p:cNvSpPr>
            <a:spLocks noGrp="1"/>
          </p:cNvSpPr>
          <p:nvPr>
            <p:ph type="title"/>
          </p:nvPr>
        </p:nvSpPr>
        <p:spPr/>
        <p:txBody>
          <a:bodyPr/>
          <a:lstStyle/>
          <a:p>
            <a:r>
              <a:rPr lang="es-ES" dirty="0"/>
              <a:t>El realismo social</a:t>
            </a:r>
          </a:p>
        </p:txBody>
      </p:sp>
      <p:sp>
        <p:nvSpPr>
          <p:cNvPr id="3" name="Marcador de contenido 2">
            <a:extLst>
              <a:ext uri="{FF2B5EF4-FFF2-40B4-BE49-F238E27FC236}">
                <a16:creationId xmlns:a16="http://schemas.microsoft.com/office/drawing/2014/main" id="{413F7209-5088-4DB8-8D6C-1EE1D8215C62}"/>
              </a:ext>
            </a:extLst>
          </p:cNvPr>
          <p:cNvSpPr>
            <a:spLocks noGrp="1"/>
          </p:cNvSpPr>
          <p:nvPr>
            <p:ph idx="1"/>
          </p:nvPr>
        </p:nvSpPr>
        <p:spPr/>
        <p:txBody>
          <a:bodyPr>
            <a:normAutofit/>
          </a:bodyPr>
          <a:lstStyle/>
          <a:p>
            <a:r>
              <a:rPr lang="es-ES" sz="3600" dirty="0"/>
              <a:t>Frente a este no tomar partido propio del neorrealismo, los autores del realismo social escriben novelas en que el narrador simpatiza claramente con los oprimidos.</a:t>
            </a:r>
          </a:p>
        </p:txBody>
      </p:sp>
    </p:spTree>
    <p:extLst>
      <p:ext uri="{BB962C8B-B14F-4D97-AF65-F5344CB8AC3E}">
        <p14:creationId xmlns:p14="http://schemas.microsoft.com/office/powerpoint/2010/main" val="41951287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6388E-EC53-471F-85B3-64146014B57D}"/>
              </a:ext>
            </a:extLst>
          </p:cNvPr>
          <p:cNvSpPr>
            <a:spLocks noGrp="1"/>
          </p:cNvSpPr>
          <p:nvPr>
            <p:ph type="title"/>
          </p:nvPr>
        </p:nvSpPr>
        <p:spPr/>
        <p:txBody>
          <a:bodyPr/>
          <a:lstStyle/>
          <a:p>
            <a:r>
              <a:rPr lang="es-ES" dirty="0"/>
              <a:t>El realismo social</a:t>
            </a:r>
          </a:p>
        </p:txBody>
      </p:sp>
      <p:sp>
        <p:nvSpPr>
          <p:cNvPr id="3" name="Marcador de contenido 2">
            <a:extLst>
              <a:ext uri="{FF2B5EF4-FFF2-40B4-BE49-F238E27FC236}">
                <a16:creationId xmlns:a16="http://schemas.microsoft.com/office/drawing/2014/main" id="{413F7209-5088-4DB8-8D6C-1EE1D8215C62}"/>
              </a:ext>
            </a:extLst>
          </p:cNvPr>
          <p:cNvSpPr>
            <a:spLocks noGrp="1"/>
          </p:cNvSpPr>
          <p:nvPr>
            <p:ph idx="1"/>
          </p:nvPr>
        </p:nvSpPr>
        <p:spPr/>
        <p:txBody>
          <a:bodyPr>
            <a:normAutofit/>
          </a:bodyPr>
          <a:lstStyle/>
          <a:p>
            <a:r>
              <a:rPr lang="es-ES" sz="3600" dirty="0"/>
              <a:t>Los protagonistas de sus novelas serán individuos oprimidos, trabajadores, víctima de la explotación o de la marginación.</a:t>
            </a:r>
          </a:p>
        </p:txBody>
      </p:sp>
    </p:spTree>
    <p:extLst>
      <p:ext uri="{BB962C8B-B14F-4D97-AF65-F5344CB8AC3E}">
        <p14:creationId xmlns:p14="http://schemas.microsoft.com/office/powerpoint/2010/main" val="8086375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6388E-EC53-471F-85B3-64146014B57D}"/>
              </a:ext>
            </a:extLst>
          </p:cNvPr>
          <p:cNvSpPr>
            <a:spLocks noGrp="1"/>
          </p:cNvSpPr>
          <p:nvPr>
            <p:ph type="title"/>
          </p:nvPr>
        </p:nvSpPr>
        <p:spPr/>
        <p:txBody>
          <a:bodyPr/>
          <a:lstStyle/>
          <a:p>
            <a:r>
              <a:rPr lang="es-ES" dirty="0"/>
              <a:t>El realismo social</a:t>
            </a:r>
          </a:p>
        </p:txBody>
      </p:sp>
      <p:sp>
        <p:nvSpPr>
          <p:cNvPr id="3" name="Marcador de contenido 2">
            <a:extLst>
              <a:ext uri="{FF2B5EF4-FFF2-40B4-BE49-F238E27FC236}">
                <a16:creationId xmlns:a16="http://schemas.microsoft.com/office/drawing/2014/main" id="{413F7209-5088-4DB8-8D6C-1EE1D8215C62}"/>
              </a:ext>
            </a:extLst>
          </p:cNvPr>
          <p:cNvSpPr>
            <a:spLocks noGrp="1"/>
          </p:cNvSpPr>
          <p:nvPr>
            <p:ph idx="1"/>
          </p:nvPr>
        </p:nvSpPr>
        <p:spPr/>
        <p:txBody>
          <a:bodyPr>
            <a:normAutofit/>
          </a:bodyPr>
          <a:lstStyle/>
          <a:p>
            <a:r>
              <a:rPr lang="es-ES" sz="3600" dirty="0"/>
              <a:t>Un ejemplo podría ser Jesús López Pacheco, que en 1957 escribe </a:t>
            </a:r>
            <a:r>
              <a:rPr lang="es-ES" sz="3600" i="1" dirty="0"/>
              <a:t>Central eléctrica</a:t>
            </a:r>
            <a:r>
              <a:rPr lang="es-ES" sz="3600" dirty="0"/>
              <a:t>, una obra sobre la construcción de un pantano y una central eléctrica en un pueblo…</a:t>
            </a:r>
          </a:p>
        </p:txBody>
      </p:sp>
    </p:spTree>
    <p:extLst>
      <p:ext uri="{BB962C8B-B14F-4D97-AF65-F5344CB8AC3E}">
        <p14:creationId xmlns:p14="http://schemas.microsoft.com/office/powerpoint/2010/main" val="30047746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6388E-EC53-471F-85B3-64146014B57D}"/>
              </a:ext>
            </a:extLst>
          </p:cNvPr>
          <p:cNvSpPr>
            <a:spLocks noGrp="1"/>
          </p:cNvSpPr>
          <p:nvPr>
            <p:ph type="title"/>
          </p:nvPr>
        </p:nvSpPr>
        <p:spPr/>
        <p:txBody>
          <a:bodyPr/>
          <a:lstStyle/>
          <a:p>
            <a:r>
              <a:rPr lang="es-ES" dirty="0"/>
              <a:t>López Pacheco: </a:t>
            </a:r>
            <a:r>
              <a:rPr lang="es-ES" i="1" dirty="0"/>
              <a:t>Central Eléctrica</a:t>
            </a:r>
            <a:endParaRPr lang="es-ES" dirty="0"/>
          </a:p>
        </p:txBody>
      </p:sp>
      <p:sp>
        <p:nvSpPr>
          <p:cNvPr id="3" name="Marcador de contenido 2">
            <a:extLst>
              <a:ext uri="{FF2B5EF4-FFF2-40B4-BE49-F238E27FC236}">
                <a16:creationId xmlns:a16="http://schemas.microsoft.com/office/drawing/2014/main" id="{413F7209-5088-4DB8-8D6C-1EE1D8215C62}"/>
              </a:ext>
            </a:extLst>
          </p:cNvPr>
          <p:cNvSpPr>
            <a:spLocks noGrp="1"/>
          </p:cNvSpPr>
          <p:nvPr>
            <p:ph idx="1"/>
          </p:nvPr>
        </p:nvSpPr>
        <p:spPr/>
        <p:txBody>
          <a:bodyPr>
            <a:normAutofit/>
          </a:bodyPr>
          <a:lstStyle/>
          <a:p>
            <a:r>
              <a:rPr lang="es-ES" sz="3600" dirty="0"/>
              <a:t>Los habitantes se resisten a que sus tierras se inunden, pero al fin y al cabo, necesitan trabajo. Así que aceptan trabajar en la construcción, en condiciones durísimas…</a:t>
            </a:r>
          </a:p>
        </p:txBody>
      </p:sp>
    </p:spTree>
    <p:extLst>
      <p:ext uri="{BB962C8B-B14F-4D97-AF65-F5344CB8AC3E}">
        <p14:creationId xmlns:p14="http://schemas.microsoft.com/office/powerpoint/2010/main" val="35173113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6388E-EC53-471F-85B3-64146014B57D}"/>
              </a:ext>
            </a:extLst>
          </p:cNvPr>
          <p:cNvSpPr>
            <a:spLocks noGrp="1"/>
          </p:cNvSpPr>
          <p:nvPr>
            <p:ph type="title"/>
          </p:nvPr>
        </p:nvSpPr>
        <p:spPr/>
        <p:txBody>
          <a:bodyPr/>
          <a:lstStyle/>
          <a:p>
            <a:r>
              <a:rPr lang="es-ES" dirty="0"/>
              <a:t>López Pacheco: </a:t>
            </a:r>
            <a:r>
              <a:rPr lang="es-ES" i="1" dirty="0"/>
              <a:t>Central Eléctrica</a:t>
            </a:r>
          </a:p>
        </p:txBody>
      </p:sp>
      <p:sp>
        <p:nvSpPr>
          <p:cNvPr id="3" name="Marcador de contenido 2">
            <a:extLst>
              <a:ext uri="{FF2B5EF4-FFF2-40B4-BE49-F238E27FC236}">
                <a16:creationId xmlns:a16="http://schemas.microsoft.com/office/drawing/2014/main" id="{413F7209-5088-4DB8-8D6C-1EE1D8215C62}"/>
              </a:ext>
            </a:extLst>
          </p:cNvPr>
          <p:cNvSpPr>
            <a:spLocks noGrp="1"/>
          </p:cNvSpPr>
          <p:nvPr>
            <p:ph idx="1"/>
          </p:nvPr>
        </p:nvSpPr>
        <p:spPr/>
        <p:txBody>
          <a:bodyPr>
            <a:normAutofit/>
          </a:bodyPr>
          <a:lstStyle/>
          <a:p>
            <a:r>
              <a:rPr lang="es-ES" sz="3600" dirty="0"/>
              <a:t>Finalmente, un accidente hace que se inunde todo el valle, llevándose cientos de vidas…</a:t>
            </a:r>
          </a:p>
          <a:p>
            <a:pPr marL="800100" lvl="2" indent="0">
              <a:buNone/>
            </a:pPr>
            <a:r>
              <a:rPr lang="es-ES" sz="3200" dirty="0"/>
              <a:t>(Algo lamentablemente profético pues dos años después habría un desastre similar en Zamora…)</a:t>
            </a:r>
          </a:p>
        </p:txBody>
      </p:sp>
    </p:spTree>
    <p:extLst>
      <p:ext uri="{BB962C8B-B14F-4D97-AF65-F5344CB8AC3E}">
        <p14:creationId xmlns:p14="http://schemas.microsoft.com/office/powerpoint/2010/main" val="1934662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2E65C-CF2C-40FD-864B-6584168764BC}"/>
              </a:ext>
            </a:extLst>
          </p:cNvPr>
          <p:cNvSpPr>
            <a:spLocks noGrp="1"/>
          </p:cNvSpPr>
          <p:nvPr>
            <p:ph type="title"/>
          </p:nvPr>
        </p:nvSpPr>
        <p:spPr/>
        <p:txBody>
          <a:bodyPr/>
          <a:lstStyle/>
          <a:p>
            <a:r>
              <a:rPr lang="es-ES" dirty="0"/>
              <a:t>Algunos de estos autores son:</a:t>
            </a:r>
          </a:p>
        </p:txBody>
      </p:sp>
      <p:sp>
        <p:nvSpPr>
          <p:cNvPr id="3" name="Marcador de contenido 2">
            <a:extLst>
              <a:ext uri="{FF2B5EF4-FFF2-40B4-BE49-F238E27FC236}">
                <a16:creationId xmlns:a16="http://schemas.microsoft.com/office/drawing/2014/main" id="{E4516DEE-4B15-40A2-B3DE-566EFE216165}"/>
              </a:ext>
            </a:extLst>
          </p:cNvPr>
          <p:cNvSpPr>
            <a:spLocks noGrp="1"/>
          </p:cNvSpPr>
          <p:nvPr>
            <p:ph idx="1"/>
          </p:nvPr>
        </p:nvSpPr>
        <p:spPr/>
        <p:txBody>
          <a:bodyPr>
            <a:normAutofit/>
          </a:bodyPr>
          <a:lstStyle/>
          <a:p>
            <a:r>
              <a:rPr lang="es-ES" sz="3600" b="1" dirty="0"/>
              <a:t>Luis Rosales</a:t>
            </a:r>
          </a:p>
          <a:p>
            <a:r>
              <a:rPr lang="es-ES" sz="3600" b="1" dirty="0"/>
              <a:t>Leopoldo Panero</a:t>
            </a:r>
          </a:p>
        </p:txBody>
      </p:sp>
    </p:spTree>
    <p:extLst>
      <p:ext uri="{BB962C8B-B14F-4D97-AF65-F5344CB8AC3E}">
        <p14:creationId xmlns:p14="http://schemas.microsoft.com/office/powerpoint/2010/main" val="22732108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0D5FDE-B8DA-42CE-BD50-ABFCFE1B92EE}"/>
              </a:ext>
            </a:extLst>
          </p:cNvPr>
          <p:cNvSpPr>
            <a:spLocks noGrp="1"/>
          </p:cNvSpPr>
          <p:nvPr>
            <p:ph type="title"/>
          </p:nvPr>
        </p:nvSpPr>
        <p:spPr/>
        <p:txBody>
          <a:bodyPr/>
          <a:lstStyle/>
          <a:p>
            <a:r>
              <a:rPr lang="es-ES" dirty="0"/>
              <a:t>Grandes narradores de la época…</a:t>
            </a:r>
          </a:p>
        </p:txBody>
      </p:sp>
      <p:sp>
        <p:nvSpPr>
          <p:cNvPr id="3" name="Marcador de contenido 2">
            <a:extLst>
              <a:ext uri="{FF2B5EF4-FFF2-40B4-BE49-F238E27FC236}">
                <a16:creationId xmlns:a16="http://schemas.microsoft.com/office/drawing/2014/main" id="{E42B9276-91AF-4E73-AA43-9D4040C7F67B}"/>
              </a:ext>
            </a:extLst>
          </p:cNvPr>
          <p:cNvSpPr>
            <a:spLocks noGrp="1"/>
          </p:cNvSpPr>
          <p:nvPr>
            <p:ph idx="1"/>
          </p:nvPr>
        </p:nvSpPr>
        <p:spPr/>
        <p:txBody>
          <a:bodyPr>
            <a:normAutofit/>
          </a:bodyPr>
          <a:lstStyle/>
          <a:p>
            <a:r>
              <a:rPr lang="es-ES" sz="3600" dirty="0"/>
              <a:t>Miguel Delibes: </a:t>
            </a:r>
            <a:r>
              <a:rPr lang="es-ES" sz="3600" i="1" dirty="0"/>
              <a:t>El camino.</a:t>
            </a:r>
          </a:p>
          <a:p>
            <a:r>
              <a:rPr lang="es-ES" sz="3600" dirty="0"/>
              <a:t>Ignacio Aldecoa: </a:t>
            </a:r>
            <a:r>
              <a:rPr lang="es-ES" sz="3600" i="1" dirty="0"/>
              <a:t>El fulgor y la sangre</a:t>
            </a:r>
          </a:p>
          <a:p>
            <a:r>
              <a:rPr lang="es-ES" sz="3600" dirty="0"/>
              <a:t>Carmen Martín Gaite: </a:t>
            </a:r>
            <a:r>
              <a:rPr lang="es-ES" sz="3600" i="1" dirty="0"/>
              <a:t>Entre visillos</a:t>
            </a:r>
          </a:p>
        </p:txBody>
      </p:sp>
    </p:spTree>
    <p:extLst>
      <p:ext uri="{BB962C8B-B14F-4D97-AF65-F5344CB8AC3E}">
        <p14:creationId xmlns:p14="http://schemas.microsoft.com/office/powerpoint/2010/main" val="6629139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5C846-995A-450C-B779-7DAEE204E775}"/>
              </a:ext>
            </a:extLst>
          </p:cNvPr>
          <p:cNvSpPr>
            <a:spLocks noGrp="1"/>
          </p:cNvSpPr>
          <p:nvPr>
            <p:ph type="title"/>
          </p:nvPr>
        </p:nvSpPr>
        <p:spPr/>
        <p:txBody>
          <a:bodyPr/>
          <a:lstStyle/>
          <a:p>
            <a:r>
              <a:rPr lang="es-ES" dirty="0"/>
              <a:t>Poesía social</a:t>
            </a:r>
          </a:p>
        </p:txBody>
      </p:sp>
      <p:sp>
        <p:nvSpPr>
          <p:cNvPr id="3" name="Marcador de contenido 2">
            <a:extLst>
              <a:ext uri="{FF2B5EF4-FFF2-40B4-BE49-F238E27FC236}">
                <a16:creationId xmlns:a16="http://schemas.microsoft.com/office/drawing/2014/main" id="{574D4F1F-897D-46D8-9435-ECE274F64A1D}"/>
              </a:ext>
            </a:extLst>
          </p:cNvPr>
          <p:cNvSpPr>
            <a:spLocks noGrp="1"/>
          </p:cNvSpPr>
          <p:nvPr>
            <p:ph idx="1"/>
          </p:nvPr>
        </p:nvSpPr>
        <p:spPr/>
        <p:txBody>
          <a:bodyPr>
            <a:normAutofit/>
          </a:bodyPr>
          <a:lstStyle/>
          <a:p>
            <a:pPr marL="0" indent="0">
              <a:buNone/>
            </a:pPr>
            <a:r>
              <a:rPr lang="es-ES" sz="3200" dirty="0"/>
              <a:t>En poesía, el enfoque social vendrá de la mano de antiguos autores de la poesía desarraigada.</a:t>
            </a:r>
          </a:p>
        </p:txBody>
      </p:sp>
    </p:spTree>
    <p:extLst>
      <p:ext uri="{BB962C8B-B14F-4D97-AF65-F5344CB8AC3E}">
        <p14:creationId xmlns:p14="http://schemas.microsoft.com/office/powerpoint/2010/main" val="36780854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8708A-2F8D-4088-86D7-4445869670CF}"/>
              </a:ext>
            </a:extLst>
          </p:cNvPr>
          <p:cNvSpPr>
            <a:spLocks noGrp="1"/>
          </p:cNvSpPr>
          <p:nvPr>
            <p:ph type="title"/>
          </p:nvPr>
        </p:nvSpPr>
        <p:spPr/>
        <p:txBody>
          <a:bodyPr/>
          <a:lstStyle/>
          <a:p>
            <a:r>
              <a:rPr lang="es-ES" dirty="0"/>
              <a:t>Poesía social</a:t>
            </a:r>
          </a:p>
        </p:txBody>
      </p:sp>
      <p:sp>
        <p:nvSpPr>
          <p:cNvPr id="3" name="Marcador de contenido 2">
            <a:extLst>
              <a:ext uri="{FF2B5EF4-FFF2-40B4-BE49-F238E27FC236}">
                <a16:creationId xmlns:a16="http://schemas.microsoft.com/office/drawing/2014/main" id="{F6BA78EA-2A06-4360-BFAB-1FC3650651E3}"/>
              </a:ext>
            </a:extLst>
          </p:cNvPr>
          <p:cNvSpPr>
            <a:spLocks noGrp="1"/>
          </p:cNvSpPr>
          <p:nvPr>
            <p:ph idx="1"/>
          </p:nvPr>
        </p:nvSpPr>
        <p:spPr/>
        <p:txBody>
          <a:bodyPr/>
          <a:lstStyle/>
          <a:p>
            <a:pPr marL="0" indent="0">
              <a:buNone/>
            </a:pPr>
            <a:r>
              <a:rPr lang="es-ES" sz="3200" dirty="0"/>
              <a:t>… Por ejemplo, Blas de Otero:</a:t>
            </a:r>
          </a:p>
          <a:p>
            <a:pPr marL="0" indent="0">
              <a:buNone/>
            </a:pPr>
            <a:endParaRPr lang="es-ES" sz="3200" dirty="0"/>
          </a:p>
          <a:p>
            <a:pPr marL="0" indent="0">
              <a:buNone/>
            </a:pPr>
            <a:r>
              <a:rPr lang="es-ES" sz="3200" b="1" cap="small" dirty="0"/>
              <a:t>A LA INMENSA MAYORÍA</a:t>
            </a:r>
          </a:p>
          <a:p>
            <a:pPr marL="0" indent="0">
              <a:buNone/>
            </a:pPr>
            <a:r>
              <a:rPr lang="es-ES" sz="3200" dirty="0"/>
              <a:t>Aquí tenéis, en canto y alma, al hombre</a:t>
            </a:r>
            <a:br>
              <a:rPr lang="es-ES" sz="3200" dirty="0"/>
            </a:br>
            <a:r>
              <a:rPr lang="es-ES" sz="3200" dirty="0"/>
              <a:t>aquel que amó, vivió, murió por dentro</a:t>
            </a:r>
            <a:br>
              <a:rPr lang="es-ES" sz="3200" dirty="0"/>
            </a:br>
            <a:r>
              <a:rPr lang="es-ES" sz="3200" dirty="0"/>
              <a:t>y un buen día bajó a la calle: entonces</a:t>
            </a:r>
            <a:br>
              <a:rPr lang="es-ES" sz="3200" dirty="0"/>
            </a:br>
            <a:r>
              <a:rPr lang="es-ES" sz="3200" dirty="0"/>
              <a:t>comprendió: y rompió todos su versos.</a:t>
            </a:r>
          </a:p>
          <a:p>
            <a:endParaRPr lang="es-ES" dirty="0"/>
          </a:p>
        </p:txBody>
      </p:sp>
    </p:spTree>
    <p:extLst>
      <p:ext uri="{BB962C8B-B14F-4D97-AF65-F5344CB8AC3E}">
        <p14:creationId xmlns:p14="http://schemas.microsoft.com/office/powerpoint/2010/main" val="40722524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1082-E3EE-4DC7-96DA-A3EE2C7EDD71}"/>
              </a:ext>
            </a:extLst>
          </p:cNvPr>
          <p:cNvSpPr>
            <a:spLocks noGrp="1"/>
          </p:cNvSpPr>
          <p:nvPr>
            <p:ph type="title"/>
          </p:nvPr>
        </p:nvSpPr>
        <p:spPr/>
        <p:txBody>
          <a:bodyPr/>
          <a:lstStyle/>
          <a:p>
            <a:r>
              <a:rPr lang="es-ES" dirty="0"/>
              <a:t>Poesía Social</a:t>
            </a:r>
          </a:p>
        </p:txBody>
      </p:sp>
      <p:sp>
        <p:nvSpPr>
          <p:cNvPr id="3" name="Marcador de contenido 2">
            <a:extLst>
              <a:ext uri="{FF2B5EF4-FFF2-40B4-BE49-F238E27FC236}">
                <a16:creationId xmlns:a16="http://schemas.microsoft.com/office/drawing/2014/main" id="{FFAEA2C9-83A4-447C-9084-05A7AA23AC07}"/>
              </a:ext>
            </a:extLst>
          </p:cNvPr>
          <p:cNvSpPr>
            <a:spLocks noGrp="1"/>
          </p:cNvSpPr>
          <p:nvPr>
            <p:ph idx="1"/>
          </p:nvPr>
        </p:nvSpPr>
        <p:spPr/>
        <p:txBody>
          <a:bodyPr/>
          <a:lstStyle/>
          <a:p>
            <a:pPr marL="0" indent="0">
              <a:buNone/>
            </a:pPr>
            <a:r>
              <a:rPr lang="es-ES" sz="3200" dirty="0"/>
              <a:t>… También Gabriel Celaya pertenecerá a esta tendencia…</a:t>
            </a:r>
          </a:p>
          <a:p>
            <a:pPr marL="0" indent="0">
              <a:buNone/>
            </a:pPr>
            <a:endParaRPr lang="es-ES" dirty="0"/>
          </a:p>
        </p:txBody>
      </p:sp>
    </p:spTree>
    <p:extLst>
      <p:ext uri="{BB962C8B-B14F-4D97-AF65-F5344CB8AC3E}">
        <p14:creationId xmlns:p14="http://schemas.microsoft.com/office/powerpoint/2010/main" val="22051155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242C31-ACAD-4E75-B44C-E4B38568EF26}"/>
              </a:ext>
            </a:extLst>
          </p:cNvPr>
          <p:cNvSpPr>
            <a:spLocks noGrp="1"/>
          </p:cNvSpPr>
          <p:nvPr>
            <p:ph type="title"/>
          </p:nvPr>
        </p:nvSpPr>
        <p:spPr/>
        <p:txBody>
          <a:bodyPr/>
          <a:lstStyle/>
          <a:p>
            <a:r>
              <a:rPr lang="es-ES" dirty="0"/>
              <a:t>La poesía es un arma cargada de futuro</a:t>
            </a:r>
          </a:p>
        </p:txBody>
      </p:sp>
      <p:sp>
        <p:nvSpPr>
          <p:cNvPr id="3" name="Marcador de contenido 2">
            <a:extLst>
              <a:ext uri="{FF2B5EF4-FFF2-40B4-BE49-F238E27FC236}">
                <a16:creationId xmlns:a16="http://schemas.microsoft.com/office/drawing/2014/main" id="{FBA9B87E-CEBF-4CBD-A47C-DAE8CAEE8FA8}"/>
              </a:ext>
            </a:extLst>
          </p:cNvPr>
          <p:cNvSpPr>
            <a:spLocks noGrp="1"/>
          </p:cNvSpPr>
          <p:nvPr>
            <p:ph idx="1"/>
          </p:nvPr>
        </p:nvSpPr>
        <p:spPr/>
        <p:txBody>
          <a:bodyPr>
            <a:normAutofit/>
          </a:bodyPr>
          <a:lstStyle/>
          <a:p>
            <a:pPr marL="0" indent="0">
              <a:buNone/>
            </a:pPr>
            <a:r>
              <a:rPr lang="es-ES" sz="2400" dirty="0"/>
              <a:t>Cuando ya nada se espera personalmente exaltante,</a:t>
            </a:r>
            <a:br>
              <a:rPr lang="es-ES" sz="2400" dirty="0"/>
            </a:br>
            <a:r>
              <a:rPr lang="es-ES" sz="2400" dirty="0"/>
              <a:t>mas se palpita y se sigue más acá de la conciencia,</a:t>
            </a:r>
            <a:br>
              <a:rPr lang="es-ES" sz="2400" dirty="0"/>
            </a:br>
            <a:r>
              <a:rPr lang="es-ES" sz="2400" dirty="0"/>
              <a:t>fieramente existiendo, ciegamente afirmado,</a:t>
            </a:r>
            <a:br>
              <a:rPr lang="es-ES" sz="2400" dirty="0"/>
            </a:br>
            <a:r>
              <a:rPr lang="es-ES" sz="2400" dirty="0"/>
              <a:t>como un pulso que golpea las tinieblas,</a:t>
            </a:r>
          </a:p>
          <a:p>
            <a:pPr marL="0" indent="0">
              <a:buNone/>
            </a:pPr>
            <a:endParaRPr lang="es-ES" sz="2400" dirty="0"/>
          </a:p>
          <a:p>
            <a:pPr marL="0" indent="0">
              <a:buNone/>
            </a:pPr>
            <a:r>
              <a:rPr lang="es-ES" sz="2400" dirty="0"/>
              <a:t>cuando se miran de frente</a:t>
            </a:r>
            <a:br>
              <a:rPr lang="es-ES" sz="2400" dirty="0"/>
            </a:br>
            <a:r>
              <a:rPr lang="es-ES" sz="2400" dirty="0"/>
              <a:t>los vertiginosos ojos claros de la muerte,</a:t>
            </a:r>
            <a:br>
              <a:rPr lang="es-ES" sz="2400" dirty="0"/>
            </a:br>
            <a:r>
              <a:rPr lang="es-ES" sz="2400" dirty="0"/>
              <a:t>se dicen las verdades:</a:t>
            </a:r>
            <a:br>
              <a:rPr lang="es-ES" sz="2400" dirty="0"/>
            </a:br>
            <a:r>
              <a:rPr lang="es-ES" sz="2400" dirty="0"/>
              <a:t>las bárbaras, terribles, amorosas crueldades.</a:t>
            </a:r>
          </a:p>
          <a:p>
            <a:endParaRPr lang="es-ES" sz="2400" dirty="0"/>
          </a:p>
        </p:txBody>
      </p:sp>
    </p:spTree>
    <p:extLst>
      <p:ext uri="{BB962C8B-B14F-4D97-AF65-F5344CB8AC3E}">
        <p14:creationId xmlns:p14="http://schemas.microsoft.com/office/powerpoint/2010/main" val="36441694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89F48-C193-4DAE-909A-BCE9D36B7C25}"/>
              </a:ext>
            </a:extLst>
          </p:cNvPr>
          <p:cNvSpPr>
            <a:spLocks noGrp="1"/>
          </p:cNvSpPr>
          <p:nvPr>
            <p:ph type="title"/>
          </p:nvPr>
        </p:nvSpPr>
        <p:spPr/>
        <p:txBody>
          <a:bodyPr/>
          <a:lstStyle/>
          <a:p>
            <a:r>
              <a:rPr lang="es-ES" dirty="0"/>
              <a:t>La poesía es un arma cargada de futuro (2)</a:t>
            </a:r>
          </a:p>
        </p:txBody>
      </p:sp>
      <p:sp>
        <p:nvSpPr>
          <p:cNvPr id="3" name="Marcador de contenido 2">
            <a:extLst>
              <a:ext uri="{FF2B5EF4-FFF2-40B4-BE49-F238E27FC236}">
                <a16:creationId xmlns:a16="http://schemas.microsoft.com/office/drawing/2014/main" id="{1C811755-53F2-4A3C-B357-B54CCAA2505D}"/>
              </a:ext>
            </a:extLst>
          </p:cNvPr>
          <p:cNvSpPr>
            <a:spLocks noGrp="1"/>
          </p:cNvSpPr>
          <p:nvPr>
            <p:ph idx="1"/>
          </p:nvPr>
        </p:nvSpPr>
        <p:spPr/>
        <p:txBody>
          <a:bodyPr>
            <a:normAutofit/>
          </a:bodyPr>
          <a:lstStyle/>
          <a:p>
            <a:pPr marL="0" indent="0">
              <a:buNone/>
            </a:pPr>
            <a:r>
              <a:rPr lang="es-ES" sz="2600" dirty="0"/>
              <a:t>Se dicen los poemas</a:t>
            </a:r>
            <a:br>
              <a:rPr lang="es-ES" sz="2600" dirty="0"/>
            </a:br>
            <a:r>
              <a:rPr lang="es-ES" sz="2600" dirty="0"/>
              <a:t>que ensanchan los pulmones de cuantos, asfixiados,</a:t>
            </a:r>
            <a:br>
              <a:rPr lang="es-ES" sz="2600" dirty="0"/>
            </a:br>
            <a:r>
              <a:rPr lang="es-ES" sz="2600" dirty="0"/>
              <a:t>piden ser, piden ritmo,</a:t>
            </a:r>
            <a:br>
              <a:rPr lang="es-ES" sz="2600" dirty="0"/>
            </a:br>
            <a:r>
              <a:rPr lang="es-ES" sz="2600" dirty="0"/>
              <a:t>piden ley para aquello que sienten excesivo.</a:t>
            </a:r>
          </a:p>
          <a:p>
            <a:pPr marL="0" indent="0">
              <a:buNone/>
            </a:pPr>
            <a:endParaRPr lang="es-ES" sz="2600" dirty="0"/>
          </a:p>
          <a:p>
            <a:pPr marL="0" indent="0">
              <a:buNone/>
            </a:pPr>
            <a:r>
              <a:rPr lang="es-ES" sz="2600" dirty="0"/>
              <a:t>Con la velocidad del instinto,</a:t>
            </a:r>
            <a:br>
              <a:rPr lang="es-ES" sz="2600" dirty="0"/>
            </a:br>
            <a:r>
              <a:rPr lang="es-ES" sz="2600" dirty="0"/>
              <a:t>con el rayo del prodigio,</a:t>
            </a:r>
            <a:br>
              <a:rPr lang="es-ES" sz="2600" dirty="0"/>
            </a:br>
            <a:r>
              <a:rPr lang="es-ES" sz="2600" dirty="0"/>
              <a:t>como mágica evidencia, lo real se nos convierte</a:t>
            </a:r>
            <a:br>
              <a:rPr lang="es-ES" sz="2600" dirty="0"/>
            </a:br>
            <a:r>
              <a:rPr lang="es-ES" sz="2600" dirty="0"/>
              <a:t>en lo idéntico a sí mismo.</a:t>
            </a:r>
          </a:p>
          <a:p>
            <a:endParaRPr lang="es-ES" dirty="0"/>
          </a:p>
        </p:txBody>
      </p:sp>
    </p:spTree>
    <p:extLst>
      <p:ext uri="{BB962C8B-B14F-4D97-AF65-F5344CB8AC3E}">
        <p14:creationId xmlns:p14="http://schemas.microsoft.com/office/powerpoint/2010/main" val="399619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89F48-C193-4DAE-909A-BCE9D36B7C25}"/>
              </a:ext>
            </a:extLst>
          </p:cNvPr>
          <p:cNvSpPr>
            <a:spLocks noGrp="1"/>
          </p:cNvSpPr>
          <p:nvPr>
            <p:ph type="title"/>
          </p:nvPr>
        </p:nvSpPr>
        <p:spPr/>
        <p:txBody>
          <a:bodyPr/>
          <a:lstStyle/>
          <a:p>
            <a:r>
              <a:rPr lang="es-ES" dirty="0"/>
              <a:t>La poesía es un arma cargada de futuro (3)</a:t>
            </a:r>
          </a:p>
        </p:txBody>
      </p:sp>
      <p:sp>
        <p:nvSpPr>
          <p:cNvPr id="3" name="Marcador de contenido 2">
            <a:extLst>
              <a:ext uri="{FF2B5EF4-FFF2-40B4-BE49-F238E27FC236}">
                <a16:creationId xmlns:a16="http://schemas.microsoft.com/office/drawing/2014/main" id="{1C811755-53F2-4A3C-B357-B54CCAA2505D}"/>
              </a:ext>
            </a:extLst>
          </p:cNvPr>
          <p:cNvSpPr>
            <a:spLocks noGrp="1"/>
          </p:cNvSpPr>
          <p:nvPr>
            <p:ph idx="1"/>
          </p:nvPr>
        </p:nvSpPr>
        <p:spPr/>
        <p:txBody>
          <a:bodyPr>
            <a:noAutofit/>
          </a:bodyPr>
          <a:lstStyle/>
          <a:p>
            <a:pPr marL="0" indent="0">
              <a:buNone/>
            </a:pPr>
            <a:r>
              <a:rPr lang="es-ES" sz="2600" dirty="0"/>
              <a:t>Poesía para el pobre, poesía necesaria</a:t>
            </a:r>
            <a:br>
              <a:rPr lang="es-ES" sz="2600" dirty="0"/>
            </a:br>
            <a:r>
              <a:rPr lang="es-ES" sz="2600" dirty="0"/>
              <a:t>como el pan de cada día,</a:t>
            </a:r>
            <a:br>
              <a:rPr lang="es-ES" sz="2600" dirty="0"/>
            </a:br>
            <a:r>
              <a:rPr lang="es-ES" sz="2600" dirty="0"/>
              <a:t>como el aire que exigimos trece veces por minuto,</a:t>
            </a:r>
            <a:br>
              <a:rPr lang="es-ES" sz="2600" dirty="0"/>
            </a:br>
            <a:r>
              <a:rPr lang="es-ES" sz="2600" dirty="0"/>
              <a:t>para ser y en tanto somos dar un sí que glorifica.</a:t>
            </a:r>
          </a:p>
          <a:p>
            <a:pPr marL="0" indent="0">
              <a:buNone/>
            </a:pPr>
            <a:endParaRPr lang="es-ES" sz="2600" dirty="0"/>
          </a:p>
          <a:p>
            <a:pPr marL="0" indent="0">
              <a:buNone/>
            </a:pPr>
            <a:r>
              <a:rPr lang="es-ES" sz="2600" dirty="0"/>
              <a:t>Porque vivimos a golpes, porque apenas si nos dejan</a:t>
            </a:r>
            <a:br>
              <a:rPr lang="es-ES" sz="2600" dirty="0"/>
            </a:br>
            <a:r>
              <a:rPr lang="es-ES" sz="2600" dirty="0"/>
              <a:t>decir que somos quien somos,</a:t>
            </a:r>
            <a:br>
              <a:rPr lang="es-ES" sz="2600" dirty="0"/>
            </a:br>
            <a:r>
              <a:rPr lang="es-ES" sz="2600" dirty="0"/>
              <a:t>nuestros cantares no pueden ser sin pecado un adorno.</a:t>
            </a:r>
            <a:br>
              <a:rPr lang="es-ES" sz="2600" dirty="0"/>
            </a:br>
            <a:r>
              <a:rPr lang="es-ES" sz="2600" dirty="0"/>
              <a:t>Estamos tocando el fondo.</a:t>
            </a:r>
          </a:p>
          <a:p>
            <a:endParaRPr lang="es-ES" sz="2600" dirty="0"/>
          </a:p>
        </p:txBody>
      </p:sp>
    </p:spTree>
    <p:extLst>
      <p:ext uri="{BB962C8B-B14F-4D97-AF65-F5344CB8AC3E}">
        <p14:creationId xmlns:p14="http://schemas.microsoft.com/office/powerpoint/2010/main" val="12506674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89F48-C193-4DAE-909A-BCE9D36B7C25}"/>
              </a:ext>
            </a:extLst>
          </p:cNvPr>
          <p:cNvSpPr>
            <a:spLocks noGrp="1"/>
          </p:cNvSpPr>
          <p:nvPr>
            <p:ph type="title"/>
          </p:nvPr>
        </p:nvSpPr>
        <p:spPr/>
        <p:txBody>
          <a:bodyPr/>
          <a:lstStyle/>
          <a:p>
            <a:r>
              <a:rPr lang="es-ES" dirty="0"/>
              <a:t>La poesía es un arma cargada de futuro (4)</a:t>
            </a:r>
          </a:p>
        </p:txBody>
      </p:sp>
      <p:sp>
        <p:nvSpPr>
          <p:cNvPr id="3" name="Marcador de contenido 2">
            <a:extLst>
              <a:ext uri="{FF2B5EF4-FFF2-40B4-BE49-F238E27FC236}">
                <a16:creationId xmlns:a16="http://schemas.microsoft.com/office/drawing/2014/main" id="{1C811755-53F2-4A3C-B357-B54CCAA2505D}"/>
              </a:ext>
            </a:extLst>
          </p:cNvPr>
          <p:cNvSpPr>
            <a:spLocks noGrp="1"/>
          </p:cNvSpPr>
          <p:nvPr>
            <p:ph idx="1"/>
          </p:nvPr>
        </p:nvSpPr>
        <p:spPr>
          <a:xfrm>
            <a:off x="1103312" y="2052918"/>
            <a:ext cx="10364788" cy="4195481"/>
          </a:xfrm>
        </p:spPr>
        <p:txBody>
          <a:bodyPr>
            <a:normAutofit/>
          </a:bodyPr>
          <a:lstStyle/>
          <a:p>
            <a:pPr marL="0" indent="0">
              <a:buNone/>
            </a:pPr>
            <a:r>
              <a:rPr lang="es-ES" sz="2600" dirty="0"/>
              <a:t>Maldigo la poesía concebida como un lujo</a:t>
            </a:r>
            <a:br>
              <a:rPr lang="es-ES" sz="2600" dirty="0"/>
            </a:br>
            <a:r>
              <a:rPr lang="es-ES" sz="2600" dirty="0"/>
              <a:t>cultural por los neutrales</a:t>
            </a:r>
            <a:br>
              <a:rPr lang="es-ES" sz="2600" dirty="0"/>
            </a:br>
            <a:r>
              <a:rPr lang="es-ES" sz="2600" dirty="0"/>
              <a:t>que, lavándose las manos, se desentienden y evaden.</a:t>
            </a:r>
            <a:br>
              <a:rPr lang="es-ES" sz="2600" dirty="0"/>
            </a:br>
            <a:r>
              <a:rPr lang="es-ES" sz="2600" dirty="0"/>
              <a:t>Maldigo la poesía de quien no toma partido hasta mancharse.</a:t>
            </a:r>
          </a:p>
          <a:p>
            <a:pPr marL="0" indent="0">
              <a:buNone/>
            </a:pPr>
            <a:endParaRPr lang="es-ES" sz="2600" dirty="0"/>
          </a:p>
          <a:p>
            <a:pPr marL="0" indent="0">
              <a:buNone/>
            </a:pPr>
            <a:r>
              <a:rPr lang="es-ES" sz="2600" dirty="0"/>
              <a:t>Hago mías las faltas.  Siento en mí a cuantos sufren</a:t>
            </a:r>
            <a:br>
              <a:rPr lang="es-ES" sz="2600" dirty="0"/>
            </a:br>
            <a:r>
              <a:rPr lang="es-ES" sz="2600" dirty="0"/>
              <a:t>y canto respirando.</a:t>
            </a:r>
            <a:br>
              <a:rPr lang="es-ES" sz="2600" dirty="0"/>
            </a:br>
            <a:r>
              <a:rPr lang="es-ES" sz="2600" dirty="0"/>
              <a:t>Canto, y canto, y cantando más allá de mis penas</a:t>
            </a:r>
            <a:br>
              <a:rPr lang="es-ES" sz="2600" dirty="0"/>
            </a:br>
            <a:r>
              <a:rPr lang="es-ES" sz="2600" dirty="0"/>
              <a:t>personales, me ensancho.</a:t>
            </a:r>
          </a:p>
          <a:p>
            <a:endParaRPr lang="es-ES" sz="2600" dirty="0"/>
          </a:p>
        </p:txBody>
      </p:sp>
    </p:spTree>
    <p:extLst>
      <p:ext uri="{BB962C8B-B14F-4D97-AF65-F5344CB8AC3E}">
        <p14:creationId xmlns:p14="http://schemas.microsoft.com/office/powerpoint/2010/main" val="33807496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89F48-C193-4DAE-909A-BCE9D36B7C25}"/>
              </a:ext>
            </a:extLst>
          </p:cNvPr>
          <p:cNvSpPr>
            <a:spLocks noGrp="1"/>
          </p:cNvSpPr>
          <p:nvPr>
            <p:ph type="title"/>
          </p:nvPr>
        </p:nvSpPr>
        <p:spPr/>
        <p:txBody>
          <a:bodyPr/>
          <a:lstStyle/>
          <a:p>
            <a:r>
              <a:rPr lang="es-ES" dirty="0"/>
              <a:t>La poesía es un arma cargada de futuro (5)</a:t>
            </a:r>
          </a:p>
        </p:txBody>
      </p:sp>
      <p:sp>
        <p:nvSpPr>
          <p:cNvPr id="3" name="Marcador de contenido 2">
            <a:extLst>
              <a:ext uri="{FF2B5EF4-FFF2-40B4-BE49-F238E27FC236}">
                <a16:creationId xmlns:a16="http://schemas.microsoft.com/office/drawing/2014/main" id="{1C811755-53F2-4A3C-B357-B54CCAA2505D}"/>
              </a:ext>
            </a:extLst>
          </p:cNvPr>
          <p:cNvSpPr>
            <a:spLocks noGrp="1"/>
          </p:cNvSpPr>
          <p:nvPr>
            <p:ph idx="1"/>
          </p:nvPr>
        </p:nvSpPr>
        <p:spPr>
          <a:xfrm>
            <a:off x="1103312" y="2052918"/>
            <a:ext cx="10364788" cy="4195481"/>
          </a:xfrm>
        </p:spPr>
        <p:txBody>
          <a:bodyPr>
            <a:normAutofit/>
          </a:bodyPr>
          <a:lstStyle/>
          <a:p>
            <a:pPr marL="0" indent="0">
              <a:buNone/>
            </a:pPr>
            <a:r>
              <a:rPr lang="es-ES" sz="2800" dirty="0"/>
              <a:t>Quisiera daros vida, provocar nuevos actos,</a:t>
            </a:r>
            <a:br>
              <a:rPr lang="es-ES" sz="2800" dirty="0"/>
            </a:br>
            <a:r>
              <a:rPr lang="es-ES" sz="2800" dirty="0"/>
              <a:t>y calculo por eso con técnica qué puedo.</a:t>
            </a:r>
            <a:br>
              <a:rPr lang="es-ES" sz="2800" dirty="0"/>
            </a:br>
            <a:r>
              <a:rPr lang="es-ES" sz="2800" dirty="0"/>
              <a:t>Me siento un ingeniero del verso y un obrero</a:t>
            </a:r>
            <a:br>
              <a:rPr lang="es-ES" sz="2800" dirty="0"/>
            </a:br>
            <a:r>
              <a:rPr lang="es-ES" sz="2800" dirty="0"/>
              <a:t>que trabaja con otros a España en sus aceros.</a:t>
            </a:r>
          </a:p>
          <a:p>
            <a:pPr marL="0" indent="0">
              <a:buNone/>
            </a:pPr>
            <a:endParaRPr lang="es-ES" sz="2800" dirty="0"/>
          </a:p>
          <a:p>
            <a:pPr marL="0" indent="0">
              <a:buNone/>
            </a:pPr>
            <a:r>
              <a:rPr lang="es-ES" sz="2800" dirty="0"/>
              <a:t>Tal es mi poesía: poesía-herramienta</a:t>
            </a:r>
            <a:br>
              <a:rPr lang="es-ES" sz="2800" dirty="0"/>
            </a:br>
            <a:r>
              <a:rPr lang="es-ES" sz="2800" dirty="0"/>
              <a:t>a la vez que latido de lo unánime y ciego.</a:t>
            </a:r>
            <a:br>
              <a:rPr lang="es-ES" sz="2800" dirty="0"/>
            </a:br>
            <a:r>
              <a:rPr lang="es-ES" sz="2800" dirty="0"/>
              <a:t>Tal es, arma cargada de futuro expansivo</a:t>
            </a:r>
            <a:br>
              <a:rPr lang="es-ES" sz="2800" dirty="0"/>
            </a:br>
            <a:r>
              <a:rPr lang="es-ES" sz="2800" dirty="0"/>
              <a:t>con que te apunto al pecho.</a:t>
            </a:r>
          </a:p>
          <a:p>
            <a:endParaRPr lang="es-ES" dirty="0"/>
          </a:p>
        </p:txBody>
      </p:sp>
    </p:spTree>
    <p:extLst>
      <p:ext uri="{BB962C8B-B14F-4D97-AF65-F5344CB8AC3E}">
        <p14:creationId xmlns:p14="http://schemas.microsoft.com/office/powerpoint/2010/main" val="1981584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89F48-C193-4DAE-909A-BCE9D36B7C25}"/>
              </a:ext>
            </a:extLst>
          </p:cNvPr>
          <p:cNvSpPr>
            <a:spLocks noGrp="1"/>
          </p:cNvSpPr>
          <p:nvPr>
            <p:ph type="title"/>
          </p:nvPr>
        </p:nvSpPr>
        <p:spPr/>
        <p:txBody>
          <a:bodyPr/>
          <a:lstStyle/>
          <a:p>
            <a:r>
              <a:rPr lang="es-ES" dirty="0"/>
              <a:t>La poesía es un arma cargada de futuro (6)</a:t>
            </a:r>
          </a:p>
        </p:txBody>
      </p:sp>
      <p:sp>
        <p:nvSpPr>
          <p:cNvPr id="3" name="Marcador de contenido 2">
            <a:extLst>
              <a:ext uri="{FF2B5EF4-FFF2-40B4-BE49-F238E27FC236}">
                <a16:creationId xmlns:a16="http://schemas.microsoft.com/office/drawing/2014/main" id="{1C811755-53F2-4A3C-B357-B54CCAA2505D}"/>
              </a:ext>
            </a:extLst>
          </p:cNvPr>
          <p:cNvSpPr>
            <a:spLocks noGrp="1"/>
          </p:cNvSpPr>
          <p:nvPr>
            <p:ph idx="1"/>
          </p:nvPr>
        </p:nvSpPr>
        <p:spPr>
          <a:xfrm>
            <a:off x="1103312" y="2052918"/>
            <a:ext cx="10364788" cy="4195481"/>
          </a:xfrm>
        </p:spPr>
        <p:txBody>
          <a:bodyPr>
            <a:normAutofit fontScale="92500" lnSpcReduction="20000"/>
          </a:bodyPr>
          <a:lstStyle/>
          <a:p>
            <a:pPr marL="0" indent="0">
              <a:buNone/>
            </a:pPr>
            <a:r>
              <a:rPr lang="es-ES" sz="2800" dirty="0"/>
              <a:t>No es una poesía gota a gota pensada.</a:t>
            </a:r>
          </a:p>
          <a:p>
            <a:pPr marL="0" indent="0">
              <a:buNone/>
            </a:pPr>
            <a:r>
              <a:rPr lang="es-ES" sz="2800" dirty="0"/>
              <a:t>No es un bello producto. No es un fruto perfecto.</a:t>
            </a:r>
          </a:p>
          <a:p>
            <a:pPr marL="0" indent="0">
              <a:buNone/>
            </a:pPr>
            <a:r>
              <a:rPr lang="es-ES" sz="2800" dirty="0"/>
              <a:t>Es algo como el aire que todos respiramos</a:t>
            </a:r>
          </a:p>
          <a:p>
            <a:pPr marL="0" indent="0">
              <a:buNone/>
            </a:pPr>
            <a:r>
              <a:rPr lang="es-ES" sz="2800" dirty="0"/>
              <a:t>y es el canto que espacia cuanto dentro llevamos.</a:t>
            </a:r>
          </a:p>
          <a:p>
            <a:pPr marL="0" indent="0">
              <a:buNone/>
            </a:pPr>
            <a:endParaRPr lang="es-ES" sz="2800" dirty="0"/>
          </a:p>
          <a:p>
            <a:pPr marL="0" indent="0">
              <a:buNone/>
            </a:pPr>
            <a:r>
              <a:rPr lang="es-ES" sz="2800" dirty="0"/>
              <a:t>Son palabras que todos repetimos sintiendo</a:t>
            </a:r>
          </a:p>
          <a:p>
            <a:pPr marL="0" indent="0">
              <a:buNone/>
            </a:pPr>
            <a:r>
              <a:rPr lang="es-ES" sz="2800" dirty="0"/>
              <a:t>como nuestras, y vuelan. Son más que lo mentado.</a:t>
            </a:r>
          </a:p>
          <a:p>
            <a:pPr marL="0" indent="0">
              <a:buNone/>
            </a:pPr>
            <a:r>
              <a:rPr lang="es-ES" sz="2800" dirty="0"/>
              <a:t>Son lo más necesario: lo que no tiene nombre.</a:t>
            </a:r>
          </a:p>
          <a:p>
            <a:pPr marL="0" indent="0">
              <a:buNone/>
            </a:pPr>
            <a:r>
              <a:rPr lang="es-ES" sz="2800" dirty="0"/>
              <a:t>Son gritos en el cielo, y en la tierra son actos.</a:t>
            </a:r>
            <a:endParaRPr lang="es-ES" dirty="0"/>
          </a:p>
        </p:txBody>
      </p:sp>
    </p:spTree>
    <p:extLst>
      <p:ext uri="{BB962C8B-B14F-4D97-AF65-F5344CB8AC3E}">
        <p14:creationId xmlns:p14="http://schemas.microsoft.com/office/powerpoint/2010/main" val="307203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D26C4-DBF8-4AAA-99CD-C2F68BA796A8}"/>
              </a:ext>
            </a:extLst>
          </p:cNvPr>
          <p:cNvSpPr txBox="1">
            <a:spLocks/>
          </p:cNvSpPr>
          <p:nvPr/>
        </p:nvSpPr>
        <p:spPr>
          <a:xfrm>
            <a:off x="646111" y="452718"/>
            <a:ext cx="9404723" cy="2976282"/>
          </a:xfrm>
          <a:prstGeom prst="rect">
            <a:avLst/>
          </a:prstGeom>
          <a:solidFill>
            <a:schemeClr val="bg1">
              <a:lumMod val="85000"/>
              <a:lumOff val="15000"/>
              <a:alpha val="56000"/>
            </a:schemeClr>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Frente a ellos, una serie de autores que muestran el pesimismo propio del momento…</a:t>
            </a:r>
          </a:p>
        </p:txBody>
      </p:sp>
    </p:spTree>
    <p:extLst>
      <p:ext uri="{BB962C8B-B14F-4D97-AF65-F5344CB8AC3E}">
        <p14:creationId xmlns:p14="http://schemas.microsoft.com/office/powerpoint/2010/main" val="8039940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89F48-C193-4DAE-909A-BCE9D36B7C25}"/>
              </a:ext>
            </a:extLst>
          </p:cNvPr>
          <p:cNvSpPr>
            <a:spLocks noGrp="1"/>
          </p:cNvSpPr>
          <p:nvPr>
            <p:ph type="title"/>
          </p:nvPr>
        </p:nvSpPr>
        <p:spPr/>
        <p:txBody>
          <a:bodyPr/>
          <a:lstStyle/>
          <a:p>
            <a:r>
              <a:rPr lang="es-ES" dirty="0"/>
              <a:t>Poesía social</a:t>
            </a:r>
          </a:p>
        </p:txBody>
      </p:sp>
      <p:sp>
        <p:nvSpPr>
          <p:cNvPr id="3" name="Marcador de contenido 2">
            <a:extLst>
              <a:ext uri="{FF2B5EF4-FFF2-40B4-BE49-F238E27FC236}">
                <a16:creationId xmlns:a16="http://schemas.microsoft.com/office/drawing/2014/main" id="{1C811755-53F2-4A3C-B357-B54CCAA2505D}"/>
              </a:ext>
            </a:extLst>
          </p:cNvPr>
          <p:cNvSpPr>
            <a:spLocks noGrp="1"/>
          </p:cNvSpPr>
          <p:nvPr>
            <p:ph sz="half" idx="1"/>
          </p:nvPr>
        </p:nvSpPr>
        <p:spPr>
          <a:xfrm>
            <a:off x="1103312" y="2706627"/>
            <a:ext cx="5294131" cy="3549711"/>
          </a:xfrm>
        </p:spPr>
        <p:txBody>
          <a:bodyPr>
            <a:normAutofit fontScale="92500" lnSpcReduction="10000"/>
          </a:bodyPr>
          <a:lstStyle/>
          <a:p>
            <a:pPr marL="533400" indent="-533400">
              <a:buNone/>
            </a:pPr>
            <a:r>
              <a:rPr lang="es-ES" sz="2400" dirty="0"/>
              <a:t>Si el mar es infinito y tiene redes,</a:t>
            </a:r>
          </a:p>
          <a:p>
            <a:pPr marL="533400" indent="-533400">
              <a:buNone/>
            </a:pPr>
            <a:r>
              <a:rPr lang="es-ES" sz="2400" dirty="0"/>
              <a:t>si su música sale de la ola,</a:t>
            </a:r>
          </a:p>
          <a:p>
            <a:pPr marL="533400" indent="-533400">
              <a:buNone/>
            </a:pPr>
            <a:r>
              <a:rPr lang="es-ES" sz="2400" dirty="0"/>
              <a:t>si el alba es roja y el ocaso verde,</a:t>
            </a:r>
          </a:p>
          <a:p>
            <a:pPr marL="533400" indent="-533400">
              <a:buNone/>
            </a:pPr>
            <a:r>
              <a:rPr lang="es-ES" sz="2400" dirty="0"/>
              <a:t>si la selva es lujuria y la luna caricia,</a:t>
            </a:r>
          </a:p>
          <a:p>
            <a:pPr marL="533400" indent="-533400">
              <a:buNone/>
            </a:pPr>
            <a:r>
              <a:rPr lang="es-ES" sz="2400" dirty="0"/>
              <a:t>si la rosa se abre y perfuma la casa,</a:t>
            </a:r>
          </a:p>
          <a:p>
            <a:pPr marL="533400" indent="-533400">
              <a:buNone/>
            </a:pPr>
            <a:r>
              <a:rPr lang="es-ES" sz="2400" dirty="0"/>
              <a:t>si la niña se ríe y perfuma la vida,</a:t>
            </a:r>
          </a:p>
          <a:p>
            <a:pPr marL="533400" indent="-533400">
              <a:buNone/>
            </a:pPr>
            <a:r>
              <a:rPr lang="es-ES" sz="2400" dirty="0"/>
              <a:t>si el amor va y me besa y me deja</a:t>
            </a:r>
            <a:br>
              <a:rPr lang="es-ES" sz="2400" dirty="0"/>
            </a:br>
            <a:r>
              <a:rPr lang="es-ES" sz="2400" dirty="0"/>
              <a:t>[temblando.</a:t>
            </a:r>
            <a:br>
              <a:rPr lang="es-ES" dirty="0"/>
            </a:br>
            <a:endParaRPr lang="es-ES" b="1" dirty="0"/>
          </a:p>
        </p:txBody>
      </p:sp>
      <p:sp>
        <p:nvSpPr>
          <p:cNvPr id="4" name="Marcador de contenido 3">
            <a:extLst>
              <a:ext uri="{FF2B5EF4-FFF2-40B4-BE49-F238E27FC236}">
                <a16:creationId xmlns:a16="http://schemas.microsoft.com/office/drawing/2014/main" id="{CCCE212F-1B5B-4600-A4DB-36285DF4499C}"/>
              </a:ext>
            </a:extLst>
          </p:cNvPr>
          <p:cNvSpPr>
            <a:spLocks noGrp="1"/>
          </p:cNvSpPr>
          <p:nvPr>
            <p:ph sz="half" idx="2"/>
          </p:nvPr>
        </p:nvSpPr>
        <p:spPr>
          <a:xfrm>
            <a:off x="6397443" y="2706626"/>
            <a:ext cx="5661207" cy="3549711"/>
          </a:xfrm>
        </p:spPr>
        <p:txBody>
          <a:bodyPr>
            <a:normAutofit fontScale="92500" lnSpcReduction="10000"/>
          </a:bodyPr>
          <a:lstStyle/>
          <a:p>
            <a:pPr marL="0" indent="0">
              <a:buNone/>
            </a:pPr>
            <a:r>
              <a:rPr lang="es-ES" sz="2000" dirty="0"/>
              <a:t>¿</a:t>
            </a:r>
            <a:r>
              <a:rPr lang="es-ES" sz="2400" dirty="0"/>
              <a:t>Qué importancia tiene todo esto,</a:t>
            </a:r>
          </a:p>
          <a:p>
            <a:pPr marL="361950" indent="-361950">
              <a:buNone/>
            </a:pPr>
            <a:r>
              <a:rPr lang="es-ES" sz="2400" dirty="0"/>
              <a:t>mientras haya en mi barrio una mesa sin</a:t>
            </a:r>
            <a:br>
              <a:rPr lang="es-ES" sz="2400" dirty="0"/>
            </a:br>
            <a:r>
              <a:rPr lang="es-ES" sz="2400" dirty="0"/>
              <a:t>[patas,</a:t>
            </a:r>
          </a:p>
          <a:p>
            <a:pPr marL="361950" indent="-361950">
              <a:buNone/>
            </a:pPr>
            <a:r>
              <a:rPr lang="es-ES" sz="2400" dirty="0"/>
              <a:t>un niño sin zapatos o un contable</a:t>
            </a:r>
            <a:br>
              <a:rPr lang="es-ES" sz="2400" dirty="0"/>
            </a:br>
            <a:r>
              <a:rPr lang="es-ES" sz="2400" dirty="0"/>
              <a:t>[tosiendo,</a:t>
            </a:r>
          </a:p>
          <a:p>
            <a:pPr marL="361950" indent="-361950">
              <a:buNone/>
            </a:pPr>
            <a:r>
              <a:rPr lang="es-ES" sz="2400" dirty="0"/>
              <a:t>un banquete de cáscaras,</a:t>
            </a:r>
          </a:p>
          <a:p>
            <a:pPr marL="361950" indent="-361950">
              <a:buNone/>
            </a:pPr>
            <a:r>
              <a:rPr lang="es-ES" sz="2400" dirty="0"/>
              <a:t>un concierto de perros,</a:t>
            </a:r>
          </a:p>
          <a:p>
            <a:pPr marL="361950" indent="-361950">
              <a:buNone/>
            </a:pPr>
            <a:r>
              <a:rPr lang="es-ES" sz="2400" dirty="0"/>
              <a:t>una ópera de sarna…</a:t>
            </a:r>
          </a:p>
        </p:txBody>
      </p:sp>
      <p:sp>
        <p:nvSpPr>
          <p:cNvPr id="5" name="Rectángulo 4">
            <a:extLst>
              <a:ext uri="{FF2B5EF4-FFF2-40B4-BE49-F238E27FC236}">
                <a16:creationId xmlns:a16="http://schemas.microsoft.com/office/drawing/2014/main" id="{C6BA1017-07CF-49AF-B7D1-E7F49E09155F}"/>
              </a:ext>
            </a:extLst>
          </p:cNvPr>
          <p:cNvSpPr/>
          <p:nvPr/>
        </p:nvSpPr>
        <p:spPr>
          <a:xfrm>
            <a:off x="1103312" y="1325829"/>
            <a:ext cx="6096000" cy="954107"/>
          </a:xfrm>
          <a:prstGeom prst="rect">
            <a:avLst/>
          </a:prstGeom>
        </p:spPr>
        <p:txBody>
          <a:bodyPr>
            <a:spAutoFit/>
          </a:bodyPr>
          <a:lstStyle/>
          <a:p>
            <a:r>
              <a:rPr lang="es-ES" sz="2800" dirty="0"/>
              <a:t>También </a:t>
            </a:r>
            <a:r>
              <a:rPr lang="es-ES" sz="2800" b="1" dirty="0"/>
              <a:t>Gloria Fuertes</a:t>
            </a:r>
            <a:r>
              <a:rPr lang="es-ES" sz="2800" dirty="0"/>
              <a:t> pertenecerá a esta tendencia:</a:t>
            </a:r>
          </a:p>
        </p:txBody>
      </p:sp>
    </p:spTree>
    <p:extLst>
      <p:ext uri="{BB962C8B-B14F-4D97-AF65-F5344CB8AC3E}">
        <p14:creationId xmlns:p14="http://schemas.microsoft.com/office/powerpoint/2010/main" val="24403915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341</TotalTime>
  <Words>3564</Words>
  <Application>Microsoft Office PowerPoint</Application>
  <PresentationFormat>Panorámica</PresentationFormat>
  <Paragraphs>289</Paragraphs>
  <Slides>90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90</vt:i4>
      </vt:variant>
    </vt:vector>
  </HeadingPairs>
  <TitlesOfParts>
    <vt:vector size="94" baseType="lpstr">
      <vt:lpstr>Arial</vt:lpstr>
      <vt:lpstr>Century Gothic</vt:lpstr>
      <vt:lpstr>Wingdings 3</vt:lpstr>
      <vt:lpstr>Ion</vt:lpstr>
      <vt:lpstr>De Postguerra…</vt:lpstr>
      <vt:lpstr>Después de la Guerra Civil, España no solo queda devastada… </vt:lpstr>
      <vt:lpstr>Además, España queda aislada internacionalmente debido a la guerra mundial. </vt:lpstr>
      <vt:lpstr>Presentación de PowerPoint</vt:lpstr>
      <vt:lpstr>Presentación de PowerPoint</vt:lpstr>
      <vt:lpstr>Presentación de PowerPoint</vt:lpstr>
      <vt:lpstr>Presentación de PowerPoint</vt:lpstr>
      <vt:lpstr>Algunos de estos autores son: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teatro de humor</vt:lpstr>
      <vt:lpstr>El teatro de humor</vt:lpstr>
      <vt:lpstr>Presentación de PowerPoint</vt:lpstr>
      <vt:lpstr>El teatro social</vt:lpstr>
      <vt:lpstr>Antonio Buero Vallejo (1949): Historia de una escalera</vt:lpstr>
      <vt:lpstr>Antonio Buero Vallejo (1949): Historia de una escalera</vt:lpstr>
      <vt:lpstr>Antonio Buero Vallejo (1949): Historia de una escalera</vt:lpstr>
      <vt:lpstr>Antonio Buero Vallejo (1949): Historia de una escalera</vt:lpstr>
      <vt:lpstr>Antonio Buero Vallejo (1949): Historia de una escalera</vt:lpstr>
      <vt:lpstr>Antonio Buero Vallejo (1949): Historia de una escalera</vt:lpstr>
      <vt:lpstr>Antonio Buero Vallejo (1949): Historia de una escalera</vt:lpstr>
      <vt:lpstr>Antonio Buero Vallejo (1949): Historia de una escalera</vt:lpstr>
      <vt:lpstr>Antonio Buero Vallejo (1949): Historia de una escalera</vt:lpstr>
      <vt:lpstr>Antonio Buero Vallejo (1949): Historia de una escalera</vt:lpstr>
      <vt:lpstr>Antonio Buero Vallejo (1949): Historia de una escalera</vt:lpstr>
      <vt:lpstr>Antonio Buero Vallejo (1949): Historia de una escalera</vt:lpstr>
      <vt:lpstr>Novela social…</vt:lpstr>
      <vt:lpstr>Camilo José Cela (1951): La Colmena.</vt:lpstr>
      <vt:lpstr>Camilo José Cela (1951): La Colmena.</vt:lpstr>
      <vt:lpstr>Camilo José Cela (1951): La Colmena.</vt:lpstr>
      <vt:lpstr>Camilo José Cela (1951): La Colmena.</vt:lpstr>
      <vt:lpstr>Camilo José Cela (1951): La Colmena.</vt:lpstr>
      <vt:lpstr>Camilo José Cela (1951): La Colmena.</vt:lpstr>
      <vt:lpstr>Camilo José Cela (1951): La Colmena.</vt:lpstr>
      <vt:lpstr>Camilo José Cela (1951): La Colmena.</vt:lpstr>
      <vt:lpstr>Camilo José Cela (1951): La Colmena.</vt:lpstr>
      <vt:lpstr>Camilo José Cela (1951): La Colmena.</vt:lpstr>
      <vt:lpstr>Camilo José Cela (1951): La Colmena.</vt:lpstr>
      <vt:lpstr>La novela social</vt:lpstr>
      <vt:lpstr>La novela social</vt:lpstr>
      <vt:lpstr>El neorrealismo</vt:lpstr>
      <vt:lpstr>El neorrealismo</vt:lpstr>
      <vt:lpstr>Sánchez Ferlosio: El Jarama</vt:lpstr>
      <vt:lpstr>Sánchez Ferlosio: El Jarama</vt:lpstr>
      <vt:lpstr>Sánchez Ferlosio: El Jarama</vt:lpstr>
      <vt:lpstr>Sánchez Ferlosio: El Jarama</vt:lpstr>
      <vt:lpstr>Sánchez Ferlosio: El Jarama</vt:lpstr>
      <vt:lpstr>El realismo social</vt:lpstr>
      <vt:lpstr>El realismo social</vt:lpstr>
      <vt:lpstr>El realismo social</vt:lpstr>
      <vt:lpstr>López Pacheco: Central Eléctrica</vt:lpstr>
      <vt:lpstr>López Pacheco: Central Eléctrica</vt:lpstr>
      <vt:lpstr>Grandes narradores de la época…</vt:lpstr>
      <vt:lpstr>Poesía social</vt:lpstr>
      <vt:lpstr>Poesía social</vt:lpstr>
      <vt:lpstr>Poesía Social</vt:lpstr>
      <vt:lpstr>La poesía es un arma cargada de futuro</vt:lpstr>
      <vt:lpstr>La poesía es un arma cargada de futuro (2)</vt:lpstr>
      <vt:lpstr>La poesía es un arma cargada de futuro (3)</vt:lpstr>
      <vt:lpstr>La poesía es un arma cargada de futuro (4)</vt:lpstr>
      <vt:lpstr>La poesía es un arma cargada de futuro (5)</vt:lpstr>
      <vt:lpstr>La poesía es un arma cargada de futuro (6)</vt:lpstr>
      <vt:lpstr>Poesía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Postguerra…</dc:title>
  <dc:creator>JOSE GABRIEL MOYA YANGÜELA</dc:creator>
  <cp:lastModifiedBy>JOSE GABRIEL MOYA YANGÜELA</cp:lastModifiedBy>
  <cp:revision>6</cp:revision>
  <dcterms:created xsi:type="dcterms:W3CDTF">2020-03-30T07:11:05Z</dcterms:created>
  <dcterms:modified xsi:type="dcterms:W3CDTF">2020-03-30T12:52:50Z</dcterms:modified>
</cp:coreProperties>
</file>