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D9B83-EB67-4734-A382-E66AE6EEA4E4}" type="datetimeFigureOut">
              <a:rPr lang="es-ES" smtClean="0"/>
              <a:pPr/>
              <a:t>19/07/2018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6E8F-6D32-4658-9F4E-881DF5355E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D9B83-EB67-4734-A382-E66AE6EEA4E4}" type="datetimeFigureOut">
              <a:rPr lang="es-ES" smtClean="0"/>
              <a:pPr/>
              <a:t>19/07/2018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6E8F-6D32-4658-9F4E-881DF5355E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D9B83-EB67-4734-A382-E66AE6EEA4E4}" type="datetimeFigureOut">
              <a:rPr lang="es-ES" smtClean="0"/>
              <a:pPr/>
              <a:t>19/07/2018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6E8F-6D32-4658-9F4E-881DF5355E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D9B83-EB67-4734-A382-E66AE6EEA4E4}" type="datetimeFigureOut">
              <a:rPr lang="es-ES" smtClean="0"/>
              <a:pPr/>
              <a:t>19/07/2018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6E8F-6D32-4658-9F4E-881DF5355E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D9B83-EB67-4734-A382-E66AE6EEA4E4}" type="datetimeFigureOut">
              <a:rPr lang="es-ES" smtClean="0"/>
              <a:pPr/>
              <a:t>19/07/2018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6E8F-6D32-4658-9F4E-881DF5355E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D9B83-EB67-4734-A382-E66AE6EEA4E4}" type="datetimeFigureOut">
              <a:rPr lang="es-ES" smtClean="0"/>
              <a:pPr/>
              <a:t>19/07/2018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6E8F-6D32-4658-9F4E-881DF5355E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D9B83-EB67-4734-A382-E66AE6EEA4E4}" type="datetimeFigureOut">
              <a:rPr lang="es-ES" smtClean="0"/>
              <a:pPr/>
              <a:t>19/07/2018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6E8F-6D32-4658-9F4E-881DF5355E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D9B83-EB67-4734-A382-E66AE6EEA4E4}" type="datetimeFigureOut">
              <a:rPr lang="es-ES" smtClean="0"/>
              <a:pPr/>
              <a:t>19/07/2018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6E8F-6D32-4658-9F4E-881DF5355E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D9B83-EB67-4734-A382-E66AE6EEA4E4}" type="datetimeFigureOut">
              <a:rPr lang="es-ES" smtClean="0"/>
              <a:pPr/>
              <a:t>19/07/2018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6E8F-6D32-4658-9F4E-881DF5355E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D9B83-EB67-4734-A382-E66AE6EEA4E4}" type="datetimeFigureOut">
              <a:rPr lang="es-ES" smtClean="0"/>
              <a:pPr/>
              <a:t>19/07/2018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6E8F-6D32-4658-9F4E-881DF5355E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D9B83-EB67-4734-A382-E66AE6EEA4E4}" type="datetimeFigureOut">
              <a:rPr lang="es-ES" smtClean="0"/>
              <a:pPr/>
              <a:t>19/07/2018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78B76E8F-6D32-4658-9F4E-881DF5355E31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3CD9B83-EB67-4734-A382-E66AE6EEA4E4}" type="datetimeFigureOut">
              <a:rPr lang="es-ES" smtClean="0"/>
              <a:pPr/>
              <a:t>19/07/2018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8B76E8F-6D32-4658-9F4E-881DF5355E31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ransition>
    <p:dissolv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hyperlink" Target="https://www.youtube.com/watch?v=OasbYWF4_S8" TargetMode="External"/><Relationship Id="rId1" Type="http://schemas.openxmlformats.org/officeDocument/2006/relationships/slideLayout" Target="../slideLayouts/slideLayout2.xml"/><Relationship Id="rId4" Type="http://schemas.openxmlformats.org/officeDocument/2006/relationships/slide" Target="slide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hyperlink" Target="https://nces.ed.gov/nceskids/createagraph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bbc.co.uk/schools/barnabybear/games/recycle.shtml" TargetMode="External"/><Relationship Id="rId5" Type="http://schemas.openxmlformats.org/officeDocument/2006/relationships/slide" Target="slide10.xml"/><Relationship Id="rId4" Type="http://schemas.openxmlformats.org/officeDocument/2006/relationships/slide" Target="slide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C:\Users\Francisco\Desktop\curso natural\descarg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443162"/>
            <a:ext cx="12192000" cy="4414838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78697" y="83547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>
                <a:latin typeface="Arial Black" pitchFamily="34" charset="0"/>
              </a:rPr>
              <a:t>RECYCLING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err="1" smtClean="0">
                <a:solidFill>
                  <a:schemeClr val="bg1"/>
                </a:solidFill>
              </a:rPr>
              <a:t>How</a:t>
            </a:r>
            <a:r>
              <a:rPr lang="es-ES" dirty="0" smtClean="0">
                <a:solidFill>
                  <a:schemeClr val="bg1"/>
                </a:solidFill>
              </a:rPr>
              <a:t> can I </a:t>
            </a:r>
            <a:r>
              <a:rPr lang="es-ES" dirty="0" err="1" smtClean="0">
                <a:solidFill>
                  <a:schemeClr val="bg1"/>
                </a:solidFill>
              </a:rPr>
              <a:t>change</a:t>
            </a:r>
            <a:r>
              <a:rPr lang="es-ES" dirty="0" smtClean="0">
                <a:solidFill>
                  <a:schemeClr val="bg1"/>
                </a:solidFill>
              </a:rPr>
              <a:t> my </a:t>
            </a:r>
            <a:r>
              <a:rPr lang="es-ES" dirty="0" err="1" smtClean="0">
                <a:solidFill>
                  <a:schemeClr val="bg1"/>
                </a:solidFill>
              </a:rPr>
              <a:t>school</a:t>
            </a:r>
            <a:r>
              <a:rPr lang="es-ES" dirty="0" smtClean="0">
                <a:solidFill>
                  <a:schemeClr val="bg1"/>
                </a:solidFill>
              </a:rPr>
              <a:t>?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40040" y="2863089"/>
            <a:ext cx="9144000" cy="1655762"/>
          </a:xfrm>
        </p:spPr>
        <p:txBody>
          <a:bodyPr/>
          <a:lstStyle/>
          <a:p>
            <a:r>
              <a:rPr lang="es-ES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2</a:t>
            </a:r>
            <a:r>
              <a:rPr lang="es-ES" baseline="30000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nd</a:t>
            </a:r>
            <a:r>
              <a:rPr lang="es-ES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 grade of </a:t>
            </a:r>
            <a:r>
              <a:rPr lang="es-ES" dirty="0" err="1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Primary</a:t>
            </a:r>
            <a:r>
              <a:rPr lang="es-ES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 </a:t>
            </a:r>
            <a:r>
              <a:rPr lang="es-ES" dirty="0" err="1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Education</a:t>
            </a:r>
            <a:r>
              <a:rPr lang="es-ES" dirty="0" smtClean="0">
                <a:latin typeface="Arial Black" pitchFamily="34" charset="0"/>
              </a:rPr>
              <a:t>.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1031" name="AutoShape 7" descr="Resultado de imagen de niÃ±os recicland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3" name="AutoShape 9" descr="Resultado de imagen de niÃ±os recicland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66820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793115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 err="1" smtClean="0"/>
              <a:t>Self</a:t>
            </a:r>
            <a:r>
              <a:rPr lang="es-ES" dirty="0" smtClean="0"/>
              <a:t>/peer </a:t>
            </a:r>
            <a:r>
              <a:rPr lang="es-ES" dirty="0" err="1" smtClean="0"/>
              <a:t>assessment</a:t>
            </a: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243844" y="1740283"/>
          <a:ext cx="11667747" cy="37365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7097"/>
                <a:gridCol w="1166775"/>
                <a:gridCol w="1166775"/>
                <a:gridCol w="1166775"/>
                <a:gridCol w="1166775"/>
                <a:gridCol w="1166775"/>
                <a:gridCol w="1166775"/>
              </a:tblGrid>
              <a:tr h="442357">
                <a:tc>
                  <a:txBody>
                    <a:bodyPr/>
                    <a:lstStyle/>
                    <a:p>
                      <a:pPr algn="ctr"/>
                      <a:r>
                        <a:rPr lang="es-ES" dirty="0" err="1" smtClean="0"/>
                        <a:t>Recycling</a:t>
                      </a:r>
                      <a:r>
                        <a:rPr lang="es-ES" baseline="0" dirty="0" smtClean="0"/>
                        <a:t> in my </a:t>
                      </a:r>
                      <a:r>
                        <a:rPr lang="es-ES" baseline="0" dirty="0" err="1" smtClean="0"/>
                        <a:t>school</a:t>
                      </a:r>
                      <a:endParaRPr lang="es-E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ES" dirty="0" err="1" smtClean="0"/>
                        <a:t>Self-assessment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Peer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assessment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442357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" b="1" dirty="0" smtClean="0">
                          <a:solidFill>
                            <a:schemeClr val="bg1"/>
                          </a:solidFill>
                        </a:rPr>
                        <a:t>I can….</a:t>
                      </a:r>
                      <a:endParaRPr lang="es-E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</a:tr>
              <a:tr h="442357">
                <a:tc>
                  <a:txBody>
                    <a:bodyPr/>
                    <a:lstStyle/>
                    <a:p>
                      <a:pPr algn="ctr"/>
                      <a:r>
                        <a:rPr lang="es-ES" dirty="0" err="1" smtClean="0"/>
                        <a:t>I</a:t>
                      </a:r>
                      <a:r>
                        <a:rPr lang="es-ES" baseline="0" dirty="0" err="1" smtClean="0"/>
                        <a:t>dentify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the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reality</a:t>
                      </a:r>
                      <a:r>
                        <a:rPr lang="es-ES" baseline="0" dirty="0" smtClean="0"/>
                        <a:t> of </a:t>
                      </a:r>
                      <a:r>
                        <a:rPr lang="es-ES" baseline="0" dirty="0" err="1" smtClean="0"/>
                        <a:t>recycling</a:t>
                      </a:r>
                      <a:r>
                        <a:rPr lang="es-ES" baseline="0" dirty="0" smtClean="0"/>
                        <a:t> in </a:t>
                      </a:r>
                      <a:r>
                        <a:rPr lang="es-ES" baseline="0" dirty="0" err="1" smtClean="0"/>
                        <a:t>the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school</a:t>
                      </a:r>
                      <a:r>
                        <a:rPr lang="es-ES" baseline="0" dirty="0" smtClean="0"/>
                        <a:t> and in </a:t>
                      </a:r>
                      <a:r>
                        <a:rPr lang="es-ES" baseline="0" dirty="0" err="1" smtClean="0"/>
                        <a:t>the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planet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</a:tr>
              <a:tr h="442357">
                <a:tc>
                  <a:txBody>
                    <a:bodyPr/>
                    <a:lstStyle/>
                    <a:p>
                      <a:pPr algn="ctr"/>
                      <a:r>
                        <a:rPr lang="es-ES" dirty="0" err="1" smtClean="0"/>
                        <a:t>Classify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the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rubbish</a:t>
                      </a:r>
                      <a:r>
                        <a:rPr lang="es-ES" dirty="0" smtClean="0"/>
                        <a:t> in </a:t>
                      </a:r>
                      <a:r>
                        <a:rPr lang="es-ES" dirty="0" err="1" smtClean="0"/>
                        <a:t>the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correct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container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</a:tr>
              <a:tr h="442357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Use a data </a:t>
                      </a:r>
                      <a:r>
                        <a:rPr lang="es-ES" dirty="0" err="1" smtClean="0"/>
                        <a:t>table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to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organize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the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information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</a:tr>
              <a:tr h="442357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Use</a:t>
                      </a:r>
                      <a:r>
                        <a:rPr lang="es-ES" baseline="0" dirty="0" smtClean="0"/>
                        <a:t> a </a:t>
                      </a:r>
                      <a:r>
                        <a:rPr lang="es-ES" baseline="0" dirty="0" err="1" smtClean="0"/>
                        <a:t>graph</a:t>
                      </a:r>
                      <a:r>
                        <a:rPr lang="es-ES" baseline="0" dirty="0" smtClean="0"/>
                        <a:t> and compare </a:t>
                      </a:r>
                      <a:r>
                        <a:rPr lang="es-ES" baseline="0" dirty="0" err="1" smtClean="0"/>
                        <a:t>the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results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</a:tr>
              <a:tr h="442357">
                <a:tc>
                  <a:txBody>
                    <a:bodyPr/>
                    <a:lstStyle/>
                    <a:p>
                      <a:pPr algn="ctr"/>
                      <a:r>
                        <a:rPr lang="es-ES" dirty="0" err="1" smtClean="0"/>
                        <a:t>Explain</a:t>
                      </a:r>
                      <a:r>
                        <a:rPr lang="es-ES" baseline="0" dirty="0" smtClean="0"/>
                        <a:t> my </a:t>
                      </a:r>
                      <a:r>
                        <a:rPr lang="es-ES" baseline="0" dirty="0" err="1" smtClean="0"/>
                        <a:t>own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conclusion</a:t>
                      </a:r>
                      <a:r>
                        <a:rPr lang="es-ES" baseline="0" dirty="0" smtClean="0"/>
                        <a:t> 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</a:tr>
              <a:tr h="442357"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 descr="C:\Users\Francisco\Desktop\curso natural\happ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27905" y="2197612"/>
            <a:ext cx="425387" cy="425387"/>
          </a:xfrm>
          <a:prstGeom prst="rect">
            <a:avLst/>
          </a:prstGeom>
          <a:noFill/>
        </p:spPr>
      </p:pic>
      <p:pic>
        <p:nvPicPr>
          <p:cNvPr id="6" name="Picture 2" descr="C:\Users\Francisco\Desktop\curso natural\happ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96529" y="2179324"/>
            <a:ext cx="425387" cy="425387"/>
          </a:xfrm>
          <a:prstGeom prst="rect">
            <a:avLst/>
          </a:prstGeom>
          <a:noFill/>
        </p:spPr>
      </p:pic>
      <p:pic>
        <p:nvPicPr>
          <p:cNvPr id="1028" name="Picture 4" descr="C:\Users\Francisco\Desktop\curso natural\medium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25770" y="2208661"/>
            <a:ext cx="376047" cy="376047"/>
          </a:xfrm>
          <a:prstGeom prst="rect">
            <a:avLst/>
          </a:prstGeom>
          <a:noFill/>
        </p:spPr>
      </p:pic>
      <p:pic>
        <p:nvPicPr>
          <p:cNvPr id="9" name="Picture 4" descr="C:\Users\Francisco\Desktop\curso natural\medium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30970" y="2202565"/>
            <a:ext cx="376047" cy="376047"/>
          </a:xfrm>
          <a:prstGeom prst="rect">
            <a:avLst/>
          </a:prstGeom>
          <a:noFill/>
        </p:spPr>
      </p:pic>
      <p:pic>
        <p:nvPicPr>
          <p:cNvPr id="1029" name="Picture 5" descr="C:\Users\Francisco\Desktop\curso natural\nicubunu-Emoticons-Question-fac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07808" y="2204535"/>
            <a:ext cx="414592" cy="400811"/>
          </a:xfrm>
          <a:prstGeom prst="rect">
            <a:avLst/>
          </a:prstGeom>
          <a:noFill/>
        </p:spPr>
      </p:pic>
      <p:pic>
        <p:nvPicPr>
          <p:cNvPr id="11" name="Picture 5" descr="C:\Users\Francisco\Desktop\curso natural\nicubunu-Emoticons-Question-fac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00816" y="2210631"/>
            <a:ext cx="414592" cy="400811"/>
          </a:xfrm>
          <a:prstGeom prst="rect">
            <a:avLst/>
          </a:prstGeom>
          <a:noFill/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Conclusion</a:t>
            </a: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609600" y="1935163"/>
          <a:ext cx="10972801" cy="311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99693"/>
                <a:gridCol w="6873108"/>
              </a:tblGrid>
              <a:tr h="370840">
                <a:tc>
                  <a:txBody>
                    <a:bodyPr/>
                    <a:lstStyle/>
                    <a:p>
                      <a:r>
                        <a:rPr lang="es-ES" b="0" dirty="0" err="1" smtClean="0">
                          <a:solidFill>
                            <a:schemeClr val="tx1"/>
                          </a:solidFill>
                        </a:rPr>
                        <a:t>Is</a:t>
                      </a:r>
                      <a:r>
                        <a:rPr lang="es-ES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b="0" baseline="0" dirty="0" err="1" smtClean="0">
                          <a:solidFill>
                            <a:schemeClr val="tx1"/>
                          </a:solidFill>
                        </a:rPr>
                        <a:t>your</a:t>
                      </a:r>
                      <a:r>
                        <a:rPr lang="es-ES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b="0" baseline="0" dirty="0" err="1" smtClean="0">
                          <a:solidFill>
                            <a:schemeClr val="tx1"/>
                          </a:solidFill>
                        </a:rPr>
                        <a:t>prediction</a:t>
                      </a:r>
                      <a:r>
                        <a:rPr lang="es-ES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b="0" baseline="0" dirty="0" err="1" smtClean="0">
                          <a:solidFill>
                            <a:schemeClr val="tx1"/>
                          </a:solidFill>
                        </a:rPr>
                        <a:t>right</a:t>
                      </a:r>
                      <a:r>
                        <a:rPr lang="es-ES" b="0" baseline="0" dirty="0" smtClean="0">
                          <a:solidFill>
                            <a:schemeClr val="tx1"/>
                          </a:solidFill>
                        </a:rPr>
                        <a:t>?</a:t>
                      </a:r>
                    </a:p>
                    <a:p>
                      <a:endParaRPr lang="es-ES" b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s-ES" b="0" dirty="0">
                        <a:solidFill>
                          <a:schemeClr val="tx1"/>
                        </a:solidFill>
                      </a:endParaRPr>
                    </a:p>
                  </a:txBody>
                  <a:tcPr marL="95416" marR="95416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 marL="95416" marR="95416">
                    <a:solidFill>
                      <a:schemeClr val="bg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b="0" dirty="0" err="1" smtClean="0">
                          <a:solidFill>
                            <a:schemeClr val="tx1"/>
                          </a:solidFill>
                        </a:rPr>
                        <a:t>What</a:t>
                      </a:r>
                      <a:r>
                        <a:rPr lang="es-ES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b="0" dirty="0" err="1" smtClean="0">
                          <a:solidFill>
                            <a:schemeClr val="tx1"/>
                          </a:solidFill>
                        </a:rPr>
                        <a:t>changes</a:t>
                      </a:r>
                      <a:r>
                        <a:rPr lang="es-ES" b="0" baseline="0" dirty="0" smtClean="0">
                          <a:solidFill>
                            <a:schemeClr val="tx1"/>
                          </a:solidFill>
                        </a:rPr>
                        <a:t> can </a:t>
                      </a:r>
                      <a:r>
                        <a:rPr lang="es-ES" b="0" baseline="0" dirty="0" err="1" smtClean="0">
                          <a:solidFill>
                            <a:schemeClr val="tx1"/>
                          </a:solidFill>
                        </a:rPr>
                        <a:t>you</a:t>
                      </a:r>
                      <a:r>
                        <a:rPr lang="es-ES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b="0" baseline="0" dirty="0" err="1" smtClean="0">
                          <a:solidFill>
                            <a:schemeClr val="tx1"/>
                          </a:solidFill>
                        </a:rPr>
                        <a:t>see</a:t>
                      </a:r>
                      <a:r>
                        <a:rPr lang="es-ES" b="0" baseline="0" dirty="0" smtClean="0">
                          <a:solidFill>
                            <a:schemeClr val="tx1"/>
                          </a:solidFill>
                        </a:rPr>
                        <a:t>?</a:t>
                      </a:r>
                    </a:p>
                    <a:p>
                      <a:endParaRPr lang="es-ES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s-ES" b="0" dirty="0">
                        <a:solidFill>
                          <a:schemeClr val="tx1"/>
                        </a:solidFill>
                      </a:endParaRPr>
                    </a:p>
                  </a:txBody>
                  <a:tcPr marL="95416" marR="95416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 marL="95416" marR="95416">
                    <a:solidFill>
                      <a:schemeClr val="bg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b="0" dirty="0" err="1" smtClean="0">
                          <a:solidFill>
                            <a:schemeClr val="tx1"/>
                          </a:solidFill>
                        </a:rPr>
                        <a:t>How</a:t>
                      </a:r>
                      <a:r>
                        <a:rPr lang="es-ES" b="0" baseline="0" dirty="0" smtClean="0">
                          <a:solidFill>
                            <a:schemeClr val="tx1"/>
                          </a:solidFill>
                        </a:rPr>
                        <a:t> do </a:t>
                      </a:r>
                      <a:r>
                        <a:rPr lang="es-ES" b="0" baseline="0" dirty="0" err="1" smtClean="0">
                          <a:solidFill>
                            <a:schemeClr val="tx1"/>
                          </a:solidFill>
                        </a:rPr>
                        <a:t>you</a:t>
                      </a:r>
                      <a:r>
                        <a:rPr lang="es-ES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b="0" baseline="0" dirty="0" err="1" smtClean="0">
                          <a:solidFill>
                            <a:schemeClr val="tx1"/>
                          </a:solidFill>
                        </a:rPr>
                        <a:t>feel</a:t>
                      </a:r>
                      <a:r>
                        <a:rPr lang="es-ES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b="0" baseline="0" dirty="0" err="1" smtClean="0">
                          <a:solidFill>
                            <a:schemeClr val="tx1"/>
                          </a:solidFill>
                        </a:rPr>
                        <a:t>about</a:t>
                      </a:r>
                      <a:r>
                        <a:rPr lang="es-ES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b="0" baseline="0" dirty="0" err="1" smtClean="0">
                          <a:solidFill>
                            <a:schemeClr val="tx1"/>
                          </a:solidFill>
                        </a:rPr>
                        <a:t>the</a:t>
                      </a:r>
                      <a:r>
                        <a:rPr lang="es-ES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b="0" baseline="0" dirty="0" err="1" smtClean="0">
                          <a:solidFill>
                            <a:schemeClr val="tx1"/>
                          </a:solidFill>
                        </a:rPr>
                        <a:t>changes</a:t>
                      </a:r>
                      <a:r>
                        <a:rPr lang="es-ES" b="0" baseline="0" dirty="0" smtClean="0">
                          <a:solidFill>
                            <a:schemeClr val="tx1"/>
                          </a:solidFill>
                        </a:rPr>
                        <a:t>?</a:t>
                      </a:r>
                    </a:p>
                    <a:p>
                      <a:endParaRPr lang="es-ES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s-ES" b="0" dirty="0">
                        <a:solidFill>
                          <a:schemeClr val="tx1"/>
                        </a:solidFill>
                      </a:endParaRPr>
                    </a:p>
                  </a:txBody>
                  <a:tcPr marL="95416" marR="95416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 marL="95416" marR="95416">
                    <a:solidFill>
                      <a:schemeClr val="bg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tx1"/>
                        </a:solidFill>
                      </a:endParaRPr>
                    </a:p>
                  </a:txBody>
                  <a:tcPr marL="95416" marR="95416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 marL="95416" marR="95416"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4314825" y="1385888"/>
            <a:ext cx="7329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  </a:t>
            </a:r>
            <a:r>
              <a:rPr lang="es-ES" dirty="0" err="1" smtClean="0"/>
              <a:t>Group</a:t>
            </a:r>
            <a:r>
              <a:rPr lang="es-ES" dirty="0" smtClean="0"/>
              <a:t> </a:t>
            </a:r>
            <a:r>
              <a:rPr lang="es-ES" dirty="0" err="1" smtClean="0"/>
              <a:t>name</a:t>
            </a:r>
            <a:r>
              <a:rPr lang="es-ES" dirty="0" smtClean="0"/>
              <a:t>: </a:t>
            </a:r>
            <a:r>
              <a:rPr lang="es-ES" u="sng" dirty="0" smtClean="0"/>
              <a:t>__________________________</a:t>
            </a:r>
            <a:r>
              <a:rPr lang="es-ES" dirty="0" smtClean="0"/>
              <a:t>				</a:t>
            </a:r>
            <a:endParaRPr lang="es-ES" dirty="0"/>
          </a:p>
        </p:txBody>
      </p:sp>
      <p:pic>
        <p:nvPicPr>
          <p:cNvPr id="3073" name="Picture 1" descr="C:\Users\Francisco\Desktop\curso natural\images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28847" y="5235334"/>
            <a:ext cx="8058150" cy="1865553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842965" y="4414838"/>
            <a:ext cx="9658348" cy="1371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Rectángulo redondeado"/>
          <p:cNvSpPr/>
          <p:nvPr/>
        </p:nvSpPr>
        <p:spPr>
          <a:xfrm>
            <a:off x="771527" y="1414463"/>
            <a:ext cx="8743951" cy="2728912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8162" y="0"/>
            <a:ext cx="10972800" cy="1143000"/>
          </a:xfrm>
        </p:spPr>
        <p:txBody>
          <a:bodyPr/>
          <a:lstStyle/>
          <a:p>
            <a:pPr algn="ctr"/>
            <a:r>
              <a:rPr lang="es-ES" b="1" dirty="0" err="1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Objectives</a:t>
            </a:r>
            <a:endParaRPr lang="es-ES" b="1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01623" y="1472056"/>
            <a:ext cx="10642665" cy="4542981"/>
          </a:xfrm>
        </p:spPr>
        <p:txBody>
          <a:bodyPr>
            <a:normAutofit fontScale="92500" lnSpcReduction="20000"/>
          </a:bodyPr>
          <a:lstStyle/>
          <a:p>
            <a:r>
              <a:rPr lang="ca-ES" sz="3000" b="1" dirty="0" err="1"/>
              <a:t>Learning</a:t>
            </a:r>
            <a:r>
              <a:rPr lang="ca-ES" sz="3000" b="1" dirty="0"/>
              <a:t> </a:t>
            </a:r>
            <a:r>
              <a:rPr lang="ca-ES" sz="3000" b="1" dirty="0" smtClean="0"/>
              <a:t>Objectives</a:t>
            </a:r>
          </a:p>
          <a:p>
            <a:r>
              <a:rPr lang="ca-ES" sz="3000" dirty="0" smtClean="0">
                <a:solidFill>
                  <a:schemeClr val="bg1"/>
                </a:solidFill>
              </a:rPr>
              <a:t>To </a:t>
            </a:r>
            <a:r>
              <a:rPr lang="ca-ES" sz="3000" dirty="0" err="1" smtClean="0">
                <a:solidFill>
                  <a:schemeClr val="bg1"/>
                </a:solidFill>
              </a:rPr>
              <a:t>understand</a:t>
            </a:r>
            <a:r>
              <a:rPr lang="ca-ES" sz="3000" dirty="0" smtClean="0">
                <a:solidFill>
                  <a:schemeClr val="bg1"/>
                </a:solidFill>
              </a:rPr>
              <a:t> </a:t>
            </a:r>
            <a:r>
              <a:rPr lang="ca-ES" sz="3000" dirty="0" err="1" smtClean="0">
                <a:solidFill>
                  <a:schemeClr val="bg1"/>
                </a:solidFill>
              </a:rPr>
              <a:t>the</a:t>
            </a:r>
            <a:r>
              <a:rPr lang="ca-ES" sz="3000" dirty="0" smtClean="0">
                <a:solidFill>
                  <a:schemeClr val="bg1"/>
                </a:solidFill>
              </a:rPr>
              <a:t> </a:t>
            </a:r>
            <a:r>
              <a:rPr lang="ca-ES" sz="3000" dirty="0" err="1" smtClean="0">
                <a:solidFill>
                  <a:schemeClr val="bg1"/>
                </a:solidFill>
              </a:rPr>
              <a:t>importance</a:t>
            </a:r>
            <a:r>
              <a:rPr lang="ca-ES" sz="3000" dirty="0" smtClean="0">
                <a:solidFill>
                  <a:schemeClr val="bg1"/>
                </a:solidFill>
              </a:rPr>
              <a:t> of </a:t>
            </a:r>
            <a:r>
              <a:rPr lang="ca-ES" sz="3000" dirty="0" err="1" smtClean="0">
                <a:solidFill>
                  <a:schemeClr val="bg1"/>
                </a:solidFill>
              </a:rPr>
              <a:t>recycling</a:t>
            </a:r>
            <a:r>
              <a:rPr lang="ca-ES" sz="3000" dirty="0" smtClean="0">
                <a:solidFill>
                  <a:schemeClr val="bg1"/>
                </a:solidFill>
              </a:rPr>
              <a:t>.</a:t>
            </a:r>
          </a:p>
          <a:p>
            <a:r>
              <a:rPr lang="ca-ES" sz="3000" dirty="0" smtClean="0">
                <a:solidFill>
                  <a:schemeClr val="bg1"/>
                </a:solidFill>
              </a:rPr>
              <a:t>To </a:t>
            </a:r>
            <a:r>
              <a:rPr lang="ca-ES" sz="3000" dirty="0" err="1" smtClean="0">
                <a:solidFill>
                  <a:schemeClr val="bg1"/>
                </a:solidFill>
              </a:rPr>
              <a:t>carry</a:t>
            </a:r>
            <a:r>
              <a:rPr lang="ca-ES" sz="3000" dirty="0" smtClean="0">
                <a:solidFill>
                  <a:schemeClr val="bg1"/>
                </a:solidFill>
              </a:rPr>
              <a:t> </a:t>
            </a:r>
            <a:r>
              <a:rPr lang="ca-ES" sz="3000" dirty="0" err="1" smtClean="0">
                <a:solidFill>
                  <a:schemeClr val="bg1"/>
                </a:solidFill>
              </a:rPr>
              <a:t>out</a:t>
            </a:r>
            <a:r>
              <a:rPr lang="ca-ES" sz="3000" dirty="0" smtClean="0">
                <a:solidFill>
                  <a:schemeClr val="bg1"/>
                </a:solidFill>
              </a:rPr>
              <a:t> </a:t>
            </a:r>
            <a:r>
              <a:rPr lang="ca-ES" sz="3000" dirty="0" err="1" smtClean="0">
                <a:solidFill>
                  <a:schemeClr val="bg1"/>
                </a:solidFill>
              </a:rPr>
              <a:t>an</a:t>
            </a:r>
            <a:r>
              <a:rPr lang="ca-ES" sz="3000" dirty="0" smtClean="0">
                <a:solidFill>
                  <a:schemeClr val="bg1"/>
                </a:solidFill>
              </a:rPr>
              <a:t> </a:t>
            </a:r>
            <a:r>
              <a:rPr lang="ca-ES" sz="3000" dirty="0" err="1" smtClean="0">
                <a:solidFill>
                  <a:schemeClr val="bg1"/>
                </a:solidFill>
              </a:rPr>
              <a:t>observation</a:t>
            </a:r>
            <a:r>
              <a:rPr lang="ca-ES" sz="3000" dirty="0" smtClean="0">
                <a:solidFill>
                  <a:schemeClr val="bg1"/>
                </a:solidFill>
              </a:rPr>
              <a:t> </a:t>
            </a:r>
            <a:r>
              <a:rPr lang="ca-ES" sz="3000" dirty="0" err="1" smtClean="0">
                <a:solidFill>
                  <a:schemeClr val="bg1"/>
                </a:solidFill>
              </a:rPr>
              <a:t>task</a:t>
            </a:r>
            <a:r>
              <a:rPr lang="ca-ES" sz="3000" dirty="0" smtClean="0">
                <a:solidFill>
                  <a:schemeClr val="bg1"/>
                </a:solidFill>
              </a:rPr>
              <a:t> in </a:t>
            </a:r>
            <a:r>
              <a:rPr lang="ca-ES" sz="3000" dirty="0" err="1" smtClean="0">
                <a:solidFill>
                  <a:schemeClr val="bg1"/>
                </a:solidFill>
              </a:rPr>
              <a:t>the</a:t>
            </a:r>
            <a:r>
              <a:rPr lang="ca-ES" sz="3000" dirty="0" smtClean="0">
                <a:solidFill>
                  <a:schemeClr val="bg1"/>
                </a:solidFill>
              </a:rPr>
              <a:t> </a:t>
            </a:r>
            <a:r>
              <a:rPr lang="ca-ES" sz="3000" dirty="0" err="1" smtClean="0">
                <a:solidFill>
                  <a:schemeClr val="bg1"/>
                </a:solidFill>
              </a:rPr>
              <a:t>playground</a:t>
            </a:r>
            <a:r>
              <a:rPr lang="ca-ES" sz="3000" dirty="0" smtClean="0">
                <a:solidFill>
                  <a:schemeClr val="bg1"/>
                </a:solidFill>
              </a:rPr>
              <a:t>.</a:t>
            </a:r>
          </a:p>
          <a:p>
            <a:r>
              <a:rPr lang="ca-ES" sz="3000" dirty="0" smtClean="0">
                <a:solidFill>
                  <a:schemeClr val="bg1"/>
                </a:solidFill>
              </a:rPr>
              <a:t>To </a:t>
            </a:r>
            <a:r>
              <a:rPr lang="ca-ES" sz="3000" dirty="0" err="1" smtClean="0">
                <a:solidFill>
                  <a:schemeClr val="bg1"/>
                </a:solidFill>
              </a:rPr>
              <a:t>use</a:t>
            </a:r>
            <a:r>
              <a:rPr lang="ca-ES" sz="3000" dirty="0" smtClean="0">
                <a:solidFill>
                  <a:schemeClr val="bg1"/>
                </a:solidFill>
              </a:rPr>
              <a:t> a data </a:t>
            </a:r>
            <a:r>
              <a:rPr lang="ca-ES" sz="3000" dirty="0" err="1" smtClean="0">
                <a:solidFill>
                  <a:schemeClr val="bg1"/>
                </a:solidFill>
              </a:rPr>
              <a:t>table</a:t>
            </a:r>
            <a:r>
              <a:rPr lang="ca-ES" sz="3000" dirty="0" smtClean="0">
                <a:solidFill>
                  <a:schemeClr val="bg1"/>
                </a:solidFill>
              </a:rPr>
              <a:t> to </a:t>
            </a:r>
            <a:r>
              <a:rPr lang="ca-ES" sz="3000" dirty="0" err="1" smtClean="0">
                <a:solidFill>
                  <a:schemeClr val="bg1"/>
                </a:solidFill>
              </a:rPr>
              <a:t>organize</a:t>
            </a:r>
            <a:r>
              <a:rPr lang="ca-ES" sz="3000" dirty="0" smtClean="0">
                <a:solidFill>
                  <a:schemeClr val="bg1"/>
                </a:solidFill>
              </a:rPr>
              <a:t> </a:t>
            </a:r>
            <a:r>
              <a:rPr lang="ca-ES" sz="3000" dirty="0" err="1" smtClean="0">
                <a:solidFill>
                  <a:schemeClr val="bg1"/>
                </a:solidFill>
              </a:rPr>
              <a:t>information</a:t>
            </a:r>
            <a:r>
              <a:rPr lang="ca-ES" sz="3000" dirty="0" smtClean="0">
                <a:solidFill>
                  <a:schemeClr val="bg1"/>
                </a:solidFill>
              </a:rPr>
              <a:t>.</a:t>
            </a:r>
          </a:p>
          <a:p>
            <a:r>
              <a:rPr lang="ca-ES" sz="3000" dirty="0" smtClean="0">
                <a:solidFill>
                  <a:schemeClr val="bg1"/>
                </a:solidFill>
              </a:rPr>
              <a:t>To </a:t>
            </a:r>
            <a:r>
              <a:rPr lang="ca-ES" sz="3000" dirty="0" err="1" smtClean="0">
                <a:solidFill>
                  <a:schemeClr val="bg1"/>
                </a:solidFill>
              </a:rPr>
              <a:t>take</a:t>
            </a:r>
            <a:r>
              <a:rPr lang="ca-ES" sz="3000" dirty="0" smtClean="0">
                <a:solidFill>
                  <a:schemeClr val="bg1"/>
                </a:solidFill>
              </a:rPr>
              <a:t> </a:t>
            </a:r>
            <a:r>
              <a:rPr lang="ca-ES" sz="3000" dirty="0" err="1" smtClean="0">
                <a:solidFill>
                  <a:schemeClr val="bg1"/>
                </a:solidFill>
              </a:rPr>
              <a:t>care</a:t>
            </a:r>
            <a:r>
              <a:rPr lang="ca-ES" sz="3000" dirty="0" smtClean="0">
                <a:solidFill>
                  <a:schemeClr val="bg1"/>
                </a:solidFill>
              </a:rPr>
              <a:t> of </a:t>
            </a:r>
            <a:r>
              <a:rPr lang="ca-ES" sz="3000" dirty="0" err="1" smtClean="0">
                <a:solidFill>
                  <a:schemeClr val="bg1"/>
                </a:solidFill>
              </a:rPr>
              <a:t>the</a:t>
            </a:r>
            <a:r>
              <a:rPr lang="ca-ES" sz="3000" dirty="0" smtClean="0">
                <a:solidFill>
                  <a:schemeClr val="bg1"/>
                </a:solidFill>
              </a:rPr>
              <a:t> </a:t>
            </a:r>
            <a:r>
              <a:rPr lang="ca-ES" sz="3000" dirty="0" err="1" smtClean="0">
                <a:solidFill>
                  <a:schemeClr val="bg1"/>
                </a:solidFill>
              </a:rPr>
              <a:t>environment</a:t>
            </a:r>
            <a:r>
              <a:rPr lang="ca-ES" sz="3000" dirty="0" smtClean="0">
                <a:solidFill>
                  <a:schemeClr val="bg1"/>
                </a:solidFill>
              </a:rPr>
              <a:t> </a:t>
            </a:r>
            <a:r>
              <a:rPr lang="ca-ES" sz="3000" dirty="0" err="1" smtClean="0">
                <a:solidFill>
                  <a:schemeClr val="bg1"/>
                </a:solidFill>
              </a:rPr>
              <a:t>around</a:t>
            </a:r>
            <a:r>
              <a:rPr lang="ca-ES" sz="3000" dirty="0" smtClean="0">
                <a:solidFill>
                  <a:schemeClr val="bg1"/>
                </a:solidFill>
              </a:rPr>
              <a:t> us.</a:t>
            </a:r>
          </a:p>
          <a:p>
            <a:r>
              <a:rPr lang="ca-ES" sz="3000" dirty="0" smtClean="0">
                <a:solidFill>
                  <a:schemeClr val="bg1"/>
                </a:solidFill>
              </a:rPr>
              <a:t>To </a:t>
            </a:r>
            <a:r>
              <a:rPr lang="ca-ES" sz="3000" dirty="0" err="1" smtClean="0">
                <a:solidFill>
                  <a:schemeClr val="bg1"/>
                </a:solidFill>
              </a:rPr>
              <a:t>research</a:t>
            </a:r>
            <a:r>
              <a:rPr lang="ca-ES" sz="3000" dirty="0" smtClean="0">
                <a:solidFill>
                  <a:schemeClr val="bg1"/>
                </a:solidFill>
              </a:rPr>
              <a:t> </a:t>
            </a:r>
            <a:r>
              <a:rPr lang="ca-ES" sz="3000" dirty="0" err="1" smtClean="0">
                <a:solidFill>
                  <a:schemeClr val="bg1"/>
                </a:solidFill>
              </a:rPr>
              <a:t>about</a:t>
            </a:r>
            <a:r>
              <a:rPr lang="ca-ES" sz="3000" dirty="0" smtClean="0">
                <a:solidFill>
                  <a:schemeClr val="bg1"/>
                </a:solidFill>
              </a:rPr>
              <a:t> </a:t>
            </a:r>
            <a:r>
              <a:rPr lang="ca-ES" sz="3000" dirty="0" err="1" smtClean="0">
                <a:solidFill>
                  <a:schemeClr val="bg1"/>
                </a:solidFill>
              </a:rPr>
              <a:t>school</a:t>
            </a:r>
            <a:r>
              <a:rPr lang="ca-ES" sz="3000" dirty="0" smtClean="0">
                <a:solidFill>
                  <a:schemeClr val="bg1"/>
                </a:solidFill>
              </a:rPr>
              <a:t> </a:t>
            </a:r>
            <a:r>
              <a:rPr lang="ca-ES" sz="3000" dirty="0" err="1" smtClean="0">
                <a:solidFill>
                  <a:schemeClr val="bg1"/>
                </a:solidFill>
              </a:rPr>
              <a:t>cleaning</a:t>
            </a:r>
            <a:r>
              <a:rPr lang="ca-ES" sz="3000" dirty="0" smtClean="0">
                <a:solidFill>
                  <a:schemeClr val="bg1"/>
                </a:solidFill>
              </a:rPr>
              <a:t> and how to </a:t>
            </a:r>
            <a:r>
              <a:rPr lang="ca-ES" sz="3000" dirty="0" err="1" smtClean="0">
                <a:solidFill>
                  <a:schemeClr val="bg1"/>
                </a:solidFill>
              </a:rPr>
              <a:t>improve</a:t>
            </a:r>
            <a:r>
              <a:rPr lang="ca-ES" sz="3000" dirty="0" smtClean="0">
                <a:solidFill>
                  <a:schemeClr val="bg1"/>
                </a:solidFill>
              </a:rPr>
              <a:t> it</a:t>
            </a:r>
            <a:r>
              <a:rPr lang="ca-ES" sz="3000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.</a:t>
            </a:r>
          </a:p>
          <a:p>
            <a:endParaRPr lang="ca-ES" sz="3000" dirty="0"/>
          </a:p>
          <a:p>
            <a:r>
              <a:rPr lang="ca-ES" sz="3000" b="1" dirty="0" err="1" smtClean="0"/>
              <a:t>Literacy</a:t>
            </a:r>
            <a:endParaRPr lang="ca-ES" sz="3000" b="1" dirty="0" smtClean="0"/>
          </a:p>
          <a:p>
            <a:r>
              <a:rPr lang="ca-ES" sz="3000" dirty="0" smtClean="0">
                <a:solidFill>
                  <a:schemeClr val="bg1"/>
                </a:solidFill>
              </a:rPr>
              <a:t>To </a:t>
            </a:r>
            <a:r>
              <a:rPr lang="ca-ES" sz="3000" dirty="0" err="1" smtClean="0">
                <a:solidFill>
                  <a:schemeClr val="bg1"/>
                </a:solidFill>
              </a:rPr>
              <a:t>use</a:t>
            </a:r>
            <a:r>
              <a:rPr lang="ca-ES" sz="3000" dirty="0" smtClean="0">
                <a:solidFill>
                  <a:schemeClr val="bg1"/>
                </a:solidFill>
              </a:rPr>
              <a:t> </a:t>
            </a:r>
            <a:r>
              <a:rPr lang="ca-ES" sz="3000" dirty="0" err="1" smtClean="0">
                <a:solidFill>
                  <a:schemeClr val="bg1"/>
                </a:solidFill>
              </a:rPr>
              <a:t>recycling</a:t>
            </a:r>
            <a:r>
              <a:rPr lang="ca-ES" sz="3000" dirty="0" smtClean="0">
                <a:solidFill>
                  <a:schemeClr val="bg1"/>
                </a:solidFill>
              </a:rPr>
              <a:t> </a:t>
            </a:r>
            <a:r>
              <a:rPr lang="ca-ES" sz="3000" dirty="0" err="1" smtClean="0">
                <a:solidFill>
                  <a:schemeClr val="bg1"/>
                </a:solidFill>
              </a:rPr>
              <a:t>vocabulary</a:t>
            </a:r>
            <a:r>
              <a:rPr lang="ca-ES" sz="3000" dirty="0" smtClean="0">
                <a:solidFill>
                  <a:schemeClr val="bg1"/>
                </a:solidFill>
              </a:rPr>
              <a:t> </a:t>
            </a:r>
            <a:r>
              <a:rPr lang="ca-ES" sz="3000" dirty="0" err="1" smtClean="0">
                <a:solidFill>
                  <a:schemeClr val="bg1"/>
                </a:solidFill>
              </a:rPr>
              <a:t>such</a:t>
            </a:r>
            <a:r>
              <a:rPr lang="ca-ES" sz="3000" dirty="0" smtClean="0">
                <a:solidFill>
                  <a:schemeClr val="bg1"/>
                </a:solidFill>
              </a:rPr>
              <a:t> as </a:t>
            </a:r>
            <a:r>
              <a:rPr lang="ca-ES" sz="3000" dirty="0" err="1" smtClean="0">
                <a:solidFill>
                  <a:schemeClr val="bg1"/>
                </a:solidFill>
              </a:rPr>
              <a:t>plastic</a:t>
            </a:r>
            <a:r>
              <a:rPr lang="ca-ES" sz="3000" dirty="0" smtClean="0">
                <a:solidFill>
                  <a:schemeClr val="bg1"/>
                </a:solidFill>
              </a:rPr>
              <a:t>, </a:t>
            </a:r>
            <a:r>
              <a:rPr lang="ca-ES" sz="3000" dirty="0" err="1" smtClean="0">
                <a:solidFill>
                  <a:schemeClr val="bg1"/>
                </a:solidFill>
              </a:rPr>
              <a:t>glass</a:t>
            </a:r>
            <a:r>
              <a:rPr lang="ca-ES" sz="3000" dirty="0" smtClean="0">
                <a:solidFill>
                  <a:schemeClr val="bg1"/>
                </a:solidFill>
              </a:rPr>
              <a:t>, </a:t>
            </a:r>
            <a:r>
              <a:rPr lang="ca-ES" sz="3000" dirty="0" err="1" smtClean="0">
                <a:solidFill>
                  <a:schemeClr val="bg1"/>
                </a:solidFill>
              </a:rPr>
              <a:t>cardboard</a:t>
            </a:r>
            <a:r>
              <a:rPr lang="ca-ES" sz="3000" dirty="0" smtClean="0">
                <a:solidFill>
                  <a:schemeClr val="bg1"/>
                </a:solidFill>
              </a:rPr>
              <a:t>,...</a:t>
            </a:r>
          </a:p>
          <a:p>
            <a:r>
              <a:rPr lang="ca-ES" sz="3000" dirty="0" err="1" smtClean="0">
                <a:solidFill>
                  <a:schemeClr val="bg1"/>
                </a:solidFill>
              </a:rPr>
              <a:t>Make</a:t>
            </a:r>
            <a:r>
              <a:rPr lang="ca-ES" sz="3000" dirty="0" smtClean="0">
                <a:solidFill>
                  <a:schemeClr val="bg1"/>
                </a:solidFill>
              </a:rPr>
              <a:t> </a:t>
            </a:r>
            <a:r>
              <a:rPr lang="ca-ES" sz="3000" dirty="0" err="1" smtClean="0">
                <a:solidFill>
                  <a:schemeClr val="bg1"/>
                </a:solidFill>
              </a:rPr>
              <a:t>predictions</a:t>
            </a:r>
            <a:r>
              <a:rPr lang="ca-ES" sz="3000" dirty="0" smtClean="0">
                <a:solidFill>
                  <a:schemeClr val="bg1"/>
                </a:solidFill>
              </a:rPr>
              <a:t> and suggestions: I </a:t>
            </a:r>
            <a:r>
              <a:rPr lang="ca-ES" sz="3000" dirty="0" err="1" smtClean="0">
                <a:solidFill>
                  <a:schemeClr val="bg1"/>
                </a:solidFill>
              </a:rPr>
              <a:t>think</a:t>
            </a:r>
            <a:r>
              <a:rPr lang="ca-ES" sz="3000" dirty="0" smtClean="0">
                <a:solidFill>
                  <a:schemeClr val="bg1"/>
                </a:solidFill>
              </a:rPr>
              <a:t> </a:t>
            </a:r>
            <a:r>
              <a:rPr lang="ca-ES" sz="3000" dirty="0" err="1" smtClean="0">
                <a:solidFill>
                  <a:schemeClr val="bg1"/>
                </a:solidFill>
              </a:rPr>
              <a:t>that</a:t>
            </a:r>
            <a:r>
              <a:rPr lang="ca-ES" sz="3000" dirty="0" smtClean="0">
                <a:solidFill>
                  <a:schemeClr val="bg1"/>
                </a:solidFill>
              </a:rPr>
              <a:t>..../ I </a:t>
            </a:r>
            <a:r>
              <a:rPr lang="ca-ES" sz="3000" dirty="0" err="1" smtClean="0">
                <a:solidFill>
                  <a:schemeClr val="bg1"/>
                </a:solidFill>
              </a:rPr>
              <a:t>can</a:t>
            </a:r>
            <a:r>
              <a:rPr lang="ca-ES" sz="3000" dirty="0" smtClean="0">
                <a:solidFill>
                  <a:schemeClr val="bg1"/>
                </a:solidFill>
              </a:rPr>
              <a:t>....</a:t>
            </a:r>
          </a:p>
          <a:p>
            <a:pPr marL="0" indent="0">
              <a:buNone/>
            </a:pPr>
            <a:endParaRPr lang="es-ES" dirty="0"/>
          </a:p>
        </p:txBody>
      </p:sp>
      <p:pic>
        <p:nvPicPr>
          <p:cNvPr id="2051" name="Picture 3" descr="C:\Users\Francisco\Desktop\curso natural\descarga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20539" y="1714501"/>
            <a:ext cx="1685700" cy="21431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452420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 err="1" smtClean="0">
                <a:latin typeface="Arial Black" pitchFamily="34" charset="0"/>
              </a:rPr>
              <a:t>Learning</a:t>
            </a:r>
            <a:r>
              <a:rPr lang="es-ES" b="1" dirty="0" smtClean="0">
                <a:latin typeface="Arial Black" pitchFamily="34" charset="0"/>
              </a:rPr>
              <a:t> </a:t>
            </a:r>
            <a:r>
              <a:rPr lang="es-ES" b="1" dirty="0" err="1" smtClean="0">
                <a:latin typeface="Arial Black" pitchFamily="34" charset="0"/>
              </a:rPr>
              <a:t>Activities</a:t>
            </a:r>
            <a:endParaRPr lang="es-ES" b="1" dirty="0">
              <a:latin typeface="Arial Black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en-GB" dirty="0"/>
              <a:t>To carry out </a:t>
            </a:r>
            <a:r>
              <a:rPr lang="en-GB" dirty="0" smtClean="0"/>
              <a:t>an observation task of a dirty playground to write down on table what they have found.</a:t>
            </a:r>
          </a:p>
          <a:p>
            <a:pPr algn="just"/>
            <a:r>
              <a:rPr lang="en-GB" dirty="0" smtClean="0"/>
              <a:t>Using this information to group and classify these elements into the correct container in order to recycle.</a:t>
            </a:r>
          </a:p>
          <a:p>
            <a:pPr algn="just"/>
            <a:r>
              <a:rPr lang="en-GB" dirty="0" smtClean="0"/>
              <a:t>To compare the data results using graphs.</a:t>
            </a:r>
          </a:p>
          <a:p>
            <a:pPr algn="just"/>
            <a:r>
              <a:rPr lang="en-GB" dirty="0" smtClean="0"/>
              <a:t>To make advertisements for the rest of the school, to use as less containers as possible for breakfast. In order not to make rubbish in the playground.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08536904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a-ES" b="1" dirty="0" err="1"/>
              <a:t>Success</a:t>
            </a:r>
            <a:r>
              <a:rPr lang="ca-ES" b="1" dirty="0"/>
              <a:t> </a:t>
            </a:r>
            <a:r>
              <a:rPr lang="ca-ES" b="1" dirty="0" err="1"/>
              <a:t>Criteria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8789" y="1801814"/>
            <a:ext cx="11137900" cy="4351338"/>
          </a:xfrm>
        </p:spPr>
        <p:txBody>
          <a:bodyPr>
            <a:normAutofit fontScale="85000" lnSpcReduction="20000"/>
          </a:bodyPr>
          <a:lstStyle/>
          <a:p>
            <a:pPr marL="0" lvl="0" indent="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s-ES" altLang="zh-C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	</a:t>
            </a:r>
            <a:r>
              <a:rPr kumimoji="0" lang="es-ES" altLang="zh-CN" sz="3000" b="0" i="0" u="none" strike="noStrike" cap="none" normalizeH="0" baseline="0" dirty="0" smtClean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I can </a:t>
            </a:r>
            <a:r>
              <a:rPr kumimoji="0" lang="es-ES" altLang="zh-CN" sz="3000" b="0" i="0" u="none" strike="noStrike" cap="none" normalizeH="0" baseline="0" dirty="0" err="1" smtClean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identify</a:t>
            </a:r>
            <a:r>
              <a:rPr kumimoji="0" lang="es-ES" altLang="zh-CN" sz="3000" b="0" i="0" u="none" strike="noStrike" cap="none" normalizeH="0" baseline="0" dirty="0" smtClean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a </a:t>
            </a:r>
            <a:r>
              <a:rPr kumimoji="0" lang="es-ES" altLang="zh-CN" sz="3000" b="0" i="0" u="none" strike="noStrike" cap="none" normalizeH="0" baseline="0" dirty="0" err="1" smtClean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dirty</a:t>
            </a:r>
            <a:r>
              <a:rPr kumimoji="0" lang="es-ES" altLang="zh-CN" sz="3000" b="0" i="0" u="none" strike="noStrike" cap="none" normalizeH="0" baseline="0" dirty="0" smtClean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kumimoji="0" lang="es-ES" altLang="zh-CN" sz="3000" b="0" i="0" u="none" strike="noStrike" cap="none" normalizeH="0" dirty="0" err="1" smtClean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or</a:t>
            </a:r>
            <a:r>
              <a:rPr kumimoji="0" lang="es-ES" altLang="zh-CN" sz="3000" b="0" i="0" u="none" strike="noStrike" cap="none" normalizeH="0" dirty="0" smtClean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kumimoji="0" lang="es-ES" altLang="zh-CN" sz="3000" b="0" i="0" u="none" strike="noStrike" cap="none" normalizeH="0" dirty="0" err="1" smtClean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clean</a:t>
            </a:r>
            <a:r>
              <a:rPr kumimoji="0" lang="es-ES" altLang="zh-CN" sz="3000" b="0" i="0" u="none" strike="noStrike" cap="none" normalizeH="0" dirty="0" smtClean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s-ES" altLang="zh-CN" sz="3000" dirty="0" err="1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playground</a:t>
            </a:r>
            <a:r>
              <a:rPr lang="es-ES" altLang="zh-CN" sz="3000" dirty="0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.</a:t>
            </a:r>
          </a:p>
          <a:p>
            <a:pPr marL="0" lvl="0" indent="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s-ES" altLang="zh-CN" sz="3000" dirty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	</a:t>
            </a:r>
            <a:r>
              <a:rPr lang="es-ES" altLang="zh-CN" sz="3000" dirty="0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I </a:t>
            </a:r>
            <a:r>
              <a:rPr lang="es-ES" altLang="zh-CN" sz="3000" dirty="0" err="1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recognize</a:t>
            </a:r>
            <a:r>
              <a:rPr lang="es-ES" altLang="zh-CN" sz="3000" dirty="0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s-ES" altLang="zh-CN" sz="3000" dirty="0" err="1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the</a:t>
            </a:r>
            <a:r>
              <a:rPr lang="es-ES" altLang="zh-CN" sz="3000" dirty="0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s-ES" altLang="zh-CN" sz="3000" dirty="0" err="1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vocabulary</a:t>
            </a:r>
            <a:r>
              <a:rPr lang="es-ES" altLang="zh-CN" sz="3000" dirty="0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.</a:t>
            </a:r>
          </a:p>
          <a:p>
            <a:pPr marL="0" lvl="0" indent="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s-ES" altLang="zh-CN" sz="3000" dirty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	</a:t>
            </a:r>
            <a:r>
              <a:rPr lang="es-ES" altLang="zh-CN" sz="3000" dirty="0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I can </a:t>
            </a:r>
            <a:r>
              <a:rPr lang="es-ES" altLang="zh-CN" sz="3000" dirty="0" err="1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classify</a:t>
            </a:r>
            <a:r>
              <a:rPr lang="es-ES" altLang="zh-CN" sz="3000" dirty="0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s-ES" altLang="zh-CN" sz="3000" dirty="0" err="1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recyling</a:t>
            </a:r>
            <a:r>
              <a:rPr lang="es-ES" altLang="zh-CN" sz="3000" dirty="0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s-ES" altLang="zh-CN" sz="3000" dirty="0" err="1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objects</a:t>
            </a:r>
            <a:r>
              <a:rPr lang="es-ES" altLang="zh-CN" sz="3000" dirty="0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 in </a:t>
            </a:r>
            <a:r>
              <a:rPr lang="es-ES" altLang="zh-CN" sz="3000" dirty="0" err="1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the</a:t>
            </a:r>
            <a:r>
              <a:rPr lang="es-ES" altLang="zh-CN" sz="3000" dirty="0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s-ES" altLang="zh-CN" sz="3000" dirty="0" err="1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correct</a:t>
            </a:r>
            <a:r>
              <a:rPr lang="es-ES" altLang="zh-CN" sz="3000" dirty="0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s-ES" altLang="zh-CN" sz="3000" dirty="0" err="1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container</a:t>
            </a:r>
            <a:r>
              <a:rPr lang="es-ES" altLang="zh-CN" sz="3000" dirty="0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.</a:t>
            </a:r>
          </a:p>
          <a:p>
            <a:pPr marL="0" lvl="0" indent="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s-ES" altLang="zh-CN" sz="3000" dirty="0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	I can </a:t>
            </a:r>
            <a:r>
              <a:rPr lang="es-ES" altLang="zh-CN" sz="3000" dirty="0" err="1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make</a:t>
            </a:r>
            <a:r>
              <a:rPr lang="es-ES" altLang="zh-CN" sz="3000" dirty="0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s-ES" altLang="zh-CN" sz="3000" dirty="0" err="1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predictions</a:t>
            </a:r>
            <a:r>
              <a:rPr lang="es-ES" altLang="zh-CN" sz="3000" dirty="0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s-ES" altLang="zh-CN" sz="3000" dirty="0" err="1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about</a:t>
            </a:r>
            <a:r>
              <a:rPr lang="es-ES" altLang="zh-CN" sz="3000" dirty="0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s-ES" altLang="zh-CN" sz="3000" dirty="0" err="1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our</a:t>
            </a:r>
            <a:r>
              <a:rPr lang="es-ES" altLang="zh-CN" sz="3000" dirty="0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s-ES" altLang="zh-CN" sz="3000" dirty="0" err="1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investigations</a:t>
            </a:r>
            <a:endParaRPr lang="es-ES" altLang="zh-CN" sz="3000" dirty="0" smtClean="0">
              <a:ln>
                <a:solidFill>
                  <a:schemeClr val="accent1">
                    <a:shade val="50000"/>
                  </a:schemeClr>
                </a:solidFill>
              </a:ln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s-ES" sz="3000" dirty="0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</a:rPr>
              <a:t>	I can compare </a:t>
            </a:r>
            <a:r>
              <a:rPr lang="es-ES" sz="3000" dirty="0" err="1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</a:rPr>
              <a:t>the</a:t>
            </a:r>
            <a:r>
              <a:rPr lang="es-ES" sz="3000" dirty="0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</a:rPr>
              <a:t> </a:t>
            </a:r>
            <a:r>
              <a:rPr lang="es-ES" sz="3000" dirty="0" err="1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</a:rPr>
              <a:t>graph</a:t>
            </a:r>
            <a:r>
              <a:rPr lang="es-ES" sz="3000" dirty="0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</a:rPr>
              <a:t> </a:t>
            </a:r>
            <a:r>
              <a:rPr lang="es-ES" sz="3000" dirty="0" err="1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</a:rPr>
              <a:t>information</a:t>
            </a:r>
            <a:r>
              <a:rPr lang="es-ES" sz="3000" dirty="0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</a:rPr>
              <a:t> and </a:t>
            </a:r>
            <a:r>
              <a:rPr lang="es-ES" sz="3000" dirty="0" err="1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</a:rPr>
              <a:t>make</a:t>
            </a:r>
            <a:r>
              <a:rPr lang="es-ES" sz="3000" dirty="0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</a:rPr>
              <a:t> </a:t>
            </a:r>
            <a:r>
              <a:rPr lang="es-ES" sz="3000" dirty="0" err="1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</a:rPr>
              <a:t>suggestions</a:t>
            </a:r>
            <a:endParaRPr lang="es-ES" altLang="zh-CN" sz="3000" dirty="0" smtClean="0">
              <a:ln>
                <a:solidFill>
                  <a:schemeClr val="accent1">
                    <a:shade val="50000"/>
                  </a:schemeClr>
                </a:solidFill>
              </a:ln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s-ES" altLang="zh-CN" dirty="0">
                <a:latin typeface="Arial" panose="020B0604020202020204" pitchFamily="34" charset="0"/>
                <a:ea typeface="Arial" panose="020B0604020202020204" pitchFamily="34" charset="0"/>
              </a:rPr>
              <a:t>	</a:t>
            </a:r>
            <a:endParaRPr lang="es-ES" altLang="zh-CN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s-ES" dirty="0" smtClean="0">
                <a:latin typeface="Arial" panose="020B0604020202020204" pitchFamily="34" charset="0"/>
              </a:rPr>
              <a:t>	</a:t>
            </a:r>
            <a:endParaRPr lang="es-ES" dirty="0"/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1130302" y="173462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1130300" y="2417133"/>
            <a:ext cx="261610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zh-CN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 </a:t>
            </a:r>
            <a:endParaRPr kumimoji="0" lang="es-ES" altLang="zh-CN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41" name="Picture 1" descr="C:\Users\Francisco\Desktop\curso natural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11212" y="857250"/>
            <a:ext cx="2766525" cy="2657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0776783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9588" y="0"/>
            <a:ext cx="10972800" cy="1143000"/>
          </a:xfrm>
        </p:spPr>
        <p:txBody>
          <a:bodyPr/>
          <a:lstStyle/>
          <a:p>
            <a:pPr algn="ctr"/>
            <a:r>
              <a:rPr lang="ca-ES" b="1" dirty="0" err="1"/>
              <a:t>Lesson</a:t>
            </a:r>
            <a:r>
              <a:rPr lang="ca-ES" b="1" dirty="0"/>
              <a:t> Organization</a:t>
            </a:r>
            <a:endParaRPr lang="es-ES" dirty="0"/>
          </a:p>
        </p:txBody>
      </p:sp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304138"/>
              </p:ext>
            </p:extLst>
          </p:nvPr>
        </p:nvGraphicFramePr>
        <p:xfrm>
          <a:off x="823913" y="1450692"/>
          <a:ext cx="10515603" cy="19519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62024"/>
                <a:gridCol w="4580549"/>
                <a:gridCol w="3126013"/>
                <a:gridCol w="1847017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ca-ES" sz="1400" b="1" dirty="0" err="1">
                          <a:effectLst/>
                        </a:rPr>
                        <a:t>Grouping</a:t>
                      </a:r>
                      <a:endParaRPr lang="es-E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ca-ES" sz="1400" b="1" dirty="0" err="1">
                          <a:effectLst/>
                        </a:rPr>
                        <a:t>Students</a:t>
                      </a:r>
                      <a:endParaRPr lang="es-E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ca-ES" sz="1400" b="1" dirty="0" err="1">
                          <a:effectLst/>
                        </a:rPr>
                        <a:t>Teacher</a:t>
                      </a:r>
                      <a:endParaRPr lang="es-E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ca-ES" sz="1400" b="1" dirty="0">
                          <a:effectLst/>
                        </a:rPr>
                        <a:t>Material/</a:t>
                      </a:r>
                      <a:r>
                        <a:rPr lang="ca-ES" sz="1400" b="1" dirty="0" err="1">
                          <a:effectLst/>
                        </a:rPr>
                        <a:t>App</a:t>
                      </a:r>
                      <a:endParaRPr lang="es-E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ca-ES" sz="1100" dirty="0" err="1">
                          <a:effectLst/>
                        </a:rPr>
                        <a:t>Whole</a:t>
                      </a:r>
                      <a:r>
                        <a:rPr lang="ca-ES" sz="1100" dirty="0">
                          <a:effectLst/>
                        </a:rPr>
                        <a:t>  </a:t>
                      </a:r>
                      <a:r>
                        <a:rPr lang="ca-ES" sz="1100" dirty="0" err="1">
                          <a:effectLst/>
                        </a:rPr>
                        <a:t>class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ca-ES" sz="1100" dirty="0">
                          <a:effectLst/>
                        </a:rPr>
                        <a:t> </a:t>
                      </a:r>
                      <a:endParaRPr lang="es-ES" sz="1100" dirty="0">
                        <a:effectLst/>
                      </a:endParaRPr>
                    </a:p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n-GB" sz="1300" dirty="0">
                          <a:effectLst/>
                        </a:rPr>
                        <a:t>Students watch </a:t>
                      </a:r>
                      <a:r>
                        <a:rPr lang="es-ES" sz="1300" dirty="0" smtClean="0">
                          <a:effectLst/>
                        </a:rPr>
                        <a:t>a video </a:t>
                      </a:r>
                      <a:r>
                        <a:rPr lang="es-ES" sz="1300" dirty="0" err="1" smtClean="0">
                          <a:effectLst/>
                        </a:rPr>
                        <a:t>about</a:t>
                      </a:r>
                      <a:r>
                        <a:rPr lang="es-ES" sz="1300" dirty="0" smtClean="0">
                          <a:effectLst/>
                        </a:rPr>
                        <a:t> </a:t>
                      </a:r>
                      <a:r>
                        <a:rPr lang="es-ES" sz="1300" dirty="0" err="1" smtClean="0">
                          <a:effectLst/>
                        </a:rPr>
                        <a:t>recycling</a:t>
                      </a:r>
                      <a:endParaRPr lang="es-ES" sz="1100" dirty="0">
                        <a:effectLst/>
                      </a:endParaRPr>
                    </a:p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n-GB" sz="13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n-GB" sz="1300" dirty="0" smtClean="0">
                          <a:effectLst/>
                        </a:rPr>
                        <a:t>Teacher </a:t>
                      </a:r>
                      <a:r>
                        <a:rPr lang="en-GB" sz="1300" dirty="0">
                          <a:effectLst/>
                        </a:rPr>
                        <a:t>explains that </a:t>
                      </a:r>
                      <a:r>
                        <a:rPr lang="en-GB" sz="1300" dirty="0" smtClean="0">
                          <a:effectLst/>
                        </a:rPr>
                        <a:t>children in </a:t>
                      </a:r>
                      <a:r>
                        <a:rPr lang="en-GB" sz="1300" dirty="0">
                          <a:effectLst/>
                        </a:rPr>
                        <a:t>class are going to help </a:t>
                      </a:r>
                      <a:r>
                        <a:rPr lang="en-GB" sz="1300" dirty="0" smtClean="0">
                          <a:effectLst/>
                        </a:rPr>
                        <a:t>the</a:t>
                      </a:r>
                      <a:r>
                        <a:rPr lang="en-GB" sz="1300" baseline="0" dirty="0" smtClean="0">
                          <a:effectLst/>
                        </a:rPr>
                        <a:t> school to maintain  the environment clean.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n-GB" sz="1300" baseline="0" dirty="0" smtClean="0">
                          <a:effectLst/>
                        </a:rPr>
                        <a:t>We will make the presentation with this video.</a:t>
                      </a:r>
                      <a:r>
                        <a:rPr lang="en-GB" sz="13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</a:endParaRPr>
                    </a:p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ca-ES" sz="1100" dirty="0" smtClean="0">
                          <a:effectLst/>
                          <a:hlinkClick r:id="rId2"/>
                        </a:rPr>
                        <a:t>https://www.youtube.com/watch?v=OasbYWF4_S8</a:t>
                      </a:r>
                      <a:endParaRPr lang="ca-ES" sz="1100" dirty="0" smtClean="0">
                        <a:effectLst/>
                      </a:endParaRPr>
                    </a:p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ca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</a:endParaRPr>
                    </a:p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ca-ES" sz="1100" dirty="0">
                          <a:effectLst/>
                        </a:rPr>
                        <a:t> 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68580" marT="0" marB="0" anchor="ctr"/>
                </a:tc>
              </a:tr>
            </a:tbl>
          </a:graphicData>
        </a:graphic>
      </p:graphicFrame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0547230"/>
              </p:ext>
            </p:extLst>
          </p:nvPr>
        </p:nvGraphicFramePr>
        <p:xfrm>
          <a:off x="838201" y="3264027"/>
          <a:ext cx="10515602" cy="19504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18567"/>
                <a:gridCol w="4624005"/>
                <a:gridCol w="3126013"/>
                <a:gridCol w="1847017"/>
              </a:tblGrid>
              <a:tr h="1609058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s-ES" sz="11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Groups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ca-ES" sz="1100" dirty="0">
                          <a:effectLst/>
                        </a:rPr>
                        <a:t> </a:t>
                      </a:r>
                      <a:endParaRPr lang="es-ES" sz="1100" dirty="0">
                        <a:effectLst/>
                      </a:endParaRPr>
                    </a:p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n-GB" sz="1300" dirty="0" smtClean="0">
                          <a:effectLst/>
                        </a:rPr>
                        <a:t>Students compare two pictures of</a:t>
                      </a:r>
                      <a:r>
                        <a:rPr lang="en-GB" sz="1300" baseline="0" dirty="0" smtClean="0">
                          <a:effectLst/>
                        </a:rPr>
                        <a:t> a playground.</a:t>
                      </a:r>
                      <a:endParaRPr lang="es-ES" sz="1100" dirty="0">
                        <a:effectLst/>
                      </a:endParaRPr>
                    </a:p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n-GB" sz="13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n-GB" sz="1300" dirty="0" smtClean="0">
                          <a:effectLst/>
                        </a:rPr>
                        <a:t>Teacher shows a</a:t>
                      </a:r>
                      <a:r>
                        <a:rPr lang="en-GB" sz="1300" baseline="0" dirty="0" smtClean="0">
                          <a:effectLst/>
                        </a:rPr>
                        <a:t> picture of a dirty playground and a clean playground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n-GB" sz="1300" baseline="0" dirty="0" smtClean="0">
                          <a:effectLst/>
                        </a:rPr>
                        <a:t>Students talk together to explain the differences between them and decide which one they prefer.</a:t>
                      </a: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1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s-ES" sz="13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</a:t>
                      </a:r>
                      <a:r>
                        <a:rPr lang="es-ES" sz="13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3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teacher</a:t>
                      </a:r>
                      <a:r>
                        <a:rPr lang="es-ES" sz="13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3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aks</a:t>
                      </a:r>
                      <a:r>
                        <a:rPr lang="es-ES" sz="13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3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</a:t>
                      </a:r>
                      <a:r>
                        <a:rPr lang="es-ES" sz="13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3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groups</a:t>
                      </a:r>
                      <a:r>
                        <a:rPr lang="es-ES" sz="13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3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why</a:t>
                      </a:r>
                      <a:r>
                        <a:rPr lang="es-ES" sz="13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3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they</a:t>
                      </a:r>
                      <a:r>
                        <a:rPr lang="es-ES" sz="13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3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make</a:t>
                      </a:r>
                      <a:r>
                        <a:rPr lang="es-ES" sz="13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3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this</a:t>
                      </a:r>
                      <a:r>
                        <a:rPr lang="es-ES" sz="13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3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choice</a:t>
                      </a:r>
                      <a:r>
                        <a:rPr lang="es-ES" sz="13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s-ES" sz="130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1755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ca-ES" sz="1100" dirty="0" smtClean="0">
                          <a:effectLst/>
                          <a:hlinkClick r:id="rId3" action="ppaction://hlinksldjump"/>
                        </a:rPr>
                        <a:t>Picture 1.</a:t>
                      </a:r>
                      <a:r>
                        <a:rPr lang="ca-ES" sz="1100" dirty="0">
                          <a:effectLst/>
                          <a:hlinkClick r:id="rId3" action="ppaction://hlinksldjump"/>
                        </a:rPr>
                        <a:t> </a:t>
                      </a:r>
                      <a:endParaRPr lang="es-ES" sz="1100" dirty="0">
                        <a:effectLst/>
                      </a:endParaRPr>
                    </a:p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ca-ES" sz="1100" dirty="0">
                          <a:effectLst/>
                        </a:rPr>
                        <a:t> 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68580" marT="0" marB="0" anchor="ctr"/>
                </a:tc>
              </a:tr>
            </a:tbl>
          </a:graphicData>
        </a:graphic>
      </p:graphicFrame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2075114"/>
              </p:ext>
            </p:extLst>
          </p:nvPr>
        </p:nvGraphicFramePr>
        <p:xfrm>
          <a:off x="838200" y="5216019"/>
          <a:ext cx="10515602" cy="16875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18567"/>
                <a:gridCol w="4624005"/>
                <a:gridCol w="3126013"/>
                <a:gridCol w="1847017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s-ES" sz="11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Groups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ca-ES" sz="1100" dirty="0">
                          <a:effectLst/>
                        </a:rPr>
                        <a:t> </a:t>
                      </a:r>
                      <a:endParaRPr lang="es-ES" sz="1100" dirty="0">
                        <a:effectLst/>
                      </a:endParaRPr>
                    </a:p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s-ES" sz="1300" dirty="0" err="1" smtClean="0">
                          <a:effectLst/>
                        </a:rPr>
                        <a:t>Students</a:t>
                      </a:r>
                      <a:r>
                        <a:rPr lang="es-ES" sz="1300" baseline="0" dirty="0" smtClean="0">
                          <a:effectLst/>
                        </a:rPr>
                        <a:t> </a:t>
                      </a:r>
                      <a:r>
                        <a:rPr lang="es-ES" sz="1300" baseline="0" dirty="0" err="1" smtClean="0">
                          <a:effectLst/>
                        </a:rPr>
                        <a:t>go</a:t>
                      </a:r>
                      <a:r>
                        <a:rPr lang="es-ES" sz="1300" baseline="0" dirty="0" smtClean="0">
                          <a:effectLst/>
                        </a:rPr>
                        <a:t> to </a:t>
                      </a:r>
                      <a:r>
                        <a:rPr lang="es-ES" sz="1300" baseline="0" dirty="0" err="1" smtClean="0">
                          <a:effectLst/>
                        </a:rPr>
                        <a:t>the</a:t>
                      </a:r>
                      <a:r>
                        <a:rPr lang="es-ES" sz="1300" baseline="0" dirty="0" smtClean="0">
                          <a:effectLst/>
                        </a:rPr>
                        <a:t> </a:t>
                      </a:r>
                      <a:r>
                        <a:rPr lang="es-ES" sz="1300" baseline="0" dirty="0" err="1" smtClean="0">
                          <a:effectLst/>
                        </a:rPr>
                        <a:t>playground</a:t>
                      </a:r>
                      <a:r>
                        <a:rPr lang="es-ES" sz="1300" baseline="0" dirty="0" smtClean="0">
                          <a:effectLst/>
                        </a:rPr>
                        <a:t> </a:t>
                      </a:r>
                      <a:r>
                        <a:rPr lang="es-ES" sz="1300" baseline="0" dirty="0" err="1" smtClean="0">
                          <a:effectLst/>
                        </a:rPr>
                        <a:t>after</a:t>
                      </a:r>
                      <a:r>
                        <a:rPr lang="es-ES" sz="1300" baseline="0" dirty="0" smtClean="0">
                          <a:effectLst/>
                        </a:rPr>
                        <a:t> </a:t>
                      </a:r>
                      <a:r>
                        <a:rPr lang="es-ES" sz="1300" baseline="0" dirty="0" err="1" smtClean="0">
                          <a:effectLst/>
                        </a:rPr>
                        <a:t>the</a:t>
                      </a:r>
                      <a:r>
                        <a:rPr lang="es-ES" sz="1300" baseline="0" dirty="0" smtClean="0">
                          <a:effectLst/>
                        </a:rPr>
                        <a:t> break to observe </a:t>
                      </a:r>
                      <a:r>
                        <a:rPr lang="es-ES" sz="1300" baseline="0" dirty="0" err="1" smtClean="0">
                          <a:effectLst/>
                        </a:rPr>
                        <a:t>what</a:t>
                      </a:r>
                      <a:r>
                        <a:rPr lang="es-ES" sz="1300" baseline="0" dirty="0" smtClean="0">
                          <a:effectLst/>
                        </a:rPr>
                        <a:t> </a:t>
                      </a:r>
                      <a:r>
                        <a:rPr lang="es-ES" sz="1300" baseline="0" dirty="0" err="1" smtClean="0">
                          <a:effectLst/>
                        </a:rPr>
                        <a:t>they</a:t>
                      </a:r>
                      <a:r>
                        <a:rPr lang="es-ES" sz="1300" baseline="0" dirty="0" smtClean="0">
                          <a:effectLst/>
                        </a:rPr>
                        <a:t> can </a:t>
                      </a:r>
                      <a:r>
                        <a:rPr lang="es-ES" sz="1300" baseline="0" dirty="0" err="1" smtClean="0">
                          <a:effectLst/>
                        </a:rPr>
                        <a:t>find</a:t>
                      </a:r>
                      <a:r>
                        <a:rPr lang="es-ES" sz="1300" baseline="0" dirty="0" smtClean="0">
                          <a:effectLst/>
                        </a:rPr>
                        <a:t> </a:t>
                      </a:r>
                      <a:r>
                        <a:rPr lang="es-ES" sz="1300" baseline="0" dirty="0" err="1" smtClean="0">
                          <a:effectLst/>
                        </a:rPr>
                        <a:t>there</a:t>
                      </a:r>
                      <a:r>
                        <a:rPr lang="es-ES" sz="1300" baseline="0" dirty="0" smtClean="0">
                          <a:effectLst/>
                        </a:rPr>
                        <a:t>.</a:t>
                      </a:r>
                      <a:endParaRPr lang="es-ES" sz="1100" dirty="0">
                        <a:effectLst/>
                      </a:endParaRPr>
                    </a:p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n-GB" sz="13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n-GB" sz="1300" dirty="0" smtClean="0">
                          <a:effectLst/>
                        </a:rPr>
                        <a:t>Teacher gives</a:t>
                      </a:r>
                      <a:r>
                        <a:rPr lang="en-GB" sz="1300" baseline="0" dirty="0" smtClean="0">
                          <a:effectLst/>
                        </a:rPr>
                        <a:t> students a table in which they have to complete with their observations.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n-GB" sz="1300" baseline="0" dirty="0" smtClean="0">
                          <a:effectLst/>
                        </a:rPr>
                        <a:t>This activity  will be done it again one week later, after the  research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ca-ES" sz="1100" dirty="0" err="1" smtClean="0">
                          <a:effectLst/>
                          <a:hlinkClick r:id="rId4" action="ppaction://hlinksldjump"/>
                        </a:rPr>
                        <a:t>Table</a:t>
                      </a:r>
                      <a:r>
                        <a:rPr lang="ca-ES" sz="1100" dirty="0" smtClean="0">
                          <a:effectLst/>
                          <a:hlinkClick r:id="rId4" action="ppaction://hlinksldjump"/>
                        </a:rPr>
                        <a:t> 1.</a:t>
                      </a:r>
                      <a:r>
                        <a:rPr lang="ca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</a:endParaRPr>
                    </a:p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ca-ES" sz="1100" dirty="0">
                          <a:effectLst/>
                        </a:rPr>
                        <a:t> 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55593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6076248"/>
              </p:ext>
            </p:extLst>
          </p:nvPr>
        </p:nvGraphicFramePr>
        <p:xfrm>
          <a:off x="721869" y="1489837"/>
          <a:ext cx="10515602" cy="21649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18567"/>
                <a:gridCol w="4624005"/>
                <a:gridCol w="3126013"/>
                <a:gridCol w="1847017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s-ES" sz="11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Groups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ca-ES" sz="1100" dirty="0">
                          <a:effectLst/>
                        </a:rPr>
                        <a:t> </a:t>
                      </a:r>
                      <a:endParaRPr lang="es-ES" sz="1100" dirty="0">
                        <a:effectLst/>
                      </a:endParaRPr>
                    </a:p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s-ES" sz="1300" dirty="0" err="1" smtClean="0">
                          <a:effectLst/>
                        </a:rPr>
                        <a:t>Students</a:t>
                      </a:r>
                      <a:r>
                        <a:rPr lang="es-ES" sz="1300" baseline="0" dirty="0" smtClean="0">
                          <a:effectLst/>
                        </a:rPr>
                        <a:t> </a:t>
                      </a:r>
                      <a:r>
                        <a:rPr lang="es-ES" sz="1300" baseline="0" dirty="0" err="1" smtClean="0">
                          <a:effectLst/>
                        </a:rPr>
                        <a:t>go</a:t>
                      </a:r>
                      <a:r>
                        <a:rPr lang="es-ES" sz="1300" baseline="0" dirty="0" smtClean="0">
                          <a:effectLst/>
                        </a:rPr>
                        <a:t> back to </a:t>
                      </a:r>
                      <a:r>
                        <a:rPr lang="es-ES" sz="1300" baseline="0" dirty="0" err="1" smtClean="0">
                          <a:effectLst/>
                        </a:rPr>
                        <a:t>the</a:t>
                      </a:r>
                      <a:r>
                        <a:rPr lang="es-ES" sz="1300" baseline="0" dirty="0" smtClean="0">
                          <a:effectLst/>
                        </a:rPr>
                        <a:t> </a:t>
                      </a:r>
                      <a:r>
                        <a:rPr lang="es-ES" sz="1300" baseline="0" dirty="0" err="1" smtClean="0">
                          <a:effectLst/>
                        </a:rPr>
                        <a:t>class</a:t>
                      </a:r>
                      <a:r>
                        <a:rPr lang="es-ES" sz="1300" baseline="0" dirty="0" smtClean="0">
                          <a:effectLst/>
                        </a:rPr>
                        <a:t> and </a:t>
                      </a:r>
                      <a:r>
                        <a:rPr lang="es-ES" sz="1300" baseline="0" dirty="0" err="1" smtClean="0">
                          <a:effectLst/>
                        </a:rPr>
                        <a:t>make</a:t>
                      </a:r>
                      <a:r>
                        <a:rPr lang="es-ES" sz="1300" baseline="0" dirty="0" smtClean="0">
                          <a:effectLst/>
                        </a:rPr>
                        <a:t> a </a:t>
                      </a:r>
                      <a:r>
                        <a:rPr lang="es-ES" sz="1300" baseline="0" dirty="0" err="1" smtClean="0">
                          <a:effectLst/>
                        </a:rPr>
                        <a:t>graph</a:t>
                      </a:r>
                      <a:r>
                        <a:rPr lang="es-ES" sz="1300" baseline="0" dirty="0" smtClean="0">
                          <a:effectLst/>
                        </a:rPr>
                        <a:t> </a:t>
                      </a:r>
                      <a:r>
                        <a:rPr lang="es-ES" sz="1300" baseline="0" dirty="0" err="1" smtClean="0">
                          <a:effectLst/>
                        </a:rPr>
                        <a:t>with</a:t>
                      </a:r>
                      <a:r>
                        <a:rPr lang="es-ES" sz="1300" baseline="0" dirty="0" smtClean="0">
                          <a:effectLst/>
                        </a:rPr>
                        <a:t> </a:t>
                      </a:r>
                      <a:r>
                        <a:rPr lang="es-ES" sz="1300" baseline="0" dirty="0" err="1" smtClean="0">
                          <a:effectLst/>
                        </a:rPr>
                        <a:t>the</a:t>
                      </a:r>
                      <a:r>
                        <a:rPr lang="es-ES" sz="1300" baseline="0" dirty="0" smtClean="0">
                          <a:effectLst/>
                        </a:rPr>
                        <a:t> data </a:t>
                      </a:r>
                      <a:r>
                        <a:rPr lang="es-ES" sz="1300" baseline="0" dirty="0" err="1" smtClean="0">
                          <a:effectLst/>
                        </a:rPr>
                        <a:t>the</a:t>
                      </a:r>
                      <a:r>
                        <a:rPr lang="es-ES" sz="1300" baseline="0" dirty="0" smtClean="0">
                          <a:effectLst/>
                        </a:rPr>
                        <a:t> </a:t>
                      </a:r>
                      <a:r>
                        <a:rPr lang="es-ES" sz="1300" baseline="0" dirty="0" err="1" smtClean="0">
                          <a:effectLst/>
                        </a:rPr>
                        <a:t>have</a:t>
                      </a:r>
                      <a:r>
                        <a:rPr lang="es-ES" sz="1300" baseline="0" dirty="0" smtClean="0">
                          <a:effectLst/>
                        </a:rPr>
                        <a:t> </a:t>
                      </a:r>
                      <a:r>
                        <a:rPr lang="es-ES" sz="1300" baseline="0" dirty="0" err="1" smtClean="0">
                          <a:effectLst/>
                        </a:rPr>
                        <a:t>taken</a:t>
                      </a:r>
                      <a:r>
                        <a:rPr lang="es-ES" sz="1300" baseline="0" dirty="0" smtClean="0">
                          <a:effectLst/>
                        </a:rPr>
                        <a:t> and </a:t>
                      </a:r>
                      <a:r>
                        <a:rPr lang="es-ES" sz="1300" baseline="0" dirty="0" err="1" smtClean="0">
                          <a:effectLst/>
                        </a:rPr>
                        <a:t>the</a:t>
                      </a:r>
                      <a:r>
                        <a:rPr lang="es-ES" sz="1300" baseline="0" dirty="0" smtClean="0">
                          <a:effectLst/>
                        </a:rPr>
                        <a:t> </a:t>
                      </a:r>
                      <a:r>
                        <a:rPr lang="es-ES" sz="1300" baseline="0" dirty="0" err="1" smtClean="0">
                          <a:effectLst/>
                        </a:rPr>
                        <a:t>help</a:t>
                      </a:r>
                      <a:r>
                        <a:rPr lang="es-ES" sz="1300" baseline="0" dirty="0" smtClean="0">
                          <a:effectLst/>
                        </a:rPr>
                        <a:t> of </a:t>
                      </a:r>
                      <a:r>
                        <a:rPr lang="es-ES" sz="1300" baseline="0" dirty="0" err="1" smtClean="0">
                          <a:effectLst/>
                        </a:rPr>
                        <a:t>the</a:t>
                      </a:r>
                      <a:r>
                        <a:rPr lang="es-ES" sz="1300" baseline="0" dirty="0" smtClean="0">
                          <a:effectLst/>
                        </a:rPr>
                        <a:t> </a:t>
                      </a:r>
                      <a:r>
                        <a:rPr lang="es-ES" sz="1300" baseline="0" dirty="0" err="1" smtClean="0">
                          <a:effectLst/>
                        </a:rPr>
                        <a:t>teacher</a:t>
                      </a:r>
                      <a:r>
                        <a:rPr lang="es-ES" sz="1300" baseline="0" dirty="0" smtClean="0">
                          <a:effectLst/>
                        </a:rPr>
                        <a:t>.</a:t>
                      </a:r>
                      <a:endParaRPr lang="es-ES" sz="1100" dirty="0">
                        <a:effectLst/>
                      </a:endParaRPr>
                    </a:p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n-GB" sz="13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n-GB" sz="1300" dirty="0" smtClean="0">
                          <a:effectLst/>
                        </a:rPr>
                        <a:t>Teacher ask the students group by group (4 groups) the results,</a:t>
                      </a:r>
                      <a:r>
                        <a:rPr lang="en-GB" sz="1300" baseline="0" dirty="0" smtClean="0">
                          <a:effectLst/>
                        </a:rPr>
                        <a:t> for example group one the result of organic, and so on with the rest of the data and elaborate on the blackboard a graph using an app.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n-GB" sz="1300" baseline="0" dirty="0" smtClean="0">
                          <a:effectLst/>
                        </a:rPr>
                        <a:t>In this activity our students will make graphs to obtain  information.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n-GB" sz="1300" baseline="0" dirty="0" smtClean="0">
                          <a:effectLst/>
                        </a:rPr>
                        <a:t>To analyse the results of the </a:t>
                      </a:r>
                      <a:r>
                        <a:rPr lang="en-GB" sz="1300" baseline="0" dirty="0" err="1" smtClean="0">
                          <a:effectLst/>
                        </a:rPr>
                        <a:t>reseach</a:t>
                      </a:r>
                      <a:endParaRPr lang="en-GB" sz="1300" baseline="0" dirty="0" smtClean="0">
                        <a:effectLst/>
                      </a:endParaRPr>
                    </a:p>
                  </a:txBody>
                  <a:tcPr marL="71755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"/>
                        </a:rPr>
                        <a:t>https://nces.ed.gov/nceskids/createagraph/</a:t>
                      </a:r>
                      <a:endParaRPr lang="es-ES" sz="11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endParaRPr lang="es-ES" sz="11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s-ES" sz="11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3" action="ppaction://hlinksldjump"/>
                        </a:rPr>
                        <a:t>Our</a:t>
                      </a:r>
                      <a:r>
                        <a:rPr lang="es-E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3" action="ppaction://hlinksldjump"/>
                        </a:rPr>
                        <a:t> </a:t>
                      </a:r>
                      <a:r>
                        <a:rPr lang="es-ES" sz="11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3" action="ppaction://hlinksldjump"/>
                        </a:rPr>
                        <a:t>result</a:t>
                      </a:r>
                      <a:r>
                        <a:rPr lang="es-E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3" action="ppaction://hlinksldjump"/>
                        </a:rPr>
                        <a:t> 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68580" marT="0" marB="0" anchor="ctr"/>
                </a:tc>
              </a:tr>
            </a:tbl>
          </a:graphicData>
        </a:graphic>
      </p:graphicFrame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5000163"/>
              </p:ext>
            </p:extLst>
          </p:nvPr>
        </p:nvGraphicFramePr>
        <p:xfrm>
          <a:off x="731521" y="3649855"/>
          <a:ext cx="10509507" cy="101638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18035"/>
                <a:gridCol w="4621324"/>
                <a:gridCol w="3124201"/>
                <a:gridCol w="1845947"/>
              </a:tblGrid>
              <a:tr h="82461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100" dirty="0" err="1" smtClean="0">
                          <a:effectLst/>
                        </a:rPr>
                        <a:t>Whole</a:t>
                      </a:r>
                      <a:r>
                        <a:rPr lang="ca-ES" sz="1100" dirty="0" smtClean="0">
                          <a:effectLst/>
                        </a:rPr>
                        <a:t>  </a:t>
                      </a:r>
                      <a:r>
                        <a:rPr lang="ca-ES" sz="1100" dirty="0" err="1" smtClean="0">
                          <a:effectLst/>
                        </a:rPr>
                        <a:t>class</a:t>
                      </a:r>
                      <a:endParaRPr lang="es-ES" sz="11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ca-ES" sz="1100" dirty="0">
                          <a:effectLst/>
                        </a:rPr>
                        <a:t> </a:t>
                      </a:r>
                      <a:endParaRPr lang="es-ES" sz="1100" dirty="0">
                        <a:effectLst/>
                      </a:endParaRPr>
                    </a:p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s-ES" sz="1300" dirty="0" err="1" smtClean="0">
                          <a:effectLst/>
                        </a:rPr>
                        <a:t>Students</a:t>
                      </a:r>
                      <a:r>
                        <a:rPr lang="es-ES" sz="1300" baseline="0" dirty="0" smtClean="0">
                          <a:effectLst/>
                        </a:rPr>
                        <a:t> </a:t>
                      </a:r>
                      <a:r>
                        <a:rPr lang="es-ES" sz="1300" baseline="0" dirty="0" err="1" smtClean="0">
                          <a:effectLst/>
                        </a:rPr>
                        <a:t>organize</a:t>
                      </a:r>
                      <a:r>
                        <a:rPr lang="es-ES" sz="1300" baseline="0" dirty="0" smtClean="0">
                          <a:effectLst/>
                        </a:rPr>
                        <a:t> </a:t>
                      </a:r>
                      <a:r>
                        <a:rPr lang="es-ES" sz="1300" baseline="0" dirty="0" err="1" smtClean="0">
                          <a:effectLst/>
                        </a:rPr>
                        <a:t>the</a:t>
                      </a:r>
                      <a:r>
                        <a:rPr lang="es-ES" sz="1300" baseline="0" dirty="0" smtClean="0">
                          <a:effectLst/>
                        </a:rPr>
                        <a:t> ítems </a:t>
                      </a:r>
                      <a:r>
                        <a:rPr lang="es-ES" sz="1300" baseline="0" dirty="0" err="1" smtClean="0">
                          <a:effectLst/>
                        </a:rPr>
                        <a:t>into</a:t>
                      </a:r>
                      <a:r>
                        <a:rPr lang="es-ES" sz="1300" baseline="0" dirty="0" smtClean="0">
                          <a:effectLst/>
                        </a:rPr>
                        <a:t> </a:t>
                      </a:r>
                      <a:r>
                        <a:rPr lang="es-ES" sz="1300" baseline="0" dirty="0" err="1" smtClean="0">
                          <a:effectLst/>
                        </a:rPr>
                        <a:t>the</a:t>
                      </a:r>
                      <a:r>
                        <a:rPr lang="es-ES" sz="1300" baseline="0" dirty="0" smtClean="0">
                          <a:effectLst/>
                        </a:rPr>
                        <a:t> </a:t>
                      </a:r>
                      <a:r>
                        <a:rPr lang="es-ES" sz="1300" baseline="0" dirty="0" err="1" smtClean="0">
                          <a:effectLst/>
                        </a:rPr>
                        <a:t>correct</a:t>
                      </a:r>
                      <a:r>
                        <a:rPr lang="es-ES" sz="1300" baseline="0" dirty="0" smtClean="0">
                          <a:effectLst/>
                        </a:rPr>
                        <a:t> </a:t>
                      </a:r>
                      <a:r>
                        <a:rPr lang="es-ES" sz="1300" baseline="0" dirty="0" err="1" smtClean="0">
                          <a:effectLst/>
                        </a:rPr>
                        <a:t>containers</a:t>
                      </a:r>
                      <a:r>
                        <a:rPr lang="es-ES" sz="1300" baseline="0" dirty="0" smtClean="0">
                          <a:effectLst/>
                        </a:rPr>
                        <a:t>.</a:t>
                      </a:r>
                      <a:endParaRPr lang="es-ES" sz="1100" dirty="0">
                        <a:effectLst/>
                      </a:endParaRPr>
                    </a:p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n-GB" sz="13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n-GB" sz="1300" dirty="0" smtClean="0">
                          <a:effectLst/>
                        </a:rPr>
                        <a:t>Teacher gives</a:t>
                      </a:r>
                      <a:r>
                        <a:rPr lang="en-GB" sz="1300" baseline="0" dirty="0" smtClean="0">
                          <a:effectLst/>
                        </a:rPr>
                        <a:t> students a table in which they have to cot out and put the items in the correct containers.</a:t>
                      </a:r>
                    </a:p>
                  </a:txBody>
                  <a:tcPr marL="71755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ca-ES" sz="1100" dirty="0" err="1" smtClean="0">
                          <a:effectLst/>
                          <a:hlinkClick r:id="rId4" action="ppaction://hlinksldjump"/>
                        </a:rPr>
                        <a:t>Table</a:t>
                      </a:r>
                      <a:r>
                        <a:rPr lang="ca-ES" sz="1100" dirty="0" smtClean="0">
                          <a:effectLst/>
                          <a:hlinkClick r:id="rId4" action="ppaction://hlinksldjump"/>
                        </a:rPr>
                        <a:t> 2.</a:t>
                      </a:r>
                      <a:r>
                        <a:rPr lang="ca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</a:endParaRPr>
                    </a:p>
                  </a:txBody>
                  <a:tcPr marL="71755" marR="68580" marT="0" marB="0" anchor="ctr"/>
                </a:tc>
              </a:tr>
            </a:tbl>
          </a:graphicData>
        </a:graphic>
      </p:graphicFrame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56865"/>
              </p:ext>
            </p:extLst>
          </p:nvPr>
        </p:nvGraphicFramePr>
        <p:xfrm>
          <a:off x="721865" y="4656074"/>
          <a:ext cx="10515602" cy="5667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18567"/>
                <a:gridCol w="4624005"/>
                <a:gridCol w="3126013"/>
                <a:gridCol w="1847017"/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100" dirty="0" err="1" smtClean="0">
                          <a:effectLst/>
                        </a:rPr>
                        <a:t>Whole</a:t>
                      </a:r>
                      <a:r>
                        <a:rPr lang="ca-ES" sz="1100" dirty="0" smtClean="0">
                          <a:effectLst/>
                        </a:rPr>
                        <a:t>  </a:t>
                      </a:r>
                      <a:r>
                        <a:rPr lang="ca-ES" sz="1100" dirty="0" err="1" smtClean="0">
                          <a:effectLst/>
                        </a:rPr>
                        <a:t>class</a:t>
                      </a:r>
                      <a:endParaRPr lang="es-ES" sz="11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ca-ES" sz="1100" dirty="0">
                          <a:effectLst/>
                        </a:rPr>
                        <a:t> </a:t>
                      </a:r>
                      <a:r>
                        <a:rPr lang="es-ES" sz="1300" dirty="0" err="1" smtClean="0">
                          <a:effectLst/>
                        </a:rPr>
                        <a:t>Students</a:t>
                      </a:r>
                      <a:r>
                        <a:rPr lang="es-ES" sz="1300" baseline="0" dirty="0" smtClean="0">
                          <a:effectLst/>
                        </a:rPr>
                        <a:t> </a:t>
                      </a:r>
                      <a:r>
                        <a:rPr lang="es-ES" sz="1300" baseline="0" dirty="0" err="1" smtClean="0">
                          <a:effectLst/>
                        </a:rPr>
                        <a:t>fill</a:t>
                      </a:r>
                      <a:r>
                        <a:rPr lang="es-ES" sz="1300" baseline="0" dirty="0" smtClean="0">
                          <a:effectLst/>
                        </a:rPr>
                        <a:t> </a:t>
                      </a:r>
                      <a:r>
                        <a:rPr lang="es-ES" sz="1300" baseline="0" dirty="0" err="1" smtClean="0">
                          <a:effectLst/>
                        </a:rPr>
                        <a:t>autoevaluation</a:t>
                      </a:r>
                      <a:r>
                        <a:rPr lang="es-ES" sz="1300" baseline="0" dirty="0" smtClean="0">
                          <a:effectLst/>
                        </a:rPr>
                        <a:t> </a:t>
                      </a:r>
                      <a:r>
                        <a:rPr lang="es-ES" sz="1300" baseline="0" dirty="0" err="1" smtClean="0">
                          <a:effectLst/>
                        </a:rPr>
                        <a:t>sheet</a:t>
                      </a:r>
                      <a:r>
                        <a:rPr lang="es-ES" sz="1300" baseline="0" dirty="0" smtClean="0">
                          <a:effectLst/>
                        </a:rPr>
                        <a:t>.</a:t>
                      </a:r>
                      <a:endParaRPr lang="es-ES" sz="1100" dirty="0">
                        <a:effectLst/>
                      </a:endParaRPr>
                    </a:p>
                  </a:txBody>
                  <a:tcPr marL="71755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n-GB" sz="1300" dirty="0" smtClean="0">
                          <a:effectLst/>
                        </a:rPr>
                        <a:t>Teacher gives</a:t>
                      </a:r>
                      <a:r>
                        <a:rPr lang="en-GB" sz="1300" baseline="0" dirty="0" smtClean="0">
                          <a:effectLst/>
                        </a:rPr>
                        <a:t> a sheet.</a:t>
                      </a:r>
                    </a:p>
                  </a:txBody>
                  <a:tcPr marL="71755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ca-ES" sz="1100" dirty="0" err="1" smtClean="0">
                          <a:effectLst/>
                          <a:hlinkClick r:id="rId5" action="ppaction://hlinksldjump"/>
                        </a:rPr>
                        <a:t>Table</a:t>
                      </a:r>
                      <a:r>
                        <a:rPr lang="ca-ES" sz="1100" dirty="0" smtClean="0">
                          <a:effectLst/>
                          <a:hlinkClick r:id="rId5" action="ppaction://hlinksldjump"/>
                        </a:rPr>
                        <a:t> 3.</a:t>
                      </a:r>
                      <a:r>
                        <a:rPr lang="ca-ES" sz="1100" dirty="0">
                          <a:effectLst/>
                          <a:hlinkClick r:id="rId5" action="ppaction://hlinksldjump"/>
                        </a:rPr>
                        <a:t> </a:t>
                      </a:r>
                      <a:endParaRPr lang="es-ES" sz="1100" dirty="0">
                        <a:effectLst/>
                      </a:endParaRPr>
                    </a:p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ca-ES" sz="1100" dirty="0">
                          <a:effectLst/>
                        </a:rPr>
                        <a:t> 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68580" marT="0" marB="0" anchor="ctr"/>
                </a:tc>
              </a:tr>
            </a:tbl>
          </a:graphicData>
        </a:graphic>
      </p:graphicFrame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1534090"/>
              </p:ext>
            </p:extLst>
          </p:nvPr>
        </p:nvGraphicFramePr>
        <p:xfrm>
          <a:off x="721865" y="5233547"/>
          <a:ext cx="10515602" cy="96615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18567"/>
                <a:gridCol w="4624005"/>
                <a:gridCol w="3126013"/>
                <a:gridCol w="1847017"/>
              </a:tblGrid>
              <a:tr h="96615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100" dirty="0" err="1" smtClean="0">
                          <a:effectLst/>
                        </a:rPr>
                        <a:t>Whole</a:t>
                      </a:r>
                      <a:r>
                        <a:rPr lang="ca-ES" sz="1100" dirty="0" smtClean="0">
                          <a:effectLst/>
                        </a:rPr>
                        <a:t>  </a:t>
                      </a:r>
                      <a:r>
                        <a:rPr lang="ca-ES" sz="1100" dirty="0" err="1" smtClean="0">
                          <a:effectLst/>
                        </a:rPr>
                        <a:t>class</a:t>
                      </a:r>
                      <a:endParaRPr lang="es-ES" sz="11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ca-ES" sz="1100" dirty="0">
                          <a:effectLst/>
                        </a:rPr>
                        <a:t> </a:t>
                      </a:r>
                      <a:endParaRPr lang="es-ES" sz="1100" dirty="0">
                        <a:effectLst/>
                      </a:endParaRPr>
                    </a:p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s-ES" sz="1300" dirty="0" err="1" smtClean="0">
                          <a:effectLst/>
                        </a:rPr>
                        <a:t>Students</a:t>
                      </a:r>
                      <a:r>
                        <a:rPr lang="es-ES" sz="1300" baseline="0" dirty="0" smtClean="0">
                          <a:effectLst/>
                        </a:rPr>
                        <a:t> </a:t>
                      </a:r>
                      <a:r>
                        <a:rPr lang="es-ES" sz="1300" baseline="0" dirty="0" err="1" smtClean="0">
                          <a:effectLst/>
                        </a:rPr>
                        <a:t>play</a:t>
                      </a:r>
                      <a:r>
                        <a:rPr lang="es-ES" sz="1300" baseline="0" dirty="0" smtClean="0">
                          <a:effectLst/>
                        </a:rPr>
                        <a:t> a </a:t>
                      </a:r>
                      <a:r>
                        <a:rPr lang="es-ES" sz="1300" baseline="0" dirty="0" err="1" smtClean="0">
                          <a:effectLst/>
                        </a:rPr>
                        <a:t>game</a:t>
                      </a:r>
                      <a:r>
                        <a:rPr lang="es-ES" sz="1300" baseline="0" dirty="0" smtClean="0">
                          <a:effectLst/>
                        </a:rPr>
                        <a:t> </a:t>
                      </a:r>
                      <a:r>
                        <a:rPr lang="es-ES" sz="1300" baseline="0" dirty="0" err="1" smtClean="0">
                          <a:effectLst/>
                        </a:rPr>
                        <a:t>about</a:t>
                      </a:r>
                      <a:r>
                        <a:rPr lang="es-ES" sz="1300" baseline="0" dirty="0" smtClean="0">
                          <a:effectLst/>
                        </a:rPr>
                        <a:t> </a:t>
                      </a:r>
                      <a:r>
                        <a:rPr lang="es-ES" sz="1300" baseline="0" dirty="0" err="1" smtClean="0">
                          <a:effectLst/>
                        </a:rPr>
                        <a:t>recycling</a:t>
                      </a:r>
                      <a:r>
                        <a:rPr lang="es-ES" sz="1300" baseline="0" dirty="0" smtClean="0">
                          <a:effectLst/>
                        </a:rPr>
                        <a:t>.</a:t>
                      </a:r>
                      <a:endParaRPr lang="es-ES" sz="1100" dirty="0">
                        <a:effectLst/>
                      </a:endParaRPr>
                    </a:p>
                  </a:txBody>
                  <a:tcPr marL="71755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n-GB" sz="1300" dirty="0" smtClean="0">
                          <a:effectLst/>
                        </a:rPr>
                        <a:t>Teacher explain the</a:t>
                      </a:r>
                      <a:r>
                        <a:rPr lang="en-GB" sz="1300" baseline="0" dirty="0" smtClean="0">
                          <a:effectLst/>
                        </a:rPr>
                        <a:t> </a:t>
                      </a:r>
                      <a:r>
                        <a:rPr lang="en-GB" sz="1300" dirty="0" smtClean="0">
                          <a:effectLst/>
                        </a:rPr>
                        <a:t>game and students play</a:t>
                      </a:r>
                      <a:r>
                        <a:rPr lang="en-GB" sz="1300" baseline="0" dirty="0" smtClean="0">
                          <a:effectLst/>
                        </a:rPr>
                        <a:t>.</a:t>
                      </a:r>
                    </a:p>
                  </a:txBody>
                  <a:tcPr marL="71755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ca-ES" sz="1100" dirty="0" smtClean="0">
                          <a:effectLst/>
                          <a:hlinkClick r:id="rId6"/>
                        </a:rPr>
                        <a:t>http://www.bbc.co.uk/schools/barnabybear/games/recycle.shtml</a:t>
                      </a:r>
                      <a:endParaRPr lang="es-ES" sz="1100" dirty="0">
                        <a:effectLst/>
                      </a:endParaRPr>
                    </a:p>
                  </a:txBody>
                  <a:tcPr marL="71755" marR="68580" marT="0" marB="0" anchor="ctr"/>
                </a:tc>
              </a:tr>
            </a:tbl>
          </a:graphicData>
        </a:graphic>
      </p:graphicFrame>
      <p:graphicFrame>
        <p:nvGraphicFramePr>
          <p:cNvPr id="9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56865"/>
              </p:ext>
            </p:extLst>
          </p:nvPr>
        </p:nvGraphicFramePr>
        <p:xfrm>
          <a:off x="691387" y="614426"/>
          <a:ext cx="10561832" cy="8851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22604"/>
                <a:gridCol w="4644335"/>
                <a:gridCol w="3139756"/>
                <a:gridCol w="1855137"/>
              </a:tblGrid>
              <a:tr h="885190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s-ES" sz="11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Whole</a:t>
                      </a:r>
                      <a:r>
                        <a:rPr lang="es-E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100" baseline="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class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s-ES" sz="11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</a:t>
                      </a:r>
                      <a:r>
                        <a:rPr lang="es-E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can</a:t>
                      </a:r>
                      <a:r>
                        <a:rPr lang="es-E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100" baseline="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</a:t>
                      </a:r>
                      <a:r>
                        <a:rPr lang="es-E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do </a:t>
                      </a:r>
                      <a:r>
                        <a:rPr lang="es-ES" sz="1100" baseline="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</a:t>
                      </a:r>
                      <a:r>
                        <a:rPr lang="es-E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100" baseline="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change</a:t>
                      </a:r>
                      <a:r>
                        <a:rPr lang="es-E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100" baseline="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</a:t>
                      </a:r>
                      <a:r>
                        <a:rPr lang="es-E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100" baseline="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rubbish</a:t>
                      </a:r>
                      <a:r>
                        <a:rPr lang="es-E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 </a:t>
                      </a:r>
                      <a:r>
                        <a:rPr lang="es-ES" sz="1100" baseline="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</a:t>
                      </a:r>
                      <a:r>
                        <a:rPr lang="es-E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100" baseline="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playground</a:t>
                      </a:r>
                      <a:r>
                        <a:rPr lang="es-E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 marL="71755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s-ES" sz="11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</a:t>
                      </a:r>
                      <a:r>
                        <a:rPr lang="es-E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1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students</a:t>
                      </a:r>
                      <a:r>
                        <a:rPr lang="es-E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1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suggest</a:t>
                      </a:r>
                      <a:r>
                        <a:rPr lang="es-E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100" baseline="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</a:t>
                      </a:r>
                      <a:r>
                        <a:rPr lang="es-E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100" baseline="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</a:t>
                      </a:r>
                      <a:r>
                        <a:rPr lang="es-E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100" baseline="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could</a:t>
                      </a:r>
                      <a:r>
                        <a:rPr lang="es-E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do </a:t>
                      </a:r>
                      <a:r>
                        <a:rPr lang="es-ES" sz="1100" baseline="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</a:t>
                      </a:r>
                      <a:r>
                        <a:rPr lang="es-E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100" baseline="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find</a:t>
                      </a:r>
                      <a:r>
                        <a:rPr lang="es-E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100" baseline="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less</a:t>
                      </a:r>
                      <a:r>
                        <a:rPr lang="es-E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100" baseline="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rubbish</a:t>
                      </a:r>
                      <a:r>
                        <a:rPr lang="es-E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 </a:t>
                      </a:r>
                      <a:r>
                        <a:rPr lang="es-ES" sz="1100" baseline="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</a:t>
                      </a:r>
                      <a:r>
                        <a:rPr lang="es-E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100" baseline="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playground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s-ES" sz="11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</a:t>
                      </a:r>
                      <a:r>
                        <a:rPr lang="es-E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1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elaborate</a:t>
                      </a:r>
                      <a:r>
                        <a:rPr lang="es-E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1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</a:t>
                      </a:r>
                      <a:r>
                        <a:rPr lang="es-E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1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advertisement</a:t>
                      </a:r>
                      <a:r>
                        <a:rPr lang="es-E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1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</a:t>
                      </a:r>
                      <a:r>
                        <a:rPr lang="es-E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1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</a:t>
                      </a:r>
                      <a:r>
                        <a:rPr lang="es-E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1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rest</a:t>
                      </a:r>
                      <a:r>
                        <a:rPr lang="es-E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of </a:t>
                      </a:r>
                      <a:r>
                        <a:rPr lang="es-ES" sz="11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</a:t>
                      </a:r>
                      <a:r>
                        <a:rPr lang="es-E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1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classes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3602119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02" y="590550"/>
            <a:ext cx="10706100" cy="2673350"/>
          </a:xfr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02" y="3492500"/>
            <a:ext cx="10706100" cy="300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6753286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86968" y="340742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s-ES" b="1" u="sng" dirty="0"/>
              <a:t>WHAT DO YOU FIND IN YOUR PLAYGROUND</a:t>
            </a:r>
            <a:r>
              <a:rPr lang="es-ES" b="1" u="sng" dirty="0" smtClean="0"/>
              <a:t>?</a:t>
            </a:r>
            <a:endParaRPr lang="es-ES" dirty="0"/>
          </a:p>
        </p:txBody>
      </p:sp>
      <p:graphicFrame>
        <p:nvGraphicFramePr>
          <p:cNvPr id="8" name="Marcador de contenido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2686658"/>
              </p:ext>
            </p:extLst>
          </p:nvPr>
        </p:nvGraphicFramePr>
        <p:xfrm>
          <a:off x="849376" y="1691006"/>
          <a:ext cx="10515600" cy="4246499"/>
        </p:xfrm>
        <a:graphic>
          <a:graphicData uri="http://schemas.openxmlformats.org/drawingml/2006/table">
            <a:tbl>
              <a:tblPr firstRow="1" firstCol="1" bandRow="1">
                <a:effectLst>
                  <a:outerShdw blurRad="50800" dist="50800" dir="5400000" algn="ctr" rotWithShape="0">
                    <a:schemeClr val="bg1"/>
                  </a:outerShdw>
                </a:effectLst>
                <a:tableStyleId>{5C22544A-7EE6-4342-B048-85BDC9FD1C3A}</a:tableStyleId>
              </a:tblPr>
              <a:tblGrid>
                <a:gridCol w="2628900"/>
                <a:gridCol w="2628900"/>
                <a:gridCol w="2628900"/>
                <a:gridCol w="2628900"/>
              </a:tblGrid>
              <a:tr h="23526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 smtClean="0">
                          <a:effectLst/>
                        </a:rPr>
                        <a:t>ORGANIC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ES" sz="28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ES" sz="28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ES" sz="28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200" dirty="0">
                          <a:effectLst/>
                        </a:rPr>
                        <a:t>PLASTIC/BRICK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</a:rPr>
                        <a:t>PAPER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</a:rPr>
                        <a:t>GLASS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8938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pic>
        <p:nvPicPr>
          <p:cNvPr id="1034" name="Imagen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8687" y="2275015"/>
            <a:ext cx="2009775" cy="133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Imagen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3175" y="2238439"/>
            <a:ext cx="19431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Imagen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760" y="2232728"/>
            <a:ext cx="2219325" cy="1495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Imagen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8979" y="2232724"/>
            <a:ext cx="1933575" cy="1352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6539220"/>
      </p:ext>
    </p:extLst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 descr="C:\Users\Francisco\Desktop\curso natural\objetos para reciclar 2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18612" y="3839464"/>
            <a:ext cx="6299200" cy="3018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6299321"/>
              </p:ext>
            </p:extLst>
          </p:nvPr>
        </p:nvGraphicFramePr>
        <p:xfrm>
          <a:off x="1260856" y="405325"/>
          <a:ext cx="9474200" cy="39002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81564"/>
                <a:gridCol w="2440132"/>
                <a:gridCol w="2441039"/>
                <a:gridCol w="2311465"/>
              </a:tblGrid>
              <a:tr h="428523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600" dirty="0" err="1">
                          <a:effectLst/>
                        </a:rPr>
                        <a:t>Things</a:t>
                      </a:r>
                      <a:r>
                        <a:rPr lang="es-ES" sz="1600" dirty="0">
                          <a:effectLst/>
                        </a:rPr>
                        <a:t> </a:t>
                      </a:r>
                      <a:r>
                        <a:rPr lang="es-ES" sz="1600" dirty="0" err="1">
                          <a:effectLst/>
                        </a:rPr>
                        <a:t>we</a:t>
                      </a:r>
                      <a:r>
                        <a:rPr lang="es-ES" sz="1600" dirty="0">
                          <a:effectLst/>
                        </a:rPr>
                        <a:t> can </a:t>
                      </a:r>
                      <a:r>
                        <a:rPr lang="es-ES" sz="1600" dirty="0" err="1">
                          <a:effectLst/>
                        </a:rPr>
                        <a:t>recycle</a:t>
                      </a:r>
                      <a:endParaRPr lang="es-ES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42035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endParaRPr lang="es-ES" sz="1100" dirty="0" smtClean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100" dirty="0" smtClean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100" dirty="0" smtClean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100" dirty="0" smtClean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100" dirty="0" smtClean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100" dirty="0" smtClean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1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  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       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   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90734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pic>
        <p:nvPicPr>
          <p:cNvPr id="2052" name="Imagen 7" descr="Resultado de imagen de contenedor azul reciclaje niÃ±o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881" y="1053533"/>
            <a:ext cx="1314451" cy="1304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Imagen 28" descr="Imagen relacionada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2475" y="1182116"/>
            <a:ext cx="13716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Imagen 31" descr="Imagen relacionada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3085" y="1090109"/>
            <a:ext cx="1085851" cy="1209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Imagen 40" descr="Resultado de imagen de contenedor organico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64951" y="1025339"/>
            <a:ext cx="1247775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40951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294</TotalTime>
  <Words>594</Words>
  <Application>Microsoft Office PowerPoint</Application>
  <PresentationFormat>Panorámica</PresentationFormat>
  <Paragraphs>139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9" baseType="lpstr">
      <vt:lpstr>宋体</vt:lpstr>
      <vt:lpstr>Arial</vt:lpstr>
      <vt:lpstr>Arial Black</vt:lpstr>
      <vt:lpstr>Calibri</vt:lpstr>
      <vt:lpstr>Constantia</vt:lpstr>
      <vt:lpstr>Times New Roman</vt:lpstr>
      <vt:lpstr>Wingdings 2</vt:lpstr>
      <vt:lpstr>Flujo</vt:lpstr>
      <vt:lpstr> RECYCLING  How can I change my school? </vt:lpstr>
      <vt:lpstr>Objectives</vt:lpstr>
      <vt:lpstr>Learning Activities</vt:lpstr>
      <vt:lpstr>Success Criteria</vt:lpstr>
      <vt:lpstr>Lesson Organization</vt:lpstr>
      <vt:lpstr>Presentación de PowerPoint</vt:lpstr>
      <vt:lpstr>Presentación de PowerPoint</vt:lpstr>
      <vt:lpstr>WHAT DO YOU FIND IN YOUR PLAYGROUND?</vt:lpstr>
      <vt:lpstr>Presentación de PowerPoint</vt:lpstr>
      <vt:lpstr>Self/peer assessment</vt:lpstr>
      <vt:lpstr>Conclusion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RECYCLING</dc:title>
  <dc:creator>JOAQUÍN PORRAS SARRAMAYOR</dc:creator>
  <cp:lastModifiedBy>JOAQUÍN PORRAS SARRAMAYOR</cp:lastModifiedBy>
  <cp:revision>77</cp:revision>
  <dcterms:created xsi:type="dcterms:W3CDTF">2018-07-18T11:41:59Z</dcterms:created>
  <dcterms:modified xsi:type="dcterms:W3CDTF">2018-07-19T15:33:06Z</dcterms:modified>
</cp:coreProperties>
</file>