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Source Code Pro"/>
      <p:regular r:id="rId26"/>
      <p:bold r:id="rId27"/>
      <p:italic r:id="rId28"/>
      <p:boldItalic r:id="rId29"/>
    </p:embeddedFont>
    <p:embeddedFont>
      <p:font typeface="Oswal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regular.fntdata"/><Relationship Id="rId25" Type="http://schemas.openxmlformats.org/officeDocument/2006/relationships/slide" Target="slides/slide20.xml"/><Relationship Id="rId28" Type="http://schemas.openxmlformats.org/officeDocument/2006/relationships/font" Target="fonts/SourceCodePro-italic.fntdata"/><Relationship Id="rId27" Type="http://schemas.openxmlformats.org/officeDocument/2006/relationships/font" Target="fonts/SourceCodePr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CodePr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c6f80d1f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6f80d1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5e8f57705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5e8f577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85e8f57705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5e8f5770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85eb4bc21f_0_4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5eb4bc21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85e8f57705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5e8f5770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85eb4bc21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5eb4bc2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85eb4bc21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5eb4bc21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85eb4bc21f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5eb4bc21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85eb4bc21f_0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5eb4bc21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85eb4bc21f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5eb4bc21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85eb4bc21f_0_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85eb4bc21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c6f80d1ff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6f80d1f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85eb4bc21f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5eb4bc21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85eb4bc21f_0_16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5eb4bc21f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85eb4bc21f_0_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5eb4bc21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c6f80d1ff_0_5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c6f80d1f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877c43208e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77c43208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877c43208e_0_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877c43208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877c43208e_0_3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77c43208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877c43208e_0_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77c43208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600"/>
              <a:buFont typeface="Oswald"/>
              <a:buNone/>
              <a:defRPr sz="3600">
                <a:latin typeface="Oswald"/>
                <a:ea typeface="Oswald"/>
                <a:cs typeface="Oswald"/>
                <a:sym typeface="Oswald"/>
              </a:defRPr>
            </a:lvl1pPr>
            <a:lvl2pPr lvl="1" rtl="0" algn="ctr">
              <a:lnSpc>
                <a:spcPct val="100000"/>
              </a:lnSpc>
              <a:spcBef>
                <a:spcPts val="0"/>
              </a:spcBef>
              <a:spcAft>
                <a:spcPts val="0"/>
              </a:spcAft>
              <a:buSzPts val="3600"/>
              <a:buFont typeface="Oswald"/>
              <a:buNone/>
              <a:defRPr sz="3600">
                <a:latin typeface="Oswald"/>
                <a:ea typeface="Oswald"/>
                <a:cs typeface="Oswald"/>
                <a:sym typeface="Oswald"/>
              </a:defRPr>
            </a:lvl2pPr>
            <a:lvl3pPr lvl="2" rtl="0" algn="ctr">
              <a:lnSpc>
                <a:spcPct val="100000"/>
              </a:lnSpc>
              <a:spcBef>
                <a:spcPts val="0"/>
              </a:spcBef>
              <a:spcAft>
                <a:spcPts val="0"/>
              </a:spcAft>
              <a:buSzPts val="3600"/>
              <a:buFont typeface="Oswald"/>
              <a:buNone/>
              <a:defRPr sz="3600">
                <a:latin typeface="Oswald"/>
                <a:ea typeface="Oswald"/>
                <a:cs typeface="Oswald"/>
                <a:sym typeface="Oswald"/>
              </a:defRPr>
            </a:lvl3pPr>
            <a:lvl4pPr lvl="3" rtl="0" algn="ctr">
              <a:lnSpc>
                <a:spcPct val="100000"/>
              </a:lnSpc>
              <a:spcBef>
                <a:spcPts val="0"/>
              </a:spcBef>
              <a:spcAft>
                <a:spcPts val="0"/>
              </a:spcAft>
              <a:buSzPts val="3600"/>
              <a:buFont typeface="Oswald"/>
              <a:buNone/>
              <a:defRPr sz="3600">
                <a:latin typeface="Oswald"/>
                <a:ea typeface="Oswald"/>
                <a:cs typeface="Oswald"/>
                <a:sym typeface="Oswald"/>
              </a:defRPr>
            </a:lvl4pPr>
            <a:lvl5pPr lvl="4" rtl="0" algn="ctr">
              <a:lnSpc>
                <a:spcPct val="100000"/>
              </a:lnSpc>
              <a:spcBef>
                <a:spcPts val="0"/>
              </a:spcBef>
              <a:spcAft>
                <a:spcPts val="0"/>
              </a:spcAft>
              <a:buSzPts val="3600"/>
              <a:buFont typeface="Oswald"/>
              <a:buNone/>
              <a:defRPr sz="3600">
                <a:latin typeface="Oswald"/>
                <a:ea typeface="Oswald"/>
                <a:cs typeface="Oswald"/>
                <a:sym typeface="Oswald"/>
              </a:defRPr>
            </a:lvl5pPr>
            <a:lvl6pPr lvl="5" rtl="0" algn="ctr">
              <a:lnSpc>
                <a:spcPct val="100000"/>
              </a:lnSpc>
              <a:spcBef>
                <a:spcPts val="0"/>
              </a:spcBef>
              <a:spcAft>
                <a:spcPts val="0"/>
              </a:spcAft>
              <a:buSzPts val="3600"/>
              <a:buFont typeface="Oswald"/>
              <a:buNone/>
              <a:defRPr sz="3600">
                <a:latin typeface="Oswald"/>
                <a:ea typeface="Oswald"/>
                <a:cs typeface="Oswald"/>
                <a:sym typeface="Oswald"/>
              </a:defRPr>
            </a:lvl6pPr>
            <a:lvl7pPr lvl="6" rtl="0" algn="ctr">
              <a:lnSpc>
                <a:spcPct val="100000"/>
              </a:lnSpc>
              <a:spcBef>
                <a:spcPts val="0"/>
              </a:spcBef>
              <a:spcAft>
                <a:spcPts val="0"/>
              </a:spcAft>
              <a:buSzPts val="3600"/>
              <a:buFont typeface="Oswald"/>
              <a:buNone/>
              <a:defRPr sz="3600">
                <a:latin typeface="Oswald"/>
                <a:ea typeface="Oswald"/>
                <a:cs typeface="Oswald"/>
                <a:sym typeface="Oswald"/>
              </a:defRPr>
            </a:lvl7pPr>
            <a:lvl8pPr lvl="7" rtl="0" algn="ctr">
              <a:lnSpc>
                <a:spcPct val="100000"/>
              </a:lnSpc>
              <a:spcBef>
                <a:spcPts val="0"/>
              </a:spcBef>
              <a:spcAft>
                <a:spcPts val="0"/>
              </a:spcAft>
              <a:buSzPts val="3600"/>
              <a:buFont typeface="Oswald"/>
              <a:buNone/>
              <a:defRPr sz="3600">
                <a:latin typeface="Oswald"/>
                <a:ea typeface="Oswald"/>
                <a:cs typeface="Oswald"/>
                <a:sym typeface="Oswald"/>
              </a:defRPr>
            </a:lvl8pPr>
            <a:lvl9pPr lvl="8" rtl="0"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600"/>
              <a:buNone/>
              <a:defRPr sz="4600">
                <a:solidFill>
                  <a:schemeClr val="lt1"/>
                </a:solidFill>
              </a:defRPr>
            </a:lvl1pPr>
            <a:lvl2pPr lvl="1" rtl="0" algn="ctr">
              <a:spcBef>
                <a:spcPts val="0"/>
              </a:spcBef>
              <a:spcAft>
                <a:spcPts val="0"/>
              </a:spcAft>
              <a:buClr>
                <a:schemeClr val="lt1"/>
              </a:buClr>
              <a:buSzPts val="4600"/>
              <a:buNone/>
              <a:defRPr sz="4600">
                <a:solidFill>
                  <a:schemeClr val="lt1"/>
                </a:solidFill>
              </a:defRPr>
            </a:lvl2pPr>
            <a:lvl3pPr lvl="2" rtl="0" algn="ctr">
              <a:spcBef>
                <a:spcPts val="0"/>
              </a:spcBef>
              <a:spcAft>
                <a:spcPts val="0"/>
              </a:spcAft>
              <a:buClr>
                <a:schemeClr val="lt1"/>
              </a:buClr>
              <a:buSzPts val="4600"/>
              <a:buNone/>
              <a:defRPr sz="4600">
                <a:solidFill>
                  <a:schemeClr val="lt1"/>
                </a:solidFill>
              </a:defRPr>
            </a:lvl3pPr>
            <a:lvl4pPr lvl="3" rtl="0" algn="ctr">
              <a:spcBef>
                <a:spcPts val="0"/>
              </a:spcBef>
              <a:spcAft>
                <a:spcPts val="0"/>
              </a:spcAft>
              <a:buClr>
                <a:schemeClr val="lt1"/>
              </a:buClr>
              <a:buSzPts val="4600"/>
              <a:buNone/>
              <a:defRPr sz="4600">
                <a:solidFill>
                  <a:schemeClr val="lt1"/>
                </a:solidFill>
              </a:defRPr>
            </a:lvl4pPr>
            <a:lvl5pPr lvl="4" rtl="0" algn="ctr">
              <a:spcBef>
                <a:spcPts val="0"/>
              </a:spcBef>
              <a:spcAft>
                <a:spcPts val="0"/>
              </a:spcAft>
              <a:buClr>
                <a:schemeClr val="lt1"/>
              </a:buClr>
              <a:buSzPts val="4600"/>
              <a:buNone/>
              <a:defRPr sz="4600">
                <a:solidFill>
                  <a:schemeClr val="lt1"/>
                </a:solidFill>
              </a:defRPr>
            </a:lvl5pPr>
            <a:lvl6pPr lvl="5" rtl="0" algn="ctr">
              <a:spcBef>
                <a:spcPts val="0"/>
              </a:spcBef>
              <a:spcAft>
                <a:spcPts val="0"/>
              </a:spcAft>
              <a:buClr>
                <a:schemeClr val="lt1"/>
              </a:buClr>
              <a:buSzPts val="4600"/>
              <a:buNone/>
              <a:defRPr sz="4600">
                <a:solidFill>
                  <a:schemeClr val="lt1"/>
                </a:solidFill>
              </a:defRPr>
            </a:lvl6pPr>
            <a:lvl7pPr lvl="6" rtl="0" algn="ctr">
              <a:spcBef>
                <a:spcPts val="0"/>
              </a:spcBef>
              <a:spcAft>
                <a:spcPts val="0"/>
              </a:spcAft>
              <a:buClr>
                <a:schemeClr val="lt1"/>
              </a:buClr>
              <a:buSzPts val="4600"/>
              <a:buNone/>
              <a:defRPr sz="4600">
                <a:solidFill>
                  <a:schemeClr val="lt1"/>
                </a:solidFill>
              </a:defRPr>
            </a:lvl7pPr>
            <a:lvl8pPr lvl="7" rtl="0" algn="ctr">
              <a:spcBef>
                <a:spcPts val="0"/>
              </a:spcBef>
              <a:spcAft>
                <a:spcPts val="0"/>
              </a:spcAft>
              <a:buClr>
                <a:schemeClr val="lt1"/>
              </a:buClr>
              <a:buSzPts val="4600"/>
              <a:buNone/>
              <a:defRPr sz="4600">
                <a:solidFill>
                  <a:schemeClr val="lt1"/>
                </a:solidFill>
              </a:defRPr>
            </a:lvl8pPr>
            <a:lvl9pPr lvl="8" rtl="0"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900"/>
              <a:buNone/>
              <a:defRPr sz="1900">
                <a:solidFill>
                  <a:schemeClr val="lt1"/>
                </a:solidFill>
              </a:defRPr>
            </a:lvl1pPr>
            <a:lvl2pPr lvl="1" rtl="0" algn="ctr">
              <a:lnSpc>
                <a:spcPct val="100000"/>
              </a:lnSpc>
              <a:spcBef>
                <a:spcPts val="0"/>
              </a:spcBef>
              <a:spcAft>
                <a:spcPts val="0"/>
              </a:spcAft>
              <a:buClr>
                <a:schemeClr val="lt1"/>
              </a:buClr>
              <a:buSzPts val="1900"/>
              <a:buNone/>
              <a:defRPr sz="1900">
                <a:solidFill>
                  <a:schemeClr val="lt1"/>
                </a:solidFill>
              </a:defRPr>
            </a:lvl2pPr>
            <a:lvl3pPr lvl="2" rtl="0" algn="ctr">
              <a:lnSpc>
                <a:spcPct val="100000"/>
              </a:lnSpc>
              <a:spcBef>
                <a:spcPts val="0"/>
              </a:spcBef>
              <a:spcAft>
                <a:spcPts val="0"/>
              </a:spcAft>
              <a:buClr>
                <a:schemeClr val="lt1"/>
              </a:buClr>
              <a:buSzPts val="1900"/>
              <a:buNone/>
              <a:defRPr sz="1900">
                <a:solidFill>
                  <a:schemeClr val="lt1"/>
                </a:solidFill>
              </a:defRPr>
            </a:lvl3pPr>
            <a:lvl4pPr lvl="3" rtl="0" algn="ctr">
              <a:lnSpc>
                <a:spcPct val="100000"/>
              </a:lnSpc>
              <a:spcBef>
                <a:spcPts val="0"/>
              </a:spcBef>
              <a:spcAft>
                <a:spcPts val="0"/>
              </a:spcAft>
              <a:buClr>
                <a:schemeClr val="lt1"/>
              </a:buClr>
              <a:buSzPts val="1900"/>
              <a:buNone/>
              <a:defRPr sz="1900">
                <a:solidFill>
                  <a:schemeClr val="lt1"/>
                </a:solidFill>
              </a:defRPr>
            </a:lvl4pPr>
            <a:lvl5pPr lvl="4" rtl="0" algn="ctr">
              <a:lnSpc>
                <a:spcPct val="100000"/>
              </a:lnSpc>
              <a:spcBef>
                <a:spcPts val="0"/>
              </a:spcBef>
              <a:spcAft>
                <a:spcPts val="0"/>
              </a:spcAft>
              <a:buClr>
                <a:schemeClr val="lt1"/>
              </a:buClr>
              <a:buSzPts val="1900"/>
              <a:buNone/>
              <a:defRPr sz="1900">
                <a:solidFill>
                  <a:schemeClr val="lt1"/>
                </a:solidFill>
              </a:defRPr>
            </a:lvl5pPr>
            <a:lvl6pPr lvl="5" rtl="0" algn="ctr">
              <a:lnSpc>
                <a:spcPct val="100000"/>
              </a:lnSpc>
              <a:spcBef>
                <a:spcPts val="0"/>
              </a:spcBef>
              <a:spcAft>
                <a:spcPts val="0"/>
              </a:spcAft>
              <a:buClr>
                <a:schemeClr val="lt1"/>
              </a:buClr>
              <a:buSzPts val="1900"/>
              <a:buNone/>
              <a:defRPr sz="1900">
                <a:solidFill>
                  <a:schemeClr val="lt1"/>
                </a:solidFill>
              </a:defRPr>
            </a:lvl6pPr>
            <a:lvl7pPr lvl="6" rtl="0" algn="ctr">
              <a:lnSpc>
                <a:spcPct val="100000"/>
              </a:lnSpc>
              <a:spcBef>
                <a:spcPts val="0"/>
              </a:spcBef>
              <a:spcAft>
                <a:spcPts val="0"/>
              </a:spcAft>
              <a:buClr>
                <a:schemeClr val="lt1"/>
              </a:buClr>
              <a:buSzPts val="1900"/>
              <a:buNone/>
              <a:defRPr sz="1900">
                <a:solidFill>
                  <a:schemeClr val="lt1"/>
                </a:solidFill>
              </a:defRPr>
            </a:lvl7pPr>
            <a:lvl8pPr lvl="7" rtl="0" algn="ctr">
              <a:lnSpc>
                <a:spcPct val="100000"/>
              </a:lnSpc>
              <a:spcBef>
                <a:spcPts val="0"/>
              </a:spcBef>
              <a:spcAft>
                <a:spcPts val="0"/>
              </a:spcAft>
              <a:buClr>
                <a:schemeClr val="lt1"/>
              </a:buClr>
              <a:buSzPts val="1900"/>
              <a:buNone/>
              <a:defRPr sz="1900">
                <a:solidFill>
                  <a:schemeClr val="lt1"/>
                </a:solidFill>
              </a:defRPr>
            </a:lvl8pPr>
            <a:lvl9pPr lvl="8" rtl="0"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Source Code Pro"/>
                <a:ea typeface="Source Code Pro"/>
                <a:cs typeface="Source Code Pro"/>
                <a:sym typeface="Source Code Pro"/>
              </a:defRPr>
            </a:lvl1pPr>
            <a:lvl2pPr lvl="1" rtl="0" algn="r">
              <a:buNone/>
              <a:defRPr sz="1000">
                <a:solidFill>
                  <a:schemeClr val="dk2"/>
                </a:solidFill>
                <a:latin typeface="Source Code Pro"/>
                <a:ea typeface="Source Code Pro"/>
                <a:cs typeface="Source Code Pro"/>
                <a:sym typeface="Source Code Pro"/>
              </a:defRPr>
            </a:lvl2pPr>
            <a:lvl3pPr lvl="2" rtl="0" algn="r">
              <a:buNone/>
              <a:defRPr sz="1000">
                <a:solidFill>
                  <a:schemeClr val="dk2"/>
                </a:solidFill>
                <a:latin typeface="Source Code Pro"/>
                <a:ea typeface="Source Code Pro"/>
                <a:cs typeface="Source Code Pro"/>
                <a:sym typeface="Source Code Pro"/>
              </a:defRPr>
            </a:lvl3pPr>
            <a:lvl4pPr lvl="3" rtl="0" algn="r">
              <a:buNone/>
              <a:defRPr sz="1000">
                <a:solidFill>
                  <a:schemeClr val="dk2"/>
                </a:solidFill>
                <a:latin typeface="Source Code Pro"/>
                <a:ea typeface="Source Code Pro"/>
                <a:cs typeface="Source Code Pro"/>
                <a:sym typeface="Source Code Pro"/>
              </a:defRPr>
            </a:lvl4pPr>
            <a:lvl5pPr lvl="4" rtl="0" algn="r">
              <a:buNone/>
              <a:defRPr sz="1000">
                <a:solidFill>
                  <a:schemeClr val="dk2"/>
                </a:solidFill>
                <a:latin typeface="Source Code Pro"/>
                <a:ea typeface="Source Code Pro"/>
                <a:cs typeface="Source Code Pro"/>
                <a:sym typeface="Source Code Pro"/>
              </a:defRPr>
            </a:lvl5pPr>
            <a:lvl6pPr lvl="5" rtl="0" algn="r">
              <a:buNone/>
              <a:defRPr sz="1000">
                <a:solidFill>
                  <a:schemeClr val="dk2"/>
                </a:solidFill>
                <a:latin typeface="Source Code Pro"/>
                <a:ea typeface="Source Code Pro"/>
                <a:cs typeface="Source Code Pro"/>
                <a:sym typeface="Source Code Pro"/>
              </a:defRPr>
            </a:lvl6pPr>
            <a:lvl7pPr lvl="6" rtl="0" algn="r">
              <a:buNone/>
              <a:defRPr sz="1000">
                <a:solidFill>
                  <a:schemeClr val="dk2"/>
                </a:solidFill>
                <a:latin typeface="Source Code Pro"/>
                <a:ea typeface="Source Code Pro"/>
                <a:cs typeface="Source Code Pro"/>
                <a:sym typeface="Source Code Pro"/>
              </a:defRPr>
            </a:lvl7pPr>
            <a:lvl8pPr lvl="7" rtl="0" algn="r">
              <a:buNone/>
              <a:defRPr sz="1000">
                <a:solidFill>
                  <a:schemeClr val="dk2"/>
                </a:solidFill>
                <a:latin typeface="Source Code Pro"/>
                <a:ea typeface="Source Code Pro"/>
                <a:cs typeface="Source Code Pro"/>
                <a:sym typeface="Source Code Pro"/>
              </a:defRPr>
            </a:lvl8pPr>
            <a:lvl9pPr lvl="8" rtl="0"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Mariano Guadilla Barciela</a:t>
            </a:r>
            <a:endParaRPr/>
          </a:p>
        </p:txBody>
      </p:sp>
      <p:sp>
        <p:nvSpPr>
          <p:cNvPr id="63" name="Google Shape;63;p13"/>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sz="3000">
                <a:solidFill>
                  <a:schemeClr val="dk1"/>
                </a:solidFill>
                <a:highlight>
                  <a:srgbClr val="FFFFFF"/>
                </a:highlight>
                <a:latin typeface="Arial"/>
                <a:ea typeface="Arial"/>
                <a:cs typeface="Arial"/>
                <a:sym typeface="Arial"/>
              </a:rPr>
              <a:t>Medidas a incluir en el Plan de Convivencia de un Centro de Formación Profesional</a:t>
            </a:r>
            <a:endParaRPr b="1" sz="55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265500" y="1816950"/>
            <a:ext cx="4045200" cy="150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9900"/>
                </a:solidFill>
              </a:rPr>
              <a:t>MEDIDAS PARA EL NIVEL DE FORMACIÓN PROFESIONAL BÁSICA</a:t>
            </a:r>
            <a:endParaRPr>
              <a:solidFill>
                <a:srgbClr val="FF9900"/>
              </a:solidFill>
            </a:endParaRPr>
          </a:p>
          <a:p>
            <a:pPr indent="0" lvl="0" marL="0" rtl="0" algn="ctr">
              <a:spcBef>
                <a:spcPts val="0"/>
              </a:spcBef>
              <a:spcAft>
                <a:spcPts val="0"/>
              </a:spcAft>
              <a:buNone/>
            </a:pPr>
            <a:r>
              <a:rPr lang="es">
                <a:solidFill>
                  <a:srgbClr val="FF9900"/>
                </a:solidFill>
              </a:rPr>
              <a:t>A2</a:t>
            </a:r>
            <a:endParaRPr>
              <a:solidFill>
                <a:srgbClr val="FF9900"/>
              </a:solidFill>
            </a:endParaRPr>
          </a:p>
        </p:txBody>
      </p:sp>
      <p:sp>
        <p:nvSpPr>
          <p:cNvPr id="141" name="Google Shape;141;p22"/>
          <p:cNvSpPr txBox="1"/>
          <p:nvPr>
            <p:ph idx="2" type="body"/>
          </p:nvPr>
        </p:nvSpPr>
        <p:spPr>
          <a:xfrm>
            <a:off x="4939500" y="724200"/>
            <a:ext cx="3721800" cy="3695100"/>
          </a:xfrm>
          <a:prstGeom prst="rect">
            <a:avLst/>
          </a:prstGeom>
        </p:spPr>
        <p:txBody>
          <a:bodyPr anchorCtr="0" anchor="ctr" bIns="91425" lIns="91425" spcFirstLastPara="1" rIns="91425" wrap="square" tIns="91425">
            <a:noAutofit/>
          </a:bodyPr>
          <a:lstStyle/>
          <a:p>
            <a:pPr indent="-298450" lvl="0" marL="457200" rtl="0" algn="l">
              <a:lnSpc>
                <a:spcPct val="100000"/>
              </a:lnSpc>
              <a:spcBef>
                <a:spcPts val="1200"/>
              </a:spcBef>
              <a:spcAft>
                <a:spcPts val="0"/>
              </a:spcAft>
              <a:buClr>
                <a:srgbClr val="FF9900"/>
              </a:buClr>
              <a:buSzPts val="1100"/>
              <a:buFont typeface="Arial"/>
              <a:buChar char="●"/>
            </a:pPr>
            <a:r>
              <a:rPr b="1" lang="es" sz="1350" u="sng">
                <a:solidFill>
                  <a:srgbClr val="FF9900"/>
                </a:solidFill>
                <a:highlight>
                  <a:schemeClr val="lt1"/>
                </a:highlight>
                <a:latin typeface="Arial"/>
                <a:ea typeface="Arial"/>
                <a:cs typeface="Arial"/>
                <a:sym typeface="Arial"/>
              </a:rPr>
              <a:t>A2: Información sobre las tecnologías utilizadas.</a:t>
            </a:r>
            <a:endParaRPr b="1" sz="1350" u="sng">
              <a:solidFill>
                <a:srgbClr val="FF9900"/>
              </a:solidFill>
              <a:highlight>
                <a:schemeClr val="lt1"/>
              </a:highlight>
              <a:latin typeface="Arial"/>
              <a:ea typeface="Arial"/>
              <a:cs typeface="Arial"/>
              <a:sym typeface="Arial"/>
            </a:endParaRPr>
          </a:p>
          <a:p>
            <a:pPr indent="0" lvl="0" marL="457200" rtl="0" algn="l">
              <a:lnSpc>
                <a:spcPct val="100000"/>
              </a:lnSpc>
              <a:spcBef>
                <a:spcPts val="2000"/>
              </a:spcBef>
              <a:spcAft>
                <a:spcPts val="2000"/>
              </a:spcAft>
              <a:buNone/>
            </a:pPr>
            <a:r>
              <a:rPr b="1" lang="es" sz="1350">
                <a:solidFill>
                  <a:srgbClr val="FF9900"/>
                </a:solidFill>
                <a:highlight>
                  <a:schemeClr val="lt1"/>
                </a:highlight>
                <a:latin typeface="Arial"/>
                <a:ea typeface="Arial"/>
                <a:cs typeface="Arial"/>
                <a:sym typeface="Arial"/>
              </a:rPr>
              <a:t>Se establecerá un conjunto de tutorías durante el primer trimestre para informar a los alumnos de las tecnologías y sus problemas.</a:t>
            </a:r>
            <a:endParaRPr b="1" sz="1350">
              <a:solidFill>
                <a:srgbClr val="FF9900"/>
              </a:solidFill>
              <a:highlight>
                <a:schemeClr val="lt1"/>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265500" y="1816950"/>
            <a:ext cx="4045200" cy="150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9900"/>
                </a:solidFill>
              </a:rPr>
              <a:t>MEDIDAS PARA EL NIVEL DE FORMACIÓN PROFESIONAL BÁSICA</a:t>
            </a:r>
            <a:endParaRPr>
              <a:solidFill>
                <a:srgbClr val="FF9900"/>
              </a:solidFill>
            </a:endParaRPr>
          </a:p>
          <a:p>
            <a:pPr indent="0" lvl="0" marL="0" rtl="0" algn="ctr">
              <a:spcBef>
                <a:spcPts val="0"/>
              </a:spcBef>
              <a:spcAft>
                <a:spcPts val="0"/>
              </a:spcAft>
              <a:buNone/>
            </a:pPr>
            <a:r>
              <a:rPr lang="es">
                <a:solidFill>
                  <a:srgbClr val="FF9900"/>
                </a:solidFill>
              </a:rPr>
              <a:t>A3</a:t>
            </a:r>
            <a:endParaRPr>
              <a:solidFill>
                <a:srgbClr val="FF9900"/>
              </a:solidFill>
            </a:endParaRPr>
          </a:p>
        </p:txBody>
      </p:sp>
      <p:sp>
        <p:nvSpPr>
          <p:cNvPr id="147" name="Google Shape;147;p23"/>
          <p:cNvSpPr txBox="1"/>
          <p:nvPr>
            <p:ph idx="2" type="body"/>
          </p:nvPr>
        </p:nvSpPr>
        <p:spPr>
          <a:xfrm>
            <a:off x="4939500" y="724200"/>
            <a:ext cx="3721800" cy="3695100"/>
          </a:xfrm>
          <a:prstGeom prst="rect">
            <a:avLst/>
          </a:prstGeom>
        </p:spPr>
        <p:txBody>
          <a:bodyPr anchorCtr="0" anchor="ctr" bIns="91425" lIns="91425" spcFirstLastPara="1" rIns="91425" wrap="square" tIns="91425">
            <a:noAutofit/>
          </a:bodyPr>
          <a:lstStyle/>
          <a:p>
            <a:pPr indent="-298450" lvl="0" marL="457200" rtl="0" algn="l">
              <a:lnSpc>
                <a:spcPct val="100000"/>
              </a:lnSpc>
              <a:spcBef>
                <a:spcPts val="1200"/>
              </a:spcBef>
              <a:spcAft>
                <a:spcPts val="0"/>
              </a:spcAft>
              <a:buClr>
                <a:srgbClr val="FF9900"/>
              </a:buClr>
              <a:buSzPts val="1100"/>
              <a:buFont typeface="Arial"/>
              <a:buChar char="●"/>
            </a:pPr>
            <a:r>
              <a:rPr b="1" lang="es" sz="1350" u="sng">
                <a:solidFill>
                  <a:srgbClr val="FF9900"/>
                </a:solidFill>
                <a:highlight>
                  <a:schemeClr val="lt1"/>
                </a:highlight>
                <a:latin typeface="Arial"/>
                <a:ea typeface="Arial"/>
                <a:cs typeface="Arial"/>
                <a:sym typeface="Arial"/>
              </a:rPr>
              <a:t>A3:</a:t>
            </a:r>
            <a:r>
              <a:rPr b="1" lang="es" sz="1350" u="sng">
                <a:solidFill>
                  <a:srgbClr val="FF9900"/>
                </a:solidFill>
                <a:highlight>
                  <a:schemeClr val="lt1"/>
                </a:highlight>
                <a:latin typeface="Arial"/>
                <a:ea typeface="Arial"/>
                <a:cs typeface="Arial"/>
                <a:sym typeface="Arial"/>
              </a:rPr>
              <a:t> Asignación de mentores</a:t>
            </a:r>
            <a:endParaRPr b="1" sz="1350" u="sng">
              <a:solidFill>
                <a:srgbClr val="FF9900"/>
              </a:solidFill>
              <a:highlight>
                <a:schemeClr val="lt1"/>
              </a:highlight>
              <a:latin typeface="Arial"/>
              <a:ea typeface="Arial"/>
              <a:cs typeface="Arial"/>
              <a:sym typeface="Arial"/>
            </a:endParaRPr>
          </a:p>
          <a:p>
            <a:pPr indent="0" lvl="0" marL="457200" rtl="0" algn="l">
              <a:lnSpc>
                <a:spcPct val="100000"/>
              </a:lnSpc>
              <a:spcBef>
                <a:spcPts val="2000"/>
              </a:spcBef>
              <a:spcAft>
                <a:spcPts val="2000"/>
              </a:spcAft>
              <a:buNone/>
            </a:pPr>
            <a:r>
              <a:rPr b="1" lang="es" sz="1350">
                <a:solidFill>
                  <a:srgbClr val="FF9900"/>
                </a:solidFill>
                <a:highlight>
                  <a:schemeClr val="lt1"/>
                </a:highlight>
                <a:latin typeface="Arial"/>
                <a:ea typeface="Arial"/>
                <a:cs typeface="Arial"/>
                <a:sym typeface="Arial"/>
              </a:rPr>
              <a:t>Se informará a los alumnos de FPB la posibilidad de tener un mentor de los alumnos de Grado Medio para que sea su “mentor”. Este le apoyará en todas las dificultades con nuevas tecnologías-ciberacoso que pueda encontrarse.</a:t>
            </a:r>
            <a:endParaRPr b="1" sz="1350">
              <a:solidFill>
                <a:srgbClr val="FF9900"/>
              </a:solidFill>
              <a:highlight>
                <a:schemeClr val="lt1"/>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265500" y="1816950"/>
            <a:ext cx="4045200" cy="150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9900"/>
                </a:solidFill>
              </a:rPr>
              <a:t>MEDIDAS PARA EL NIVEL DE FORMACIÓN PROFESIONAL BÁSICA</a:t>
            </a:r>
            <a:endParaRPr>
              <a:solidFill>
                <a:srgbClr val="FF9900"/>
              </a:solidFill>
            </a:endParaRPr>
          </a:p>
          <a:p>
            <a:pPr indent="0" lvl="0" marL="0" rtl="0" algn="ctr">
              <a:spcBef>
                <a:spcPts val="0"/>
              </a:spcBef>
              <a:spcAft>
                <a:spcPts val="0"/>
              </a:spcAft>
              <a:buNone/>
            </a:pPr>
            <a:r>
              <a:rPr lang="es">
                <a:solidFill>
                  <a:srgbClr val="FF9900"/>
                </a:solidFill>
              </a:rPr>
              <a:t>A4</a:t>
            </a:r>
            <a:endParaRPr>
              <a:solidFill>
                <a:srgbClr val="FF9900"/>
              </a:solidFill>
            </a:endParaRPr>
          </a:p>
        </p:txBody>
      </p:sp>
      <p:sp>
        <p:nvSpPr>
          <p:cNvPr id="153" name="Google Shape;153;p24"/>
          <p:cNvSpPr txBox="1"/>
          <p:nvPr>
            <p:ph idx="2" type="body"/>
          </p:nvPr>
        </p:nvSpPr>
        <p:spPr>
          <a:xfrm>
            <a:off x="4939500" y="724200"/>
            <a:ext cx="3721800" cy="3695100"/>
          </a:xfrm>
          <a:prstGeom prst="rect">
            <a:avLst/>
          </a:prstGeom>
        </p:spPr>
        <p:txBody>
          <a:bodyPr anchorCtr="0" anchor="ctr" bIns="91425" lIns="91425" spcFirstLastPara="1" rIns="91425" wrap="square" tIns="91425">
            <a:noAutofit/>
          </a:bodyPr>
          <a:lstStyle/>
          <a:p>
            <a:pPr indent="-298450" lvl="0" marL="457200" rtl="0" algn="l">
              <a:lnSpc>
                <a:spcPct val="100000"/>
              </a:lnSpc>
              <a:spcBef>
                <a:spcPts val="1200"/>
              </a:spcBef>
              <a:spcAft>
                <a:spcPts val="0"/>
              </a:spcAft>
              <a:buClr>
                <a:srgbClr val="FF9900"/>
              </a:buClr>
              <a:buSzPts val="1100"/>
              <a:buFont typeface="Arial"/>
              <a:buChar char="●"/>
            </a:pPr>
            <a:r>
              <a:rPr b="1" lang="es" sz="1350" u="sng">
                <a:solidFill>
                  <a:srgbClr val="FF9900"/>
                </a:solidFill>
                <a:highlight>
                  <a:schemeClr val="lt1"/>
                </a:highlight>
                <a:latin typeface="Arial"/>
                <a:ea typeface="Arial"/>
                <a:cs typeface="Arial"/>
                <a:sym typeface="Arial"/>
              </a:rPr>
              <a:t>A4:</a:t>
            </a:r>
            <a:r>
              <a:rPr b="1" lang="es" sz="1350">
                <a:solidFill>
                  <a:srgbClr val="FF9900"/>
                </a:solidFill>
                <a:highlight>
                  <a:schemeClr val="lt1"/>
                </a:highlight>
                <a:latin typeface="Arial"/>
                <a:ea typeface="Arial"/>
                <a:cs typeface="Arial"/>
                <a:sym typeface="Arial"/>
              </a:rPr>
              <a:t>Sistema de denuncia anónima</a:t>
            </a:r>
            <a:endParaRPr b="1" sz="1350" u="sng">
              <a:solidFill>
                <a:srgbClr val="FF9900"/>
              </a:solidFill>
              <a:highlight>
                <a:schemeClr val="lt1"/>
              </a:highlight>
              <a:latin typeface="Arial"/>
              <a:ea typeface="Arial"/>
              <a:cs typeface="Arial"/>
              <a:sym typeface="Arial"/>
            </a:endParaRPr>
          </a:p>
          <a:p>
            <a:pPr indent="0" lvl="0" marL="457200" rtl="0" algn="l">
              <a:lnSpc>
                <a:spcPct val="100000"/>
              </a:lnSpc>
              <a:spcBef>
                <a:spcPts val="2000"/>
              </a:spcBef>
              <a:spcAft>
                <a:spcPts val="2000"/>
              </a:spcAft>
              <a:buNone/>
            </a:pPr>
            <a:r>
              <a:rPr b="1" lang="es" sz="1350">
                <a:solidFill>
                  <a:srgbClr val="FF9900"/>
                </a:solidFill>
                <a:highlight>
                  <a:schemeClr val="lt1"/>
                </a:highlight>
                <a:latin typeface="Arial"/>
                <a:ea typeface="Arial"/>
                <a:cs typeface="Arial"/>
                <a:sym typeface="Arial"/>
              </a:rPr>
              <a:t>Se informará a los alumnos de FPB la posibilidad de disponer de una herramienta para que puedan denunciar </a:t>
            </a:r>
            <a:r>
              <a:rPr b="1" lang="es" sz="1350">
                <a:solidFill>
                  <a:srgbClr val="FF9900"/>
                </a:solidFill>
                <a:highlight>
                  <a:schemeClr val="lt1"/>
                </a:highlight>
                <a:latin typeface="Arial"/>
                <a:ea typeface="Arial"/>
                <a:cs typeface="Arial"/>
                <a:sym typeface="Arial"/>
              </a:rPr>
              <a:t>anónimamente</a:t>
            </a:r>
            <a:r>
              <a:rPr b="1" lang="es" sz="1350">
                <a:solidFill>
                  <a:srgbClr val="FF9900"/>
                </a:solidFill>
                <a:highlight>
                  <a:schemeClr val="lt1"/>
                </a:highlight>
                <a:latin typeface="Arial"/>
                <a:ea typeface="Arial"/>
                <a:cs typeface="Arial"/>
                <a:sym typeface="Arial"/>
              </a:rPr>
              <a:t> los posible casos de ciberacoso.</a:t>
            </a:r>
            <a:endParaRPr b="1" sz="1350">
              <a:solidFill>
                <a:srgbClr val="FF9900"/>
              </a:solidFill>
              <a:highlight>
                <a:schemeClr val="lt1"/>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265500" y="1816950"/>
            <a:ext cx="4045200" cy="150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FF00"/>
                </a:solidFill>
              </a:rPr>
              <a:t>MEDIDAS PARA EL NIVEL GRADOS MEDIOS</a:t>
            </a:r>
            <a:endParaRPr>
              <a:solidFill>
                <a:srgbClr val="00FF00"/>
              </a:solidFill>
            </a:endParaRPr>
          </a:p>
          <a:p>
            <a:pPr indent="0" lvl="0" marL="0" rtl="0" algn="ctr">
              <a:spcBef>
                <a:spcPts val="0"/>
              </a:spcBef>
              <a:spcAft>
                <a:spcPts val="0"/>
              </a:spcAft>
              <a:buNone/>
            </a:pPr>
            <a:r>
              <a:rPr lang="es">
                <a:solidFill>
                  <a:srgbClr val="00FF00"/>
                </a:solidFill>
              </a:rPr>
              <a:t>B1</a:t>
            </a:r>
            <a:endParaRPr>
              <a:solidFill>
                <a:srgbClr val="00FF00"/>
              </a:solidFill>
            </a:endParaRPr>
          </a:p>
          <a:p>
            <a:pPr indent="0" lvl="0" marL="0" rtl="0" algn="l">
              <a:spcBef>
                <a:spcPts val="0"/>
              </a:spcBef>
              <a:spcAft>
                <a:spcPts val="0"/>
              </a:spcAft>
              <a:buNone/>
            </a:pPr>
            <a:r>
              <a:t/>
            </a:r>
            <a:endParaRPr/>
          </a:p>
        </p:txBody>
      </p:sp>
      <p:sp>
        <p:nvSpPr>
          <p:cNvPr id="159" name="Google Shape;159;p25"/>
          <p:cNvSpPr txBox="1"/>
          <p:nvPr>
            <p:ph idx="2" type="body"/>
          </p:nvPr>
        </p:nvSpPr>
        <p:spPr>
          <a:xfrm>
            <a:off x="4939500" y="724200"/>
            <a:ext cx="3721800" cy="3695100"/>
          </a:xfrm>
          <a:prstGeom prst="rect">
            <a:avLst/>
          </a:prstGeom>
        </p:spPr>
        <p:txBody>
          <a:bodyPr anchorCtr="0" anchor="ctr" bIns="91425" lIns="91425" spcFirstLastPara="1" rIns="91425" wrap="square" tIns="91425">
            <a:noAutofit/>
          </a:bodyPr>
          <a:lstStyle/>
          <a:p>
            <a:pPr indent="-298450" lvl="0" marL="457200" rtl="0" algn="l">
              <a:lnSpc>
                <a:spcPct val="100000"/>
              </a:lnSpc>
              <a:spcBef>
                <a:spcPts val="1200"/>
              </a:spcBef>
              <a:spcAft>
                <a:spcPts val="0"/>
              </a:spcAft>
              <a:buClr>
                <a:srgbClr val="00FF00"/>
              </a:buClr>
              <a:buSzPts val="1100"/>
              <a:buFont typeface="Arial"/>
              <a:buChar char="●"/>
            </a:pPr>
            <a:r>
              <a:rPr b="1" lang="es" sz="1350">
                <a:solidFill>
                  <a:srgbClr val="00FF00"/>
                </a:solidFill>
                <a:highlight>
                  <a:schemeClr val="lt1"/>
                </a:highlight>
                <a:latin typeface="Arial"/>
                <a:ea typeface="Arial"/>
                <a:cs typeface="Arial"/>
                <a:sym typeface="Arial"/>
              </a:rPr>
              <a:t>B1: Información de tipos de Ciberacoso</a:t>
            </a:r>
            <a:endParaRPr b="1" sz="1350" u="sng">
              <a:solidFill>
                <a:srgbClr val="00FF00"/>
              </a:solidFill>
              <a:highlight>
                <a:schemeClr val="lt1"/>
              </a:highlight>
              <a:latin typeface="Arial"/>
              <a:ea typeface="Arial"/>
              <a:cs typeface="Arial"/>
              <a:sym typeface="Arial"/>
            </a:endParaRPr>
          </a:p>
          <a:p>
            <a:pPr indent="0" lvl="0" marL="457200" rtl="0" algn="l">
              <a:lnSpc>
                <a:spcPct val="100000"/>
              </a:lnSpc>
              <a:spcBef>
                <a:spcPts val="2000"/>
              </a:spcBef>
              <a:spcAft>
                <a:spcPts val="2000"/>
              </a:spcAft>
              <a:buNone/>
            </a:pPr>
            <a:r>
              <a:rPr b="1" lang="es" sz="1350">
                <a:solidFill>
                  <a:srgbClr val="00FF00"/>
                </a:solidFill>
                <a:highlight>
                  <a:schemeClr val="lt1"/>
                </a:highlight>
                <a:latin typeface="Arial"/>
                <a:ea typeface="Arial"/>
                <a:cs typeface="Arial"/>
                <a:sym typeface="Arial"/>
              </a:rPr>
              <a:t>Se </a:t>
            </a:r>
            <a:r>
              <a:rPr b="1" lang="es" sz="1350">
                <a:solidFill>
                  <a:srgbClr val="00FF00"/>
                </a:solidFill>
                <a:highlight>
                  <a:schemeClr val="lt1"/>
                </a:highlight>
                <a:latin typeface="Arial"/>
                <a:ea typeface="Arial"/>
                <a:cs typeface="Arial"/>
                <a:sym typeface="Arial"/>
              </a:rPr>
              <a:t>establecerán</a:t>
            </a:r>
            <a:r>
              <a:rPr b="1" lang="es" sz="1350">
                <a:solidFill>
                  <a:srgbClr val="00FF00"/>
                </a:solidFill>
                <a:highlight>
                  <a:schemeClr val="lt1"/>
                </a:highlight>
                <a:latin typeface="Arial"/>
                <a:ea typeface="Arial"/>
                <a:cs typeface="Arial"/>
                <a:sym typeface="Arial"/>
              </a:rPr>
              <a:t> tutorías de sensibilización durante el comienzo del curso</a:t>
            </a:r>
            <a:endParaRPr b="1" sz="1350">
              <a:solidFill>
                <a:srgbClr val="00FF00"/>
              </a:solidFill>
              <a:highlight>
                <a:schemeClr val="lt1"/>
              </a:highlight>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265500" y="1816950"/>
            <a:ext cx="4045200" cy="150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FF00"/>
                </a:solidFill>
              </a:rPr>
              <a:t>MEDIDAS PARA EL NIVEL GRADOS MEDIOS</a:t>
            </a:r>
            <a:endParaRPr>
              <a:solidFill>
                <a:srgbClr val="00FF00"/>
              </a:solidFill>
            </a:endParaRPr>
          </a:p>
          <a:p>
            <a:pPr indent="0" lvl="0" marL="0" rtl="0" algn="ctr">
              <a:spcBef>
                <a:spcPts val="0"/>
              </a:spcBef>
              <a:spcAft>
                <a:spcPts val="0"/>
              </a:spcAft>
              <a:buNone/>
            </a:pPr>
            <a:r>
              <a:rPr lang="es">
                <a:solidFill>
                  <a:srgbClr val="00FF00"/>
                </a:solidFill>
              </a:rPr>
              <a:t>B2</a:t>
            </a:r>
            <a:endParaRPr>
              <a:solidFill>
                <a:srgbClr val="00FF00"/>
              </a:solidFill>
            </a:endParaRPr>
          </a:p>
          <a:p>
            <a:pPr indent="0" lvl="0" marL="0" rtl="0" algn="l">
              <a:spcBef>
                <a:spcPts val="0"/>
              </a:spcBef>
              <a:spcAft>
                <a:spcPts val="0"/>
              </a:spcAft>
              <a:buNone/>
            </a:pPr>
            <a:r>
              <a:t/>
            </a:r>
            <a:endParaRPr/>
          </a:p>
        </p:txBody>
      </p:sp>
      <p:sp>
        <p:nvSpPr>
          <p:cNvPr id="165" name="Google Shape;165;p26"/>
          <p:cNvSpPr txBox="1"/>
          <p:nvPr>
            <p:ph idx="2" type="body"/>
          </p:nvPr>
        </p:nvSpPr>
        <p:spPr>
          <a:xfrm>
            <a:off x="4939500" y="724200"/>
            <a:ext cx="3721800" cy="3695100"/>
          </a:xfrm>
          <a:prstGeom prst="rect">
            <a:avLst/>
          </a:prstGeom>
        </p:spPr>
        <p:txBody>
          <a:bodyPr anchorCtr="0" anchor="ctr" bIns="91425" lIns="91425" spcFirstLastPara="1" rIns="91425" wrap="square" tIns="91425">
            <a:noAutofit/>
          </a:bodyPr>
          <a:lstStyle/>
          <a:p>
            <a:pPr indent="-298450" lvl="0" marL="457200" rtl="0" algn="l">
              <a:lnSpc>
                <a:spcPct val="100000"/>
              </a:lnSpc>
              <a:spcBef>
                <a:spcPts val="1200"/>
              </a:spcBef>
              <a:spcAft>
                <a:spcPts val="0"/>
              </a:spcAft>
              <a:buClr>
                <a:srgbClr val="00FF00"/>
              </a:buClr>
              <a:buSzPts val="1100"/>
              <a:buFont typeface="Arial"/>
              <a:buChar char="●"/>
            </a:pPr>
            <a:r>
              <a:rPr b="1" lang="es" sz="1350">
                <a:solidFill>
                  <a:srgbClr val="00FF00"/>
                </a:solidFill>
                <a:highlight>
                  <a:schemeClr val="lt1"/>
                </a:highlight>
                <a:latin typeface="Arial"/>
                <a:ea typeface="Arial"/>
                <a:cs typeface="Arial"/>
                <a:sym typeface="Arial"/>
              </a:rPr>
              <a:t>B2: Implicación del Programa de “Asignación de Mentores</a:t>
            </a:r>
            <a:r>
              <a:rPr b="1" lang="es" sz="2250">
                <a:solidFill>
                  <a:srgbClr val="00FF00"/>
                </a:solidFill>
                <a:highlight>
                  <a:schemeClr val="lt1"/>
                </a:highlight>
                <a:latin typeface="Arial"/>
                <a:ea typeface="Arial"/>
                <a:cs typeface="Arial"/>
                <a:sym typeface="Arial"/>
              </a:rPr>
              <a:t>”</a:t>
            </a:r>
            <a:endParaRPr b="1" sz="1350" u="sng">
              <a:solidFill>
                <a:srgbClr val="00FF00"/>
              </a:solidFill>
              <a:highlight>
                <a:schemeClr val="lt1"/>
              </a:highlight>
              <a:latin typeface="Arial"/>
              <a:ea typeface="Arial"/>
              <a:cs typeface="Arial"/>
              <a:sym typeface="Arial"/>
            </a:endParaRPr>
          </a:p>
          <a:p>
            <a:pPr indent="0" lvl="0" marL="457200" rtl="0" algn="l">
              <a:lnSpc>
                <a:spcPct val="100000"/>
              </a:lnSpc>
              <a:spcBef>
                <a:spcPts val="2000"/>
              </a:spcBef>
              <a:spcAft>
                <a:spcPts val="2000"/>
              </a:spcAft>
              <a:buNone/>
            </a:pPr>
            <a:r>
              <a:rPr b="1" lang="es" sz="1350">
                <a:solidFill>
                  <a:srgbClr val="00FF00"/>
                </a:solidFill>
                <a:highlight>
                  <a:schemeClr val="lt1"/>
                </a:highlight>
                <a:latin typeface="Arial"/>
                <a:ea typeface="Arial"/>
                <a:cs typeface="Arial"/>
                <a:sym typeface="Arial"/>
              </a:rPr>
              <a:t>Se establecerán tutorías de implicación durante el comienzo del curso para motivar a los alumnos en este proyecto de colaboración con Formación profesional básica.</a:t>
            </a:r>
            <a:endParaRPr b="1" sz="1350">
              <a:solidFill>
                <a:srgbClr val="00FF00"/>
              </a:solidFill>
              <a:highlight>
                <a:schemeClr val="lt1"/>
              </a:highlight>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265500" y="1816950"/>
            <a:ext cx="4045200" cy="150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FF00"/>
                </a:solidFill>
              </a:rPr>
              <a:t>MEDIDAS PARA EL NIVEL GRADOS MEDIOS</a:t>
            </a:r>
            <a:endParaRPr>
              <a:solidFill>
                <a:srgbClr val="00FF00"/>
              </a:solidFill>
            </a:endParaRPr>
          </a:p>
          <a:p>
            <a:pPr indent="0" lvl="0" marL="0" rtl="0" algn="ctr">
              <a:spcBef>
                <a:spcPts val="0"/>
              </a:spcBef>
              <a:spcAft>
                <a:spcPts val="0"/>
              </a:spcAft>
              <a:buNone/>
            </a:pPr>
            <a:r>
              <a:rPr lang="es">
                <a:solidFill>
                  <a:srgbClr val="00FF00"/>
                </a:solidFill>
              </a:rPr>
              <a:t>B3</a:t>
            </a:r>
            <a:endParaRPr>
              <a:solidFill>
                <a:srgbClr val="00FF00"/>
              </a:solidFill>
            </a:endParaRPr>
          </a:p>
          <a:p>
            <a:pPr indent="0" lvl="0" marL="0" rtl="0" algn="l">
              <a:spcBef>
                <a:spcPts val="0"/>
              </a:spcBef>
              <a:spcAft>
                <a:spcPts val="0"/>
              </a:spcAft>
              <a:buNone/>
            </a:pPr>
            <a:r>
              <a:t/>
            </a:r>
            <a:endParaRPr/>
          </a:p>
        </p:txBody>
      </p:sp>
      <p:sp>
        <p:nvSpPr>
          <p:cNvPr id="171" name="Google Shape;171;p27"/>
          <p:cNvSpPr txBox="1"/>
          <p:nvPr>
            <p:ph idx="2" type="body"/>
          </p:nvPr>
        </p:nvSpPr>
        <p:spPr>
          <a:xfrm>
            <a:off x="4939500" y="724200"/>
            <a:ext cx="3721800" cy="3695100"/>
          </a:xfrm>
          <a:prstGeom prst="rect">
            <a:avLst/>
          </a:prstGeom>
        </p:spPr>
        <p:txBody>
          <a:bodyPr anchorCtr="0" anchor="ctr" bIns="91425" lIns="91425" spcFirstLastPara="1" rIns="91425" wrap="square" tIns="91425">
            <a:noAutofit/>
          </a:bodyPr>
          <a:lstStyle/>
          <a:p>
            <a:pPr indent="-298450" lvl="0" marL="457200" rtl="0" algn="l">
              <a:lnSpc>
                <a:spcPct val="100000"/>
              </a:lnSpc>
              <a:spcBef>
                <a:spcPts val="1200"/>
              </a:spcBef>
              <a:spcAft>
                <a:spcPts val="0"/>
              </a:spcAft>
              <a:buClr>
                <a:srgbClr val="00FF00"/>
              </a:buClr>
              <a:buSzPts val="1100"/>
              <a:buFont typeface="Arial"/>
              <a:buChar char="●"/>
            </a:pPr>
            <a:r>
              <a:rPr b="1" lang="es" sz="1350">
                <a:solidFill>
                  <a:srgbClr val="00FF00"/>
                </a:solidFill>
                <a:highlight>
                  <a:schemeClr val="lt1"/>
                </a:highlight>
                <a:latin typeface="Arial"/>
                <a:ea typeface="Arial"/>
                <a:cs typeface="Arial"/>
                <a:sym typeface="Arial"/>
              </a:rPr>
              <a:t>B3:</a:t>
            </a:r>
            <a:r>
              <a:rPr b="1" lang="es" sz="1350">
                <a:solidFill>
                  <a:srgbClr val="00FF00"/>
                </a:solidFill>
                <a:highlight>
                  <a:schemeClr val="lt1"/>
                </a:highlight>
                <a:latin typeface="Arial"/>
                <a:ea typeface="Arial"/>
                <a:cs typeface="Arial"/>
                <a:sym typeface="Arial"/>
              </a:rPr>
              <a:t> Control del Ciberacoso</a:t>
            </a:r>
            <a:endParaRPr b="1" sz="1350" u="sng">
              <a:solidFill>
                <a:srgbClr val="00FF00"/>
              </a:solidFill>
              <a:highlight>
                <a:schemeClr val="lt1"/>
              </a:highlight>
              <a:latin typeface="Arial"/>
              <a:ea typeface="Arial"/>
              <a:cs typeface="Arial"/>
              <a:sym typeface="Arial"/>
            </a:endParaRPr>
          </a:p>
          <a:p>
            <a:pPr indent="0" lvl="0" marL="457200" rtl="0" algn="l">
              <a:lnSpc>
                <a:spcPct val="100000"/>
              </a:lnSpc>
              <a:spcBef>
                <a:spcPts val="2000"/>
              </a:spcBef>
              <a:spcAft>
                <a:spcPts val="2000"/>
              </a:spcAft>
              <a:buNone/>
            </a:pPr>
            <a:r>
              <a:rPr b="1" lang="es" sz="1350">
                <a:solidFill>
                  <a:srgbClr val="00FF00"/>
                </a:solidFill>
                <a:highlight>
                  <a:schemeClr val="lt1"/>
                </a:highlight>
                <a:latin typeface="Arial"/>
                <a:ea typeface="Arial"/>
                <a:cs typeface="Arial"/>
                <a:sym typeface="Arial"/>
              </a:rPr>
              <a:t>Se establecerán tutorías informativas de como controlar/evitar el ciberacoso</a:t>
            </a:r>
            <a:endParaRPr b="1" sz="1350">
              <a:solidFill>
                <a:srgbClr val="00FF00"/>
              </a:solidFill>
              <a:highlight>
                <a:schemeClr val="lt1"/>
              </a:highlight>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265500" y="1816950"/>
            <a:ext cx="4045200" cy="150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FF00"/>
                </a:solidFill>
              </a:rPr>
              <a:t>MEDIDAS PARA EL NIVEL GRADOS MEDIOS</a:t>
            </a:r>
            <a:endParaRPr>
              <a:solidFill>
                <a:srgbClr val="00FF00"/>
              </a:solidFill>
            </a:endParaRPr>
          </a:p>
          <a:p>
            <a:pPr indent="0" lvl="0" marL="0" rtl="0" algn="ctr">
              <a:spcBef>
                <a:spcPts val="0"/>
              </a:spcBef>
              <a:spcAft>
                <a:spcPts val="0"/>
              </a:spcAft>
              <a:buNone/>
            </a:pPr>
            <a:r>
              <a:rPr lang="es">
                <a:solidFill>
                  <a:srgbClr val="00FF00"/>
                </a:solidFill>
              </a:rPr>
              <a:t>B4</a:t>
            </a:r>
            <a:endParaRPr>
              <a:solidFill>
                <a:srgbClr val="00FF00"/>
              </a:solidFill>
            </a:endParaRPr>
          </a:p>
          <a:p>
            <a:pPr indent="0" lvl="0" marL="0" rtl="0" algn="l">
              <a:spcBef>
                <a:spcPts val="0"/>
              </a:spcBef>
              <a:spcAft>
                <a:spcPts val="0"/>
              </a:spcAft>
              <a:buNone/>
            </a:pPr>
            <a:r>
              <a:t/>
            </a:r>
            <a:endParaRPr/>
          </a:p>
        </p:txBody>
      </p:sp>
      <p:sp>
        <p:nvSpPr>
          <p:cNvPr id="177" name="Google Shape;177;p28"/>
          <p:cNvSpPr txBox="1"/>
          <p:nvPr>
            <p:ph idx="2" type="body"/>
          </p:nvPr>
        </p:nvSpPr>
        <p:spPr>
          <a:xfrm>
            <a:off x="4939500" y="724200"/>
            <a:ext cx="3721800" cy="3695100"/>
          </a:xfrm>
          <a:prstGeom prst="rect">
            <a:avLst/>
          </a:prstGeom>
        </p:spPr>
        <p:txBody>
          <a:bodyPr anchorCtr="0" anchor="ctr" bIns="91425" lIns="91425" spcFirstLastPara="1" rIns="91425" wrap="square" tIns="91425">
            <a:noAutofit/>
          </a:bodyPr>
          <a:lstStyle/>
          <a:p>
            <a:pPr indent="-298450" lvl="0" marL="457200" rtl="0" algn="l">
              <a:lnSpc>
                <a:spcPct val="100000"/>
              </a:lnSpc>
              <a:spcBef>
                <a:spcPts val="1200"/>
              </a:spcBef>
              <a:spcAft>
                <a:spcPts val="0"/>
              </a:spcAft>
              <a:buClr>
                <a:srgbClr val="00FF00"/>
              </a:buClr>
              <a:buSzPts val="1100"/>
              <a:buFont typeface="Arial"/>
              <a:buChar char="●"/>
            </a:pPr>
            <a:r>
              <a:rPr b="1" lang="es" sz="1350">
                <a:solidFill>
                  <a:srgbClr val="00FF00"/>
                </a:solidFill>
                <a:highlight>
                  <a:schemeClr val="lt1"/>
                </a:highlight>
                <a:latin typeface="Arial"/>
                <a:ea typeface="Arial"/>
                <a:cs typeface="Arial"/>
                <a:sym typeface="Arial"/>
              </a:rPr>
              <a:t>B4: </a:t>
            </a:r>
            <a:r>
              <a:rPr b="1" lang="es" sz="1350">
                <a:solidFill>
                  <a:srgbClr val="00FF00"/>
                </a:solidFill>
                <a:highlight>
                  <a:schemeClr val="lt1"/>
                </a:highlight>
                <a:latin typeface="Arial"/>
                <a:ea typeface="Arial"/>
                <a:cs typeface="Arial"/>
                <a:sym typeface="Arial"/>
              </a:rPr>
              <a:t>Consecuencias del Ciberacoso</a:t>
            </a:r>
            <a:endParaRPr b="1" sz="1350" u="sng">
              <a:solidFill>
                <a:srgbClr val="00FF00"/>
              </a:solidFill>
              <a:highlight>
                <a:schemeClr val="lt1"/>
              </a:highlight>
              <a:latin typeface="Arial"/>
              <a:ea typeface="Arial"/>
              <a:cs typeface="Arial"/>
              <a:sym typeface="Arial"/>
            </a:endParaRPr>
          </a:p>
          <a:p>
            <a:pPr indent="0" lvl="0" marL="457200" rtl="0" algn="l">
              <a:lnSpc>
                <a:spcPct val="100000"/>
              </a:lnSpc>
              <a:spcBef>
                <a:spcPts val="2000"/>
              </a:spcBef>
              <a:spcAft>
                <a:spcPts val="2000"/>
              </a:spcAft>
              <a:buNone/>
            </a:pPr>
            <a:r>
              <a:rPr b="1" lang="es" sz="1350">
                <a:solidFill>
                  <a:srgbClr val="00FF00"/>
                </a:solidFill>
                <a:highlight>
                  <a:schemeClr val="lt1"/>
                </a:highlight>
                <a:latin typeface="Arial"/>
                <a:ea typeface="Arial"/>
                <a:cs typeface="Arial"/>
                <a:sym typeface="Arial"/>
              </a:rPr>
              <a:t>Se establecerán tutorías informativas de las implicaciones que produce el ciberacoso</a:t>
            </a:r>
            <a:endParaRPr b="1" sz="1350">
              <a:solidFill>
                <a:srgbClr val="00FF00"/>
              </a:solidFill>
              <a:highlight>
                <a:schemeClr val="lt1"/>
              </a:highlight>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265500" y="1816950"/>
            <a:ext cx="4045200" cy="150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00FF"/>
                </a:solidFill>
              </a:rPr>
              <a:t>MEDIDAS PARA EL NIVEL GRADOS MEDIOS</a:t>
            </a:r>
            <a:endParaRPr>
              <a:solidFill>
                <a:srgbClr val="0000FF"/>
              </a:solidFill>
            </a:endParaRPr>
          </a:p>
          <a:p>
            <a:pPr indent="0" lvl="0" marL="0" rtl="0" algn="ctr">
              <a:spcBef>
                <a:spcPts val="0"/>
              </a:spcBef>
              <a:spcAft>
                <a:spcPts val="0"/>
              </a:spcAft>
              <a:buNone/>
            </a:pPr>
            <a:r>
              <a:rPr lang="es">
                <a:solidFill>
                  <a:srgbClr val="0000FF"/>
                </a:solidFill>
              </a:rPr>
              <a:t>C1</a:t>
            </a:r>
            <a:endParaRPr>
              <a:solidFill>
                <a:srgbClr val="0000FF"/>
              </a:solidFill>
            </a:endParaRPr>
          </a:p>
          <a:p>
            <a:pPr indent="0" lvl="0" marL="0" rtl="0" algn="l">
              <a:spcBef>
                <a:spcPts val="0"/>
              </a:spcBef>
              <a:spcAft>
                <a:spcPts val="0"/>
              </a:spcAft>
              <a:buNone/>
            </a:pPr>
            <a:r>
              <a:t/>
            </a:r>
            <a:endParaRPr/>
          </a:p>
        </p:txBody>
      </p:sp>
      <p:sp>
        <p:nvSpPr>
          <p:cNvPr id="183" name="Google Shape;183;p29"/>
          <p:cNvSpPr txBox="1"/>
          <p:nvPr>
            <p:ph idx="2" type="body"/>
          </p:nvPr>
        </p:nvSpPr>
        <p:spPr>
          <a:xfrm>
            <a:off x="4939500" y="724200"/>
            <a:ext cx="3721800" cy="3695100"/>
          </a:xfrm>
          <a:prstGeom prst="rect">
            <a:avLst/>
          </a:prstGeom>
        </p:spPr>
        <p:txBody>
          <a:bodyPr anchorCtr="0" anchor="ctr" bIns="91425" lIns="91425" spcFirstLastPara="1" rIns="91425" wrap="square" tIns="91425">
            <a:noAutofit/>
          </a:bodyPr>
          <a:lstStyle/>
          <a:p>
            <a:pPr indent="-298450" lvl="0" marL="457200" rtl="0" algn="l">
              <a:lnSpc>
                <a:spcPct val="100000"/>
              </a:lnSpc>
              <a:spcBef>
                <a:spcPts val="1200"/>
              </a:spcBef>
              <a:spcAft>
                <a:spcPts val="0"/>
              </a:spcAft>
              <a:buClr>
                <a:srgbClr val="0000FF"/>
              </a:buClr>
              <a:buSzPts val="1100"/>
              <a:buFont typeface="Arial"/>
              <a:buChar char="●"/>
            </a:pPr>
            <a:r>
              <a:rPr b="1" lang="es" sz="1350">
                <a:solidFill>
                  <a:srgbClr val="0000FF"/>
                </a:solidFill>
                <a:highlight>
                  <a:schemeClr val="lt1"/>
                </a:highlight>
                <a:latin typeface="Arial"/>
                <a:ea typeface="Arial"/>
                <a:cs typeface="Arial"/>
                <a:sym typeface="Arial"/>
              </a:rPr>
              <a:t>C</a:t>
            </a:r>
            <a:r>
              <a:rPr b="1" lang="es" sz="1350">
                <a:solidFill>
                  <a:srgbClr val="0000FF"/>
                </a:solidFill>
                <a:highlight>
                  <a:schemeClr val="lt1"/>
                </a:highlight>
                <a:latin typeface="Arial"/>
                <a:ea typeface="Arial"/>
                <a:cs typeface="Arial"/>
                <a:sym typeface="Arial"/>
              </a:rPr>
              <a:t>1: Información de tipos de Ciberacoso</a:t>
            </a:r>
            <a:endParaRPr b="1" sz="1350" u="sng">
              <a:solidFill>
                <a:srgbClr val="0000FF"/>
              </a:solidFill>
              <a:highlight>
                <a:schemeClr val="lt1"/>
              </a:highlight>
              <a:latin typeface="Arial"/>
              <a:ea typeface="Arial"/>
              <a:cs typeface="Arial"/>
              <a:sym typeface="Arial"/>
            </a:endParaRPr>
          </a:p>
          <a:p>
            <a:pPr indent="0" lvl="0" marL="457200" rtl="0" algn="l">
              <a:lnSpc>
                <a:spcPct val="100000"/>
              </a:lnSpc>
              <a:spcBef>
                <a:spcPts val="2000"/>
              </a:spcBef>
              <a:spcAft>
                <a:spcPts val="2000"/>
              </a:spcAft>
              <a:buNone/>
            </a:pPr>
            <a:r>
              <a:rPr b="1" lang="es" sz="1350">
                <a:solidFill>
                  <a:srgbClr val="0000FF"/>
                </a:solidFill>
                <a:highlight>
                  <a:schemeClr val="lt1"/>
                </a:highlight>
                <a:latin typeface="Arial"/>
                <a:ea typeface="Arial"/>
                <a:cs typeface="Arial"/>
                <a:sym typeface="Arial"/>
              </a:rPr>
              <a:t>Se establecerán tutorías de sensibilización durante el comienzo del curso</a:t>
            </a:r>
            <a:endParaRPr b="1" sz="1350">
              <a:solidFill>
                <a:srgbClr val="0000FF"/>
              </a:solidFill>
              <a:highlight>
                <a:schemeClr val="lt1"/>
              </a:highlight>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265500" y="1816950"/>
            <a:ext cx="4045200" cy="150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00FF"/>
                </a:solidFill>
              </a:rPr>
              <a:t>MEDIDAS PARA EL NIVEL GRADOS MEDIOS</a:t>
            </a:r>
            <a:endParaRPr>
              <a:solidFill>
                <a:srgbClr val="0000FF"/>
              </a:solidFill>
            </a:endParaRPr>
          </a:p>
          <a:p>
            <a:pPr indent="0" lvl="0" marL="0" rtl="0" algn="ctr">
              <a:spcBef>
                <a:spcPts val="0"/>
              </a:spcBef>
              <a:spcAft>
                <a:spcPts val="0"/>
              </a:spcAft>
              <a:buNone/>
            </a:pPr>
            <a:r>
              <a:rPr lang="es">
                <a:solidFill>
                  <a:srgbClr val="0000FF"/>
                </a:solidFill>
              </a:rPr>
              <a:t>C2</a:t>
            </a:r>
            <a:endParaRPr>
              <a:solidFill>
                <a:srgbClr val="0000FF"/>
              </a:solidFill>
            </a:endParaRPr>
          </a:p>
          <a:p>
            <a:pPr indent="0" lvl="0" marL="0" rtl="0" algn="l">
              <a:spcBef>
                <a:spcPts val="0"/>
              </a:spcBef>
              <a:spcAft>
                <a:spcPts val="0"/>
              </a:spcAft>
              <a:buNone/>
            </a:pPr>
            <a:r>
              <a:t/>
            </a:r>
            <a:endParaRPr/>
          </a:p>
        </p:txBody>
      </p:sp>
      <p:sp>
        <p:nvSpPr>
          <p:cNvPr id="189" name="Google Shape;189;p30"/>
          <p:cNvSpPr txBox="1"/>
          <p:nvPr>
            <p:ph idx="2" type="body"/>
          </p:nvPr>
        </p:nvSpPr>
        <p:spPr>
          <a:xfrm>
            <a:off x="4939500" y="724200"/>
            <a:ext cx="3721800" cy="3695100"/>
          </a:xfrm>
          <a:prstGeom prst="rect">
            <a:avLst/>
          </a:prstGeom>
        </p:spPr>
        <p:txBody>
          <a:bodyPr anchorCtr="0" anchor="ctr" bIns="91425" lIns="91425" spcFirstLastPara="1" rIns="91425" wrap="square" tIns="91425">
            <a:noAutofit/>
          </a:bodyPr>
          <a:lstStyle/>
          <a:p>
            <a:pPr indent="-298450" lvl="0" marL="457200" rtl="0" algn="l">
              <a:lnSpc>
                <a:spcPct val="100000"/>
              </a:lnSpc>
              <a:spcBef>
                <a:spcPts val="1200"/>
              </a:spcBef>
              <a:spcAft>
                <a:spcPts val="0"/>
              </a:spcAft>
              <a:buClr>
                <a:srgbClr val="0000FF"/>
              </a:buClr>
              <a:buSzPts val="1100"/>
              <a:buFont typeface="Arial"/>
              <a:buChar char="●"/>
            </a:pPr>
            <a:r>
              <a:rPr b="1" lang="es" sz="1350">
                <a:solidFill>
                  <a:srgbClr val="0000FF"/>
                </a:solidFill>
                <a:highlight>
                  <a:schemeClr val="lt1"/>
                </a:highlight>
                <a:latin typeface="Arial"/>
                <a:ea typeface="Arial"/>
                <a:cs typeface="Arial"/>
                <a:sym typeface="Arial"/>
              </a:rPr>
              <a:t>C</a:t>
            </a:r>
            <a:r>
              <a:rPr b="1" lang="es" sz="1350">
                <a:solidFill>
                  <a:srgbClr val="0000FF"/>
                </a:solidFill>
                <a:highlight>
                  <a:schemeClr val="lt1"/>
                </a:highlight>
                <a:latin typeface="Arial"/>
                <a:ea typeface="Arial"/>
                <a:cs typeface="Arial"/>
                <a:sym typeface="Arial"/>
              </a:rPr>
              <a:t>2: Implicación del Programa de “Asignación de Mentores</a:t>
            </a:r>
            <a:r>
              <a:rPr b="1" lang="es" sz="2250">
                <a:solidFill>
                  <a:srgbClr val="0000FF"/>
                </a:solidFill>
                <a:highlight>
                  <a:schemeClr val="lt1"/>
                </a:highlight>
                <a:latin typeface="Arial"/>
                <a:ea typeface="Arial"/>
                <a:cs typeface="Arial"/>
                <a:sym typeface="Arial"/>
              </a:rPr>
              <a:t>”</a:t>
            </a:r>
            <a:endParaRPr b="1" sz="1350" u="sng">
              <a:solidFill>
                <a:srgbClr val="0000FF"/>
              </a:solidFill>
              <a:highlight>
                <a:schemeClr val="lt1"/>
              </a:highlight>
              <a:latin typeface="Arial"/>
              <a:ea typeface="Arial"/>
              <a:cs typeface="Arial"/>
              <a:sym typeface="Arial"/>
            </a:endParaRPr>
          </a:p>
          <a:p>
            <a:pPr indent="0" lvl="0" marL="457200" rtl="0" algn="l">
              <a:lnSpc>
                <a:spcPct val="100000"/>
              </a:lnSpc>
              <a:spcBef>
                <a:spcPts val="2000"/>
              </a:spcBef>
              <a:spcAft>
                <a:spcPts val="2000"/>
              </a:spcAft>
              <a:buNone/>
            </a:pPr>
            <a:r>
              <a:rPr b="1" lang="es" sz="1350">
                <a:solidFill>
                  <a:srgbClr val="0000FF"/>
                </a:solidFill>
                <a:highlight>
                  <a:schemeClr val="lt1"/>
                </a:highlight>
                <a:latin typeface="Arial"/>
                <a:ea typeface="Arial"/>
                <a:cs typeface="Arial"/>
                <a:sym typeface="Arial"/>
              </a:rPr>
              <a:t>Se establecerán tutorías de implicación durante el comienzo del curso para motivar a los alumnos en este proyecto de colaboración con Formación profesional básica.</a:t>
            </a:r>
            <a:endParaRPr b="1" sz="1350">
              <a:solidFill>
                <a:srgbClr val="0000FF"/>
              </a:solidFill>
              <a:highlight>
                <a:schemeClr val="lt1"/>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265500" y="1816950"/>
            <a:ext cx="4045200" cy="150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00FF"/>
                </a:solidFill>
              </a:rPr>
              <a:t>MEDIDAS PARA EL NIVEL GRADOS MEDIOS</a:t>
            </a:r>
            <a:endParaRPr>
              <a:solidFill>
                <a:srgbClr val="0000FF"/>
              </a:solidFill>
            </a:endParaRPr>
          </a:p>
          <a:p>
            <a:pPr indent="0" lvl="0" marL="0" rtl="0" algn="ctr">
              <a:spcBef>
                <a:spcPts val="0"/>
              </a:spcBef>
              <a:spcAft>
                <a:spcPts val="0"/>
              </a:spcAft>
              <a:buNone/>
            </a:pPr>
            <a:r>
              <a:rPr lang="es">
                <a:solidFill>
                  <a:srgbClr val="0000FF"/>
                </a:solidFill>
              </a:rPr>
              <a:t>C3</a:t>
            </a:r>
            <a:endParaRPr>
              <a:solidFill>
                <a:srgbClr val="0000FF"/>
              </a:solidFill>
            </a:endParaRPr>
          </a:p>
          <a:p>
            <a:pPr indent="0" lvl="0" marL="0" rtl="0" algn="l">
              <a:spcBef>
                <a:spcPts val="0"/>
              </a:spcBef>
              <a:spcAft>
                <a:spcPts val="0"/>
              </a:spcAft>
              <a:buNone/>
            </a:pPr>
            <a:r>
              <a:t/>
            </a:r>
            <a:endParaRPr/>
          </a:p>
        </p:txBody>
      </p:sp>
      <p:sp>
        <p:nvSpPr>
          <p:cNvPr id="195" name="Google Shape;195;p31"/>
          <p:cNvSpPr txBox="1"/>
          <p:nvPr>
            <p:ph idx="2" type="body"/>
          </p:nvPr>
        </p:nvSpPr>
        <p:spPr>
          <a:xfrm>
            <a:off x="4939500" y="724200"/>
            <a:ext cx="3721800" cy="3695100"/>
          </a:xfrm>
          <a:prstGeom prst="rect">
            <a:avLst/>
          </a:prstGeom>
        </p:spPr>
        <p:txBody>
          <a:bodyPr anchorCtr="0" anchor="ctr" bIns="91425" lIns="91425" spcFirstLastPara="1" rIns="91425" wrap="square" tIns="91425">
            <a:noAutofit/>
          </a:bodyPr>
          <a:lstStyle/>
          <a:p>
            <a:pPr indent="-298450" lvl="0" marL="457200" rtl="0" algn="l">
              <a:lnSpc>
                <a:spcPct val="100000"/>
              </a:lnSpc>
              <a:spcBef>
                <a:spcPts val="1200"/>
              </a:spcBef>
              <a:spcAft>
                <a:spcPts val="0"/>
              </a:spcAft>
              <a:buClr>
                <a:srgbClr val="0000FF"/>
              </a:buClr>
              <a:buSzPts val="1100"/>
              <a:buFont typeface="Arial"/>
              <a:buChar char="●"/>
            </a:pPr>
            <a:r>
              <a:rPr b="1" lang="es" sz="1350">
                <a:solidFill>
                  <a:srgbClr val="0000FF"/>
                </a:solidFill>
                <a:highlight>
                  <a:schemeClr val="lt1"/>
                </a:highlight>
                <a:latin typeface="Arial"/>
                <a:ea typeface="Arial"/>
                <a:cs typeface="Arial"/>
                <a:sym typeface="Arial"/>
              </a:rPr>
              <a:t>C3</a:t>
            </a:r>
            <a:r>
              <a:rPr b="1" lang="es" sz="1350">
                <a:solidFill>
                  <a:srgbClr val="0000FF"/>
                </a:solidFill>
                <a:highlight>
                  <a:schemeClr val="lt1"/>
                </a:highlight>
                <a:latin typeface="Arial"/>
                <a:ea typeface="Arial"/>
                <a:cs typeface="Arial"/>
                <a:sym typeface="Arial"/>
              </a:rPr>
              <a:t>: Control del Ciberacoso</a:t>
            </a:r>
            <a:endParaRPr b="1" sz="1350" u="sng">
              <a:solidFill>
                <a:srgbClr val="0000FF"/>
              </a:solidFill>
              <a:highlight>
                <a:schemeClr val="lt1"/>
              </a:highlight>
              <a:latin typeface="Arial"/>
              <a:ea typeface="Arial"/>
              <a:cs typeface="Arial"/>
              <a:sym typeface="Arial"/>
            </a:endParaRPr>
          </a:p>
          <a:p>
            <a:pPr indent="0" lvl="0" marL="457200" rtl="0" algn="l">
              <a:lnSpc>
                <a:spcPct val="100000"/>
              </a:lnSpc>
              <a:spcBef>
                <a:spcPts val="2000"/>
              </a:spcBef>
              <a:spcAft>
                <a:spcPts val="2000"/>
              </a:spcAft>
              <a:buNone/>
            </a:pPr>
            <a:r>
              <a:rPr b="1" lang="es" sz="1350">
                <a:solidFill>
                  <a:srgbClr val="0000FF"/>
                </a:solidFill>
                <a:highlight>
                  <a:schemeClr val="lt1"/>
                </a:highlight>
                <a:latin typeface="Arial"/>
                <a:ea typeface="Arial"/>
                <a:cs typeface="Arial"/>
                <a:sym typeface="Arial"/>
              </a:rPr>
              <a:t>Se establecerán tutorías informativas de como controlar/evitar el ciberacoso</a:t>
            </a:r>
            <a:endParaRPr b="1" sz="1350">
              <a:solidFill>
                <a:srgbClr val="0000FF"/>
              </a:solidFill>
              <a:highlight>
                <a:schemeClr val="lt1"/>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631800"/>
            <a:ext cx="35034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CONSIDERACIONES GENERALES DEL TRABAJO</a:t>
            </a:r>
            <a:endParaRPr/>
          </a:p>
        </p:txBody>
      </p:sp>
      <p:sp>
        <p:nvSpPr>
          <p:cNvPr id="69" name="Google Shape;69;p14"/>
          <p:cNvSpPr txBox="1"/>
          <p:nvPr>
            <p:ph idx="1" type="body"/>
          </p:nvPr>
        </p:nvSpPr>
        <p:spPr>
          <a:xfrm>
            <a:off x="311700" y="1618200"/>
            <a:ext cx="2808000" cy="315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Con este trabajo se pretende establecer las </a:t>
            </a:r>
            <a:r>
              <a:rPr lang="es"/>
              <a:t>líneas de actuación </a:t>
            </a:r>
            <a:r>
              <a:rPr lang="es"/>
              <a:t>generales contra el ciber-acoso en un intituto de Formación Profesional.</a:t>
            </a:r>
            <a:endParaRPr/>
          </a:p>
          <a:p>
            <a:pPr indent="0" lvl="0" marL="0" rtl="0" algn="l">
              <a:spcBef>
                <a:spcPts val="1600"/>
              </a:spcBef>
              <a:spcAft>
                <a:spcPts val="1600"/>
              </a:spcAft>
              <a:buNone/>
            </a:pPr>
            <a:r>
              <a:rPr lang="es"/>
              <a:t>Estas </a:t>
            </a:r>
            <a:r>
              <a:rPr lang="es"/>
              <a:t>líneas</a:t>
            </a:r>
            <a:r>
              <a:rPr lang="es"/>
              <a:t> se desarrollarían posteriormente para ser incluidas en el Plan de Convivencia. (Este apartado no está incluido en el presente trabajo)</a:t>
            </a:r>
            <a:endParaRPr/>
          </a:p>
        </p:txBody>
      </p:sp>
      <p:pic>
        <p:nvPicPr>
          <p:cNvPr descr="Ordenador portátil Chromebook abierto" id="70" name="Google Shape;70;p14"/>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descr="Ejemplo de trama de una aplicación de escritorio" id="71" name="Google Shape;71;p14"/>
          <p:cNvPicPr preferRelativeResize="0"/>
          <p:nvPr/>
        </p:nvPicPr>
        <p:blipFill rotWithShape="1">
          <a:blip r:embed="rId4">
            <a:alphaModFix/>
          </a:blip>
          <a:srcRect b="24800" l="0" r="0" t="0"/>
          <a:stretch/>
        </p:blipFill>
        <p:spPr>
          <a:xfrm>
            <a:off x="4131700" y="978250"/>
            <a:ext cx="4142049" cy="2335949"/>
          </a:xfrm>
          <a:prstGeom prst="rect">
            <a:avLst/>
          </a:prstGeom>
          <a:noFill/>
          <a:ln>
            <a:noFill/>
          </a:ln>
        </p:spPr>
      </p:pic>
      <p:pic>
        <p:nvPicPr>
          <p:cNvPr descr="Smartphone negro en posición vertical" id="72" name="Google Shape;72;p14"/>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descr="Ejemplo de trama de una aplicación móvil" id="73" name="Google Shape;73;p14"/>
          <p:cNvPicPr preferRelativeResize="0"/>
          <p:nvPr/>
        </p:nvPicPr>
        <p:blipFill>
          <a:blip r:embed="rId6">
            <a:alphaModFix/>
          </a:blip>
          <a:stretch>
            <a:fillRect/>
          </a:stretch>
        </p:blipFill>
        <p:spPr>
          <a:xfrm>
            <a:off x="7269175" y="1858795"/>
            <a:ext cx="1514675" cy="269275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2"/>
          <p:cNvSpPr txBox="1"/>
          <p:nvPr>
            <p:ph type="title"/>
          </p:nvPr>
        </p:nvSpPr>
        <p:spPr>
          <a:xfrm>
            <a:off x="265500" y="1816950"/>
            <a:ext cx="4045200" cy="150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0000FF"/>
                </a:solidFill>
              </a:rPr>
              <a:t>MEDIDAS PARA EL NIVEL GRADOS MEDIOS</a:t>
            </a:r>
            <a:endParaRPr>
              <a:solidFill>
                <a:srgbClr val="0000FF"/>
              </a:solidFill>
            </a:endParaRPr>
          </a:p>
          <a:p>
            <a:pPr indent="0" lvl="0" marL="0" rtl="0" algn="ctr">
              <a:spcBef>
                <a:spcPts val="0"/>
              </a:spcBef>
              <a:spcAft>
                <a:spcPts val="0"/>
              </a:spcAft>
              <a:buNone/>
            </a:pPr>
            <a:r>
              <a:rPr lang="es">
                <a:solidFill>
                  <a:srgbClr val="0000FF"/>
                </a:solidFill>
              </a:rPr>
              <a:t>C4</a:t>
            </a:r>
            <a:endParaRPr>
              <a:solidFill>
                <a:srgbClr val="0000FF"/>
              </a:solidFill>
            </a:endParaRPr>
          </a:p>
          <a:p>
            <a:pPr indent="0" lvl="0" marL="0" rtl="0" algn="l">
              <a:spcBef>
                <a:spcPts val="0"/>
              </a:spcBef>
              <a:spcAft>
                <a:spcPts val="0"/>
              </a:spcAft>
              <a:buNone/>
            </a:pPr>
            <a:r>
              <a:t/>
            </a:r>
            <a:endParaRPr/>
          </a:p>
        </p:txBody>
      </p:sp>
      <p:sp>
        <p:nvSpPr>
          <p:cNvPr id="201" name="Google Shape;201;p32"/>
          <p:cNvSpPr txBox="1"/>
          <p:nvPr>
            <p:ph idx="2" type="body"/>
          </p:nvPr>
        </p:nvSpPr>
        <p:spPr>
          <a:xfrm>
            <a:off x="4939500" y="724200"/>
            <a:ext cx="3721800" cy="3695100"/>
          </a:xfrm>
          <a:prstGeom prst="rect">
            <a:avLst/>
          </a:prstGeom>
        </p:spPr>
        <p:txBody>
          <a:bodyPr anchorCtr="0" anchor="ctr" bIns="91425" lIns="91425" spcFirstLastPara="1" rIns="91425" wrap="square" tIns="91425">
            <a:noAutofit/>
          </a:bodyPr>
          <a:lstStyle/>
          <a:p>
            <a:pPr indent="-298450" lvl="0" marL="457200" rtl="0" algn="l">
              <a:lnSpc>
                <a:spcPct val="100000"/>
              </a:lnSpc>
              <a:spcBef>
                <a:spcPts val="1200"/>
              </a:spcBef>
              <a:spcAft>
                <a:spcPts val="0"/>
              </a:spcAft>
              <a:buClr>
                <a:srgbClr val="0000FF"/>
              </a:buClr>
              <a:buSzPts val="1100"/>
              <a:buFont typeface="Arial"/>
              <a:buChar char="●"/>
            </a:pPr>
            <a:r>
              <a:rPr b="1" lang="es" sz="1350">
                <a:solidFill>
                  <a:srgbClr val="0000FF"/>
                </a:solidFill>
                <a:highlight>
                  <a:schemeClr val="lt1"/>
                </a:highlight>
                <a:latin typeface="Arial"/>
                <a:ea typeface="Arial"/>
                <a:cs typeface="Arial"/>
                <a:sym typeface="Arial"/>
              </a:rPr>
              <a:t>C4: Consecuencias del Ciberacoso</a:t>
            </a:r>
            <a:endParaRPr b="1" sz="1350" u="sng">
              <a:solidFill>
                <a:srgbClr val="0000FF"/>
              </a:solidFill>
              <a:highlight>
                <a:schemeClr val="lt1"/>
              </a:highlight>
              <a:latin typeface="Arial"/>
              <a:ea typeface="Arial"/>
              <a:cs typeface="Arial"/>
              <a:sym typeface="Arial"/>
            </a:endParaRPr>
          </a:p>
          <a:p>
            <a:pPr indent="0" lvl="0" marL="457200" rtl="0" algn="l">
              <a:lnSpc>
                <a:spcPct val="100000"/>
              </a:lnSpc>
              <a:spcBef>
                <a:spcPts val="2000"/>
              </a:spcBef>
              <a:spcAft>
                <a:spcPts val="2000"/>
              </a:spcAft>
              <a:buNone/>
            </a:pPr>
            <a:r>
              <a:rPr b="1" lang="es" sz="1350">
                <a:solidFill>
                  <a:srgbClr val="0000FF"/>
                </a:solidFill>
                <a:highlight>
                  <a:schemeClr val="lt1"/>
                </a:highlight>
                <a:latin typeface="Arial"/>
                <a:ea typeface="Arial"/>
                <a:cs typeface="Arial"/>
                <a:sym typeface="Arial"/>
              </a:rPr>
              <a:t>Se establecerán tutorías informativas de las implicaciones que produce el ciberacoso</a:t>
            </a:r>
            <a:endParaRPr b="1" sz="1350">
              <a:solidFill>
                <a:srgbClr val="0000FF"/>
              </a:solidFill>
              <a:highlight>
                <a:schemeClr val="lt1"/>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CONSIDERACIONES PREVIAS</a:t>
            </a:r>
            <a:endParaRPr/>
          </a:p>
        </p:txBody>
      </p:sp>
      <p:sp>
        <p:nvSpPr>
          <p:cNvPr id="79" name="Google Shape;79;p15"/>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INSTITUTO DE FORMACIÓN PROFESIONAL</a:t>
            </a:r>
            <a:endParaRPr/>
          </a:p>
          <a:p>
            <a:pPr indent="0" lvl="0" marL="0" rtl="0" algn="l">
              <a:spcBef>
                <a:spcPts val="1600"/>
              </a:spcBef>
              <a:spcAft>
                <a:spcPts val="0"/>
              </a:spcAft>
              <a:buNone/>
            </a:pPr>
            <a:r>
              <a:rPr lang="es"/>
              <a:t>EDAD DE LOS ALUMNOS DESDE 15 AÑOS EN ADELANTE</a:t>
            </a:r>
            <a:endParaRPr/>
          </a:p>
          <a:p>
            <a:pPr indent="0" lvl="0" marL="0" rtl="0" algn="l">
              <a:spcBef>
                <a:spcPts val="1600"/>
              </a:spcBef>
              <a:spcAft>
                <a:spcPts val="0"/>
              </a:spcAft>
              <a:buNone/>
            </a:pPr>
            <a:r>
              <a:rPr lang="es"/>
              <a:t>ESTUDIOS COMPRENDIDOS:</a:t>
            </a:r>
            <a:endParaRPr/>
          </a:p>
          <a:p>
            <a:pPr indent="-304800" lvl="0" marL="457200" rtl="0" algn="l">
              <a:spcBef>
                <a:spcPts val="1600"/>
              </a:spcBef>
              <a:spcAft>
                <a:spcPts val="0"/>
              </a:spcAft>
              <a:buSzPts val="1200"/>
              <a:buChar char="●"/>
            </a:pPr>
            <a:r>
              <a:rPr lang="es"/>
              <a:t>FORMACIÓN PROFESIONAL BÁSICA</a:t>
            </a:r>
            <a:endParaRPr/>
          </a:p>
          <a:p>
            <a:pPr indent="-304800" lvl="0" marL="457200" rtl="0" algn="l">
              <a:spcBef>
                <a:spcPts val="0"/>
              </a:spcBef>
              <a:spcAft>
                <a:spcPts val="0"/>
              </a:spcAft>
              <a:buSzPts val="1200"/>
              <a:buChar char="●"/>
            </a:pPr>
            <a:r>
              <a:rPr lang="es"/>
              <a:t>CICLOS DE GRADO MEDIO</a:t>
            </a:r>
            <a:endParaRPr/>
          </a:p>
          <a:p>
            <a:pPr indent="-304800" lvl="0" marL="457200" rtl="0" algn="l">
              <a:spcBef>
                <a:spcPts val="0"/>
              </a:spcBef>
              <a:spcAft>
                <a:spcPts val="0"/>
              </a:spcAft>
              <a:buSzPts val="1200"/>
              <a:buChar char="●"/>
            </a:pPr>
            <a:r>
              <a:rPr lang="es"/>
              <a:t>CICLOS DE GRADO SUPERIOR</a:t>
            </a:r>
            <a:endParaRPr/>
          </a:p>
        </p:txBody>
      </p:sp>
      <p:pic>
        <p:nvPicPr>
          <p:cNvPr descr="Ordenador portátil Chromebook abierto" id="80" name="Google Shape;80;p15"/>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descr="Ejemplo de trama de una aplicación de escritorio" id="81" name="Google Shape;81;p15"/>
          <p:cNvPicPr preferRelativeResize="0"/>
          <p:nvPr/>
        </p:nvPicPr>
        <p:blipFill rotWithShape="1">
          <a:blip r:embed="rId4">
            <a:alphaModFix/>
          </a:blip>
          <a:srcRect b="24800" l="0" r="0" t="0"/>
          <a:stretch/>
        </p:blipFill>
        <p:spPr>
          <a:xfrm>
            <a:off x="4131700" y="978250"/>
            <a:ext cx="4142049" cy="2335949"/>
          </a:xfrm>
          <a:prstGeom prst="rect">
            <a:avLst/>
          </a:prstGeom>
          <a:noFill/>
          <a:ln>
            <a:noFill/>
          </a:ln>
        </p:spPr>
      </p:pic>
      <p:pic>
        <p:nvPicPr>
          <p:cNvPr descr="Smartphone negro en posición vertical" id="82" name="Google Shape;82;p15"/>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descr="Ejemplo de trama de una aplicación móvil" id="83" name="Google Shape;83;p15"/>
          <p:cNvPicPr preferRelativeResize="0"/>
          <p:nvPr/>
        </p:nvPicPr>
        <p:blipFill>
          <a:blip r:embed="rId6">
            <a:alphaModFix/>
          </a:blip>
          <a:stretch>
            <a:fillRect/>
          </a:stretch>
        </p:blipFill>
        <p:spPr>
          <a:xfrm>
            <a:off x="7269175" y="1858795"/>
            <a:ext cx="1514675" cy="26927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6"/>
          <p:cNvSpPr txBox="1"/>
          <p:nvPr>
            <p:ph type="title"/>
          </p:nvPr>
        </p:nvSpPr>
        <p:spPr>
          <a:xfrm>
            <a:off x="311700" y="292225"/>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PROCESO DE TRABAJO</a:t>
            </a:r>
            <a:endParaRPr/>
          </a:p>
        </p:txBody>
      </p:sp>
      <p:sp>
        <p:nvSpPr>
          <p:cNvPr id="89" name="Google Shape;89;p16"/>
          <p:cNvSpPr txBox="1"/>
          <p:nvPr>
            <p:ph idx="1" type="body"/>
          </p:nvPr>
        </p:nvSpPr>
        <p:spPr>
          <a:xfrm>
            <a:off x="311700" y="1458399"/>
            <a:ext cx="2808000" cy="3375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t>Se recogerán medidas por niveles para integrarlas dentro del Plan de Convivencia de Centro.</a:t>
            </a:r>
            <a:endParaRPr/>
          </a:p>
          <a:p>
            <a:pPr indent="0" lvl="0" marL="0" rtl="0" algn="just">
              <a:spcBef>
                <a:spcPts val="1600"/>
              </a:spcBef>
              <a:spcAft>
                <a:spcPts val="0"/>
              </a:spcAft>
              <a:buNone/>
            </a:pPr>
            <a:r>
              <a:rPr lang="es"/>
              <a:t>Se establecerán un proyecto integrador del Centro: </a:t>
            </a:r>
            <a:endParaRPr/>
          </a:p>
          <a:p>
            <a:pPr indent="0" lvl="0" marL="0" rtl="0" algn="just">
              <a:spcBef>
                <a:spcPts val="1600"/>
              </a:spcBef>
              <a:spcAft>
                <a:spcPts val="0"/>
              </a:spcAft>
              <a:buNone/>
            </a:pPr>
            <a:r>
              <a:rPr b="1" lang="es"/>
              <a:t>ASIGNACIÓN DE MENTORES</a:t>
            </a:r>
            <a:endParaRPr b="1"/>
          </a:p>
          <a:p>
            <a:pPr indent="0" lvl="0" marL="0" rtl="0" algn="just">
              <a:spcBef>
                <a:spcPts val="1600"/>
              </a:spcBef>
              <a:spcAft>
                <a:spcPts val="0"/>
              </a:spcAft>
              <a:buNone/>
            </a:pPr>
            <a:r>
              <a:rPr lang="es"/>
              <a:t>Se establecerán un proyecto específico con los alumnos mas sensibles del Centro (FPB):</a:t>
            </a:r>
            <a:endParaRPr/>
          </a:p>
          <a:p>
            <a:pPr indent="0" lvl="0" marL="0" rtl="0" algn="just">
              <a:spcBef>
                <a:spcPts val="1600"/>
              </a:spcBef>
              <a:spcAft>
                <a:spcPts val="0"/>
              </a:spcAft>
              <a:buNone/>
            </a:pPr>
            <a:r>
              <a:rPr b="1" lang="es"/>
              <a:t>SISTEMAS DE DENUNCIA ANÓNIMA</a:t>
            </a:r>
            <a:endParaRPr b="1"/>
          </a:p>
          <a:p>
            <a:pPr indent="0" lvl="0" marL="0" rtl="0" algn="just">
              <a:spcBef>
                <a:spcPts val="1600"/>
              </a:spcBef>
              <a:spcAft>
                <a:spcPts val="1600"/>
              </a:spcAft>
              <a:buNone/>
            </a:pPr>
            <a:r>
              <a:t/>
            </a:r>
            <a:endParaRPr/>
          </a:p>
        </p:txBody>
      </p:sp>
      <p:pic>
        <p:nvPicPr>
          <p:cNvPr descr="Ordenador portátil Chromebook abierto" id="90" name="Google Shape;90;p16"/>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descr="Ejemplo de trama de una aplicación de escritorio" id="91" name="Google Shape;91;p16"/>
          <p:cNvPicPr preferRelativeResize="0"/>
          <p:nvPr/>
        </p:nvPicPr>
        <p:blipFill rotWithShape="1">
          <a:blip r:embed="rId4">
            <a:alphaModFix/>
          </a:blip>
          <a:srcRect b="24800" l="0" r="0" t="0"/>
          <a:stretch/>
        </p:blipFill>
        <p:spPr>
          <a:xfrm>
            <a:off x="4131700" y="978250"/>
            <a:ext cx="4142049" cy="2335949"/>
          </a:xfrm>
          <a:prstGeom prst="rect">
            <a:avLst/>
          </a:prstGeom>
          <a:noFill/>
          <a:ln>
            <a:noFill/>
          </a:ln>
        </p:spPr>
      </p:pic>
      <p:pic>
        <p:nvPicPr>
          <p:cNvPr descr="Smartphone negro en posición vertical" id="92" name="Google Shape;92;p16"/>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descr="Ejemplo de trama de una aplicación móvil" id="93" name="Google Shape;93;p16"/>
          <p:cNvPicPr preferRelativeResize="0"/>
          <p:nvPr/>
        </p:nvPicPr>
        <p:blipFill>
          <a:blip r:embed="rId6">
            <a:alphaModFix/>
          </a:blip>
          <a:stretch>
            <a:fillRect/>
          </a:stretch>
        </p:blipFill>
        <p:spPr>
          <a:xfrm>
            <a:off x="7269175" y="1858795"/>
            <a:ext cx="1514675" cy="26927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74E13"/>
        </a:solidFill>
      </p:bgPr>
    </p:bg>
    <p:spTree>
      <p:nvGrpSpPr>
        <p:cNvPr id="97" name="Shape 97"/>
        <p:cNvGrpSpPr/>
        <p:nvPr/>
      </p:nvGrpSpPr>
      <p:grpSpPr>
        <a:xfrm>
          <a:off x="0" y="0"/>
          <a:ext cx="0" cy="0"/>
          <a:chOff x="0" y="0"/>
          <a:chExt cx="0" cy="0"/>
        </a:xfrm>
      </p:grpSpPr>
      <p:sp>
        <p:nvSpPr>
          <p:cNvPr id="98" name="Google Shape;98;p17"/>
          <p:cNvSpPr txBox="1"/>
          <p:nvPr>
            <p:ph type="title"/>
          </p:nvPr>
        </p:nvSpPr>
        <p:spPr>
          <a:xfrm>
            <a:off x="265500" y="1816950"/>
            <a:ext cx="4045200" cy="150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MEDIDAS POR NIVELES ACADÉMICOS</a:t>
            </a:r>
            <a:endParaRPr/>
          </a:p>
          <a:p>
            <a:pPr indent="0" lvl="0" marL="0" rtl="0" algn="ctr">
              <a:spcBef>
                <a:spcPts val="0"/>
              </a:spcBef>
              <a:spcAft>
                <a:spcPts val="0"/>
              </a:spcAft>
              <a:buNone/>
            </a:pPr>
            <a:r>
              <a:rPr lang="es"/>
              <a:t>(EDAD DEL ALUMNADO)</a:t>
            </a:r>
            <a:endParaRPr/>
          </a:p>
        </p:txBody>
      </p:sp>
      <p:sp>
        <p:nvSpPr>
          <p:cNvPr id="99" name="Google Shape;99;p17"/>
          <p:cNvSpPr txBox="1"/>
          <p:nvPr>
            <p:ph idx="2" type="body"/>
          </p:nvPr>
        </p:nvSpPr>
        <p:spPr>
          <a:xfrm>
            <a:off x="4939500" y="724200"/>
            <a:ext cx="37218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s"/>
              <a:t>Nivel A: Formación Profesional Básica</a:t>
            </a:r>
            <a:endParaRPr b="1"/>
          </a:p>
          <a:p>
            <a:pPr indent="0" lvl="0" marL="0" rtl="0" algn="l">
              <a:spcBef>
                <a:spcPts val="0"/>
              </a:spcBef>
              <a:spcAft>
                <a:spcPts val="0"/>
              </a:spcAft>
              <a:buNone/>
            </a:pPr>
            <a:r>
              <a:rPr lang="es" sz="1500"/>
              <a:t>Edades menores de 18 años</a:t>
            </a:r>
            <a:endParaRPr sz="1500"/>
          </a:p>
          <a:p>
            <a:pPr indent="0" lvl="0" marL="0" rtl="0" algn="l">
              <a:spcBef>
                <a:spcPts val="1600"/>
              </a:spcBef>
              <a:spcAft>
                <a:spcPts val="0"/>
              </a:spcAft>
              <a:buNone/>
            </a:pPr>
            <a:r>
              <a:rPr b="1" lang="es"/>
              <a:t>Nivel B: Ciclos de Grado Medio</a:t>
            </a:r>
            <a:endParaRPr b="1"/>
          </a:p>
          <a:p>
            <a:pPr indent="0" lvl="0" marL="0" rtl="0" algn="l">
              <a:spcBef>
                <a:spcPts val="0"/>
              </a:spcBef>
              <a:spcAft>
                <a:spcPts val="0"/>
              </a:spcAft>
              <a:buNone/>
            </a:pPr>
            <a:r>
              <a:rPr lang="es" sz="1500"/>
              <a:t>Edades alrededor 18 años</a:t>
            </a:r>
            <a:endParaRPr sz="1500"/>
          </a:p>
          <a:p>
            <a:pPr indent="0" lvl="0" marL="0" rtl="0" algn="l">
              <a:spcBef>
                <a:spcPts val="1600"/>
              </a:spcBef>
              <a:spcAft>
                <a:spcPts val="0"/>
              </a:spcAft>
              <a:buNone/>
            </a:pPr>
            <a:r>
              <a:rPr b="1" lang="es"/>
              <a:t>Nivel C: Ciclos de Grado Superior</a:t>
            </a:r>
            <a:endParaRPr b="1"/>
          </a:p>
          <a:p>
            <a:pPr indent="0" lvl="0" marL="0" rtl="0" algn="l">
              <a:spcBef>
                <a:spcPts val="0"/>
              </a:spcBef>
              <a:spcAft>
                <a:spcPts val="1600"/>
              </a:spcAft>
              <a:buNone/>
            </a:pPr>
            <a:r>
              <a:rPr lang="es" sz="1500"/>
              <a:t>Edades superiores de 18 años</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descr="Ejemplo de trama de una aplicación móvil" id="104" name="Google Shape;104;p18"/>
          <p:cNvPicPr preferRelativeResize="0"/>
          <p:nvPr/>
        </p:nvPicPr>
        <p:blipFill>
          <a:blip r:embed="rId3">
            <a:alphaModFix/>
          </a:blip>
          <a:stretch>
            <a:fillRect/>
          </a:stretch>
        </p:blipFill>
        <p:spPr>
          <a:xfrm>
            <a:off x="8194950" y="1735150"/>
            <a:ext cx="588901" cy="1170576"/>
          </a:xfrm>
          <a:prstGeom prst="rect">
            <a:avLst/>
          </a:prstGeom>
          <a:noFill/>
          <a:ln>
            <a:noFill/>
          </a:ln>
        </p:spPr>
      </p:pic>
      <p:sp>
        <p:nvSpPr>
          <p:cNvPr id="105" name="Google Shape;105;p18"/>
          <p:cNvSpPr txBox="1"/>
          <p:nvPr>
            <p:ph type="title"/>
          </p:nvPr>
        </p:nvSpPr>
        <p:spPr>
          <a:xfrm>
            <a:off x="173500" y="0"/>
            <a:ext cx="6097800" cy="138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sz="2500">
                <a:solidFill>
                  <a:srgbClr val="FF9900"/>
                </a:solidFill>
              </a:rPr>
              <a:t>NIVEL A: </a:t>
            </a:r>
            <a:r>
              <a:rPr lang="es" sz="2500">
                <a:solidFill>
                  <a:srgbClr val="FF9900"/>
                </a:solidFill>
              </a:rPr>
              <a:t>MEDIDAS A INCLUIR EN EL PLAN DE CONVIVENCIA PARA EL NIVEL DE FORMACIÓN PROFESIONAL BÁSICA</a:t>
            </a:r>
            <a:r>
              <a:rPr lang="es" sz="2500">
                <a:solidFill>
                  <a:schemeClr val="lt1"/>
                </a:solidFill>
              </a:rPr>
              <a:t>BÁSICA</a:t>
            </a:r>
            <a:endParaRPr sz="900"/>
          </a:p>
        </p:txBody>
      </p:sp>
      <p:sp>
        <p:nvSpPr>
          <p:cNvPr id="106" name="Google Shape;106;p18"/>
          <p:cNvSpPr txBox="1"/>
          <p:nvPr>
            <p:ph idx="1" type="body"/>
          </p:nvPr>
        </p:nvSpPr>
        <p:spPr>
          <a:xfrm>
            <a:off x="329350" y="1828900"/>
            <a:ext cx="5786100" cy="2967600"/>
          </a:xfrm>
          <a:prstGeom prst="rect">
            <a:avLst/>
          </a:prstGeom>
        </p:spPr>
        <p:txBody>
          <a:bodyPr anchorCtr="0" anchor="t" bIns="91425" lIns="91425" spcFirstLastPara="1" rIns="91425" wrap="square" tIns="91425">
            <a:noAutofit/>
          </a:bodyPr>
          <a:lstStyle/>
          <a:p>
            <a:pPr indent="-355600" lvl="0" marL="457200" rtl="0" algn="l">
              <a:lnSpc>
                <a:spcPct val="100000"/>
              </a:lnSpc>
              <a:spcBef>
                <a:spcPts val="1200"/>
              </a:spcBef>
              <a:spcAft>
                <a:spcPts val="0"/>
              </a:spcAft>
              <a:buClr>
                <a:srgbClr val="FF9900"/>
              </a:buClr>
              <a:buSzPts val="2000"/>
              <a:buFont typeface="Arial"/>
              <a:buChar char="●"/>
            </a:pPr>
            <a:r>
              <a:rPr b="1" lang="es" sz="2250">
                <a:solidFill>
                  <a:srgbClr val="FF9900"/>
                </a:solidFill>
                <a:highlight>
                  <a:srgbClr val="FFFFFF"/>
                </a:highlight>
                <a:latin typeface="Arial"/>
                <a:ea typeface="Arial"/>
                <a:cs typeface="Arial"/>
                <a:sym typeface="Arial"/>
              </a:rPr>
              <a:t>A1: Detección de alumnos con dificultades al relacionarse</a:t>
            </a:r>
            <a:endParaRPr b="1" sz="2250">
              <a:solidFill>
                <a:srgbClr val="FF9900"/>
              </a:solidFill>
              <a:highlight>
                <a:srgbClr val="FFFFFF"/>
              </a:highlight>
              <a:latin typeface="Arial"/>
              <a:ea typeface="Arial"/>
              <a:cs typeface="Arial"/>
              <a:sym typeface="Arial"/>
            </a:endParaRPr>
          </a:p>
          <a:p>
            <a:pPr indent="-355600" lvl="0" marL="457200" rtl="0" algn="l">
              <a:lnSpc>
                <a:spcPct val="100000"/>
              </a:lnSpc>
              <a:spcBef>
                <a:spcPts val="0"/>
              </a:spcBef>
              <a:spcAft>
                <a:spcPts val="0"/>
              </a:spcAft>
              <a:buClr>
                <a:srgbClr val="FF9900"/>
              </a:buClr>
              <a:buSzPts val="2000"/>
              <a:buFont typeface="Arial"/>
              <a:buChar char="●"/>
            </a:pPr>
            <a:r>
              <a:rPr b="1" lang="es" sz="2250">
                <a:solidFill>
                  <a:srgbClr val="FF9900"/>
                </a:solidFill>
                <a:highlight>
                  <a:srgbClr val="FFFFFF"/>
                </a:highlight>
                <a:latin typeface="Arial"/>
                <a:ea typeface="Arial"/>
                <a:cs typeface="Arial"/>
                <a:sym typeface="Arial"/>
              </a:rPr>
              <a:t>A2: Información sobre las tecnologías utilizadas.</a:t>
            </a:r>
            <a:endParaRPr b="1" sz="2250">
              <a:solidFill>
                <a:srgbClr val="FF9900"/>
              </a:solidFill>
              <a:highlight>
                <a:srgbClr val="FFFFFF"/>
              </a:highlight>
              <a:latin typeface="Arial"/>
              <a:ea typeface="Arial"/>
              <a:cs typeface="Arial"/>
              <a:sym typeface="Arial"/>
            </a:endParaRPr>
          </a:p>
          <a:p>
            <a:pPr indent="-355600" lvl="0" marL="457200" rtl="0" algn="l">
              <a:lnSpc>
                <a:spcPct val="100000"/>
              </a:lnSpc>
              <a:spcBef>
                <a:spcPts val="0"/>
              </a:spcBef>
              <a:spcAft>
                <a:spcPts val="0"/>
              </a:spcAft>
              <a:buClr>
                <a:srgbClr val="FF9900"/>
              </a:buClr>
              <a:buSzPts val="2000"/>
              <a:buFont typeface="Arial"/>
              <a:buChar char="●"/>
            </a:pPr>
            <a:r>
              <a:rPr b="1" lang="es" sz="2250">
                <a:solidFill>
                  <a:srgbClr val="FF9900"/>
                </a:solidFill>
                <a:highlight>
                  <a:srgbClr val="FFFFFF"/>
                </a:highlight>
                <a:latin typeface="Arial"/>
                <a:ea typeface="Arial"/>
                <a:cs typeface="Arial"/>
                <a:sym typeface="Arial"/>
              </a:rPr>
              <a:t>A3: Asignación de mentores</a:t>
            </a:r>
            <a:endParaRPr b="1" sz="2250">
              <a:solidFill>
                <a:srgbClr val="FF9900"/>
              </a:solidFill>
              <a:highlight>
                <a:srgbClr val="FFFFFF"/>
              </a:highlight>
              <a:latin typeface="Arial"/>
              <a:ea typeface="Arial"/>
              <a:cs typeface="Arial"/>
              <a:sym typeface="Arial"/>
            </a:endParaRPr>
          </a:p>
          <a:p>
            <a:pPr indent="-355600" lvl="0" marL="457200" rtl="0" algn="l">
              <a:lnSpc>
                <a:spcPct val="100000"/>
              </a:lnSpc>
              <a:spcBef>
                <a:spcPts val="0"/>
              </a:spcBef>
              <a:spcAft>
                <a:spcPts val="0"/>
              </a:spcAft>
              <a:buClr>
                <a:srgbClr val="FF9900"/>
              </a:buClr>
              <a:buSzPts val="2000"/>
              <a:buFont typeface="Arial"/>
              <a:buChar char="●"/>
            </a:pPr>
            <a:r>
              <a:rPr b="1" lang="es" sz="2250">
                <a:solidFill>
                  <a:srgbClr val="FF9900"/>
                </a:solidFill>
                <a:highlight>
                  <a:srgbClr val="FFFFFF"/>
                </a:highlight>
                <a:latin typeface="Arial"/>
                <a:ea typeface="Arial"/>
                <a:cs typeface="Arial"/>
                <a:sym typeface="Arial"/>
              </a:rPr>
              <a:t>A</a:t>
            </a:r>
            <a:r>
              <a:rPr b="1" lang="es" sz="2250">
                <a:solidFill>
                  <a:srgbClr val="FF9900"/>
                </a:solidFill>
                <a:highlight>
                  <a:srgbClr val="FFFFFF"/>
                </a:highlight>
                <a:latin typeface="Arial"/>
                <a:ea typeface="Arial"/>
                <a:cs typeface="Arial"/>
                <a:sym typeface="Arial"/>
              </a:rPr>
              <a:t>4</a:t>
            </a:r>
            <a:r>
              <a:rPr b="1" lang="es" sz="2250">
                <a:solidFill>
                  <a:srgbClr val="FF9900"/>
                </a:solidFill>
                <a:highlight>
                  <a:srgbClr val="FFFFFF"/>
                </a:highlight>
                <a:latin typeface="Arial"/>
                <a:ea typeface="Arial"/>
                <a:cs typeface="Arial"/>
                <a:sym typeface="Arial"/>
              </a:rPr>
              <a:t>: Sistema de denuncia anónima</a:t>
            </a:r>
            <a:endParaRPr sz="2250">
              <a:solidFill>
                <a:srgbClr val="FF9900"/>
              </a:solidFill>
              <a:highlight>
                <a:srgbClr val="FFFFFF"/>
              </a:highlight>
              <a:latin typeface="Arial"/>
              <a:ea typeface="Arial"/>
              <a:cs typeface="Arial"/>
              <a:sym typeface="Arial"/>
            </a:endParaRPr>
          </a:p>
          <a:p>
            <a:pPr indent="0" lvl="0" marL="457200" rtl="0" algn="l">
              <a:spcBef>
                <a:spcPts val="2000"/>
              </a:spcBef>
              <a:spcAft>
                <a:spcPts val="1600"/>
              </a:spcAft>
              <a:buNone/>
            </a:pPr>
            <a:r>
              <a:t/>
            </a:r>
            <a:endParaRPr/>
          </a:p>
        </p:txBody>
      </p:sp>
      <p:pic>
        <p:nvPicPr>
          <p:cNvPr descr="Ordenador portátil Chromebook abierto" id="107" name="Google Shape;107;p18"/>
          <p:cNvPicPr preferRelativeResize="0"/>
          <p:nvPr/>
        </p:nvPicPr>
        <p:blipFill>
          <a:blip r:embed="rId4">
            <a:alphaModFix/>
          </a:blip>
          <a:stretch>
            <a:fillRect/>
          </a:stretch>
        </p:blipFill>
        <p:spPr>
          <a:xfrm>
            <a:off x="6097826" y="697325"/>
            <a:ext cx="2947127" cy="1747625"/>
          </a:xfrm>
          <a:prstGeom prst="rect">
            <a:avLst/>
          </a:prstGeom>
          <a:noFill/>
          <a:ln>
            <a:noFill/>
          </a:ln>
        </p:spPr>
      </p:pic>
      <p:pic>
        <p:nvPicPr>
          <p:cNvPr descr="Ejemplo de trama de una aplicación de escritorio" id="108" name="Google Shape;108;p18"/>
          <p:cNvPicPr preferRelativeResize="0"/>
          <p:nvPr/>
        </p:nvPicPr>
        <p:blipFill rotWithShape="1">
          <a:blip r:embed="rId5">
            <a:alphaModFix/>
          </a:blip>
          <a:srcRect b="24800" l="0" r="0" t="0"/>
          <a:stretch/>
        </p:blipFill>
        <p:spPr>
          <a:xfrm>
            <a:off x="6470350" y="865025"/>
            <a:ext cx="2217825" cy="1250776"/>
          </a:xfrm>
          <a:prstGeom prst="rect">
            <a:avLst/>
          </a:prstGeom>
          <a:noFill/>
          <a:ln>
            <a:noFill/>
          </a:ln>
        </p:spPr>
      </p:pic>
      <p:pic>
        <p:nvPicPr>
          <p:cNvPr descr="Smartphone negro en posición vertical" id="109" name="Google Shape;109;p18"/>
          <p:cNvPicPr preferRelativeResize="0"/>
          <p:nvPr/>
        </p:nvPicPr>
        <p:blipFill>
          <a:blip r:embed="rId6">
            <a:alphaModFix/>
          </a:blip>
          <a:stretch>
            <a:fillRect/>
          </a:stretch>
        </p:blipFill>
        <p:spPr>
          <a:xfrm>
            <a:off x="8194950" y="1585375"/>
            <a:ext cx="669474" cy="13148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descr="Ejemplo de trama de una aplicación móvil" id="114" name="Google Shape;114;p19"/>
          <p:cNvPicPr preferRelativeResize="0"/>
          <p:nvPr/>
        </p:nvPicPr>
        <p:blipFill>
          <a:blip r:embed="rId3">
            <a:alphaModFix/>
          </a:blip>
          <a:stretch>
            <a:fillRect/>
          </a:stretch>
        </p:blipFill>
        <p:spPr>
          <a:xfrm>
            <a:off x="8194950" y="1735150"/>
            <a:ext cx="588901" cy="1170576"/>
          </a:xfrm>
          <a:prstGeom prst="rect">
            <a:avLst/>
          </a:prstGeom>
          <a:noFill/>
          <a:ln>
            <a:noFill/>
          </a:ln>
        </p:spPr>
      </p:pic>
      <p:sp>
        <p:nvSpPr>
          <p:cNvPr id="115" name="Google Shape;115;p19"/>
          <p:cNvSpPr txBox="1"/>
          <p:nvPr>
            <p:ph type="title"/>
          </p:nvPr>
        </p:nvSpPr>
        <p:spPr>
          <a:xfrm>
            <a:off x="173500" y="0"/>
            <a:ext cx="6097800" cy="138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sz="2500">
                <a:solidFill>
                  <a:srgbClr val="00FF00"/>
                </a:solidFill>
              </a:rPr>
              <a:t>NIVEL B: </a:t>
            </a:r>
            <a:r>
              <a:rPr lang="es" sz="2500">
                <a:solidFill>
                  <a:srgbClr val="00FF00"/>
                </a:solidFill>
              </a:rPr>
              <a:t>MEDIDAS A INCLUIR EN EL PLAN DE CONVIVENCIA PARA EL NIVEL DE GRADO MEDIOÁ</a:t>
            </a:r>
            <a:r>
              <a:rPr lang="es" sz="2500">
                <a:solidFill>
                  <a:schemeClr val="lt1"/>
                </a:solidFill>
              </a:rPr>
              <a:t>SICA</a:t>
            </a:r>
            <a:endParaRPr sz="900"/>
          </a:p>
        </p:txBody>
      </p:sp>
      <p:sp>
        <p:nvSpPr>
          <p:cNvPr id="116" name="Google Shape;116;p19"/>
          <p:cNvSpPr txBox="1"/>
          <p:nvPr>
            <p:ph idx="1" type="body"/>
          </p:nvPr>
        </p:nvSpPr>
        <p:spPr>
          <a:xfrm>
            <a:off x="329350" y="1858850"/>
            <a:ext cx="5786100" cy="2967600"/>
          </a:xfrm>
          <a:prstGeom prst="rect">
            <a:avLst/>
          </a:prstGeom>
        </p:spPr>
        <p:txBody>
          <a:bodyPr anchorCtr="0" anchor="t" bIns="91425" lIns="91425" spcFirstLastPara="1" rIns="91425" wrap="square" tIns="91425">
            <a:noAutofit/>
          </a:bodyPr>
          <a:lstStyle/>
          <a:p>
            <a:pPr indent="-355600" lvl="0" marL="457200" rtl="0" algn="l">
              <a:lnSpc>
                <a:spcPct val="100000"/>
              </a:lnSpc>
              <a:spcBef>
                <a:spcPts val="1200"/>
              </a:spcBef>
              <a:spcAft>
                <a:spcPts val="0"/>
              </a:spcAft>
              <a:buClr>
                <a:srgbClr val="00FF00"/>
              </a:buClr>
              <a:buSzPts val="2000"/>
              <a:buFont typeface="Arial"/>
              <a:buChar char="●"/>
            </a:pPr>
            <a:r>
              <a:rPr b="1" lang="es" sz="2250">
                <a:solidFill>
                  <a:srgbClr val="00FF00"/>
                </a:solidFill>
                <a:highlight>
                  <a:srgbClr val="FFFFFF"/>
                </a:highlight>
                <a:latin typeface="Arial"/>
                <a:ea typeface="Arial"/>
                <a:cs typeface="Arial"/>
                <a:sym typeface="Arial"/>
              </a:rPr>
              <a:t>B1: Información de tipos de Ciberacoso</a:t>
            </a:r>
            <a:endParaRPr b="1" sz="2250">
              <a:solidFill>
                <a:srgbClr val="00FF00"/>
              </a:solidFill>
              <a:highlight>
                <a:srgbClr val="FFFFFF"/>
              </a:highlight>
              <a:latin typeface="Arial"/>
              <a:ea typeface="Arial"/>
              <a:cs typeface="Arial"/>
              <a:sym typeface="Arial"/>
            </a:endParaRPr>
          </a:p>
          <a:p>
            <a:pPr indent="-355600" lvl="0" marL="457200" rtl="0" algn="l">
              <a:lnSpc>
                <a:spcPct val="100000"/>
              </a:lnSpc>
              <a:spcBef>
                <a:spcPts val="0"/>
              </a:spcBef>
              <a:spcAft>
                <a:spcPts val="0"/>
              </a:spcAft>
              <a:buClr>
                <a:srgbClr val="00FF00"/>
              </a:buClr>
              <a:buSzPts val="2000"/>
              <a:buFont typeface="Arial"/>
              <a:buChar char="●"/>
            </a:pPr>
            <a:r>
              <a:rPr b="1" lang="es" sz="2250">
                <a:solidFill>
                  <a:srgbClr val="00FF00"/>
                </a:solidFill>
                <a:highlight>
                  <a:srgbClr val="FFFFFF"/>
                </a:highlight>
                <a:latin typeface="Arial"/>
                <a:ea typeface="Arial"/>
                <a:cs typeface="Arial"/>
                <a:sym typeface="Arial"/>
              </a:rPr>
              <a:t>B2: </a:t>
            </a:r>
            <a:r>
              <a:rPr b="1" lang="es" sz="2250">
                <a:solidFill>
                  <a:srgbClr val="00FF00"/>
                </a:solidFill>
                <a:highlight>
                  <a:schemeClr val="lt1"/>
                </a:highlight>
                <a:latin typeface="Arial"/>
                <a:ea typeface="Arial"/>
                <a:cs typeface="Arial"/>
                <a:sym typeface="Arial"/>
              </a:rPr>
              <a:t>Implicación del Programa de “Asignación de Mentores”</a:t>
            </a:r>
            <a:endParaRPr b="1" sz="2250">
              <a:solidFill>
                <a:srgbClr val="00FF00"/>
              </a:solidFill>
              <a:highlight>
                <a:srgbClr val="FFFFFF"/>
              </a:highlight>
              <a:latin typeface="Arial"/>
              <a:ea typeface="Arial"/>
              <a:cs typeface="Arial"/>
              <a:sym typeface="Arial"/>
            </a:endParaRPr>
          </a:p>
          <a:p>
            <a:pPr indent="-371475" lvl="0" marL="457200" rtl="0" algn="l">
              <a:lnSpc>
                <a:spcPct val="100000"/>
              </a:lnSpc>
              <a:spcBef>
                <a:spcPts val="0"/>
              </a:spcBef>
              <a:spcAft>
                <a:spcPts val="0"/>
              </a:spcAft>
              <a:buClr>
                <a:srgbClr val="00FF00"/>
              </a:buClr>
              <a:buSzPts val="2250"/>
              <a:buFont typeface="Arial"/>
              <a:buChar char="●"/>
            </a:pPr>
            <a:r>
              <a:rPr b="1" lang="es" sz="2250">
                <a:solidFill>
                  <a:srgbClr val="00FF00"/>
                </a:solidFill>
                <a:highlight>
                  <a:srgbClr val="FFFFFF"/>
                </a:highlight>
                <a:latin typeface="Arial"/>
                <a:ea typeface="Arial"/>
                <a:cs typeface="Arial"/>
                <a:sym typeface="Arial"/>
              </a:rPr>
              <a:t>B3: Control del Ciberacoso</a:t>
            </a:r>
            <a:endParaRPr b="1" sz="2250">
              <a:solidFill>
                <a:srgbClr val="00FF00"/>
              </a:solidFill>
              <a:highlight>
                <a:srgbClr val="FFFFFF"/>
              </a:highlight>
              <a:latin typeface="Arial"/>
              <a:ea typeface="Arial"/>
              <a:cs typeface="Arial"/>
              <a:sym typeface="Arial"/>
            </a:endParaRPr>
          </a:p>
          <a:p>
            <a:pPr indent="-355600" lvl="0" marL="457200" rtl="0" algn="l">
              <a:lnSpc>
                <a:spcPct val="100000"/>
              </a:lnSpc>
              <a:spcBef>
                <a:spcPts val="0"/>
              </a:spcBef>
              <a:spcAft>
                <a:spcPts val="0"/>
              </a:spcAft>
              <a:buClr>
                <a:srgbClr val="00FF00"/>
              </a:buClr>
              <a:buSzPts val="2000"/>
              <a:buFont typeface="Arial"/>
              <a:buChar char="●"/>
            </a:pPr>
            <a:r>
              <a:rPr b="1" lang="es" sz="2250">
                <a:solidFill>
                  <a:srgbClr val="00FF00"/>
                </a:solidFill>
                <a:highlight>
                  <a:srgbClr val="FFFFFF"/>
                </a:highlight>
                <a:latin typeface="Arial"/>
                <a:ea typeface="Arial"/>
                <a:cs typeface="Arial"/>
                <a:sym typeface="Arial"/>
              </a:rPr>
              <a:t>B4: </a:t>
            </a:r>
            <a:r>
              <a:rPr b="1" lang="es" sz="2250">
                <a:solidFill>
                  <a:srgbClr val="00FF00"/>
                </a:solidFill>
                <a:highlight>
                  <a:schemeClr val="lt1"/>
                </a:highlight>
                <a:latin typeface="Arial"/>
                <a:ea typeface="Arial"/>
                <a:cs typeface="Arial"/>
                <a:sym typeface="Arial"/>
              </a:rPr>
              <a:t>Consecuencias del Ciberacoso</a:t>
            </a:r>
            <a:endParaRPr/>
          </a:p>
        </p:txBody>
      </p:sp>
      <p:pic>
        <p:nvPicPr>
          <p:cNvPr descr="Ordenador portátil Chromebook abierto" id="117" name="Google Shape;117;p19"/>
          <p:cNvPicPr preferRelativeResize="0"/>
          <p:nvPr/>
        </p:nvPicPr>
        <p:blipFill>
          <a:blip r:embed="rId4">
            <a:alphaModFix/>
          </a:blip>
          <a:stretch>
            <a:fillRect/>
          </a:stretch>
        </p:blipFill>
        <p:spPr>
          <a:xfrm>
            <a:off x="6097826" y="697325"/>
            <a:ext cx="2947127" cy="1747625"/>
          </a:xfrm>
          <a:prstGeom prst="rect">
            <a:avLst/>
          </a:prstGeom>
          <a:noFill/>
          <a:ln>
            <a:noFill/>
          </a:ln>
        </p:spPr>
      </p:pic>
      <p:pic>
        <p:nvPicPr>
          <p:cNvPr descr="Ejemplo de trama de una aplicación de escritorio" id="118" name="Google Shape;118;p19"/>
          <p:cNvPicPr preferRelativeResize="0"/>
          <p:nvPr/>
        </p:nvPicPr>
        <p:blipFill rotWithShape="1">
          <a:blip r:embed="rId5">
            <a:alphaModFix/>
          </a:blip>
          <a:srcRect b="24800" l="0" r="0" t="0"/>
          <a:stretch/>
        </p:blipFill>
        <p:spPr>
          <a:xfrm>
            <a:off x="6470350" y="865025"/>
            <a:ext cx="2217825" cy="1250776"/>
          </a:xfrm>
          <a:prstGeom prst="rect">
            <a:avLst/>
          </a:prstGeom>
          <a:noFill/>
          <a:ln>
            <a:noFill/>
          </a:ln>
        </p:spPr>
      </p:pic>
      <p:pic>
        <p:nvPicPr>
          <p:cNvPr descr="Smartphone negro en posición vertical" id="119" name="Google Shape;119;p19"/>
          <p:cNvPicPr preferRelativeResize="0"/>
          <p:nvPr/>
        </p:nvPicPr>
        <p:blipFill>
          <a:blip r:embed="rId6">
            <a:alphaModFix/>
          </a:blip>
          <a:stretch>
            <a:fillRect/>
          </a:stretch>
        </p:blipFill>
        <p:spPr>
          <a:xfrm>
            <a:off x="8194950" y="1585375"/>
            <a:ext cx="669474" cy="13148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descr="Ejemplo de trama de una aplicación móvil" id="124" name="Google Shape;124;p20"/>
          <p:cNvPicPr preferRelativeResize="0"/>
          <p:nvPr/>
        </p:nvPicPr>
        <p:blipFill>
          <a:blip r:embed="rId3">
            <a:alphaModFix/>
          </a:blip>
          <a:stretch>
            <a:fillRect/>
          </a:stretch>
        </p:blipFill>
        <p:spPr>
          <a:xfrm>
            <a:off x="8194950" y="1735150"/>
            <a:ext cx="588901" cy="1170576"/>
          </a:xfrm>
          <a:prstGeom prst="rect">
            <a:avLst/>
          </a:prstGeom>
          <a:noFill/>
          <a:ln>
            <a:noFill/>
          </a:ln>
        </p:spPr>
      </p:pic>
      <p:sp>
        <p:nvSpPr>
          <p:cNvPr id="125" name="Google Shape;125;p20"/>
          <p:cNvSpPr txBox="1"/>
          <p:nvPr>
            <p:ph type="title"/>
          </p:nvPr>
        </p:nvSpPr>
        <p:spPr>
          <a:xfrm>
            <a:off x="173500" y="49950"/>
            <a:ext cx="6097800" cy="138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sz="2500">
                <a:solidFill>
                  <a:srgbClr val="0000FF"/>
                </a:solidFill>
              </a:rPr>
              <a:t>NIVEL C: </a:t>
            </a:r>
            <a:r>
              <a:rPr lang="es" sz="2500">
                <a:solidFill>
                  <a:srgbClr val="0000FF"/>
                </a:solidFill>
              </a:rPr>
              <a:t>MEDIDAS A INCLUIR EN EL PLAN DE CONVIVENCIA PARA EL NIVEL DE GRADO SUPERIOR</a:t>
            </a:r>
            <a:r>
              <a:rPr lang="es" sz="2500">
                <a:solidFill>
                  <a:schemeClr val="lt1"/>
                </a:solidFill>
              </a:rPr>
              <a:t>ICA</a:t>
            </a:r>
            <a:endParaRPr sz="900"/>
          </a:p>
        </p:txBody>
      </p:sp>
      <p:sp>
        <p:nvSpPr>
          <p:cNvPr id="126" name="Google Shape;126;p20"/>
          <p:cNvSpPr txBox="1"/>
          <p:nvPr>
            <p:ph idx="1" type="body"/>
          </p:nvPr>
        </p:nvSpPr>
        <p:spPr>
          <a:xfrm>
            <a:off x="329350" y="1828900"/>
            <a:ext cx="5786100" cy="2967600"/>
          </a:xfrm>
          <a:prstGeom prst="rect">
            <a:avLst/>
          </a:prstGeom>
        </p:spPr>
        <p:txBody>
          <a:bodyPr anchorCtr="0" anchor="t" bIns="91425" lIns="91425" spcFirstLastPara="1" rIns="91425" wrap="square" tIns="91425">
            <a:noAutofit/>
          </a:bodyPr>
          <a:lstStyle/>
          <a:p>
            <a:pPr indent="-355600" lvl="0" marL="457200" rtl="0" algn="l">
              <a:lnSpc>
                <a:spcPct val="100000"/>
              </a:lnSpc>
              <a:spcBef>
                <a:spcPts val="1200"/>
              </a:spcBef>
              <a:spcAft>
                <a:spcPts val="0"/>
              </a:spcAft>
              <a:buClr>
                <a:srgbClr val="0000FF"/>
              </a:buClr>
              <a:buSzPts val="2000"/>
              <a:buFont typeface="Arial"/>
              <a:buChar char="●"/>
            </a:pPr>
            <a:r>
              <a:rPr b="1" lang="es" sz="2250">
                <a:solidFill>
                  <a:srgbClr val="0000FF"/>
                </a:solidFill>
                <a:highlight>
                  <a:srgbClr val="FFFFFF"/>
                </a:highlight>
                <a:latin typeface="Arial"/>
                <a:ea typeface="Arial"/>
                <a:cs typeface="Arial"/>
                <a:sym typeface="Arial"/>
              </a:rPr>
              <a:t>C1: </a:t>
            </a:r>
            <a:r>
              <a:rPr b="1" lang="es" sz="2250">
                <a:solidFill>
                  <a:srgbClr val="0000FF"/>
                </a:solidFill>
                <a:highlight>
                  <a:srgbClr val="FFFFFF"/>
                </a:highlight>
                <a:latin typeface="Arial"/>
                <a:ea typeface="Arial"/>
                <a:cs typeface="Arial"/>
                <a:sym typeface="Arial"/>
              </a:rPr>
              <a:t>Información de tipos de Ciberacoso</a:t>
            </a:r>
            <a:endParaRPr b="1" sz="2250">
              <a:solidFill>
                <a:srgbClr val="0000FF"/>
              </a:solidFill>
              <a:highlight>
                <a:srgbClr val="FFFFFF"/>
              </a:highlight>
              <a:latin typeface="Arial"/>
              <a:ea typeface="Arial"/>
              <a:cs typeface="Arial"/>
              <a:sym typeface="Arial"/>
            </a:endParaRPr>
          </a:p>
          <a:p>
            <a:pPr indent="-355600" lvl="0" marL="457200" rtl="0" algn="l">
              <a:lnSpc>
                <a:spcPct val="100000"/>
              </a:lnSpc>
              <a:spcBef>
                <a:spcPts val="0"/>
              </a:spcBef>
              <a:spcAft>
                <a:spcPts val="0"/>
              </a:spcAft>
              <a:buClr>
                <a:srgbClr val="0000FF"/>
              </a:buClr>
              <a:buSzPts val="2000"/>
              <a:buFont typeface="Arial"/>
              <a:buChar char="●"/>
            </a:pPr>
            <a:r>
              <a:rPr b="1" lang="es" sz="2250">
                <a:solidFill>
                  <a:srgbClr val="0000FF"/>
                </a:solidFill>
                <a:highlight>
                  <a:srgbClr val="FFFFFF"/>
                </a:highlight>
                <a:latin typeface="Arial"/>
                <a:ea typeface="Arial"/>
                <a:cs typeface="Arial"/>
                <a:sym typeface="Arial"/>
              </a:rPr>
              <a:t>C2: Consecuencias del Ciberacoso</a:t>
            </a:r>
            <a:endParaRPr b="1" sz="2250">
              <a:solidFill>
                <a:srgbClr val="0000FF"/>
              </a:solidFill>
              <a:highlight>
                <a:srgbClr val="FFFFFF"/>
              </a:highlight>
              <a:latin typeface="Arial"/>
              <a:ea typeface="Arial"/>
              <a:cs typeface="Arial"/>
              <a:sym typeface="Arial"/>
            </a:endParaRPr>
          </a:p>
          <a:p>
            <a:pPr indent="-371475" lvl="0" marL="457200" rtl="0" algn="l">
              <a:lnSpc>
                <a:spcPct val="100000"/>
              </a:lnSpc>
              <a:spcBef>
                <a:spcPts val="0"/>
              </a:spcBef>
              <a:spcAft>
                <a:spcPts val="0"/>
              </a:spcAft>
              <a:buClr>
                <a:srgbClr val="0000FF"/>
              </a:buClr>
              <a:buSzPts val="2250"/>
              <a:buFont typeface="Arial"/>
              <a:buChar char="●"/>
            </a:pPr>
            <a:r>
              <a:rPr b="1" lang="es" sz="2250">
                <a:solidFill>
                  <a:srgbClr val="0000FF"/>
                </a:solidFill>
                <a:highlight>
                  <a:srgbClr val="FFFFFF"/>
                </a:highlight>
                <a:latin typeface="Arial"/>
                <a:ea typeface="Arial"/>
                <a:cs typeface="Arial"/>
                <a:sym typeface="Arial"/>
              </a:rPr>
              <a:t>C3: Control del Ciberacoso</a:t>
            </a:r>
            <a:endParaRPr b="1" sz="2250">
              <a:solidFill>
                <a:srgbClr val="0000FF"/>
              </a:solidFill>
              <a:highlight>
                <a:srgbClr val="FFFFFF"/>
              </a:highlight>
              <a:latin typeface="Arial"/>
              <a:ea typeface="Arial"/>
              <a:cs typeface="Arial"/>
              <a:sym typeface="Arial"/>
            </a:endParaRPr>
          </a:p>
          <a:p>
            <a:pPr indent="-355600" lvl="0" marL="457200" rtl="0" algn="l">
              <a:lnSpc>
                <a:spcPct val="100000"/>
              </a:lnSpc>
              <a:spcBef>
                <a:spcPts val="0"/>
              </a:spcBef>
              <a:spcAft>
                <a:spcPts val="0"/>
              </a:spcAft>
              <a:buClr>
                <a:srgbClr val="0000FF"/>
              </a:buClr>
              <a:buSzPts val="2000"/>
              <a:buFont typeface="Arial"/>
              <a:buChar char="●"/>
            </a:pPr>
            <a:r>
              <a:rPr b="1" lang="es" sz="2250">
                <a:solidFill>
                  <a:srgbClr val="0000FF"/>
                </a:solidFill>
                <a:highlight>
                  <a:srgbClr val="FFFFFF"/>
                </a:highlight>
                <a:latin typeface="Arial"/>
                <a:ea typeface="Arial"/>
                <a:cs typeface="Arial"/>
                <a:sym typeface="Arial"/>
              </a:rPr>
              <a:t>C4: Implicación del Programa de “Asignación de Mentores”</a:t>
            </a:r>
            <a:endParaRPr sz="2250">
              <a:solidFill>
                <a:srgbClr val="0000FF"/>
              </a:solidFill>
              <a:highlight>
                <a:srgbClr val="FFFFFF"/>
              </a:highlight>
              <a:latin typeface="Arial"/>
              <a:ea typeface="Arial"/>
              <a:cs typeface="Arial"/>
              <a:sym typeface="Arial"/>
            </a:endParaRPr>
          </a:p>
          <a:p>
            <a:pPr indent="0" lvl="0" marL="457200" rtl="0" algn="l">
              <a:spcBef>
                <a:spcPts val="2000"/>
              </a:spcBef>
              <a:spcAft>
                <a:spcPts val="1600"/>
              </a:spcAft>
              <a:buNone/>
            </a:pPr>
            <a:r>
              <a:t/>
            </a:r>
            <a:endParaRPr/>
          </a:p>
        </p:txBody>
      </p:sp>
      <p:pic>
        <p:nvPicPr>
          <p:cNvPr descr="Ordenador portátil Chromebook abierto" id="127" name="Google Shape;127;p20"/>
          <p:cNvPicPr preferRelativeResize="0"/>
          <p:nvPr/>
        </p:nvPicPr>
        <p:blipFill>
          <a:blip r:embed="rId4">
            <a:alphaModFix/>
          </a:blip>
          <a:stretch>
            <a:fillRect/>
          </a:stretch>
        </p:blipFill>
        <p:spPr>
          <a:xfrm>
            <a:off x="6097826" y="697325"/>
            <a:ext cx="2947127" cy="1747625"/>
          </a:xfrm>
          <a:prstGeom prst="rect">
            <a:avLst/>
          </a:prstGeom>
          <a:noFill/>
          <a:ln>
            <a:noFill/>
          </a:ln>
        </p:spPr>
      </p:pic>
      <p:pic>
        <p:nvPicPr>
          <p:cNvPr descr="Ejemplo de trama de una aplicación de escritorio" id="128" name="Google Shape;128;p20"/>
          <p:cNvPicPr preferRelativeResize="0"/>
          <p:nvPr/>
        </p:nvPicPr>
        <p:blipFill rotWithShape="1">
          <a:blip r:embed="rId5">
            <a:alphaModFix/>
          </a:blip>
          <a:srcRect b="24800" l="0" r="0" t="0"/>
          <a:stretch/>
        </p:blipFill>
        <p:spPr>
          <a:xfrm>
            <a:off x="6470350" y="865025"/>
            <a:ext cx="2217825" cy="1250776"/>
          </a:xfrm>
          <a:prstGeom prst="rect">
            <a:avLst/>
          </a:prstGeom>
          <a:noFill/>
          <a:ln>
            <a:noFill/>
          </a:ln>
        </p:spPr>
      </p:pic>
      <p:pic>
        <p:nvPicPr>
          <p:cNvPr descr="Smartphone negro en posición vertical" id="129" name="Google Shape;129;p20"/>
          <p:cNvPicPr preferRelativeResize="0"/>
          <p:nvPr/>
        </p:nvPicPr>
        <p:blipFill>
          <a:blip r:embed="rId6">
            <a:alphaModFix/>
          </a:blip>
          <a:stretch>
            <a:fillRect/>
          </a:stretch>
        </p:blipFill>
        <p:spPr>
          <a:xfrm>
            <a:off x="8194950" y="1585375"/>
            <a:ext cx="669474" cy="13148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265500" y="1816950"/>
            <a:ext cx="4045200" cy="150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9900"/>
                </a:solidFill>
              </a:rPr>
              <a:t>MEDIDAS PARA EL NIVEL DE FORMACIÓN PROFESIONAL BÁSICA</a:t>
            </a:r>
            <a:endParaRPr>
              <a:solidFill>
                <a:srgbClr val="FF9900"/>
              </a:solidFill>
            </a:endParaRPr>
          </a:p>
          <a:p>
            <a:pPr indent="0" lvl="0" marL="0" rtl="0" algn="ctr">
              <a:spcBef>
                <a:spcPts val="0"/>
              </a:spcBef>
              <a:spcAft>
                <a:spcPts val="0"/>
              </a:spcAft>
              <a:buNone/>
            </a:pPr>
            <a:r>
              <a:rPr lang="es">
                <a:solidFill>
                  <a:srgbClr val="FF9900"/>
                </a:solidFill>
              </a:rPr>
              <a:t>A1</a:t>
            </a:r>
            <a:endParaRPr>
              <a:solidFill>
                <a:srgbClr val="FF9900"/>
              </a:solidFill>
            </a:endParaRPr>
          </a:p>
        </p:txBody>
      </p:sp>
      <p:sp>
        <p:nvSpPr>
          <p:cNvPr id="135" name="Google Shape;135;p21"/>
          <p:cNvSpPr txBox="1"/>
          <p:nvPr>
            <p:ph idx="2" type="body"/>
          </p:nvPr>
        </p:nvSpPr>
        <p:spPr>
          <a:xfrm>
            <a:off x="4939500" y="724200"/>
            <a:ext cx="3721800" cy="3695100"/>
          </a:xfrm>
          <a:prstGeom prst="rect">
            <a:avLst/>
          </a:prstGeom>
        </p:spPr>
        <p:txBody>
          <a:bodyPr anchorCtr="0" anchor="ctr" bIns="91425" lIns="91425" spcFirstLastPara="1" rIns="91425" wrap="square" tIns="91425">
            <a:noAutofit/>
          </a:bodyPr>
          <a:lstStyle/>
          <a:p>
            <a:pPr indent="-298450" lvl="0" marL="457200" rtl="0" algn="l">
              <a:lnSpc>
                <a:spcPct val="100000"/>
              </a:lnSpc>
              <a:spcBef>
                <a:spcPts val="1200"/>
              </a:spcBef>
              <a:spcAft>
                <a:spcPts val="0"/>
              </a:spcAft>
              <a:buClr>
                <a:srgbClr val="FF9900"/>
              </a:buClr>
              <a:buSzPts val="1100"/>
              <a:buFont typeface="Arial"/>
              <a:buChar char="●"/>
            </a:pPr>
            <a:r>
              <a:rPr b="1" lang="es" sz="1350" u="sng">
                <a:solidFill>
                  <a:srgbClr val="FF9900"/>
                </a:solidFill>
                <a:highlight>
                  <a:schemeClr val="lt1"/>
                </a:highlight>
                <a:latin typeface="Arial"/>
                <a:ea typeface="Arial"/>
                <a:cs typeface="Arial"/>
                <a:sym typeface="Arial"/>
              </a:rPr>
              <a:t>A1: Detección de alumnos con dificultades al relacionarse.</a:t>
            </a:r>
            <a:endParaRPr b="1" sz="1350" u="sng">
              <a:solidFill>
                <a:srgbClr val="FF9900"/>
              </a:solidFill>
              <a:highlight>
                <a:schemeClr val="lt1"/>
              </a:highlight>
              <a:latin typeface="Arial"/>
              <a:ea typeface="Arial"/>
              <a:cs typeface="Arial"/>
              <a:sym typeface="Arial"/>
            </a:endParaRPr>
          </a:p>
          <a:p>
            <a:pPr indent="0" lvl="0" marL="457200" rtl="0" algn="l">
              <a:lnSpc>
                <a:spcPct val="100000"/>
              </a:lnSpc>
              <a:spcBef>
                <a:spcPts val="2000"/>
              </a:spcBef>
              <a:spcAft>
                <a:spcPts val="2000"/>
              </a:spcAft>
              <a:buNone/>
            </a:pPr>
            <a:r>
              <a:rPr b="1" lang="es" sz="1350">
                <a:solidFill>
                  <a:srgbClr val="FF9900"/>
                </a:solidFill>
                <a:highlight>
                  <a:schemeClr val="lt1"/>
                </a:highlight>
                <a:latin typeface="Arial"/>
                <a:ea typeface="Arial"/>
                <a:cs typeface="Arial"/>
                <a:sym typeface="Arial"/>
              </a:rPr>
              <a:t>Se establecerá un procedimiento específico al comienzo de cada curso un proyecto, junto con el Dpto. de Orientación para detectar este tipo de alumnado.</a:t>
            </a:r>
            <a:endParaRPr b="1" sz="1350">
              <a:solidFill>
                <a:srgbClr val="FF9900"/>
              </a:solidFill>
              <a:highlight>
                <a:schemeClr val="lt1"/>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