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1" r:id="rId5"/>
    <p:sldId id="272" r:id="rId6"/>
    <p:sldId id="265" r:id="rId7"/>
    <p:sldId id="260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1" d="100"/>
          <a:sy n="121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9ED812F3-FB22-4698-99EC-F48A9C5C7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F5E2BEE6-17D1-417F-B066-033D836A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59564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6ECC22A-5E81-429A-BC85-9A9712861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0" y="609601"/>
            <a:ext cx="8596668" cy="984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995D8F6F-C6BE-41DE-9288-EF92E53D9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3" y="6042949"/>
            <a:ext cx="10191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host:5500/e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948070"/>
            <a:ext cx="9144000" cy="330973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PRÁCTICA </a:t>
            </a:r>
            <a:r>
              <a:rPr lang="es-ES" sz="3200" dirty="0" smtClean="0"/>
              <a:t>9. </a:t>
            </a:r>
            <a:r>
              <a:rPr lang="es-ES" sz="3200" b="1" dirty="0" smtClean="0"/>
              <a:t>CONFIGURACIÓN DEL </a:t>
            </a:r>
            <a:br>
              <a:rPr lang="es-ES" sz="3200" b="1" dirty="0" smtClean="0"/>
            </a:br>
            <a:r>
              <a:rPr lang="es-ES" sz="3200" b="1" dirty="0" smtClean="0"/>
              <a:t>ENTORNO DE RED UTILIZANDO </a:t>
            </a:r>
            <a:br>
              <a:rPr lang="es-ES" sz="3200" b="1" dirty="0" smtClean="0"/>
            </a:br>
            <a:r>
              <a:rPr lang="es-ES" sz="3200" b="1" dirty="0" smtClean="0"/>
              <a:t>LA LÍNEA DE COMANDOS (SQLPLUS)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1584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xmlns="" id="{1A36596A-7599-421D-8BA1-EDBFA520F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Oracle </a:t>
            </a:r>
            <a:r>
              <a:rPr lang="es-ES" dirty="0"/>
              <a:t>Net </a:t>
            </a:r>
            <a:r>
              <a:rPr lang="es-ES" dirty="0" err="1"/>
              <a:t>Services</a:t>
            </a:r>
            <a:r>
              <a:rPr lang="es-ES" dirty="0"/>
              <a:t> permite la conexión desde un cliente al servidor de Base de Datos</a:t>
            </a:r>
          </a:p>
          <a:p>
            <a:pPr marL="342900" lvl="1" indent="-342900"/>
            <a:r>
              <a:rPr lang="es-ES" sz="1800" dirty="0"/>
              <a:t>Lo hace a través de un proceso llamado </a:t>
            </a:r>
            <a:r>
              <a:rPr lang="es-ES" sz="1800" b="1" dirty="0" err="1"/>
              <a:t>Listener</a:t>
            </a:r>
            <a:r>
              <a:rPr lang="es-ES" sz="1800" dirty="0"/>
              <a:t>, que escucha en la red las peticiones que llegan desde el </a:t>
            </a:r>
            <a:r>
              <a:rPr lang="es-ES" sz="1800" dirty="0" smtClean="0"/>
              <a:t>Cliente</a:t>
            </a:r>
            <a:br>
              <a:rPr lang="es-ES" sz="1800" dirty="0" smtClean="0"/>
            </a:br>
            <a:endParaRPr lang="es-ES" sz="1800" dirty="0" smtClean="0"/>
          </a:p>
          <a:p>
            <a:r>
              <a:rPr lang="es-ES" dirty="0"/>
              <a:t>Podemos configurar y controlar el servicio de diferentes modos: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 smtClean="0"/>
              <a:t>Utilizando </a:t>
            </a:r>
            <a:r>
              <a:rPr lang="es-ES" b="1" i="1" dirty="0"/>
              <a:t>Oracle Enterprise Manager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/>
              <a:t>Utilizando </a:t>
            </a:r>
            <a:r>
              <a:rPr lang="es-ES" b="1" i="1" dirty="0"/>
              <a:t>Net Manager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/>
              <a:t>A través de la línea de comandos con la utilidad </a:t>
            </a:r>
            <a:r>
              <a:rPr lang="es-ES" b="1" i="1" dirty="0" err="1">
                <a:solidFill>
                  <a:schemeClr val="tx1"/>
                </a:solidFill>
              </a:rPr>
              <a:t>lsnrctl</a:t>
            </a:r>
            <a:r>
              <a:rPr lang="es-ES" i="1" dirty="0">
                <a:solidFill>
                  <a:schemeClr val="tx1"/>
                </a:solidFill>
              </a:rPr>
              <a:t> </a:t>
            </a:r>
            <a:r>
              <a:rPr lang="es-ES" dirty="0"/>
              <a:t>(</a:t>
            </a:r>
            <a:r>
              <a:rPr lang="es-ES" dirty="0" err="1"/>
              <a:t>Listener</a:t>
            </a:r>
            <a:r>
              <a:rPr lang="es-ES" dirty="0"/>
              <a:t> Control </a:t>
            </a:r>
            <a:r>
              <a:rPr lang="es-ES" dirty="0" err="1"/>
              <a:t>Utiliy</a:t>
            </a:r>
            <a:r>
              <a:rPr lang="es-ES" dirty="0"/>
              <a:t>)</a:t>
            </a:r>
          </a:p>
          <a:p>
            <a:pPr marL="0" lvl="1" indent="0">
              <a:buNone/>
            </a:pPr>
            <a:endParaRPr lang="es-ES" sz="1800" dirty="0"/>
          </a:p>
          <a:p>
            <a:r>
              <a:rPr lang="es-ES" dirty="0" smtClean="0"/>
              <a:t>Entramos en Oracle Enterprise Manager desde el navegador (verificar que la herramienta está disponible chequeando el servicio </a:t>
            </a:r>
            <a:r>
              <a:rPr lang="es-ES" b="1" dirty="0" err="1" smtClean="0"/>
              <a:t>oracleDBConsole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       </a:t>
            </a:r>
            <a:r>
              <a:rPr lang="es-ES" u="sng" dirty="0">
                <a:hlinkClick r:id="rId2"/>
              </a:rPr>
              <a:t>https://localhost:5500/em</a:t>
            </a:r>
            <a:endParaRPr lang="es-ES" dirty="0"/>
          </a:p>
          <a:p>
            <a:pPr marL="0" indent="0">
              <a:buNone/>
            </a:pPr>
            <a:r>
              <a:rPr lang="es-ES" sz="1700" b="1" dirty="0" smtClean="0"/>
              <a:t>      </a:t>
            </a:r>
            <a:r>
              <a:rPr lang="es-ES" sz="1500" dirty="0" smtClean="0"/>
              <a:t>Nota:</a:t>
            </a:r>
            <a:r>
              <a:rPr lang="es-ES" sz="1500" b="1" dirty="0" smtClean="0"/>
              <a:t> </a:t>
            </a:r>
            <a:r>
              <a:rPr lang="es-ES" sz="1500" b="1" dirty="0" err="1" smtClean="0"/>
              <a:t>localhost</a:t>
            </a:r>
            <a:r>
              <a:rPr lang="es-ES" sz="1500" dirty="0" smtClean="0"/>
              <a:t> </a:t>
            </a:r>
            <a:r>
              <a:rPr lang="es-ES" sz="1500" dirty="0"/>
              <a:t>se sustituye por la </a:t>
            </a:r>
            <a:r>
              <a:rPr lang="es-ES" sz="1500" dirty="0" err="1"/>
              <a:t>ip</a:t>
            </a:r>
            <a:r>
              <a:rPr lang="es-ES" sz="1500" dirty="0"/>
              <a:t> del servidor en caso de ser una </a:t>
            </a:r>
            <a:r>
              <a:rPr lang="es-ES" sz="1500" dirty="0" smtClean="0"/>
              <a:t>instalación </a:t>
            </a:r>
            <a:r>
              <a:rPr lang="es-ES" sz="1500" dirty="0"/>
              <a:t>real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02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1">
            <a:extLst>
              <a:ext uri="{FF2B5EF4-FFF2-40B4-BE49-F238E27FC236}">
                <a16:creationId xmlns:a16="http://schemas.microsoft.com/office/drawing/2014/main" xmlns="" id="{1A3CC8BF-06CA-4047-AC67-F2DAC39A4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76" y="3448713"/>
            <a:ext cx="8008548" cy="2513632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xmlns="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Usaremos la utilidad </a:t>
            </a:r>
            <a:r>
              <a:rPr lang="es-ES" b="1" dirty="0" err="1" smtClean="0"/>
              <a:t>lsnrctl</a:t>
            </a:r>
            <a:r>
              <a:rPr lang="es-ES" b="1" dirty="0" smtClean="0"/>
              <a:t> </a:t>
            </a:r>
            <a:r>
              <a:rPr lang="es-ES" dirty="0" smtClean="0"/>
              <a:t>desde la línea de comandos, para realizar todas las operaciones relacionadas con el </a:t>
            </a:r>
            <a:r>
              <a:rPr lang="es-ES" dirty="0" err="1" smtClean="0"/>
              <a:t>Listener</a:t>
            </a:r>
            <a:endParaRPr lang="es-ES" dirty="0" smtClean="0"/>
          </a:p>
          <a:p>
            <a:r>
              <a:rPr lang="es-ES" dirty="0" smtClean="0"/>
              <a:t>Estableceremos la variable de entorno </a:t>
            </a:r>
            <a:r>
              <a:rPr lang="es-ES" b="1" dirty="0" smtClean="0"/>
              <a:t>ORACLE_SID </a:t>
            </a:r>
            <a:r>
              <a:rPr lang="es-ES" dirty="0" smtClean="0"/>
              <a:t>con el nombre de nuestra instancia de BD (ej. ORCL)</a:t>
            </a:r>
          </a:p>
          <a:p>
            <a:r>
              <a:rPr lang="es-ES" dirty="0" err="1" smtClean="0"/>
              <a:t>Inciaimos</a:t>
            </a:r>
            <a:r>
              <a:rPr lang="es-ES" dirty="0" smtClean="0"/>
              <a:t> la utilidad </a:t>
            </a:r>
            <a:r>
              <a:rPr lang="es-ES" b="1" dirty="0" err="1" smtClean="0"/>
              <a:t>lsnrctl</a:t>
            </a: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cxnSp>
        <p:nvCxnSpPr>
          <p:cNvPr id="6" name="5 Conector recto de flecha"/>
          <p:cNvCxnSpPr/>
          <p:nvPr/>
        </p:nvCxnSpPr>
        <p:spPr>
          <a:xfrm flipH="1">
            <a:off x="4035973" y="3850726"/>
            <a:ext cx="1820917" cy="260131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68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xmlns="" id="{8188C1A7-B3D5-4475-A8AC-D30B4BB0C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455" y="2690977"/>
            <a:ext cx="7924800" cy="1885950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xmlns="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comando </a:t>
            </a:r>
            <a:r>
              <a:rPr lang="es-ES" b="1" dirty="0" err="1" smtClean="0"/>
              <a:t>help</a:t>
            </a:r>
            <a:r>
              <a:rPr lang="es-ES" b="1" dirty="0" smtClean="0"/>
              <a:t> </a:t>
            </a:r>
            <a:r>
              <a:rPr lang="es-ES" dirty="0" smtClean="0"/>
              <a:t>nos permite ver todas las opciones disponibles:</a:t>
            </a:r>
            <a:endParaRPr lang="es-ES" b="1" dirty="0" smtClean="0"/>
          </a:p>
          <a:p>
            <a:endParaRPr lang="es-ES" dirty="0"/>
          </a:p>
          <a:p>
            <a:endParaRPr lang="es-ES" dirty="0"/>
          </a:p>
        </p:txBody>
      </p:sp>
      <p:cxnSp>
        <p:nvCxnSpPr>
          <p:cNvPr id="6" name="5 Conector recto de flecha"/>
          <p:cNvCxnSpPr/>
          <p:nvPr/>
        </p:nvCxnSpPr>
        <p:spPr>
          <a:xfrm flipH="1">
            <a:off x="2782614" y="2355959"/>
            <a:ext cx="1277007" cy="466069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61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xmlns="" id="{8188C1A7-B3D5-4475-A8AC-D30B4BB0C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455" y="2154949"/>
            <a:ext cx="7924800" cy="1885950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xmlns="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El comando </a:t>
            </a:r>
            <a:r>
              <a:rPr lang="es-ES" b="1" dirty="0" err="1" smtClean="0"/>
              <a:t>help</a:t>
            </a:r>
            <a:r>
              <a:rPr lang="es-ES" b="1" dirty="0" smtClean="0"/>
              <a:t> </a:t>
            </a:r>
            <a:r>
              <a:rPr lang="es-ES" dirty="0" smtClean="0"/>
              <a:t>nos permite ver todas las opciones disponibles:</a:t>
            </a:r>
          </a:p>
          <a:p>
            <a:endParaRPr lang="es-ES" b="1" dirty="0"/>
          </a:p>
          <a:p>
            <a:endParaRPr lang="es-ES" b="1" dirty="0" smtClean="0"/>
          </a:p>
          <a:p>
            <a:endParaRPr lang="es-ES" b="1" dirty="0"/>
          </a:p>
          <a:p>
            <a:endParaRPr lang="es-ES" b="1" dirty="0" smtClean="0"/>
          </a:p>
          <a:p>
            <a:endParaRPr lang="es-ES" b="1" dirty="0"/>
          </a:p>
          <a:p>
            <a:endParaRPr lang="es-ES" b="1" dirty="0" smtClean="0"/>
          </a:p>
          <a:p>
            <a:r>
              <a:rPr lang="es-ES" b="1" dirty="0" err="1"/>
              <a:t>s</a:t>
            </a:r>
            <a:r>
              <a:rPr lang="es-ES" b="1" dirty="0" err="1" smtClean="0"/>
              <a:t>tart</a:t>
            </a:r>
            <a:r>
              <a:rPr lang="es-ES" dirty="0" smtClean="0"/>
              <a:t>: permite iniciar el </a:t>
            </a:r>
            <a:r>
              <a:rPr lang="es-ES" dirty="0" err="1" smtClean="0"/>
              <a:t>Listener</a:t>
            </a:r>
            <a:endParaRPr lang="es-ES" dirty="0" smtClean="0"/>
          </a:p>
          <a:p>
            <a:r>
              <a:rPr lang="es-ES" b="1" dirty="0"/>
              <a:t>s</a:t>
            </a:r>
            <a:r>
              <a:rPr lang="es-ES" b="1" dirty="0" smtClean="0"/>
              <a:t>top: </a:t>
            </a:r>
            <a:r>
              <a:rPr lang="es-ES" dirty="0" smtClean="0"/>
              <a:t>para el </a:t>
            </a:r>
            <a:r>
              <a:rPr lang="es-ES" dirty="0" err="1"/>
              <a:t>L</a:t>
            </a:r>
            <a:r>
              <a:rPr lang="es-ES" dirty="0" err="1" smtClean="0"/>
              <a:t>istener</a:t>
            </a:r>
            <a:endParaRPr lang="es-ES" dirty="0" smtClean="0"/>
          </a:p>
          <a:p>
            <a:r>
              <a:rPr lang="es-ES" b="1" dirty="0" err="1" smtClean="0"/>
              <a:t>reload</a:t>
            </a:r>
            <a:r>
              <a:rPr lang="es-ES" b="1" dirty="0" smtClean="0"/>
              <a:t>: </a:t>
            </a:r>
            <a:r>
              <a:rPr lang="es-ES" dirty="0" smtClean="0"/>
              <a:t>para y arranca de nuevo el </a:t>
            </a:r>
            <a:r>
              <a:rPr lang="es-ES" dirty="0" err="1" smtClean="0"/>
              <a:t>Listener</a:t>
            </a:r>
            <a:endParaRPr lang="es-ES" dirty="0" smtClean="0"/>
          </a:p>
          <a:p>
            <a:r>
              <a:rPr lang="es-ES" b="1" dirty="0"/>
              <a:t>s</a:t>
            </a:r>
            <a:r>
              <a:rPr lang="es-ES" b="1" dirty="0" smtClean="0"/>
              <a:t>tatus:</a:t>
            </a:r>
            <a:r>
              <a:rPr lang="es-ES" dirty="0" smtClean="0"/>
              <a:t> devuelve el estado actual del </a:t>
            </a:r>
            <a:r>
              <a:rPr lang="es-ES" dirty="0" err="1" smtClean="0"/>
              <a:t>Listener</a:t>
            </a: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828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xmlns="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Comprobando el estado del </a:t>
            </a:r>
            <a:r>
              <a:rPr lang="es-ES" dirty="0" err="1" smtClean="0"/>
              <a:t>Listener</a:t>
            </a: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31" y="2239997"/>
            <a:ext cx="7355764" cy="3597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7 Conector recto de flecha"/>
          <p:cNvCxnSpPr/>
          <p:nvPr/>
        </p:nvCxnSpPr>
        <p:spPr>
          <a:xfrm flipH="1">
            <a:off x="3074279" y="2073165"/>
            <a:ext cx="685799" cy="229894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7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Parando el </a:t>
            </a:r>
            <a:r>
              <a:rPr lang="es-ES" dirty="0" err="1" smtClean="0"/>
              <a:t>Listener</a:t>
            </a:r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94" y="2465498"/>
            <a:ext cx="8429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7 Conector recto de flecha"/>
          <p:cNvCxnSpPr/>
          <p:nvPr/>
        </p:nvCxnSpPr>
        <p:spPr>
          <a:xfrm flipH="1">
            <a:off x="2443655" y="2073165"/>
            <a:ext cx="1316424" cy="53602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2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034" y="2151994"/>
            <a:ext cx="6354228" cy="382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Iniciando el </a:t>
            </a:r>
            <a:r>
              <a:rPr lang="es-ES" dirty="0" err="1" smtClean="0"/>
              <a:t>Listener</a:t>
            </a:r>
            <a:endParaRPr lang="es-ES" dirty="0" smtClean="0"/>
          </a:p>
          <a:p>
            <a:endParaRPr lang="es-ES" dirty="0"/>
          </a:p>
        </p:txBody>
      </p:sp>
      <p:cxnSp>
        <p:nvCxnSpPr>
          <p:cNvPr id="8" name="7 Conector recto de flecha"/>
          <p:cNvCxnSpPr/>
          <p:nvPr/>
        </p:nvCxnSpPr>
        <p:spPr>
          <a:xfrm flipH="1">
            <a:off x="2956034" y="1686910"/>
            <a:ext cx="1316424" cy="53602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84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ción2" id="{845CE441-8D1F-48D3-8DE8-FCAF25EA964B}" vid="{1FB27674-7829-472F-9711-110D484C99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146</Words>
  <Application>Microsoft Office PowerPoint</Application>
  <PresentationFormat>Personalizado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Faceta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Grupo Trabajo IES Juan Cierva</dc:creator>
  <cp:lastModifiedBy>Alfonso Rebolleda Sanchez</cp:lastModifiedBy>
  <cp:revision>19</cp:revision>
  <dcterms:created xsi:type="dcterms:W3CDTF">2018-04-17T20:52:46Z</dcterms:created>
  <dcterms:modified xsi:type="dcterms:W3CDTF">2018-04-20T08:36:11Z</dcterms:modified>
</cp:coreProperties>
</file>