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71" r:id="rId5"/>
    <p:sldId id="272" r:id="rId6"/>
    <p:sldId id="265" r:id="rId7"/>
    <p:sldId id="260" r:id="rId8"/>
    <p:sldId id="27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121" d="100"/>
          <a:sy n="121" d="100"/>
        </p:scale>
        <p:origin x="-108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xmlns="" id="{9ED812F3-FB22-4698-99EC-F48A9C5C74A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xmlns="" id="{F5E2BEE6-17D1-417F-B066-033D836ABD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85215"/>
            <a:ext cx="8596668" cy="43561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Editar los estilos de texto del patrón</a:t>
            </a:r>
          </a:p>
          <a:p>
            <a:pPr lvl="1"/>
            <a:r>
              <a:rPr lang="es-ES" dirty="0"/>
              <a:t>Segundo nivel</a:t>
            </a:r>
          </a:p>
        </p:txBody>
      </p:sp>
    </p:spTree>
    <p:extLst>
      <p:ext uri="{BB962C8B-B14F-4D97-AF65-F5344CB8AC3E}">
        <p14:creationId xmlns:p14="http://schemas.microsoft.com/office/powerpoint/2010/main" val="3595647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8406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685215"/>
            <a:ext cx="8596668" cy="43561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Editar los estilos de texto del patrón</a:t>
            </a:r>
          </a:p>
          <a:p>
            <a:pPr lvl="1"/>
            <a:r>
              <a:rPr lang="es-ES" dirty="0"/>
              <a:t>Segundo nivel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16ECC22A-5E81-429A-BC85-9A9712861B9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160" y="609601"/>
            <a:ext cx="8596668" cy="984068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xmlns="" id="{995D8F6F-C6BE-41DE-9288-EF92E53D919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163" y="6042949"/>
            <a:ext cx="1019175" cy="361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4833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localhost:5500/em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C1732AD-0C2C-4A2F-B39B-152FC214EE79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524000" y="1122363"/>
            <a:ext cx="9144000" cy="2387600"/>
          </a:xfrm>
        </p:spPr>
        <p:txBody>
          <a:bodyPr>
            <a:normAutofit/>
          </a:bodyPr>
          <a:lstStyle/>
          <a:p>
            <a:r>
              <a:rPr lang="es-ES" sz="1400" dirty="0"/>
              <a:t>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0A5A8245-3BEB-4F88-A483-253E545C1FEF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524000" y="1948070"/>
            <a:ext cx="9144000" cy="3309730"/>
          </a:xfrm>
        </p:spPr>
        <p:txBody>
          <a:bodyPr>
            <a:normAutofit/>
          </a:bodyPr>
          <a:lstStyle/>
          <a:p>
            <a:r>
              <a:rPr lang="es-ES" sz="3200" dirty="0" smtClean="0"/>
              <a:t>PRÁCTICA </a:t>
            </a:r>
            <a:r>
              <a:rPr lang="es-ES" sz="3200" dirty="0" smtClean="0"/>
              <a:t>9. </a:t>
            </a:r>
            <a:r>
              <a:rPr lang="es-ES" sz="3200" b="1" dirty="0" smtClean="0"/>
              <a:t>CONFIGURACIÓN DEL </a:t>
            </a:r>
            <a:br>
              <a:rPr lang="es-ES" sz="3200" b="1" dirty="0" smtClean="0"/>
            </a:br>
            <a:r>
              <a:rPr lang="es-ES" sz="3200" b="1" dirty="0" smtClean="0"/>
              <a:t>ENTORNO DE RED UTILIZANDO </a:t>
            </a:r>
            <a:br>
              <a:rPr lang="es-ES" sz="3200" b="1" dirty="0" smtClean="0"/>
            </a:br>
            <a:r>
              <a:rPr lang="es-ES" sz="3200" b="1" dirty="0" smtClean="0"/>
              <a:t>LA LÍNEA DE COMANDOS (SQLPLUS)</a:t>
            </a:r>
            <a:endParaRPr lang="es-ES" sz="3200" dirty="0"/>
          </a:p>
        </p:txBody>
      </p:sp>
    </p:spTree>
    <p:extLst>
      <p:ext uri="{BB962C8B-B14F-4D97-AF65-F5344CB8AC3E}">
        <p14:creationId xmlns:p14="http://schemas.microsoft.com/office/powerpoint/2010/main" val="3315842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xmlns="" id="{1A36596A-7599-421D-8BA1-EDBFA520F1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dirty="0" smtClean="0"/>
              <a:t>Oracle </a:t>
            </a:r>
            <a:r>
              <a:rPr lang="es-ES" dirty="0"/>
              <a:t>Net </a:t>
            </a:r>
            <a:r>
              <a:rPr lang="es-ES" dirty="0" err="1"/>
              <a:t>Services</a:t>
            </a:r>
            <a:r>
              <a:rPr lang="es-ES" dirty="0"/>
              <a:t> permite la conexión desde un cliente al servidor de Base de Datos</a:t>
            </a:r>
          </a:p>
          <a:p>
            <a:pPr marL="342900" lvl="1" indent="-342900"/>
            <a:r>
              <a:rPr lang="es-ES" sz="1800" dirty="0"/>
              <a:t>Lo hace a través de un proceso llamado </a:t>
            </a:r>
            <a:r>
              <a:rPr lang="es-ES" sz="1800" b="1" dirty="0" err="1"/>
              <a:t>Listener</a:t>
            </a:r>
            <a:r>
              <a:rPr lang="es-ES" sz="1800" dirty="0"/>
              <a:t>, que escucha en la red las peticiones que llegan desde el </a:t>
            </a:r>
            <a:r>
              <a:rPr lang="es-ES" sz="1800" dirty="0" smtClean="0"/>
              <a:t>Cliente</a:t>
            </a:r>
            <a:br>
              <a:rPr lang="es-ES" sz="1800" dirty="0" smtClean="0"/>
            </a:br>
            <a:endParaRPr lang="es-ES" sz="1800" dirty="0" smtClean="0"/>
          </a:p>
          <a:p>
            <a:r>
              <a:rPr lang="es-ES" dirty="0"/>
              <a:t>Podemos configurar y controlar el servicio de diferentes modos:</a:t>
            </a:r>
          </a:p>
          <a:p>
            <a:pPr marL="715963" lvl="1" indent="-258763">
              <a:buFont typeface="Wingdings" panose="05000000000000000000" pitchFamily="2" charset="2"/>
              <a:buChar char="§"/>
            </a:pPr>
            <a:r>
              <a:rPr lang="es-ES" dirty="0" smtClean="0"/>
              <a:t>Utilizando </a:t>
            </a:r>
            <a:r>
              <a:rPr lang="es-ES" b="1" i="1" dirty="0"/>
              <a:t>Oracle Enterprise Manager</a:t>
            </a:r>
          </a:p>
          <a:p>
            <a:pPr marL="715963" lvl="1" indent="-258763">
              <a:buFont typeface="Wingdings" panose="05000000000000000000" pitchFamily="2" charset="2"/>
              <a:buChar char="§"/>
            </a:pPr>
            <a:r>
              <a:rPr lang="es-ES" dirty="0"/>
              <a:t>Utilizando </a:t>
            </a:r>
            <a:r>
              <a:rPr lang="es-ES" b="1" i="1" dirty="0"/>
              <a:t>Net Manager</a:t>
            </a:r>
          </a:p>
          <a:p>
            <a:pPr marL="715963" lvl="1" indent="-258763">
              <a:buFont typeface="Wingdings" panose="05000000000000000000" pitchFamily="2" charset="2"/>
              <a:buChar char="§"/>
            </a:pPr>
            <a:r>
              <a:rPr lang="es-ES" dirty="0"/>
              <a:t>A través de la línea de comandos con la utilidad </a:t>
            </a:r>
            <a:r>
              <a:rPr lang="es-ES" b="1" i="1" dirty="0" err="1">
                <a:solidFill>
                  <a:schemeClr val="tx1"/>
                </a:solidFill>
              </a:rPr>
              <a:t>lsnrctl</a:t>
            </a:r>
            <a:r>
              <a:rPr lang="es-ES" i="1" dirty="0">
                <a:solidFill>
                  <a:schemeClr val="tx1"/>
                </a:solidFill>
              </a:rPr>
              <a:t> </a:t>
            </a:r>
            <a:r>
              <a:rPr lang="es-ES" dirty="0"/>
              <a:t>(</a:t>
            </a:r>
            <a:r>
              <a:rPr lang="es-ES" dirty="0" err="1"/>
              <a:t>Listener</a:t>
            </a:r>
            <a:r>
              <a:rPr lang="es-ES" dirty="0"/>
              <a:t> Control </a:t>
            </a:r>
            <a:r>
              <a:rPr lang="es-ES" dirty="0" err="1"/>
              <a:t>Utiliy</a:t>
            </a:r>
            <a:r>
              <a:rPr lang="es-ES" dirty="0"/>
              <a:t>)</a:t>
            </a:r>
          </a:p>
          <a:p>
            <a:pPr marL="0" lvl="1" indent="0">
              <a:buNone/>
            </a:pPr>
            <a:endParaRPr lang="es-ES" sz="1800" dirty="0"/>
          </a:p>
          <a:p>
            <a:r>
              <a:rPr lang="es-ES" dirty="0" smtClean="0"/>
              <a:t>Entramos en Oracle Enterprise Manager desde el navegador (verificar que la herramienta está disponible chequeando el servicio </a:t>
            </a:r>
            <a:r>
              <a:rPr lang="es-ES" b="1" dirty="0" err="1" smtClean="0"/>
              <a:t>oracleDBConsole</a:t>
            </a:r>
            <a:r>
              <a:rPr lang="es-ES" dirty="0" smtClean="0"/>
              <a:t>)</a:t>
            </a:r>
            <a:endParaRPr lang="es-ES" dirty="0"/>
          </a:p>
          <a:p>
            <a:pPr marL="0" indent="0">
              <a:buNone/>
            </a:pPr>
            <a:r>
              <a:rPr lang="es-ES" dirty="0"/>
              <a:t>       </a:t>
            </a:r>
            <a:r>
              <a:rPr lang="es-ES" u="sng" dirty="0">
                <a:hlinkClick r:id="rId2"/>
              </a:rPr>
              <a:t>https://localhost:5500/em</a:t>
            </a:r>
            <a:endParaRPr lang="es-ES" dirty="0"/>
          </a:p>
          <a:p>
            <a:pPr marL="0" indent="0">
              <a:buNone/>
            </a:pPr>
            <a:r>
              <a:rPr lang="es-ES" sz="1700" b="1" dirty="0" smtClean="0"/>
              <a:t>      </a:t>
            </a:r>
            <a:r>
              <a:rPr lang="es-ES" sz="1500" dirty="0" smtClean="0"/>
              <a:t>Nota:</a:t>
            </a:r>
            <a:r>
              <a:rPr lang="es-ES" sz="1500" b="1" dirty="0" smtClean="0"/>
              <a:t> </a:t>
            </a:r>
            <a:r>
              <a:rPr lang="es-ES" sz="1500" b="1" dirty="0" err="1" smtClean="0"/>
              <a:t>localhost</a:t>
            </a:r>
            <a:r>
              <a:rPr lang="es-ES" sz="1500" dirty="0" smtClean="0"/>
              <a:t> </a:t>
            </a:r>
            <a:r>
              <a:rPr lang="es-ES" sz="1500" dirty="0"/>
              <a:t>se sustituye por la </a:t>
            </a:r>
            <a:r>
              <a:rPr lang="es-ES" sz="1500" dirty="0" err="1"/>
              <a:t>ip</a:t>
            </a:r>
            <a:r>
              <a:rPr lang="es-ES" sz="1500" dirty="0"/>
              <a:t> del servidor en caso de ser una </a:t>
            </a:r>
            <a:r>
              <a:rPr lang="es-ES" sz="1500" dirty="0" smtClean="0"/>
              <a:t>instalación </a:t>
            </a:r>
            <a:r>
              <a:rPr lang="es-ES" sz="1500" dirty="0"/>
              <a:t>real</a:t>
            </a:r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00251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1">
            <a:extLst>
              <a:ext uri="{FF2B5EF4-FFF2-40B4-BE49-F238E27FC236}">
                <a16:creationId xmlns:a16="http://schemas.microsoft.com/office/drawing/2014/main" xmlns="" id="{1A3CC8BF-06CA-4047-AC67-F2DAC39A48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6376" y="3448713"/>
            <a:ext cx="8008548" cy="2513632"/>
          </a:xfrm>
          <a:prstGeom prst="rect">
            <a:avLst/>
          </a:prstGeom>
        </p:spPr>
      </p:pic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xmlns="" id="{52EE705C-21F7-458E-B9C2-44281A8B54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Usaremos la utilidad </a:t>
            </a:r>
            <a:r>
              <a:rPr lang="es-ES" b="1" dirty="0" err="1" smtClean="0"/>
              <a:t>lsnrctl</a:t>
            </a:r>
            <a:r>
              <a:rPr lang="es-ES" b="1" dirty="0" smtClean="0"/>
              <a:t> </a:t>
            </a:r>
            <a:r>
              <a:rPr lang="es-ES" dirty="0" smtClean="0"/>
              <a:t>desde la línea de comandos, para realizar todas las operaciones relacionadas con el </a:t>
            </a:r>
            <a:r>
              <a:rPr lang="es-ES" dirty="0" err="1" smtClean="0"/>
              <a:t>Listener</a:t>
            </a:r>
            <a:endParaRPr lang="es-ES" dirty="0" smtClean="0"/>
          </a:p>
          <a:p>
            <a:r>
              <a:rPr lang="es-ES" dirty="0" smtClean="0"/>
              <a:t>Estableceremos la variable de entorno </a:t>
            </a:r>
            <a:r>
              <a:rPr lang="es-ES" b="1" dirty="0" smtClean="0"/>
              <a:t>ORACLE_SID </a:t>
            </a:r>
            <a:r>
              <a:rPr lang="es-ES" dirty="0" smtClean="0"/>
              <a:t>con el nombre de nuestra instancia de BD (ej. ORCL)</a:t>
            </a:r>
          </a:p>
          <a:p>
            <a:r>
              <a:rPr lang="es-ES" dirty="0" err="1" smtClean="0"/>
              <a:t>Inciaimos</a:t>
            </a:r>
            <a:r>
              <a:rPr lang="es-ES" dirty="0" smtClean="0"/>
              <a:t> la utilidad </a:t>
            </a:r>
            <a:r>
              <a:rPr lang="es-ES" b="1" dirty="0" err="1" smtClean="0"/>
              <a:t>lsnrctl</a:t>
            </a:r>
            <a:endParaRPr lang="es-ES" dirty="0" smtClean="0"/>
          </a:p>
          <a:p>
            <a:endParaRPr lang="es-ES" dirty="0"/>
          </a:p>
          <a:p>
            <a:endParaRPr lang="es-ES" dirty="0"/>
          </a:p>
        </p:txBody>
      </p:sp>
      <p:cxnSp>
        <p:nvCxnSpPr>
          <p:cNvPr id="6" name="5 Conector recto de flecha"/>
          <p:cNvCxnSpPr/>
          <p:nvPr/>
        </p:nvCxnSpPr>
        <p:spPr>
          <a:xfrm flipH="1">
            <a:off x="4035973" y="3850726"/>
            <a:ext cx="1820917" cy="260131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5682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1">
            <a:extLst>
              <a:ext uri="{FF2B5EF4-FFF2-40B4-BE49-F238E27FC236}">
                <a16:creationId xmlns:a16="http://schemas.microsoft.com/office/drawing/2014/main" xmlns="" id="{8188C1A7-B3D5-4475-A8AC-D30B4BB0C6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4455" y="2690977"/>
            <a:ext cx="7924800" cy="1885950"/>
          </a:xfrm>
          <a:prstGeom prst="rect">
            <a:avLst/>
          </a:prstGeom>
        </p:spPr>
      </p:pic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xmlns="" id="{52EE705C-21F7-458E-B9C2-44281A8B54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El comando </a:t>
            </a:r>
            <a:r>
              <a:rPr lang="es-ES" b="1" dirty="0" err="1" smtClean="0"/>
              <a:t>help</a:t>
            </a:r>
            <a:r>
              <a:rPr lang="es-ES" b="1" dirty="0" smtClean="0"/>
              <a:t> </a:t>
            </a:r>
            <a:r>
              <a:rPr lang="es-ES" dirty="0" smtClean="0"/>
              <a:t>nos permite ver todas las opciones disponibles:</a:t>
            </a:r>
            <a:endParaRPr lang="es-ES" b="1" dirty="0" smtClean="0"/>
          </a:p>
          <a:p>
            <a:endParaRPr lang="es-ES" dirty="0"/>
          </a:p>
          <a:p>
            <a:endParaRPr lang="es-ES" dirty="0"/>
          </a:p>
        </p:txBody>
      </p:sp>
      <p:cxnSp>
        <p:nvCxnSpPr>
          <p:cNvPr id="6" name="5 Conector recto de flecha"/>
          <p:cNvCxnSpPr/>
          <p:nvPr/>
        </p:nvCxnSpPr>
        <p:spPr>
          <a:xfrm flipH="1">
            <a:off x="2782614" y="2355959"/>
            <a:ext cx="1277007" cy="466069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5619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1">
            <a:extLst>
              <a:ext uri="{FF2B5EF4-FFF2-40B4-BE49-F238E27FC236}">
                <a16:creationId xmlns:a16="http://schemas.microsoft.com/office/drawing/2014/main" xmlns="" id="{8188C1A7-B3D5-4475-A8AC-D30B4BB0C6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4455" y="2154949"/>
            <a:ext cx="7924800" cy="1885950"/>
          </a:xfrm>
          <a:prstGeom prst="rect">
            <a:avLst/>
          </a:prstGeom>
        </p:spPr>
      </p:pic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xmlns="" id="{52EE705C-21F7-458E-B9C2-44281A8B54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/>
              <a:t>El comando </a:t>
            </a:r>
            <a:r>
              <a:rPr lang="es-ES" b="1" dirty="0" err="1" smtClean="0"/>
              <a:t>help</a:t>
            </a:r>
            <a:r>
              <a:rPr lang="es-ES" b="1" dirty="0" smtClean="0"/>
              <a:t> </a:t>
            </a:r>
            <a:r>
              <a:rPr lang="es-ES" dirty="0" smtClean="0"/>
              <a:t>nos permite ver todas las opciones disponibles:</a:t>
            </a:r>
          </a:p>
          <a:p>
            <a:endParaRPr lang="es-ES" b="1" dirty="0"/>
          </a:p>
          <a:p>
            <a:endParaRPr lang="es-ES" b="1" dirty="0" smtClean="0"/>
          </a:p>
          <a:p>
            <a:endParaRPr lang="es-ES" b="1" dirty="0"/>
          </a:p>
          <a:p>
            <a:endParaRPr lang="es-ES" b="1" dirty="0" smtClean="0"/>
          </a:p>
          <a:p>
            <a:endParaRPr lang="es-ES" b="1" dirty="0"/>
          </a:p>
          <a:p>
            <a:endParaRPr lang="es-ES" b="1" dirty="0" smtClean="0"/>
          </a:p>
          <a:p>
            <a:r>
              <a:rPr lang="es-ES" b="1" dirty="0" err="1"/>
              <a:t>s</a:t>
            </a:r>
            <a:r>
              <a:rPr lang="es-ES" b="1" dirty="0" err="1" smtClean="0"/>
              <a:t>tart</a:t>
            </a:r>
            <a:r>
              <a:rPr lang="es-ES" dirty="0" smtClean="0"/>
              <a:t>: permite iniciar el </a:t>
            </a:r>
            <a:r>
              <a:rPr lang="es-ES" dirty="0" err="1" smtClean="0"/>
              <a:t>Listener</a:t>
            </a:r>
            <a:endParaRPr lang="es-ES" dirty="0" smtClean="0"/>
          </a:p>
          <a:p>
            <a:r>
              <a:rPr lang="es-ES" b="1" dirty="0"/>
              <a:t>s</a:t>
            </a:r>
            <a:r>
              <a:rPr lang="es-ES" b="1" dirty="0" smtClean="0"/>
              <a:t>top: </a:t>
            </a:r>
            <a:r>
              <a:rPr lang="es-ES" dirty="0" smtClean="0"/>
              <a:t>para el </a:t>
            </a:r>
            <a:r>
              <a:rPr lang="es-ES" dirty="0" err="1"/>
              <a:t>L</a:t>
            </a:r>
            <a:r>
              <a:rPr lang="es-ES" dirty="0" err="1" smtClean="0"/>
              <a:t>istener</a:t>
            </a:r>
            <a:endParaRPr lang="es-ES" dirty="0" smtClean="0"/>
          </a:p>
          <a:p>
            <a:r>
              <a:rPr lang="es-ES" b="1" dirty="0" err="1" smtClean="0"/>
              <a:t>reload</a:t>
            </a:r>
            <a:r>
              <a:rPr lang="es-ES" b="1" dirty="0" smtClean="0"/>
              <a:t>: </a:t>
            </a:r>
            <a:r>
              <a:rPr lang="es-ES" dirty="0" smtClean="0"/>
              <a:t>para y arranca de nuevo el </a:t>
            </a:r>
            <a:r>
              <a:rPr lang="es-ES" dirty="0" err="1" smtClean="0"/>
              <a:t>Listener</a:t>
            </a:r>
            <a:endParaRPr lang="es-ES" dirty="0" smtClean="0"/>
          </a:p>
          <a:p>
            <a:r>
              <a:rPr lang="es-ES" b="1" dirty="0"/>
              <a:t>s</a:t>
            </a:r>
            <a:r>
              <a:rPr lang="es-ES" b="1" dirty="0" smtClean="0"/>
              <a:t>tatus:</a:t>
            </a:r>
            <a:r>
              <a:rPr lang="es-ES" dirty="0" smtClean="0"/>
              <a:t> devuelve el estado actual del </a:t>
            </a:r>
            <a:r>
              <a:rPr lang="es-ES" dirty="0" err="1" smtClean="0"/>
              <a:t>Listener</a:t>
            </a:r>
            <a:endParaRPr lang="es-ES" dirty="0" smtClean="0"/>
          </a:p>
          <a:p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58287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xmlns="" id="{52EE705C-21F7-458E-B9C2-44281A8B54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Comprobando el estado del </a:t>
            </a:r>
            <a:r>
              <a:rPr lang="es-ES" dirty="0" err="1" smtClean="0"/>
              <a:t>Listener</a:t>
            </a:r>
            <a:endParaRPr lang="es-ES" dirty="0" smtClean="0"/>
          </a:p>
          <a:p>
            <a:endParaRPr lang="es-ES" dirty="0"/>
          </a:p>
          <a:p>
            <a:endParaRPr lang="es-E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1731" y="2239997"/>
            <a:ext cx="7355764" cy="35976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" name="7 Conector recto de flecha"/>
          <p:cNvCxnSpPr/>
          <p:nvPr/>
        </p:nvCxnSpPr>
        <p:spPr>
          <a:xfrm flipH="1">
            <a:off x="3074279" y="2073165"/>
            <a:ext cx="685799" cy="229894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91755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Parando el </a:t>
            </a:r>
            <a:r>
              <a:rPr lang="es-ES" dirty="0" err="1" smtClean="0"/>
              <a:t>Listener</a:t>
            </a:r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2194" y="2465498"/>
            <a:ext cx="84296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" name="7 Conector recto de flecha"/>
          <p:cNvCxnSpPr/>
          <p:nvPr/>
        </p:nvCxnSpPr>
        <p:spPr>
          <a:xfrm flipH="1">
            <a:off x="2443655" y="2073165"/>
            <a:ext cx="1316424" cy="536028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3298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3034" y="2151994"/>
            <a:ext cx="6354228" cy="3823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Iniciando el </a:t>
            </a:r>
            <a:r>
              <a:rPr lang="es-ES" dirty="0" err="1" smtClean="0"/>
              <a:t>Listener</a:t>
            </a:r>
            <a:endParaRPr lang="es-ES" dirty="0" smtClean="0"/>
          </a:p>
          <a:p>
            <a:endParaRPr lang="es-ES" dirty="0"/>
          </a:p>
        </p:txBody>
      </p:sp>
      <p:cxnSp>
        <p:nvCxnSpPr>
          <p:cNvPr id="8" name="7 Conector recto de flecha"/>
          <p:cNvCxnSpPr/>
          <p:nvPr/>
        </p:nvCxnSpPr>
        <p:spPr>
          <a:xfrm flipH="1">
            <a:off x="2956034" y="1686910"/>
            <a:ext cx="1316424" cy="536028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8845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resentación2" id="{845CE441-8D1F-48D3-8DE8-FCAF25EA964B}" vid="{1FB27674-7829-472F-9711-110D484C994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</TotalTime>
  <Words>146</Words>
  <Application>Microsoft Office PowerPoint</Application>
  <PresentationFormat>Personalizado</PresentationFormat>
  <Paragraphs>32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Faceta</vt:lpstr>
      <vt:lpstr>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Grupo Trabajo IES Juan Cierva</dc:creator>
  <cp:lastModifiedBy>Alfonso Rebolleda Sanchez</cp:lastModifiedBy>
  <cp:revision>19</cp:revision>
  <dcterms:created xsi:type="dcterms:W3CDTF">2018-04-17T20:52:46Z</dcterms:created>
  <dcterms:modified xsi:type="dcterms:W3CDTF">2018-04-20T08:36:11Z</dcterms:modified>
</cp:coreProperties>
</file>