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5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33CE5C-886C-AFDF-1C87-ADB28A2E1012}" v="1023" dt="2024-06-04T17:10:34.2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>
        <p:scale>
          <a:sx n="97" d="100"/>
          <a:sy n="97" d="100"/>
        </p:scale>
        <p:origin x="-102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6/4/2024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34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8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83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0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6/4/2024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6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3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6/4/2024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9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6/4/2024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7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6/4/2024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19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81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6/4/2024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00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xmlns="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xmlns="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xmlns="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xmlns="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xmlns="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xmlns="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xmlns="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xmlns="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xmlns="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xmlns="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xmlns="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xmlns="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6/4/2024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‹Nº›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8457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3">
            <a:extLst>
              <a:ext uri="{FF2B5EF4-FFF2-40B4-BE49-F238E27FC236}">
                <a16:creationId xmlns:a16="http://schemas.microsoft.com/office/drawing/2014/main" xmlns="" id="{733E0473-C315-42D8-A82A-A2FE49DC67D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5">
            <a:extLst>
              <a:ext uri="{FF2B5EF4-FFF2-40B4-BE49-F238E27FC236}">
                <a16:creationId xmlns:a16="http://schemas.microsoft.com/office/drawing/2014/main" xmlns="" id="{AD23A251-68F2-43E5-812B-4BBAE1AF53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9" name="Picture 1" descr="Estructura molecular y tabla periódica en un escritorio">
            <a:extLst>
              <a:ext uri="{FF2B5EF4-FFF2-40B4-BE49-F238E27FC236}">
                <a16:creationId xmlns:a16="http://schemas.microsoft.com/office/drawing/2014/main" xmlns="" id="{26D65165-0729-0EF5-52BF-E273E2F6D80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5000"/>
          </a:blip>
          <a:srcRect r="6" b="15589"/>
          <a:stretch/>
        </p:blipFill>
        <p:spPr>
          <a:xfrm>
            <a:off x="1525" y="10"/>
            <a:ext cx="12188951" cy="6857990"/>
          </a:xfrm>
          <a:prstGeom prst="rect">
            <a:avLst/>
          </a:prstGeom>
        </p:spPr>
      </p:pic>
      <p:grpSp>
        <p:nvGrpSpPr>
          <p:cNvPr id="40" name="decorative circle">
            <a:extLst>
              <a:ext uri="{FF2B5EF4-FFF2-40B4-BE49-F238E27FC236}">
                <a16:creationId xmlns:a16="http://schemas.microsoft.com/office/drawing/2014/main" xmlns="" id="{0350AF23-2606-421F-AB7B-23D9B48F3E9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314102" y="236341"/>
            <a:ext cx="11340713" cy="5464029"/>
            <a:chOff x="314102" y="236341"/>
            <a:chExt cx="11340713" cy="5464029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xmlns="" id="{526A544A-3C76-4502-A741-F4DB0E2CD2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760448" y="3803994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xmlns="" id="{017B8593-D171-47B5-8D1A-E34E7B13847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314102" y="3044381"/>
              <a:ext cx="226735" cy="226735"/>
            </a:xfrm>
            <a:prstGeom prst="ellipse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1FEF60D4-64F6-450F-B86D-383EEA1C84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188374" y="386135"/>
              <a:ext cx="466441" cy="466441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xmlns="" id="{A97D4A7C-B520-46CB-9A94-711F53997B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065714" y="236341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xmlns="" id="{2B7B976F-E84B-4936-90D7-C8298A5E7B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51535" y="2516671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DC91FFEC-59DF-4D22-A925-F515207692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1230142" y="458803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58931E95-0847-47E4-8AEC-312312A032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02046" y="5394590"/>
              <a:ext cx="305780" cy="30578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xmlns="" id="{3C094915-EF93-49A0-9B90-C44FB9B5007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408287" y="5160714"/>
              <a:ext cx="113367" cy="113367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51FDF3A3-332B-CDE7-C0A2-D3A0758D3036}"/>
              </a:ext>
            </a:extLst>
          </p:cNvPr>
          <p:cNvSpPr txBox="1"/>
          <p:nvPr/>
        </p:nvSpPr>
        <p:spPr>
          <a:xfrm>
            <a:off x="1220035" y="-2494"/>
            <a:ext cx="10184310" cy="126274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 REALIZAR TU ESPACIO DE ACTIVIDADES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8E1F4A5D-BCC6-7F60-719C-5BE946489812}"/>
              </a:ext>
            </a:extLst>
          </p:cNvPr>
          <p:cNvSpPr txBox="1"/>
          <p:nvPr/>
        </p:nvSpPr>
        <p:spPr>
          <a:xfrm>
            <a:off x="808796" y="6311371"/>
            <a:ext cx="10595548" cy="165576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buClr>
                <a:schemeClr val="tx2">
                  <a:lumMod val="75000"/>
                  <a:lumOff val="25000"/>
                </a:schemeClr>
              </a:buClr>
            </a:pPr>
            <a:r>
              <a:rPr lang="en-US" sz="2400">
                <a:solidFill>
                  <a:srgbClr val="FFFFFF"/>
                </a:solidFill>
              </a:rPr>
              <a:t>¡BIENVENIDO AL FABULOSO MUNDO DE LA GENÉTICA MOLECULAR!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03BBBE67-BDF8-7E09-C317-D8C97BDC5B01}"/>
              </a:ext>
            </a:extLst>
          </p:cNvPr>
          <p:cNvSpPr txBox="1"/>
          <p:nvPr/>
        </p:nvSpPr>
        <p:spPr>
          <a:xfrm>
            <a:off x="4291612" y="1427457"/>
            <a:ext cx="7903906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>
              <a:spcAft>
                <a:spcPts val="600"/>
              </a:spcAft>
            </a:pPr>
            <a:r>
              <a:rPr lang="es-ES" sz="2600" dirty="0">
                <a:solidFill>
                  <a:schemeClr val="bg1"/>
                </a:solidFill>
              </a:rPr>
              <a:t>Vas a emprender un viaje al interior de los cromosomas humanos...¡disfrútalo!</a:t>
            </a:r>
            <a:endParaRPr lang="es-ES" sz="2600">
              <a:solidFill>
                <a:schemeClr val="bg1"/>
              </a:solidFill>
              <a:cs typeface="Calibri"/>
            </a:endParaRPr>
          </a:p>
          <a:p>
            <a:pPr algn="r">
              <a:spcAft>
                <a:spcPts val="600"/>
              </a:spcAft>
            </a:pPr>
            <a:endParaRPr lang="es-ES" sz="2600" dirty="0">
              <a:solidFill>
                <a:schemeClr val="bg1"/>
              </a:solidFill>
            </a:endParaRPr>
          </a:p>
          <a:p>
            <a:pPr algn="r">
              <a:spcAft>
                <a:spcPts val="600"/>
              </a:spcAft>
            </a:pPr>
            <a:r>
              <a:rPr lang="es-ES" dirty="0">
                <a:solidFill>
                  <a:schemeClr val="bg1"/>
                </a:solidFill>
              </a:rPr>
              <a:t>Para poder hacer este viaje de un modo correcto tienes que tener en cuenta....</a:t>
            </a:r>
            <a:endParaRPr lang="es-ES" dirty="0">
              <a:solidFill>
                <a:schemeClr val="bg1"/>
              </a:solidFill>
              <a:cs typeface="Calibri"/>
            </a:endParaRPr>
          </a:p>
          <a:p>
            <a:pPr marL="342900" indent="-342900" algn="r">
              <a:spcAft>
                <a:spcPts val="600"/>
              </a:spcAft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Todas las tareas son </a:t>
            </a:r>
            <a:r>
              <a:rPr lang="es-ES" b="1" dirty="0">
                <a:solidFill>
                  <a:schemeClr val="bg1"/>
                </a:solidFill>
              </a:rPr>
              <a:t>DIVERTIDAS</a:t>
            </a:r>
            <a:endParaRPr lang="es-ES" b="1">
              <a:solidFill>
                <a:schemeClr val="bg1"/>
              </a:solidFill>
              <a:cs typeface="Calibri"/>
            </a:endParaRPr>
          </a:p>
          <a:p>
            <a:pPr marL="342900" indent="-342900" algn="r">
              <a:spcAft>
                <a:spcPts val="600"/>
              </a:spcAft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Las tareas 1, 2 y 3 son </a:t>
            </a:r>
            <a:r>
              <a:rPr lang="es-ES" b="1" dirty="0">
                <a:solidFill>
                  <a:schemeClr val="bg1"/>
                </a:solidFill>
              </a:rPr>
              <a:t>OBLIGATORIAS</a:t>
            </a:r>
            <a:endParaRPr lang="es-ES" b="1">
              <a:solidFill>
                <a:schemeClr val="bg1"/>
              </a:solidFill>
              <a:cs typeface="Calibri"/>
            </a:endParaRPr>
          </a:p>
          <a:p>
            <a:pPr marL="342900" indent="-342900" algn="r">
              <a:spcAft>
                <a:spcPts val="600"/>
              </a:spcAft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La tarea 4 es </a:t>
            </a:r>
            <a:r>
              <a:rPr lang="es-ES" b="1" dirty="0">
                <a:solidFill>
                  <a:schemeClr val="bg1"/>
                </a:solidFill>
              </a:rPr>
              <a:t>OPCIONAL</a:t>
            </a:r>
            <a:endParaRPr lang="es-ES" b="1">
              <a:solidFill>
                <a:schemeClr val="bg1"/>
              </a:solidFill>
              <a:cs typeface="Calibri"/>
            </a:endParaRPr>
          </a:p>
          <a:p>
            <a:pPr marL="342900" indent="-342900" algn="r">
              <a:spcAft>
                <a:spcPts val="600"/>
              </a:spcAft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A medida que vayas haciendo tareas, verás que van siendo más complejas. Una vez hechas,  llegarás a.....¡</a:t>
            </a:r>
            <a:r>
              <a:rPr lang="es-ES" b="1" dirty="0">
                <a:solidFill>
                  <a:schemeClr val="bg1"/>
                </a:solidFill>
              </a:rPr>
              <a:t>META! </a:t>
            </a:r>
            <a:endParaRPr lang="es-ES" b="1">
              <a:solidFill>
                <a:schemeClr val="bg1"/>
              </a:solidFill>
              <a:cs typeface="Calibri"/>
            </a:endParaRPr>
          </a:p>
          <a:p>
            <a:pPr marL="342900" indent="-342900" algn="r">
              <a:spcAft>
                <a:spcPts val="600"/>
              </a:spcAft>
              <a:buAutoNum type="arabicPeriod"/>
            </a:pPr>
            <a:r>
              <a:rPr lang="es-ES" dirty="0">
                <a:solidFill>
                  <a:schemeClr val="bg1"/>
                </a:solidFill>
              </a:rPr>
              <a:t>Si en este viaje necesitas reponer energía y/o repasar, </a:t>
            </a:r>
            <a:endParaRPr lang="es-ES" dirty="0">
              <a:solidFill>
                <a:schemeClr val="bg1"/>
              </a:solidFill>
              <a:cs typeface="Calibri"/>
            </a:endParaRPr>
          </a:p>
          <a:p>
            <a:pPr algn="r">
              <a:spcAft>
                <a:spcPts val="600"/>
              </a:spcAft>
            </a:pPr>
            <a:r>
              <a:rPr lang="es-ES" dirty="0">
                <a:solidFill>
                  <a:schemeClr val="bg1"/>
                </a:solidFill>
              </a:rPr>
              <a:t>no dudes en visitar </a:t>
            </a:r>
            <a:r>
              <a:rPr lang="es-ES" b="1" dirty="0">
                <a:solidFill>
                  <a:schemeClr val="bg1"/>
                </a:solidFill>
              </a:rPr>
              <a:t>REPOSTAJE</a:t>
            </a:r>
            <a:r>
              <a:rPr lang="es-ES" dirty="0">
                <a:solidFill>
                  <a:schemeClr val="bg1"/>
                </a:solidFill>
              </a:rPr>
              <a:t>. </a:t>
            </a:r>
          </a:p>
          <a:p>
            <a:pPr algn="r">
              <a:spcAft>
                <a:spcPts val="600"/>
              </a:spcAft>
            </a:pPr>
            <a:r>
              <a:rPr lang="es-ES" dirty="0">
                <a:solidFill>
                  <a:schemeClr val="bg1"/>
                </a:solidFill>
              </a:rPr>
              <a:t>Allí encontrarás las respuestas que buscas :)</a:t>
            </a:r>
          </a:p>
          <a:p>
            <a:pPr algn="r">
              <a:spcAft>
                <a:spcPts val="600"/>
              </a:spcAft>
            </a:pPr>
            <a:endParaRPr lang="es-ES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15A30528-DF2C-EA0B-727C-D57CCC9BC196}"/>
              </a:ext>
            </a:extLst>
          </p:cNvPr>
          <p:cNvSpPr txBox="1"/>
          <p:nvPr/>
        </p:nvSpPr>
        <p:spPr>
          <a:xfrm rot="16200000">
            <a:off x="-1450329" y="1454507"/>
            <a:ext cx="3824734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err="1">
                <a:solidFill>
                  <a:schemeClr val="bg1"/>
                </a:solidFill>
                <a:cs typeface="Calibri"/>
              </a:rPr>
              <a:t>Mª</a:t>
            </a:r>
            <a:r>
              <a:rPr lang="es-ES">
                <a:solidFill>
                  <a:schemeClr val="bg1"/>
                </a:solidFill>
                <a:cs typeface="Calibri"/>
              </a:rPr>
              <a:t> Jesús Chamorro  Delgado</a:t>
            </a:r>
            <a:endParaRPr lang="es-ES" dirty="0">
              <a:solidFill>
                <a:schemeClr val="bg1"/>
              </a:solidFill>
              <a:cs typeface="Calibri"/>
            </a:endParaRPr>
          </a:p>
          <a:p>
            <a:pPr algn="r"/>
            <a:r>
              <a:rPr lang="es-ES" dirty="0">
                <a:solidFill>
                  <a:schemeClr val="bg1"/>
                </a:solidFill>
                <a:cs typeface="Calibri"/>
              </a:rPr>
              <a:t>Biología y geología</a:t>
            </a:r>
          </a:p>
          <a:p>
            <a:pPr algn="r"/>
            <a:r>
              <a:rPr lang="es-ES" dirty="0">
                <a:solidFill>
                  <a:schemeClr val="bg1"/>
                </a:solidFill>
                <a:cs typeface="Calibri"/>
              </a:rPr>
              <a:t>4º 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AnalogousFromRegularSeedLeftStep">
      <a:dk1>
        <a:srgbClr val="000000"/>
      </a:dk1>
      <a:lt1>
        <a:srgbClr val="FFFFFF"/>
      </a:lt1>
      <a:dk2>
        <a:srgbClr val="243241"/>
      </a:dk2>
      <a:lt2>
        <a:srgbClr val="E8E7E2"/>
      </a:lt2>
      <a:accent1>
        <a:srgbClr val="4D60C3"/>
      </a:accent1>
      <a:accent2>
        <a:srgbClr val="3B80B1"/>
      </a:accent2>
      <a:accent3>
        <a:srgbClr val="46B2B2"/>
      </a:accent3>
      <a:accent4>
        <a:srgbClr val="3BB180"/>
      </a:accent4>
      <a:accent5>
        <a:srgbClr val="49BA5C"/>
      </a:accent5>
      <a:accent6>
        <a:srgbClr val="58B13B"/>
      </a:accent6>
      <a:hlink>
        <a:srgbClr val="948431"/>
      </a:hlink>
      <a:folHlink>
        <a:srgbClr val="7F7F7F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onfettiVTI" id="{B5618F7C-B4F0-4D28-83B4-440D0519681F}" vid="{5F84EFDF-E14E-48C6-955C-990A32085A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ConfettiVTI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MARIAJESUS</dc:creator>
  <cp:lastModifiedBy>MARIAJESUS</cp:lastModifiedBy>
  <cp:revision>152</cp:revision>
  <dcterms:created xsi:type="dcterms:W3CDTF">2024-06-04T16:44:02Z</dcterms:created>
  <dcterms:modified xsi:type="dcterms:W3CDTF">2024-06-04T17:11:43Z</dcterms:modified>
</cp:coreProperties>
</file>