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69" r:id="rId14"/>
    <p:sldId id="271" r:id="rId15"/>
    <p:sldId id="272" r:id="rId16"/>
    <p:sldId id="273" r:id="rId17"/>
    <p:sldId id="275" r:id="rId18"/>
    <p:sldId id="276" r:id="rId19"/>
    <p:sldId id="274" r:id="rId20"/>
    <p:sldId id="268" r:id="rId21"/>
    <p:sldId id="277" r:id="rId22"/>
    <p:sldId id="281" r:id="rId23"/>
    <p:sldId id="282" r:id="rId24"/>
    <p:sldId id="278" r:id="rId25"/>
    <p:sldId id="279" r:id="rId26"/>
    <p:sldId id="280" r:id="rId27"/>
    <p:sldId id="260" r:id="rId28"/>
    <p:sldId id="283" r:id="rId2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Hoja1!$A$2:$A$5</c:f>
              <c:strCache>
                <c:ptCount val="4"/>
                <c:pt idx="0">
                  <c:v>Attitude</c:v>
                </c:pt>
                <c:pt idx="1">
                  <c:v>Classwork</c:v>
                </c:pt>
                <c:pt idx="2">
                  <c:v>Participation</c:v>
                </c:pt>
                <c:pt idx="3">
                  <c:v>Test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10</c:v>
                </c:pt>
                <c:pt idx="1">
                  <c:v>30</c:v>
                </c:pt>
                <c:pt idx="2">
                  <c:v>10</c:v>
                </c:pt>
                <c:pt idx="3">
                  <c:v>50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7079F-0C3A-420E-9C17-59BAA8DFDB09}" type="datetimeFigureOut">
              <a:rPr lang="es-ES" smtClean="0"/>
              <a:t>06/07/2018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C411-BB63-48E5-B9CF-0C3893C4F3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8073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7079F-0C3A-420E-9C17-59BAA8DFDB09}" type="datetimeFigureOut">
              <a:rPr lang="es-ES" smtClean="0"/>
              <a:t>06/07/2018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C411-BB63-48E5-B9CF-0C3893C4F3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2287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7079F-0C3A-420E-9C17-59BAA8DFDB09}" type="datetimeFigureOut">
              <a:rPr lang="es-ES" smtClean="0"/>
              <a:t>06/07/2018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C411-BB63-48E5-B9CF-0C3893C4F3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2002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7079F-0C3A-420E-9C17-59BAA8DFDB09}" type="datetimeFigureOut">
              <a:rPr lang="es-ES" smtClean="0"/>
              <a:t>06/07/2018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C411-BB63-48E5-B9CF-0C3893C4F3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2954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7079F-0C3A-420E-9C17-59BAA8DFDB09}" type="datetimeFigureOut">
              <a:rPr lang="es-ES" smtClean="0"/>
              <a:t>06/07/2018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C411-BB63-48E5-B9CF-0C3893C4F3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2325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7079F-0C3A-420E-9C17-59BAA8DFDB09}" type="datetimeFigureOut">
              <a:rPr lang="es-ES" smtClean="0"/>
              <a:t>06/07/2018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C411-BB63-48E5-B9CF-0C3893C4F3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1731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7079F-0C3A-420E-9C17-59BAA8DFDB09}" type="datetimeFigureOut">
              <a:rPr lang="es-ES" smtClean="0"/>
              <a:t>06/07/2018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C411-BB63-48E5-B9CF-0C3893C4F3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6783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7079F-0C3A-420E-9C17-59BAA8DFDB09}" type="datetimeFigureOut">
              <a:rPr lang="es-ES" smtClean="0"/>
              <a:t>06/07/2018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C411-BB63-48E5-B9CF-0C3893C4F3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6959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7079F-0C3A-420E-9C17-59BAA8DFDB09}" type="datetimeFigureOut">
              <a:rPr lang="es-ES" smtClean="0"/>
              <a:t>06/07/2018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C411-BB63-48E5-B9CF-0C3893C4F3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9371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7079F-0C3A-420E-9C17-59BAA8DFDB09}" type="datetimeFigureOut">
              <a:rPr lang="es-ES" smtClean="0"/>
              <a:t>06/07/2018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C411-BB63-48E5-B9CF-0C3893C4F3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2877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7079F-0C3A-420E-9C17-59BAA8DFDB09}" type="datetimeFigureOut">
              <a:rPr lang="es-ES" smtClean="0"/>
              <a:t>06/07/2018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C411-BB63-48E5-B9CF-0C3893C4F3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2657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7079F-0C3A-420E-9C17-59BAA8DFDB09}" type="datetimeFigureOut">
              <a:rPr lang="es-ES" smtClean="0"/>
              <a:t>06/07/2018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4C411-BB63-48E5-B9CF-0C3893C4F3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8636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riadolores.gonzalezcarnero@educa.madrid.org" TargetMode="External"/><Relationship Id="rId2" Type="http://schemas.openxmlformats.org/officeDocument/2006/relationships/hyperlink" Target="mailto:lgarciasanchez2@educa.madrid.or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sanchezdelucas@educa.madrid.org" TargetMode="External"/><Relationship Id="rId5" Type="http://schemas.openxmlformats.org/officeDocument/2006/relationships/hyperlink" Target="mailto:marinieves.ruiz@educa.madrid.org" TargetMode="External"/><Relationship Id="rId4" Type="http://schemas.openxmlformats.org/officeDocument/2006/relationships/hyperlink" Target="mailto:maria.izaguirre@educa.madrid.org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learnenglishkids.britishcouncil.org/en/grammar-practice/going-plans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learnenglishkids.britishcouncil.org/en/word-games/wild-animals-2" TargetMode="External"/><Relationship Id="rId5" Type="http://schemas.openxmlformats.org/officeDocument/2006/relationships/hyperlink" Target="https://learnenglishkids.britishcouncil.org/en/word-games/chores-1" TargetMode="External"/><Relationship Id="rId4" Type="http://schemas.openxmlformats.org/officeDocument/2006/relationships/hyperlink" Target="https://learnenglishkids.britishcouncil.org/en/word-games/daily-routine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err="1" smtClean="0"/>
              <a:t>Teaching</a:t>
            </a:r>
            <a:r>
              <a:rPr lang="es-ES" dirty="0" smtClean="0"/>
              <a:t> </a:t>
            </a:r>
            <a:r>
              <a:rPr lang="es-ES" dirty="0" err="1" smtClean="0"/>
              <a:t>through</a:t>
            </a:r>
            <a:r>
              <a:rPr lang="es-ES" dirty="0" smtClean="0"/>
              <a:t> English to </a:t>
            </a:r>
            <a:r>
              <a:rPr lang="es-ES" dirty="0" err="1" smtClean="0"/>
              <a:t>Children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Special</a:t>
            </a:r>
            <a:r>
              <a:rPr lang="es-ES" dirty="0" smtClean="0"/>
              <a:t> </a:t>
            </a:r>
            <a:r>
              <a:rPr lang="es-ES" dirty="0" err="1" smtClean="0"/>
              <a:t>Needs</a:t>
            </a:r>
            <a:r>
              <a:rPr lang="es-ES" dirty="0" smtClean="0"/>
              <a:t> in a </a:t>
            </a:r>
            <a:r>
              <a:rPr lang="es-ES" dirty="0" err="1" smtClean="0"/>
              <a:t>Bilingual</a:t>
            </a:r>
            <a:r>
              <a:rPr lang="es-ES" dirty="0" smtClean="0"/>
              <a:t> </a:t>
            </a:r>
            <a:r>
              <a:rPr lang="es-ES" dirty="0" err="1" smtClean="0"/>
              <a:t>Context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/>
          <a:lstStyle/>
          <a:p>
            <a:r>
              <a:rPr lang="es-ES" dirty="0" smtClean="0"/>
              <a:t>Laura García Sánchez (</a:t>
            </a:r>
            <a:r>
              <a:rPr lang="es-ES" dirty="0" smtClean="0">
                <a:hlinkClick r:id="rId2"/>
              </a:rPr>
              <a:t>lgarciasanchez2@educa.madrid.org</a:t>
            </a:r>
            <a:r>
              <a:rPr lang="es-ES" dirty="0" smtClean="0"/>
              <a:t>)</a:t>
            </a:r>
          </a:p>
          <a:p>
            <a:r>
              <a:rPr lang="es-ES" dirty="0" smtClean="0"/>
              <a:t>María Dolores González Carnero (</a:t>
            </a:r>
            <a:r>
              <a:rPr lang="es-ES" dirty="0" smtClean="0">
                <a:hlinkClick r:id="rId3"/>
              </a:rPr>
              <a:t>mariadolores.gonzalezcarnero@educa.madrid.org</a:t>
            </a:r>
            <a:r>
              <a:rPr lang="es-ES" dirty="0" smtClean="0"/>
              <a:t>)</a:t>
            </a:r>
          </a:p>
          <a:p>
            <a:r>
              <a:rPr lang="es-ES" dirty="0" smtClean="0"/>
              <a:t>María Izaguirre </a:t>
            </a:r>
            <a:r>
              <a:rPr lang="es-ES" dirty="0" err="1" smtClean="0"/>
              <a:t>Liniers</a:t>
            </a:r>
            <a:r>
              <a:rPr lang="es-ES" dirty="0" smtClean="0"/>
              <a:t> (</a:t>
            </a:r>
            <a:r>
              <a:rPr lang="es-ES" dirty="0" smtClean="0">
                <a:hlinkClick r:id="rId4"/>
              </a:rPr>
              <a:t>maria.izaguirre@educa.madrid.org</a:t>
            </a:r>
            <a:r>
              <a:rPr lang="es-ES" dirty="0" smtClean="0"/>
              <a:t>)</a:t>
            </a:r>
          </a:p>
          <a:p>
            <a:r>
              <a:rPr lang="es-ES" dirty="0" smtClean="0"/>
              <a:t>Mari Nieves Ruiz </a:t>
            </a:r>
            <a:r>
              <a:rPr lang="es-ES" dirty="0" err="1" smtClean="0"/>
              <a:t>Vozmediano</a:t>
            </a:r>
            <a:r>
              <a:rPr lang="es-ES" dirty="0" smtClean="0"/>
              <a:t> ( </a:t>
            </a:r>
            <a:r>
              <a:rPr lang="es-ES" dirty="0" smtClean="0">
                <a:hlinkClick r:id="rId5"/>
              </a:rPr>
              <a:t>marinieves.ruiz@educa.madrid.org</a:t>
            </a:r>
            <a:r>
              <a:rPr lang="es-ES" dirty="0" smtClean="0"/>
              <a:t>)</a:t>
            </a:r>
          </a:p>
          <a:p>
            <a:r>
              <a:rPr lang="es-ES" dirty="0" smtClean="0"/>
              <a:t>Marina Sánchez de Lucas (</a:t>
            </a:r>
            <a:r>
              <a:rPr lang="es-ES" dirty="0" smtClean="0">
                <a:hlinkClick r:id="rId6"/>
              </a:rPr>
              <a:t>msanchezdelucas@educa.madrid.org</a:t>
            </a:r>
            <a:r>
              <a:rPr lang="es-E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40435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err="1" smtClean="0"/>
              <a:t>Lesson</a:t>
            </a:r>
            <a:r>
              <a:rPr lang="es-ES" dirty="0" smtClean="0"/>
              <a:t> 2 (</a:t>
            </a:r>
            <a:r>
              <a:rPr lang="es-ES" dirty="0" err="1" smtClean="0"/>
              <a:t>activity</a:t>
            </a:r>
            <a:r>
              <a:rPr lang="es-ES" dirty="0" smtClean="0"/>
              <a:t> </a:t>
            </a:r>
            <a:r>
              <a:rPr lang="es-ES" dirty="0" err="1" smtClean="0"/>
              <a:t>book</a:t>
            </a:r>
            <a:r>
              <a:rPr lang="es-ES" dirty="0" smtClean="0"/>
              <a:t> p.19)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 err="1" smtClean="0"/>
              <a:t>Activities</a:t>
            </a:r>
            <a:r>
              <a:rPr lang="es-ES" dirty="0" smtClean="0"/>
              <a:t> 1 and 2: no </a:t>
            </a:r>
            <a:r>
              <a:rPr lang="es-ES" dirty="0" err="1" smtClean="0"/>
              <a:t>adaptation</a:t>
            </a:r>
            <a:r>
              <a:rPr lang="es-ES" dirty="0" smtClean="0"/>
              <a:t> </a:t>
            </a:r>
            <a:r>
              <a:rPr lang="es-ES" dirty="0" err="1" smtClean="0"/>
              <a:t>needed</a:t>
            </a:r>
            <a:endParaRPr lang="es-E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89283" y="1825625"/>
            <a:ext cx="374743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445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err="1" smtClean="0"/>
              <a:t>Lesson</a:t>
            </a:r>
            <a:r>
              <a:rPr lang="es-ES" dirty="0" smtClean="0"/>
              <a:t> 3 (p. 23)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 err="1" smtClean="0"/>
              <a:t>Activity</a:t>
            </a:r>
            <a:r>
              <a:rPr lang="es-ES" dirty="0" smtClean="0"/>
              <a:t> 1: no </a:t>
            </a:r>
            <a:r>
              <a:rPr lang="es-ES" dirty="0" err="1" smtClean="0"/>
              <a:t>adaptation</a:t>
            </a:r>
            <a:r>
              <a:rPr lang="es-ES" dirty="0" smtClean="0"/>
              <a:t> </a:t>
            </a:r>
            <a:r>
              <a:rPr lang="es-ES" dirty="0" err="1" smtClean="0"/>
              <a:t>needed</a:t>
            </a:r>
            <a:endParaRPr lang="es-ES" dirty="0" smtClean="0"/>
          </a:p>
          <a:p>
            <a:r>
              <a:rPr lang="es-ES" dirty="0" err="1" smtClean="0"/>
              <a:t>Activity</a:t>
            </a:r>
            <a:r>
              <a:rPr lang="es-ES" dirty="0" smtClean="0"/>
              <a:t> 2: </a:t>
            </a:r>
            <a:r>
              <a:rPr lang="es-ES" dirty="0" err="1" smtClean="0"/>
              <a:t>explanation</a:t>
            </a:r>
            <a:endParaRPr lang="es-ES" dirty="0" smtClean="0"/>
          </a:p>
          <a:p>
            <a:pPr lvl="1"/>
            <a:r>
              <a:rPr lang="es-ES" dirty="0" smtClean="0"/>
              <a:t>Use </a:t>
            </a:r>
            <a:r>
              <a:rPr lang="es-ES" dirty="0" err="1" smtClean="0"/>
              <a:t>interactive</a:t>
            </a:r>
            <a:r>
              <a:rPr lang="es-ES" dirty="0" smtClean="0"/>
              <a:t> </a:t>
            </a:r>
            <a:r>
              <a:rPr lang="es-ES" dirty="0" err="1" smtClean="0"/>
              <a:t>activities</a:t>
            </a:r>
            <a:r>
              <a:rPr lang="es-ES" dirty="0" smtClean="0"/>
              <a:t> and </a:t>
            </a:r>
            <a:r>
              <a:rPr lang="es-ES" dirty="0" err="1" smtClean="0"/>
              <a:t>games</a:t>
            </a:r>
            <a:r>
              <a:rPr lang="es-ES" dirty="0" smtClean="0"/>
              <a:t>: </a:t>
            </a:r>
            <a:r>
              <a:rPr lang="es-ES" dirty="0" smtClean="0">
                <a:hlinkClick r:id="rId2"/>
              </a:rPr>
              <a:t>https://learnenglishkids.britishcouncil.org/en/grammar-practice/going-plans</a:t>
            </a:r>
            <a:endParaRPr lang="es-ES" dirty="0" smtClean="0"/>
          </a:p>
          <a:p>
            <a:r>
              <a:rPr lang="es-ES" dirty="0" err="1" smtClean="0"/>
              <a:t>Activities</a:t>
            </a:r>
            <a:r>
              <a:rPr lang="es-ES" dirty="0" smtClean="0"/>
              <a:t> 3 and 4: </a:t>
            </a:r>
          </a:p>
          <a:p>
            <a:pPr lvl="1"/>
            <a:r>
              <a:rPr lang="es-ES" dirty="0" smtClean="0"/>
              <a:t>Use </a:t>
            </a:r>
            <a:r>
              <a:rPr lang="es-ES" dirty="0" err="1" smtClean="0"/>
              <a:t>the</a:t>
            </a:r>
            <a:r>
              <a:rPr lang="es-ES" dirty="0" smtClean="0"/>
              <a:t> PDI as a visual </a:t>
            </a:r>
            <a:r>
              <a:rPr lang="es-ES" dirty="0" err="1" smtClean="0"/>
              <a:t>support</a:t>
            </a:r>
            <a:r>
              <a:rPr lang="es-ES" dirty="0" smtClean="0"/>
              <a:t> </a:t>
            </a:r>
            <a:r>
              <a:rPr lang="es-ES" dirty="0" err="1" smtClean="0"/>
              <a:t>highlighting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words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r>
              <a:rPr lang="es-ES" dirty="0" smtClean="0"/>
              <a:t> </a:t>
            </a:r>
            <a:r>
              <a:rPr lang="es-ES" dirty="0" err="1" smtClean="0"/>
              <a:t>need</a:t>
            </a:r>
            <a:r>
              <a:rPr lang="es-ES" dirty="0" smtClean="0"/>
              <a:t> to be </a:t>
            </a:r>
            <a:r>
              <a:rPr lang="es-ES" dirty="0" err="1" smtClean="0"/>
              <a:t>changed</a:t>
            </a:r>
            <a:endParaRPr lang="es-ES" dirty="0" smtClean="0"/>
          </a:p>
          <a:p>
            <a:pPr marL="457200" lvl="1" indent="0">
              <a:buNone/>
            </a:pPr>
            <a:endParaRPr lang="es-ES" dirty="0" smtClean="0"/>
          </a:p>
          <a:p>
            <a:pPr lvl="1"/>
            <a:endParaRPr lang="es-E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949942" y="1825625"/>
            <a:ext cx="362611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369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	</a:t>
            </a:r>
            <a:r>
              <a:rPr lang="es-ES" dirty="0" err="1" smtClean="0"/>
              <a:t>Lesson</a:t>
            </a:r>
            <a:r>
              <a:rPr lang="es-ES" dirty="0" smtClean="0"/>
              <a:t> 3 (</a:t>
            </a:r>
            <a:r>
              <a:rPr lang="es-ES" dirty="0" err="1" smtClean="0"/>
              <a:t>activity</a:t>
            </a:r>
            <a:r>
              <a:rPr lang="es-ES" dirty="0" smtClean="0"/>
              <a:t> </a:t>
            </a:r>
            <a:r>
              <a:rPr lang="es-ES" dirty="0" err="1" smtClean="0"/>
              <a:t>book</a:t>
            </a:r>
            <a:r>
              <a:rPr lang="es-ES" dirty="0" smtClean="0"/>
              <a:t> p. 20)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 err="1" smtClean="0"/>
              <a:t>Activities</a:t>
            </a:r>
            <a:r>
              <a:rPr lang="es-ES" dirty="0" smtClean="0"/>
              <a:t> 1 and 2: no </a:t>
            </a:r>
            <a:r>
              <a:rPr lang="es-ES" dirty="0" err="1" smtClean="0"/>
              <a:t>adaptation</a:t>
            </a:r>
            <a:r>
              <a:rPr lang="es-ES" dirty="0" smtClean="0"/>
              <a:t> </a:t>
            </a:r>
            <a:r>
              <a:rPr lang="es-ES" dirty="0" err="1" smtClean="0"/>
              <a:t>needed</a:t>
            </a:r>
            <a:endParaRPr lang="es-ES" dirty="0" smtClean="0"/>
          </a:p>
          <a:p>
            <a:r>
              <a:rPr lang="es-ES" dirty="0" err="1" smtClean="0"/>
              <a:t>Activity</a:t>
            </a:r>
            <a:r>
              <a:rPr lang="es-ES" dirty="0" smtClean="0"/>
              <a:t> 3 and 4: personal </a:t>
            </a:r>
            <a:r>
              <a:rPr lang="es-ES" dirty="0" err="1" smtClean="0"/>
              <a:t>explanation</a:t>
            </a:r>
            <a:r>
              <a:rPr lang="es-ES" dirty="0" smtClean="0"/>
              <a:t> and </a:t>
            </a:r>
            <a:r>
              <a:rPr lang="es-ES" dirty="0" err="1" smtClean="0"/>
              <a:t>soft</a:t>
            </a:r>
            <a:r>
              <a:rPr lang="es-ES" dirty="0" smtClean="0"/>
              <a:t> </a:t>
            </a:r>
            <a:r>
              <a:rPr lang="es-ES" smtClean="0"/>
              <a:t>clil</a:t>
            </a:r>
            <a:endParaRPr lang="es-ES" dirty="0" smtClean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27279" y="1825625"/>
            <a:ext cx="367144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150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err="1" smtClean="0"/>
              <a:t>Lesson</a:t>
            </a:r>
            <a:r>
              <a:rPr lang="es-ES" dirty="0" smtClean="0"/>
              <a:t> 4 (Perry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PT)</a:t>
            </a:r>
            <a:endParaRPr lang="es-ES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467339"/>
            <a:ext cx="5181600" cy="3067910"/>
          </a:xfrm>
          <a:prstGeom prst="rect">
            <a:avLst/>
          </a:prstGeom>
        </p:spPr>
      </p:pic>
      <p:pic>
        <p:nvPicPr>
          <p:cNvPr id="8" name="Marcador de contenido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887235" y="1825625"/>
            <a:ext cx="375152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084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err="1" smtClean="0"/>
              <a:t>Lesson</a:t>
            </a:r>
            <a:r>
              <a:rPr lang="es-ES" dirty="0" smtClean="0"/>
              <a:t> 5 (p. 26)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59025" y="1522390"/>
            <a:ext cx="6787979" cy="4573610"/>
          </a:xfrm>
        </p:spPr>
        <p:txBody>
          <a:bodyPr>
            <a:normAutofit fontScale="92500" lnSpcReduction="10000"/>
          </a:bodyPr>
          <a:lstStyle/>
          <a:p>
            <a:r>
              <a:rPr lang="es-ES" sz="2400" dirty="0" err="1" smtClean="0"/>
              <a:t>Activity</a:t>
            </a:r>
            <a:r>
              <a:rPr lang="es-ES" sz="2400" dirty="0" smtClean="0"/>
              <a:t> 1: has </a:t>
            </a:r>
            <a:r>
              <a:rPr lang="es-ES" sz="2400" dirty="0" err="1" smtClean="0"/>
              <a:t>been</a:t>
            </a:r>
            <a:r>
              <a:rPr lang="es-ES" sz="2400" dirty="0" smtClean="0"/>
              <a:t> done in </a:t>
            </a:r>
            <a:r>
              <a:rPr lang="es-ES" sz="2400" dirty="0" err="1" smtClean="0"/>
              <a:t>lesson</a:t>
            </a:r>
            <a:r>
              <a:rPr lang="es-ES" sz="2400" dirty="0" smtClean="0"/>
              <a:t> 4 </a:t>
            </a:r>
            <a:r>
              <a:rPr lang="es-ES" sz="2400" dirty="0" err="1" smtClean="0"/>
              <a:t>with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whole</a:t>
            </a:r>
            <a:r>
              <a:rPr lang="es-ES" sz="2400" dirty="0" smtClean="0"/>
              <a:t> </a:t>
            </a:r>
            <a:r>
              <a:rPr lang="es-ES" sz="2400" dirty="0" err="1" smtClean="0"/>
              <a:t>group</a:t>
            </a:r>
            <a:r>
              <a:rPr lang="es-ES" sz="2400" dirty="0" smtClean="0"/>
              <a:t>.</a:t>
            </a:r>
          </a:p>
          <a:p>
            <a:r>
              <a:rPr lang="es-ES" sz="2400" dirty="0" err="1" smtClean="0"/>
              <a:t>Activities</a:t>
            </a:r>
            <a:r>
              <a:rPr lang="es-ES" sz="2400" dirty="0" smtClean="0"/>
              <a:t> 2 and 3: no </a:t>
            </a:r>
            <a:r>
              <a:rPr lang="es-ES" sz="2400" dirty="0" err="1" smtClean="0"/>
              <a:t>adaptation</a:t>
            </a:r>
            <a:r>
              <a:rPr lang="es-ES" sz="2400" dirty="0" smtClean="0"/>
              <a:t> </a:t>
            </a:r>
            <a:r>
              <a:rPr lang="es-ES" sz="2400" dirty="0" err="1" smtClean="0"/>
              <a:t>needed</a:t>
            </a:r>
            <a:r>
              <a:rPr lang="es-ES" sz="2400" dirty="0" smtClean="0"/>
              <a:t>. </a:t>
            </a:r>
            <a:r>
              <a:rPr lang="es-ES" sz="2400" dirty="0" err="1" smtClean="0"/>
              <a:t>Activate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previous</a:t>
            </a:r>
            <a:r>
              <a:rPr lang="es-ES" sz="2400" dirty="0" smtClean="0"/>
              <a:t> </a:t>
            </a:r>
            <a:r>
              <a:rPr lang="es-ES" sz="2400" dirty="0" err="1" smtClean="0"/>
              <a:t>knowledge</a:t>
            </a:r>
            <a:r>
              <a:rPr lang="es-ES" sz="2400" dirty="0" smtClean="0"/>
              <a:t> </a:t>
            </a:r>
            <a:r>
              <a:rPr lang="es-ES" sz="2400" dirty="0" err="1" smtClean="0"/>
              <a:t>about</a:t>
            </a:r>
            <a:r>
              <a:rPr lang="es-ES" sz="2400" dirty="0" smtClean="0"/>
              <a:t> chores.</a:t>
            </a:r>
          </a:p>
          <a:p>
            <a:r>
              <a:rPr lang="es-ES" sz="2400" dirty="0" smtClean="0"/>
              <a:t> </a:t>
            </a:r>
            <a:r>
              <a:rPr lang="es-ES" sz="2400" dirty="0" err="1" smtClean="0"/>
              <a:t>Activity</a:t>
            </a:r>
            <a:r>
              <a:rPr lang="es-ES" sz="2400" dirty="0" smtClean="0"/>
              <a:t> 4:</a:t>
            </a:r>
          </a:p>
          <a:p>
            <a:pPr lvl="1"/>
            <a:r>
              <a:rPr lang="es-ES" dirty="0" smtClean="0"/>
              <a:t>1st: </a:t>
            </a:r>
            <a:r>
              <a:rPr lang="es-ES" dirty="0" err="1" smtClean="0"/>
              <a:t>interactive</a:t>
            </a:r>
            <a:r>
              <a:rPr lang="es-ES" dirty="0" smtClean="0"/>
              <a:t> </a:t>
            </a:r>
            <a:r>
              <a:rPr lang="es-ES" dirty="0" err="1" smtClean="0"/>
              <a:t>game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whole</a:t>
            </a:r>
            <a:r>
              <a:rPr lang="es-ES" dirty="0" smtClean="0"/>
              <a:t> </a:t>
            </a:r>
            <a:r>
              <a:rPr lang="es-ES" dirty="0" err="1" smtClean="0"/>
              <a:t>class</a:t>
            </a:r>
            <a:r>
              <a:rPr lang="es-ES" dirty="0" smtClean="0"/>
              <a:t> to </a:t>
            </a:r>
            <a:r>
              <a:rPr lang="es-ES" dirty="0" err="1" smtClean="0"/>
              <a:t>practice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grammar</a:t>
            </a:r>
            <a:endParaRPr lang="es-ES" dirty="0" smtClean="0"/>
          </a:p>
          <a:p>
            <a:pPr lvl="1"/>
            <a:endParaRPr lang="es-ES" dirty="0" smtClean="0"/>
          </a:p>
          <a:p>
            <a:pPr lvl="1"/>
            <a:endParaRPr lang="es-ES" dirty="0" smtClean="0"/>
          </a:p>
          <a:p>
            <a:pPr lvl="1"/>
            <a:endParaRPr lang="es-ES" dirty="0" smtClean="0"/>
          </a:p>
          <a:p>
            <a:pPr lvl="1"/>
            <a:endParaRPr lang="es-ES" dirty="0" smtClean="0"/>
          </a:p>
          <a:p>
            <a:pPr lvl="1"/>
            <a:r>
              <a:rPr lang="es-ES" dirty="0" smtClean="0"/>
              <a:t>2nd: </a:t>
            </a:r>
            <a:r>
              <a:rPr lang="es-ES" dirty="0" err="1" smtClean="0"/>
              <a:t>make</a:t>
            </a:r>
            <a:r>
              <a:rPr lang="es-ES" dirty="0" smtClean="0"/>
              <a:t> a </a:t>
            </a:r>
            <a:r>
              <a:rPr lang="es-ES" dirty="0" err="1" smtClean="0"/>
              <a:t>list</a:t>
            </a:r>
            <a:r>
              <a:rPr lang="es-ES" dirty="0" smtClean="0"/>
              <a:t> </a:t>
            </a:r>
            <a:r>
              <a:rPr lang="es-ES" dirty="0" err="1" smtClean="0"/>
              <a:t>using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prompts</a:t>
            </a:r>
            <a:r>
              <a:rPr lang="es-ES" dirty="0" smtClean="0"/>
              <a:t>.</a:t>
            </a:r>
          </a:p>
          <a:p>
            <a:pPr lvl="1"/>
            <a:r>
              <a:rPr lang="es-ES" dirty="0" smtClean="0"/>
              <a:t>3rd: </a:t>
            </a:r>
            <a:r>
              <a:rPr lang="es-ES" dirty="0" err="1" smtClean="0"/>
              <a:t>talk</a:t>
            </a:r>
            <a:r>
              <a:rPr lang="es-ES" dirty="0" smtClean="0"/>
              <a:t> to </a:t>
            </a:r>
            <a:r>
              <a:rPr lang="es-ES" dirty="0" err="1" smtClean="0"/>
              <a:t>your</a:t>
            </a:r>
            <a:r>
              <a:rPr lang="es-ES" dirty="0" smtClean="0"/>
              <a:t> </a:t>
            </a:r>
            <a:r>
              <a:rPr lang="es-ES" dirty="0" err="1" smtClean="0"/>
              <a:t>partner</a:t>
            </a:r>
            <a:r>
              <a:rPr lang="es-ES" dirty="0" smtClean="0"/>
              <a:t> </a:t>
            </a:r>
            <a:r>
              <a:rPr lang="es-ES" dirty="0" err="1" smtClean="0"/>
              <a:t>using</a:t>
            </a:r>
            <a:r>
              <a:rPr lang="es-ES" dirty="0" smtClean="0"/>
              <a:t> </a:t>
            </a:r>
            <a:r>
              <a:rPr lang="es-ES" dirty="0" err="1" smtClean="0"/>
              <a:t>only</a:t>
            </a:r>
            <a:r>
              <a:rPr lang="es-ES" dirty="0" smtClean="0"/>
              <a:t> </a:t>
            </a:r>
            <a:r>
              <a:rPr lang="es-ES" dirty="0" err="1" smtClean="0"/>
              <a:t>first</a:t>
            </a:r>
            <a:r>
              <a:rPr lang="es-ES" dirty="0" smtClean="0"/>
              <a:t> and </a:t>
            </a:r>
            <a:r>
              <a:rPr lang="es-ES" dirty="0" err="1" smtClean="0"/>
              <a:t>second</a:t>
            </a:r>
            <a:r>
              <a:rPr lang="es-ES" dirty="0" smtClean="0"/>
              <a:t> </a:t>
            </a:r>
            <a:r>
              <a:rPr lang="es-ES" dirty="0" err="1" smtClean="0"/>
              <a:t>person</a:t>
            </a:r>
            <a:r>
              <a:rPr lang="es-ES" dirty="0" smtClean="0"/>
              <a:t> of singular (</a:t>
            </a:r>
            <a:r>
              <a:rPr lang="es-ES" dirty="0" err="1" smtClean="0"/>
              <a:t>affirmative</a:t>
            </a:r>
            <a:r>
              <a:rPr lang="es-ES" dirty="0" smtClean="0"/>
              <a:t> and </a:t>
            </a:r>
            <a:r>
              <a:rPr lang="es-ES" dirty="0" err="1" smtClean="0"/>
              <a:t>negative</a:t>
            </a:r>
            <a:r>
              <a:rPr lang="es-ES" dirty="0" smtClean="0"/>
              <a:t>)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098136" y="1690688"/>
            <a:ext cx="3452801" cy="435133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0422" y="3628285"/>
            <a:ext cx="2269694" cy="138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588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err="1" smtClean="0"/>
              <a:t>Lesson</a:t>
            </a:r>
            <a:r>
              <a:rPr lang="es-ES" dirty="0" smtClean="0"/>
              <a:t> 5 (</a:t>
            </a:r>
            <a:r>
              <a:rPr lang="es-ES" dirty="0" err="1" smtClean="0"/>
              <a:t>activity</a:t>
            </a:r>
            <a:r>
              <a:rPr lang="es-ES" dirty="0" smtClean="0"/>
              <a:t> </a:t>
            </a:r>
            <a:r>
              <a:rPr lang="es-ES" dirty="0" err="1" smtClean="0"/>
              <a:t>book</a:t>
            </a:r>
            <a:r>
              <a:rPr lang="es-ES" dirty="0" smtClean="0"/>
              <a:t> p.22)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 err="1" smtClean="0"/>
              <a:t>Activity</a:t>
            </a:r>
            <a:r>
              <a:rPr lang="es-ES" dirty="0" smtClean="0"/>
              <a:t> 1: no </a:t>
            </a:r>
            <a:r>
              <a:rPr lang="es-ES" dirty="0" err="1" smtClean="0"/>
              <a:t>adaptation</a:t>
            </a:r>
            <a:r>
              <a:rPr lang="es-ES" dirty="0" smtClean="0"/>
              <a:t> </a:t>
            </a:r>
            <a:r>
              <a:rPr lang="es-ES" dirty="0" err="1" smtClean="0"/>
              <a:t>needed</a:t>
            </a:r>
            <a:endParaRPr lang="es-ES" dirty="0" smtClean="0"/>
          </a:p>
          <a:p>
            <a:r>
              <a:rPr lang="es-ES" dirty="0" err="1" smtClean="0"/>
              <a:t>Activity</a:t>
            </a:r>
            <a:r>
              <a:rPr lang="es-ES" dirty="0" smtClean="0"/>
              <a:t> 2: </a:t>
            </a:r>
            <a:r>
              <a:rPr lang="es-ES" dirty="0" err="1" smtClean="0"/>
              <a:t>highlight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words</a:t>
            </a:r>
            <a:r>
              <a:rPr lang="es-ES" dirty="0" smtClean="0"/>
              <a:t> he </a:t>
            </a:r>
            <a:r>
              <a:rPr lang="es-ES" dirty="0" err="1" smtClean="0"/>
              <a:t>needs</a:t>
            </a:r>
            <a:r>
              <a:rPr lang="es-ES" dirty="0" smtClean="0"/>
              <a:t> to use (has to/ </a:t>
            </a:r>
            <a:r>
              <a:rPr lang="es-ES" dirty="0" err="1" smtClean="0"/>
              <a:t>doesn’t</a:t>
            </a:r>
            <a:r>
              <a:rPr lang="es-ES" dirty="0" smtClean="0"/>
              <a:t> </a:t>
            </a:r>
            <a:r>
              <a:rPr lang="es-ES" dirty="0" err="1" smtClean="0"/>
              <a:t>have</a:t>
            </a:r>
            <a:r>
              <a:rPr lang="es-ES" dirty="0" smtClean="0"/>
              <a:t> to). </a:t>
            </a:r>
            <a:r>
              <a:rPr lang="es-ES" dirty="0" err="1" smtClean="0"/>
              <a:t>Make</a:t>
            </a:r>
            <a:r>
              <a:rPr lang="es-ES" dirty="0" smtClean="0"/>
              <a:t> </a:t>
            </a:r>
            <a:r>
              <a:rPr lang="es-ES" dirty="0" err="1" smtClean="0"/>
              <a:t>sure</a:t>
            </a:r>
            <a:r>
              <a:rPr lang="es-ES" dirty="0" smtClean="0"/>
              <a:t> he </a:t>
            </a:r>
            <a:r>
              <a:rPr lang="es-ES" dirty="0" err="1" smtClean="0"/>
              <a:t>knows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sentences</a:t>
            </a:r>
            <a:r>
              <a:rPr lang="es-ES" dirty="0" smtClean="0"/>
              <a:t> are </a:t>
            </a:r>
            <a:r>
              <a:rPr lang="es-ES" dirty="0" err="1" smtClean="0"/>
              <a:t>related</a:t>
            </a:r>
            <a:r>
              <a:rPr lang="es-ES" dirty="0" smtClean="0"/>
              <a:t> to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listening</a:t>
            </a:r>
            <a:r>
              <a:rPr lang="es-ES" dirty="0" smtClean="0"/>
              <a:t> in </a:t>
            </a:r>
            <a:r>
              <a:rPr lang="es-ES" dirty="0" err="1" smtClean="0"/>
              <a:t>activity</a:t>
            </a:r>
            <a:r>
              <a:rPr lang="es-ES" dirty="0" smtClean="0"/>
              <a:t> 1.</a:t>
            </a:r>
          </a:p>
          <a:p>
            <a:r>
              <a:rPr lang="es-ES" dirty="0" err="1" smtClean="0"/>
              <a:t>Activity</a:t>
            </a:r>
            <a:r>
              <a:rPr lang="es-ES" dirty="0" smtClean="0"/>
              <a:t> 3: </a:t>
            </a:r>
            <a:r>
              <a:rPr lang="es-ES" dirty="0" err="1" smtClean="0"/>
              <a:t>instead</a:t>
            </a:r>
            <a:r>
              <a:rPr lang="es-ES" dirty="0" smtClean="0"/>
              <a:t> of </a:t>
            </a:r>
            <a:r>
              <a:rPr lang="es-ES" dirty="0" err="1" smtClean="0"/>
              <a:t>being</a:t>
            </a:r>
            <a:r>
              <a:rPr lang="es-ES" dirty="0" smtClean="0"/>
              <a:t> </a:t>
            </a:r>
            <a:r>
              <a:rPr lang="es-ES" dirty="0" err="1" smtClean="0"/>
              <a:t>about</a:t>
            </a:r>
            <a:r>
              <a:rPr lang="es-ES" dirty="0" smtClean="0"/>
              <a:t> Amy (</a:t>
            </a:r>
            <a:r>
              <a:rPr lang="es-ES" dirty="0" err="1" smtClean="0"/>
              <a:t>unknown</a:t>
            </a:r>
            <a:r>
              <a:rPr lang="es-ES" dirty="0" smtClean="0"/>
              <a:t> </a:t>
            </a:r>
            <a:r>
              <a:rPr lang="es-ES" dirty="0" err="1" smtClean="0"/>
              <a:t>person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him</a:t>
            </a:r>
            <a:r>
              <a:rPr lang="es-ES" dirty="0" smtClean="0"/>
              <a:t>) he has to do </a:t>
            </a:r>
            <a:r>
              <a:rPr lang="es-ES" dirty="0" err="1" smtClean="0"/>
              <a:t>it</a:t>
            </a:r>
            <a:r>
              <a:rPr lang="es-ES" dirty="0" smtClean="0"/>
              <a:t> </a:t>
            </a:r>
            <a:r>
              <a:rPr lang="es-ES" dirty="0" err="1" smtClean="0"/>
              <a:t>about</a:t>
            </a:r>
            <a:r>
              <a:rPr lang="es-ES" dirty="0" smtClean="0"/>
              <a:t> </a:t>
            </a:r>
            <a:r>
              <a:rPr lang="es-ES" dirty="0" err="1" smtClean="0"/>
              <a:t>his</a:t>
            </a:r>
            <a:r>
              <a:rPr lang="es-ES" dirty="0" smtClean="0"/>
              <a:t> </a:t>
            </a:r>
            <a:r>
              <a:rPr lang="es-ES" dirty="0" err="1" smtClean="0"/>
              <a:t>little</a:t>
            </a:r>
            <a:r>
              <a:rPr lang="es-ES" dirty="0" smtClean="0"/>
              <a:t> </a:t>
            </a:r>
            <a:r>
              <a:rPr lang="es-ES" dirty="0" err="1" smtClean="0"/>
              <a:t>brother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49942" y="1825625"/>
            <a:ext cx="362611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989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err="1" smtClean="0"/>
              <a:t>Lesson</a:t>
            </a:r>
            <a:r>
              <a:rPr lang="es-ES" dirty="0" smtClean="0"/>
              <a:t> 6 (p.27)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 err="1" smtClean="0"/>
              <a:t>Activity</a:t>
            </a:r>
            <a:r>
              <a:rPr lang="es-ES" dirty="0" smtClean="0"/>
              <a:t> 1: no </a:t>
            </a:r>
            <a:r>
              <a:rPr lang="es-ES" dirty="0" err="1" smtClean="0"/>
              <a:t>adaptation</a:t>
            </a:r>
            <a:r>
              <a:rPr lang="es-ES" dirty="0" smtClean="0"/>
              <a:t> </a:t>
            </a:r>
            <a:r>
              <a:rPr lang="es-ES" dirty="0" err="1" smtClean="0"/>
              <a:t>needed</a:t>
            </a:r>
            <a:endParaRPr lang="es-ES" dirty="0" smtClean="0"/>
          </a:p>
          <a:p>
            <a:r>
              <a:rPr lang="es-ES" dirty="0" err="1" smtClean="0"/>
              <a:t>Activity</a:t>
            </a:r>
            <a:r>
              <a:rPr lang="es-ES" dirty="0" smtClean="0"/>
              <a:t> 2: </a:t>
            </a:r>
            <a:r>
              <a:rPr lang="es-ES" dirty="0" err="1" smtClean="0"/>
              <a:t>soft</a:t>
            </a:r>
            <a:r>
              <a:rPr lang="es-ES" dirty="0" smtClean="0"/>
              <a:t> </a:t>
            </a:r>
            <a:r>
              <a:rPr lang="es-ES" dirty="0" err="1" smtClean="0"/>
              <a:t>clil</a:t>
            </a:r>
            <a:r>
              <a:rPr lang="es-ES" dirty="0" smtClean="0"/>
              <a:t> </a:t>
            </a:r>
            <a:r>
              <a:rPr lang="es-ES" dirty="0" err="1" smtClean="0"/>
              <a:t>if</a:t>
            </a:r>
            <a:r>
              <a:rPr lang="es-ES" dirty="0" smtClean="0"/>
              <a:t> </a:t>
            </a:r>
            <a:r>
              <a:rPr lang="es-ES" dirty="0" err="1" smtClean="0"/>
              <a:t>needed</a:t>
            </a:r>
            <a:endParaRPr lang="es-ES" dirty="0" smtClean="0"/>
          </a:p>
          <a:p>
            <a:r>
              <a:rPr lang="es-ES" dirty="0" err="1" smtClean="0"/>
              <a:t>Activity</a:t>
            </a:r>
            <a:r>
              <a:rPr lang="es-ES" dirty="0" smtClean="0"/>
              <a:t> 3: no </a:t>
            </a:r>
            <a:r>
              <a:rPr lang="es-ES" dirty="0" err="1" smtClean="0"/>
              <a:t>adaptation</a:t>
            </a:r>
            <a:r>
              <a:rPr lang="es-ES" dirty="0" smtClean="0"/>
              <a:t> </a:t>
            </a:r>
            <a:r>
              <a:rPr lang="es-ES" dirty="0" err="1" smtClean="0"/>
              <a:t>needed</a:t>
            </a:r>
            <a:endParaRPr lang="es-ES" dirty="0" smtClean="0"/>
          </a:p>
          <a:p>
            <a:r>
              <a:rPr lang="es-ES" dirty="0" err="1" smtClean="0"/>
              <a:t>Activity</a:t>
            </a:r>
            <a:r>
              <a:rPr lang="es-ES" dirty="0" smtClean="0"/>
              <a:t> 4: look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animals</a:t>
            </a:r>
            <a:r>
              <a:rPr lang="es-ES" dirty="0" smtClean="0"/>
              <a:t> </a:t>
            </a:r>
            <a:r>
              <a:rPr lang="es-ES" dirty="0" err="1" smtClean="0"/>
              <a:t>which</a:t>
            </a:r>
            <a:r>
              <a:rPr lang="es-ES" dirty="0" smtClean="0"/>
              <a:t> use </a:t>
            </a:r>
            <a:r>
              <a:rPr lang="es-ES" dirty="0" err="1" smtClean="0"/>
              <a:t>camouflage</a:t>
            </a:r>
            <a:r>
              <a:rPr lang="es-ES" dirty="0" smtClean="0"/>
              <a:t> and </a:t>
            </a:r>
            <a:r>
              <a:rPr lang="es-ES" dirty="0" err="1" smtClean="0"/>
              <a:t>create</a:t>
            </a:r>
            <a:r>
              <a:rPr lang="es-ES" dirty="0" smtClean="0"/>
              <a:t> </a:t>
            </a:r>
            <a:r>
              <a:rPr lang="es-ES" dirty="0" err="1" smtClean="0"/>
              <a:t>your</a:t>
            </a:r>
            <a:r>
              <a:rPr lang="es-ES" dirty="0" smtClean="0"/>
              <a:t> </a:t>
            </a:r>
            <a:r>
              <a:rPr lang="es-ES" dirty="0" err="1" smtClean="0"/>
              <a:t>own</a:t>
            </a:r>
            <a:r>
              <a:rPr lang="es-ES" dirty="0" smtClean="0"/>
              <a:t> </a:t>
            </a:r>
            <a:r>
              <a:rPr lang="es-ES" dirty="0" err="1" smtClean="0"/>
              <a:t>pattern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an</a:t>
            </a:r>
            <a:r>
              <a:rPr lang="es-ES" dirty="0" smtClean="0"/>
              <a:t> animal </a:t>
            </a:r>
            <a:r>
              <a:rPr lang="es-ES" dirty="0" err="1" smtClean="0"/>
              <a:t>from</a:t>
            </a:r>
            <a:r>
              <a:rPr lang="es-ES" dirty="0" smtClean="0"/>
              <a:t> a </a:t>
            </a:r>
            <a:r>
              <a:rPr lang="es-ES" dirty="0" err="1" smtClean="0"/>
              <a:t>given</a:t>
            </a:r>
            <a:r>
              <a:rPr lang="es-ES" dirty="0" smtClean="0"/>
              <a:t> </a:t>
            </a:r>
            <a:r>
              <a:rPr lang="es-ES" dirty="0" err="1" smtClean="0"/>
              <a:t>list</a:t>
            </a:r>
            <a:r>
              <a:rPr lang="es-ES" dirty="0"/>
              <a:t> </a:t>
            </a:r>
            <a:r>
              <a:rPr lang="es-ES" dirty="0" smtClean="0"/>
              <a:t>(</a:t>
            </a:r>
            <a:r>
              <a:rPr lang="es-ES" dirty="0" err="1" smtClean="0"/>
              <a:t>zebra</a:t>
            </a:r>
            <a:r>
              <a:rPr lang="es-ES" dirty="0" smtClean="0"/>
              <a:t>, </a:t>
            </a:r>
            <a:r>
              <a:rPr lang="es-ES" dirty="0" err="1" smtClean="0"/>
              <a:t>chameleon</a:t>
            </a:r>
            <a:r>
              <a:rPr lang="es-ES" dirty="0" smtClean="0"/>
              <a:t>, </a:t>
            </a:r>
            <a:r>
              <a:rPr lang="es-ES" dirty="0" err="1" smtClean="0"/>
              <a:t>butterfly</a:t>
            </a:r>
            <a:r>
              <a:rPr lang="es-ES" dirty="0" smtClean="0"/>
              <a:t>, </a:t>
            </a:r>
            <a:r>
              <a:rPr lang="es-ES" dirty="0" err="1" smtClean="0"/>
              <a:t>tiger</a:t>
            </a:r>
            <a:r>
              <a:rPr lang="es-ES" dirty="0" smtClean="0"/>
              <a:t>, </a:t>
            </a:r>
            <a:r>
              <a:rPr lang="es-ES" dirty="0" err="1" smtClean="0"/>
              <a:t>crocodile</a:t>
            </a:r>
            <a:r>
              <a:rPr lang="es-ES" dirty="0" smtClean="0"/>
              <a:t>)</a:t>
            </a:r>
            <a:endParaRPr lang="es-E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00400" y="1825625"/>
            <a:ext cx="352519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867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err="1" smtClean="0"/>
              <a:t>Lesson</a:t>
            </a:r>
            <a:r>
              <a:rPr lang="es-ES" dirty="0" smtClean="0"/>
              <a:t> 7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 err="1" smtClean="0"/>
              <a:t>Activities</a:t>
            </a:r>
            <a:r>
              <a:rPr lang="es-ES" dirty="0" smtClean="0"/>
              <a:t> 1 and 2: no </a:t>
            </a:r>
            <a:r>
              <a:rPr lang="es-ES" dirty="0" err="1" smtClean="0"/>
              <a:t>adaptation</a:t>
            </a:r>
            <a:r>
              <a:rPr lang="es-ES" dirty="0" smtClean="0"/>
              <a:t> </a:t>
            </a:r>
            <a:r>
              <a:rPr lang="es-ES" dirty="0" err="1" smtClean="0"/>
              <a:t>needed</a:t>
            </a:r>
            <a:endParaRPr lang="es-ES" dirty="0" smtClean="0"/>
          </a:p>
          <a:p>
            <a:r>
              <a:rPr lang="es-ES" dirty="0" err="1" smtClean="0"/>
              <a:t>Activity</a:t>
            </a:r>
            <a:r>
              <a:rPr lang="es-ES" dirty="0" smtClean="0"/>
              <a:t> 3: oral </a:t>
            </a:r>
            <a:r>
              <a:rPr lang="es-ES" dirty="0" err="1" smtClean="0"/>
              <a:t>presentation</a:t>
            </a:r>
            <a:r>
              <a:rPr lang="es-ES" dirty="0" smtClean="0"/>
              <a:t> of </a:t>
            </a:r>
            <a:r>
              <a:rPr lang="es-ES" dirty="0" err="1" smtClean="0"/>
              <a:t>their</a:t>
            </a:r>
            <a:r>
              <a:rPr lang="es-ES" dirty="0" smtClean="0"/>
              <a:t> </a:t>
            </a:r>
            <a:r>
              <a:rPr lang="es-ES" dirty="0" err="1" smtClean="0"/>
              <a:t>patterns</a:t>
            </a:r>
            <a:r>
              <a:rPr lang="es-ES" dirty="0" smtClean="0"/>
              <a:t> (</a:t>
            </a:r>
            <a:r>
              <a:rPr lang="es-ES" dirty="0" err="1" smtClean="0"/>
              <a:t>activity</a:t>
            </a:r>
            <a:r>
              <a:rPr lang="es-ES" dirty="0" smtClean="0"/>
              <a:t> 4 </a:t>
            </a:r>
            <a:r>
              <a:rPr lang="es-ES" dirty="0" err="1" smtClean="0"/>
              <a:t>lesson</a:t>
            </a:r>
            <a:r>
              <a:rPr lang="es-ES" dirty="0" smtClean="0"/>
              <a:t> 6). </a:t>
            </a:r>
            <a:r>
              <a:rPr lang="es-ES" dirty="0" err="1" smtClean="0"/>
              <a:t>Answering</a:t>
            </a:r>
            <a:r>
              <a:rPr lang="es-ES" dirty="0" smtClean="0"/>
              <a:t> </a:t>
            </a:r>
            <a:r>
              <a:rPr lang="es-ES" dirty="0" err="1" smtClean="0"/>
              <a:t>these</a:t>
            </a:r>
            <a:r>
              <a:rPr lang="es-ES" dirty="0" smtClean="0"/>
              <a:t> </a:t>
            </a:r>
            <a:r>
              <a:rPr lang="es-ES" dirty="0" err="1" smtClean="0"/>
              <a:t>prompts</a:t>
            </a:r>
            <a:r>
              <a:rPr lang="es-ES" dirty="0" smtClean="0"/>
              <a:t>:</a:t>
            </a:r>
          </a:p>
          <a:p>
            <a:pPr lvl="1"/>
            <a:r>
              <a:rPr lang="es-ES" dirty="0" err="1" smtClean="0"/>
              <a:t>What</a:t>
            </a:r>
            <a:r>
              <a:rPr lang="es-ES" dirty="0" smtClean="0"/>
              <a:t> animal?</a:t>
            </a:r>
          </a:p>
          <a:p>
            <a:pPr lvl="1"/>
            <a:r>
              <a:rPr lang="es-ES" dirty="0" err="1" smtClean="0"/>
              <a:t>What</a:t>
            </a:r>
            <a:r>
              <a:rPr lang="es-ES" dirty="0" smtClean="0"/>
              <a:t> </a:t>
            </a:r>
            <a:r>
              <a:rPr lang="es-ES" dirty="0" err="1" smtClean="0"/>
              <a:t>colours</a:t>
            </a:r>
            <a:r>
              <a:rPr lang="es-ES" dirty="0" smtClean="0"/>
              <a:t>?</a:t>
            </a:r>
          </a:p>
          <a:p>
            <a:pPr lvl="1"/>
            <a:r>
              <a:rPr lang="es-ES" dirty="0" err="1" smtClean="0"/>
              <a:t>What</a:t>
            </a:r>
            <a:r>
              <a:rPr lang="es-ES" dirty="0" smtClean="0"/>
              <a:t> </a:t>
            </a:r>
            <a:r>
              <a:rPr lang="es-ES" dirty="0" err="1" smtClean="0"/>
              <a:t>situation</a:t>
            </a:r>
            <a:r>
              <a:rPr lang="es-ES" dirty="0" smtClean="0"/>
              <a:t>? </a:t>
            </a:r>
            <a:r>
              <a:rPr lang="es-ES" dirty="0" err="1" smtClean="0"/>
              <a:t>When</a:t>
            </a:r>
            <a:r>
              <a:rPr lang="es-ES" dirty="0" smtClean="0"/>
              <a:t>? </a:t>
            </a:r>
            <a:r>
              <a:rPr lang="es-ES" dirty="0" err="1" smtClean="0"/>
              <a:t>Where</a:t>
            </a:r>
            <a:r>
              <a:rPr lang="es-ES" dirty="0" smtClean="0"/>
              <a:t>?</a:t>
            </a:r>
            <a:endParaRPr lang="es-E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97337" y="1825625"/>
            <a:ext cx="413132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6962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err="1" smtClean="0"/>
              <a:t>Lesson</a:t>
            </a:r>
            <a:r>
              <a:rPr lang="es-ES" dirty="0" smtClean="0"/>
              <a:t> 8 (Perry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PT)</a:t>
            </a:r>
            <a:endParaRPr lang="es-E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65217" y="1825625"/>
            <a:ext cx="3527565" cy="4351338"/>
          </a:xfrm>
          <a:prstGeom prst="rect">
            <a:avLst/>
          </a:prstGeom>
        </p:spPr>
      </p:pic>
      <p:pic>
        <p:nvPicPr>
          <p:cNvPr id="6" name="Marcador de contenido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934707" y="1825625"/>
            <a:ext cx="365658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2694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err="1" smtClean="0"/>
              <a:t>Lesson</a:t>
            </a:r>
            <a:r>
              <a:rPr lang="es-ES" dirty="0" smtClean="0"/>
              <a:t> 9 (</a:t>
            </a:r>
            <a:r>
              <a:rPr lang="es-ES" dirty="0" err="1" smtClean="0"/>
              <a:t>revision</a:t>
            </a:r>
            <a:r>
              <a:rPr lang="es-ES" dirty="0" smtClean="0"/>
              <a:t>)</a:t>
            </a:r>
            <a:endParaRPr lang="es-E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174260" y="3297066"/>
            <a:ext cx="5181600" cy="3098276"/>
          </a:xfrm>
          <a:prstGeom prst="rect">
            <a:avLst/>
          </a:prstGeom>
        </p:spPr>
      </p:pic>
      <p:pic>
        <p:nvPicPr>
          <p:cNvPr id="6" name="Marcador de contenido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45194" y="1535614"/>
            <a:ext cx="5181600" cy="1405565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980303" y="2149626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1" dirty="0" err="1" smtClean="0"/>
              <a:t>Vocabulary</a:t>
            </a:r>
            <a:r>
              <a:rPr lang="es-ES" b="1" dirty="0" smtClean="0"/>
              <a:t> </a:t>
            </a:r>
            <a:r>
              <a:rPr lang="es-ES" b="1" dirty="0" err="1" smtClean="0"/>
              <a:t>revision</a:t>
            </a:r>
            <a:r>
              <a:rPr lang="es-ES" b="1" dirty="0"/>
              <a:t> </a:t>
            </a:r>
            <a:r>
              <a:rPr lang="es-ES" b="1" dirty="0" smtClean="0"/>
              <a:t>(chores):</a:t>
            </a:r>
          </a:p>
          <a:p>
            <a:r>
              <a:rPr lang="es-ES" dirty="0" smtClean="0">
                <a:hlinkClick r:id="rId4"/>
              </a:rPr>
              <a:t>https</a:t>
            </a:r>
            <a:r>
              <a:rPr lang="es-ES" dirty="0">
                <a:hlinkClick r:id="rId4"/>
              </a:rPr>
              <a:t>://</a:t>
            </a:r>
            <a:r>
              <a:rPr lang="es-ES" dirty="0" smtClean="0">
                <a:hlinkClick r:id="rId4"/>
              </a:rPr>
              <a:t>learnenglishkids.britishcouncil.org/en/word-games/daily-routines</a:t>
            </a:r>
            <a:endParaRPr lang="es-ES" dirty="0" smtClean="0"/>
          </a:p>
          <a:p>
            <a:r>
              <a:rPr lang="es-ES" dirty="0">
                <a:hlinkClick r:id="rId5"/>
              </a:rPr>
              <a:t>https://</a:t>
            </a:r>
            <a:r>
              <a:rPr lang="es-ES" dirty="0" smtClean="0">
                <a:hlinkClick r:id="rId5"/>
              </a:rPr>
              <a:t>learnenglishkids.britishcouncil.org/en/word-games/chores-1</a:t>
            </a:r>
            <a:endParaRPr lang="es-ES" dirty="0" smtClean="0"/>
          </a:p>
          <a:p>
            <a:r>
              <a:rPr lang="es-ES" dirty="0">
                <a:hlinkClick r:id="rId6"/>
              </a:rPr>
              <a:t>https://</a:t>
            </a:r>
            <a:r>
              <a:rPr lang="es-ES" dirty="0" smtClean="0">
                <a:hlinkClick r:id="rId6"/>
              </a:rPr>
              <a:t>learnenglishkids.britishcouncil.org/en/word-games/wild-animals-2</a:t>
            </a:r>
            <a:endParaRPr lang="es-ES" dirty="0" smtClean="0"/>
          </a:p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447234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897924"/>
            <a:ext cx="9144000" cy="1474573"/>
          </a:xfrm>
        </p:spPr>
        <p:txBody>
          <a:bodyPr/>
          <a:lstStyle/>
          <a:p>
            <a:r>
              <a:rPr lang="es-ES" dirty="0" err="1" smtClean="0"/>
              <a:t>What’s</a:t>
            </a:r>
            <a:r>
              <a:rPr lang="es-ES" dirty="0" smtClean="0"/>
              <a:t> </a:t>
            </a:r>
            <a:r>
              <a:rPr lang="es-ES" dirty="0" err="1" smtClean="0"/>
              <a:t>great</a:t>
            </a:r>
            <a:r>
              <a:rPr lang="es-ES" dirty="0" smtClean="0"/>
              <a:t> </a:t>
            </a:r>
            <a:r>
              <a:rPr lang="es-ES" dirty="0" err="1" smtClean="0"/>
              <a:t>about</a:t>
            </a:r>
            <a:r>
              <a:rPr lang="es-ES" dirty="0" smtClean="0"/>
              <a:t> a zoo?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270422"/>
            <a:ext cx="9144000" cy="1987378"/>
          </a:xfrm>
        </p:spPr>
        <p:txBody>
          <a:bodyPr/>
          <a:lstStyle/>
          <a:p>
            <a:r>
              <a:rPr lang="es-ES" dirty="0" err="1" smtClean="0"/>
              <a:t>Unit</a:t>
            </a:r>
            <a:r>
              <a:rPr lang="es-ES" dirty="0"/>
              <a:t> </a:t>
            </a:r>
            <a:r>
              <a:rPr lang="es-ES" dirty="0" smtClean="0"/>
              <a:t>2 (2,5 </a:t>
            </a:r>
            <a:r>
              <a:rPr lang="es-ES" dirty="0" err="1" smtClean="0"/>
              <a:t>weeks</a:t>
            </a:r>
            <a:r>
              <a:rPr lang="es-ES" dirty="0" smtClean="0"/>
              <a:t>)</a:t>
            </a:r>
          </a:p>
          <a:p>
            <a:r>
              <a:rPr lang="es-ES" dirty="0" smtClean="0"/>
              <a:t>BIG QUESTIONS 4 (Oxford)</a:t>
            </a:r>
          </a:p>
          <a:p>
            <a:r>
              <a:rPr lang="es-ES" dirty="0" smtClean="0"/>
              <a:t>ENGLISH (4th grade)</a:t>
            </a:r>
          </a:p>
          <a:p>
            <a:r>
              <a:rPr lang="es-ES" dirty="0" err="1" smtClean="0"/>
              <a:t>Student’s</a:t>
            </a:r>
            <a:r>
              <a:rPr lang="es-ES" dirty="0" smtClean="0"/>
              <a:t> </a:t>
            </a:r>
            <a:r>
              <a:rPr lang="es-ES" dirty="0" err="1" smtClean="0"/>
              <a:t>name</a:t>
            </a:r>
            <a:r>
              <a:rPr lang="es-ES" dirty="0" smtClean="0"/>
              <a:t>: Perry G.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379945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err="1" smtClean="0"/>
              <a:t>Lesson</a:t>
            </a:r>
            <a:r>
              <a:rPr lang="es-ES" dirty="0" smtClean="0"/>
              <a:t> 10 (</a:t>
            </a:r>
            <a:r>
              <a:rPr lang="es-ES" dirty="0" err="1" smtClean="0"/>
              <a:t>reading</a:t>
            </a:r>
            <a:r>
              <a:rPr lang="es-ES" dirty="0" smtClean="0"/>
              <a:t> </a:t>
            </a:r>
            <a:r>
              <a:rPr lang="es-ES" dirty="0" err="1" smtClean="0"/>
              <a:t>practice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15866" y="1825625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s-ES" sz="2500" dirty="0" err="1" smtClean="0"/>
              <a:t>Adaptation</a:t>
            </a:r>
            <a:r>
              <a:rPr lang="es-ES" sz="2500" dirty="0" smtClean="0"/>
              <a:t>:</a:t>
            </a:r>
          </a:p>
          <a:p>
            <a:pPr marL="0" indent="0">
              <a:buNone/>
            </a:pPr>
            <a:r>
              <a:rPr lang="es-ES" sz="2500" dirty="0" err="1" smtClean="0"/>
              <a:t>Activity</a:t>
            </a:r>
            <a:r>
              <a:rPr lang="es-ES" sz="2500" dirty="0" smtClean="0"/>
              <a:t> 1: </a:t>
            </a:r>
            <a:r>
              <a:rPr lang="es-ES" sz="2500" dirty="0" err="1" smtClean="0"/>
              <a:t>explain</a:t>
            </a:r>
            <a:r>
              <a:rPr lang="es-ES" sz="2500" dirty="0" smtClean="0"/>
              <a:t> </a:t>
            </a:r>
            <a:r>
              <a:rPr lang="es-ES" sz="2500" dirty="0" err="1" smtClean="0"/>
              <a:t>that</a:t>
            </a:r>
            <a:r>
              <a:rPr lang="es-ES" sz="2500" dirty="0" smtClean="0"/>
              <a:t> he has to </a:t>
            </a:r>
            <a:r>
              <a:rPr lang="es-ES" sz="2500" dirty="0" err="1" smtClean="0"/>
              <a:t>find</a:t>
            </a:r>
            <a:r>
              <a:rPr lang="es-ES" sz="2500" dirty="0" smtClean="0"/>
              <a:t> </a:t>
            </a:r>
            <a:r>
              <a:rPr lang="es-ES" sz="2500" dirty="0" err="1" smtClean="0"/>
              <a:t>the</a:t>
            </a:r>
            <a:r>
              <a:rPr lang="es-ES" sz="2500" dirty="0" smtClean="0"/>
              <a:t> </a:t>
            </a:r>
            <a:r>
              <a:rPr lang="es-ES" sz="2500" dirty="0" err="1" smtClean="0"/>
              <a:t>main</a:t>
            </a:r>
            <a:r>
              <a:rPr lang="es-ES" sz="2500" dirty="0" smtClean="0"/>
              <a:t> idea of </a:t>
            </a:r>
            <a:r>
              <a:rPr lang="es-ES" sz="2500" dirty="0" err="1" smtClean="0"/>
              <a:t>the</a:t>
            </a:r>
            <a:r>
              <a:rPr lang="es-ES" sz="2500" dirty="0" smtClean="0"/>
              <a:t> </a:t>
            </a:r>
            <a:r>
              <a:rPr lang="es-ES" sz="2500" dirty="0" err="1" smtClean="0"/>
              <a:t>text</a:t>
            </a:r>
            <a:r>
              <a:rPr lang="es-ES" sz="2500" dirty="0" smtClean="0"/>
              <a:t> (3 </a:t>
            </a:r>
            <a:r>
              <a:rPr lang="es-ES" sz="2500" dirty="0" err="1" smtClean="0"/>
              <a:t>options</a:t>
            </a:r>
            <a:r>
              <a:rPr lang="es-ES" sz="2500" dirty="0" smtClean="0"/>
              <a:t> to </a:t>
            </a:r>
            <a:r>
              <a:rPr lang="es-ES" sz="2500" dirty="0" err="1" smtClean="0"/>
              <a:t>choose</a:t>
            </a:r>
            <a:r>
              <a:rPr lang="es-ES" sz="2500" dirty="0" smtClean="0"/>
              <a:t>)</a:t>
            </a:r>
          </a:p>
          <a:p>
            <a:pPr marL="0" indent="0">
              <a:buNone/>
            </a:pPr>
            <a:r>
              <a:rPr lang="es-ES" sz="2500" dirty="0" err="1" smtClean="0"/>
              <a:t>Activity</a:t>
            </a:r>
            <a:r>
              <a:rPr lang="es-ES" sz="2500" dirty="0" smtClean="0"/>
              <a:t> 2: Use </a:t>
            </a:r>
            <a:r>
              <a:rPr lang="es-ES" sz="2500" dirty="0" err="1" smtClean="0"/>
              <a:t>colours</a:t>
            </a:r>
            <a:r>
              <a:rPr lang="es-ES" sz="2500" dirty="0" smtClean="0"/>
              <a:t> to show </a:t>
            </a:r>
            <a:r>
              <a:rPr lang="es-ES" sz="2500" dirty="0" err="1" smtClean="0"/>
              <a:t>the</a:t>
            </a:r>
            <a:r>
              <a:rPr lang="es-ES" sz="2500" dirty="0" smtClean="0"/>
              <a:t> </a:t>
            </a:r>
            <a:r>
              <a:rPr lang="es-ES" sz="2500" dirty="0" err="1" smtClean="0"/>
              <a:t>paragraph</a:t>
            </a:r>
            <a:r>
              <a:rPr lang="es-ES" sz="2500" dirty="0" smtClean="0"/>
              <a:t> </a:t>
            </a:r>
            <a:r>
              <a:rPr lang="es-ES" sz="2500" dirty="0" err="1" smtClean="0"/>
              <a:t>where</a:t>
            </a:r>
            <a:r>
              <a:rPr lang="es-ES" sz="2500" dirty="0" smtClean="0"/>
              <a:t> </a:t>
            </a:r>
            <a:r>
              <a:rPr lang="es-ES" sz="2500" dirty="0" err="1" smtClean="0"/>
              <a:t>the</a:t>
            </a:r>
            <a:r>
              <a:rPr lang="es-ES" sz="2500" dirty="0" smtClean="0"/>
              <a:t> </a:t>
            </a:r>
            <a:r>
              <a:rPr lang="es-ES" sz="2500" dirty="0" err="1" smtClean="0"/>
              <a:t>answer</a:t>
            </a:r>
            <a:r>
              <a:rPr lang="es-ES" sz="2500" dirty="0" smtClean="0"/>
              <a:t> </a:t>
            </a:r>
            <a:r>
              <a:rPr lang="es-ES" sz="2500" dirty="0" err="1" smtClean="0"/>
              <a:t>is</a:t>
            </a:r>
            <a:r>
              <a:rPr lang="es-ES" sz="2500" dirty="0" smtClean="0"/>
              <a:t>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471398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s-ES" dirty="0" err="1"/>
              <a:t>Activity</a:t>
            </a:r>
            <a:r>
              <a:rPr lang="es-ES" dirty="0"/>
              <a:t> </a:t>
            </a:r>
            <a:r>
              <a:rPr lang="es-ES" dirty="0" err="1"/>
              <a:t>book</a:t>
            </a:r>
            <a:r>
              <a:rPr lang="es-ES" dirty="0"/>
              <a:t> (p.26)</a:t>
            </a:r>
          </a:p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2816" y="1937909"/>
            <a:ext cx="4260087" cy="412677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74" y="4264438"/>
            <a:ext cx="5525659" cy="170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9577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err="1" smtClean="0"/>
              <a:t>Lesson</a:t>
            </a:r>
            <a:r>
              <a:rPr lang="es-ES" dirty="0" smtClean="0"/>
              <a:t> 11 (test)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LISTENING TEST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400" y="2219326"/>
            <a:ext cx="5030345" cy="395763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2264" y="2382319"/>
            <a:ext cx="5476875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1310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err="1" smtClean="0"/>
              <a:t>Lesson</a:t>
            </a:r>
            <a:r>
              <a:rPr lang="es-ES" dirty="0" smtClean="0"/>
              <a:t> 11 (test)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READING </a:t>
            </a:r>
            <a:r>
              <a:rPr lang="es-ES" dirty="0" smtClean="0"/>
              <a:t>TEST (</a:t>
            </a:r>
            <a:r>
              <a:rPr lang="es-ES" dirty="0" err="1" smtClean="0"/>
              <a:t>using</a:t>
            </a:r>
            <a:r>
              <a:rPr lang="es-ES" dirty="0" smtClean="0"/>
              <a:t> </a:t>
            </a:r>
            <a:r>
              <a:rPr lang="es-ES" dirty="0" err="1" smtClean="0"/>
              <a:t>plickers</a:t>
            </a:r>
            <a:r>
              <a:rPr lang="es-ES" dirty="0" smtClean="0"/>
              <a:t>)</a:t>
            </a:r>
            <a:endParaRPr lang="es-ES" dirty="0" smtClean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1" y="2281075"/>
            <a:ext cx="6112732" cy="414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3379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err="1" smtClean="0"/>
              <a:t>Lesson</a:t>
            </a:r>
            <a:r>
              <a:rPr lang="es-ES" dirty="0" smtClean="0"/>
              <a:t> 11 (test)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WRITING TEST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175" y="2332654"/>
            <a:ext cx="4903246" cy="430432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4421" y="1690688"/>
            <a:ext cx="6086182" cy="160028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3683" y="3495468"/>
            <a:ext cx="4630854" cy="302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6720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err="1" smtClean="0"/>
              <a:t>Assessment</a:t>
            </a:r>
            <a:r>
              <a:rPr lang="es-ES" dirty="0" smtClean="0"/>
              <a:t> </a:t>
            </a:r>
            <a:r>
              <a:rPr lang="es-ES" dirty="0" err="1" smtClean="0"/>
              <a:t>tools</a:t>
            </a:r>
            <a:r>
              <a:rPr lang="es-ES" dirty="0" smtClean="0"/>
              <a:t> &amp; </a:t>
            </a:r>
            <a:r>
              <a:rPr lang="es-ES" dirty="0" err="1" smtClean="0"/>
              <a:t>instruments</a:t>
            </a:r>
            <a:r>
              <a:rPr lang="es-ES" dirty="0" smtClean="0"/>
              <a:t> I</a:t>
            </a:r>
            <a:endParaRPr lang="es-ES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5197" y="1825625"/>
            <a:ext cx="522160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9746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err="1" smtClean="0"/>
              <a:t>Assessment</a:t>
            </a:r>
            <a:r>
              <a:rPr lang="es-ES" dirty="0" smtClean="0"/>
              <a:t> </a:t>
            </a:r>
            <a:r>
              <a:rPr lang="es-ES" dirty="0" err="1"/>
              <a:t>tools</a:t>
            </a:r>
            <a:r>
              <a:rPr lang="es-ES" dirty="0"/>
              <a:t> &amp; </a:t>
            </a:r>
            <a:r>
              <a:rPr lang="es-ES" dirty="0" err="1"/>
              <a:t>instruments</a:t>
            </a:r>
            <a:r>
              <a:rPr lang="es-ES" dirty="0"/>
              <a:t> </a:t>
            </a:r>
            <a:r>
              <a:rPr lang="es-ES" dirty="0" smtClean="0"/>
              <a:t>II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30016" y="2267339"/>
            <a:ext cx="7436498" cy="3545730"/>
          </a:xfrm>
        </p:spPr>
        <p:txBody>
          <a:bodyPr/>
          <a:lstStyle/>
          <a:p>
            <a:r>
              <a:rPr lang="es-ES" dirty="0" err="1" smtClean="0"/>
              <a:t>Speaking</a:t>
            </a:r>
            <a:r>
              <a:rPr lang="es-ES" dirty="0" smtClean="0"/>
              <a:t>: oral </a:t>
            </a:r>
            <a:r>
              <a:rPr lang="es-ES" dirty="0" err="1" smtClean="0"/>
              <a:t>presentation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animal </a:t>
            </a:r>
            <a:r>
              <a:rPr lang="es-ES" dirty="0" err="1" smtClean="0"/>
              <a:t>pattern</a:t>
            </a:r>
            <a:r>
              <a:rPr lang="es-ES" dirty="0" smtClean="0"/>
              <a:t> (</a:t>
            </a:r>
            <a:r>
              <a:rPr lang="es-ES" dirty="0" err="1" smtClean="0"/>
              <a:t>lesson</a:t>
            </a:r>
            <a:r>
              <a:rPr lang="es-ES" dirty="0" smtClean="0"/>
              <a:t> 7 </a:t>
            </a:r>
            <a:r>
              <a:rPr lang="es-ES" dirty="0" err="1" smtClean="0"/>
              <a:t>activity</a:t>
            </a:r>
            <a:r>
              <a:rPr lang="es-ES" dirty="0" smtClean="0"/>
              <a:t> 3</a:t>
            </a:r>
            <a:r>
              <a:rPr lang="es-ES" dirty="0" smtClean="0"/>
              <a:t>).</a:t>
            </a:r>
            <a:endParaRPr lang="es-ES" dirty="0" smtClean="0"/>
          </a:p>
          <a:p>
            <a:r>
              <a:rPr lang="es-ES" dirty="0" err="1" smtClean="0"/>
              <a:t>Listening</a:t>
            </a:r>
            <a:r>
              <a:rPr lang="es-ES" dirty="0" smtClean="0"/>
              <a:t>, Reading and </a:t>
            </a:r>
            <a:r>
              <a:rPr lang="es-ES" dirty="0" err="1" smtClean="0"/>
              <a:t>writing</a:t>
            </a:r>
            <a:r>
              <a:rPr lang="es-ES" dirty="0" smtClean="0"/>
              <a:t> </a:t>
            </a:r>
            <a:r>
              <a:rPr lang="es-ES" dirty="0" err="1" smtClean="0"/>
              <a:t>through</a:t>
            </a:r>
            <a:r>
              <a:rPr lang="es-ES" dirty="0" smtClean="0"/>
              <a:t> </a:t>
            </a:r>
            <a:r>
              <a:rPr lang="es-ES" dirty="0" smtClean="0"/>
              <a:t>test / </a:t>
            </a:r>
            <a:r>
              <a:rPr lang="es-ES" dirty="0" err="1" smtClean="0"/>
              <a:t>plickers</a:t>
            </a:r>
            <a:r>
              <a:rPr lang="es-ES" dirty="0" smtClean="0"/>
              <a:t>.</a:t>
            </a:r>
            <a:endParaRPr lang="es-ES" dirty="0"/>
          </a:p>
          <a:p>
            <a:r>
              <a:rPr lang="es-ES" dirty="0" err="1" smtClean="0"/>
              <a:t>Observation</a:t>
            </a:r>
            <a:r>
              <a:rPr lang="es-ES" dirty="0" smtClean="0"/>
              <a:t> in </a:t>
            </a:r>
            <a:r>
              <a:rPr lang="es-ES" dirty="0" err="1" smtClean="0"/>
              <a:t>class</a:t>
            </a:r>
            <a:r>
              <a:rPr lang="es-ES" dirty="0" smtClean="0"/>
              <a:t>.</a:t>
            </a:r>
            <a:endParaRPr lang="es-ES" dirty="0" smtClean="0"/>
          </a:p>
          <a:p>
            <a:r>
              <a:rPr lang="es-ES" dirty="0" err="1" smtClean="0"/>
              <a:t>Participation</a:t>
            </a:r>
            <a:r>
              <a:rPr lang="es-ES" dirty="0" smtClean="0"/>
              <a:t> and </a:t>
            </a:r>
            <a:r>
              <a:rPr lang="es-ES" dirty="0" err="1" smtClean="0"/>
              <a:t>attitude</a:t>
            </a:r>
            <a:r>
              <a:rPr lang="es-ES" dirty="0" smtClean="0"/>
              <a:t> </a:t>
            </a:r>
            <a:r>
              <a:rPr lang="es-ES" dirty="0" err="1" smtClean="0"/>
              <a:t>towards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learning</a:t>
            </a:r>
            <a:r>
              <a:rPr lang="es-ES" dirty="0" smtClean="0"/>
              <a:t> </a:t>
            </a:r>
            <a:r>
              <a:rPr lang="es-ES" dirty="0" err="1" smtClean="0"/>
              <a:t>process</a:t>
            </a:r>
            <a:r>
              <a:rPr lang="es-ES" dirty="0" smtClean="0"/>
              <a:t>.</a:t>
            </a:r>
            <a:endParaRPr lang="es-ES" dirty="0" smtClean="0"/>
          </a:p>
          <a:p>
            <a:pPr marL="0" indent="0">
              <a:buNone/>
            </a:pP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1298368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Individual </a:t>
            </a:r>
            <a:r>
              <a:rPr lang="es-ES" dirty="0" err="1" smtClean="0"/>
              <a:t>evaluation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707231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269533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Resources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Speech Therapist and </a:t>
            </a:r>
            <a:r>
              <a:rPr lang="en-GB" i="1" dirty="0" smtClean="0"/>
              <a:t>PT</a:t>
            </a:r>
            <a:r>
              <a:rPr lang="en-GB" dirty="0" smtClean="0"/>
              <a:t> teacher</a:t>
            </a:r>
          </a:p>
          <a:p>
            <a:r>
              <a:rPr lang="en-GB" dirty="0" smtClean="0"/>
              <a:t>English Language </a:t>
            </a:r>
            <a:r>
              <a:rPr lang="en-GB" dirty="0" smtClean="0"/>
              <a:t>Assistant</a:t>
            </a:r>
          </a:p>
          <a:p>
            <a:r>
              <a:rPr lang="en-GB" dirty="0" smtClean="0"/>
              <a:t>One page profile (whole classroom)</a:t>
            </a:r>
            <a:endParaRPr lang="en-GB" dirty="0" smtClean="0"/>
          </a:p>
          <a:p>
            <a:r>
              <a:rPr lang="en-GB" dirty="0" smtClean="0"/>
              <a:t>Materials:</a:t>
            </a:r>
          </a:p>
          <a:p>
            <a:pPr lvl="1"/>
            <a:r>
              <a:rPr lang="en-GB" dirty="0" smtClean="0"/>
              <a:t>Class Book and Students Book</a:t>
            </a:r>
          </a:p>
          <a:p>
            <a:pPr lvl="1"/>
            <a:r>
              <a:rPr lang="en-GB" dirty="0" smtClean="0"/>
              <a:t>PDI </a:t>
            </a:r>
          </a:p>
          <a:p>
            <a:pPr lvl="1"/>
            <a:r>
              <a:rPr lang="en-GB" dirty="0" smtClean="0"/>
              <a:t>Class book software (digital class book)</a:t>
            </a:r>
          </a:p>
          <a:p>
            <a:pPr lvl="1"/>
            <a:r>
              <a:rPr lang="en-GB" dirty="0" smtClean="0"/>
              <a:t>Flashcards</a:t>
            </a:r>
          </a:p>
          <a:p>
            <a:pPr lvl="1"/>
            <a:r>
              <a:rPr lang="en-GB" dirty="0" smtClean="0"/>
              <a:t>Notebooks </a:t>
            </a:r>
          </a:p>
          <a:p>
            <a:pPr lvl="1"/>
            <a:r>
              <a:rPr lang="en-GB" dirty="0" smtClean="0"/>
              <a:t>Reading books related to the topic (text and audio)</a:t>
            </a:r>
          </a:p>
          <a:p>
            <a:pPr lvl="1"/>
            <a:r>
              <a:rPr lang="en-GB" dirty="0" smtClean="0"/>
              <a:t>The </a:t>
            </a:r>
            <a:r>
              <a:rPr lang="en-GB" dirty="0" smtClean="0"/>
              <a:t>Internet (</a:t>
            </a:r>
            <a:r>
              <a:rPr lang="en-GB" dirty="0" err="1" smtClean="0"/>
              <a:t>plickers</a:t>
            </a:r>
            <a:r>
              <a:rPr lang="en-GB" dirty="0" smtClean="0"/>
              <a:t>, </a:t>
            </a:r>
            <a:r>
              <a:rPr lang="en-GB" dirty="0" err="1" smtClean="0"/>
              <a:t>kahoot</a:t>
            </a:r>
            <a:r>
              <a:rPr lang="en-GB" dirty="0" smtClean="0"/>
              <a:t>, </a:t>
            </a:r>
            <a:r>
              <a:rPr lang="en-GB" dirty="0" err="1" smtClean="0"/>
              <a:t>socrative</a:t>
            </a:r>
            <a:r>
              <a:rPr lang="en-GB" dirty="0"/>
              <a:t>)</a:t>
            </a:r>
            <a:endParaRPr lang="en-GB" dirty="0" smtClean="0"/>
          </a:p>
          <a:p>
            <a:pPr lvl="1"/>
            <a:r>
              <a:rPr lang="en-GB" dirty="0" smtClean="0"/>
              <a:t>Computers</a:t>
            </a:r>
          </a:p>
          <a:p>
            <a:pPr lvl="1"/>
            <a:r>
              <a:rPr lang="en-GB" dirty="0" smtClean="0"/>
              <a:t>Assessment materials</a:t>
            </a:r>
          </a:p>
        </p:txBody>
      </p:sp>
    </p:spTree>
    <p:extLst>
      <p:ext uri="{BB962C8B-B14F-4D97-AF65-F5344CB8AC3E}">
        <p14:creationId xmlns:p14="http://schemas.microsoft.com/office/powerpoint/2010/main" val="7524802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err="1" smtClean="0"/>
              <a:t>Language</a:t>
            </a:r>
            <a:r>
              <a:rPr lang="es-ES" dirty="0" smtClean="0"/>
              <a:t> </a:t>
            </a:r>
            <a:r>
              <a:rPr lang="es-ES" dirty="0" err="1" smtClean="0"/>
              <a:t>assistant</a:t>
            </a:r>
            <a:r>
              <a:rPr lang="es-ES" dirty="0" smtClean="0"/>
              <a:t> role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err="1" smtClean="0"/>
              <a:t>Depending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activity</a:t>
            </a:r>
            <a:r>
              <a:rPr lang="es-ES" dirty="0" smtClean="0"/>
              <a:t> done 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class</a:t>
            </a:r>
            <a:r>
              <a:rPr lang="es-ES" dirty="0" smtClean="0"/>
              <a:t>,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language</a:t>
            </a:r>
            <a:r>
              <a:rPr lang="es-ES" dirty="0" smtClean="0"/>
              <a:t> </a:t>
            </a:r>
            <a:r>
              <a:rPr lang="es-ES" dirty="0" err="1" smtClean="0"/>
              <a:t>assistant</a:t>
            </a:r>
            <a:r>
              <a:rPr lang="es-ES" dirty="0" smtClean="0"/>
              <a:t> </a:t>
            </a:r>
            <a:r>
              <a:rPr lang="es-ES" dirty="0" err="1" smtClean="0"/>
              <a:t>would</a:t>
            </a:r>
            <a:r>
              <a:rPr lang="es-ES" dirty="0" smtClean="0"/>
              <a:t>:	</a:t>
            </a:r>
          </a:p>
          <a:p>
            <a:r>
              <a:rPr lang="es-ES" dirty="0" err="1" smtClean="0"/>
              <a:t>give</a:t>
            </a:r>
            <a:r>
              <a:rPr lang="es-ES" dirty="0" smtClean="0"/>
              <a:t> </a:t>
            </a:r>
            <a:r>
              <a:rPr lang="es-ES" dirty="0" err="1" smtClean="0"/>
              <a:t>support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</a:t>
            </a:r>
            <a:r>
              <a:rPr lang="es-ES" dirty="0" err="1" smtClean="0"/>
              <a:t>walking</a:t>
            </a:r>
            <a:r>
              <a:rPr lang="es-ES" dirty="0" smtClean="0"/>
              <a:t> </a:t>
            </a:r>
            <a:r>
              <a:rPr lang="es-ES" dirty="0" err="1" smtClean="0"/>
              <a:t>around</a:t>
            </a:r>
            <a:r>
              <a:rPr lang="es-ES" dirty="0" smtClean="0"/>
              <a:t> and </a:t>
            </a:r>
            <a:r>
              <a:rPr lang="es-ES" dirty="0" err="1" smtClean="0"/>
              <a:t>assisting</a:t>
            </a:r>
            <a:r>
              <a:rPr lang="es-ES" dirty="0" smtClean="0"/>
              <a:t> </a:t>
            </a:r>
            <a:r>
              <a:rPr lang="es-ES" dirty="0" err="1" smtClean="0"/>
              <a:t>students</a:t>
            </a:r>
            <a:r>
              <a:rPr lang="es-ES" dirty="0" smtClean="0"/>
              <a:t> (</a:t>
            </a:r>
            <a:r>
              <a:rPr lang="es-ES" i="1" dirty="0" err="1" smtClean="0"/>
              <a:t>one</a:t>
            </a:r>
            <a:r>
              <a:rPr lang="es-ES" i="1" dirty="0" smtClean="0"/>
              <a:t> </a:t>
            </a:r>
            <a:r>
              <a:rPr lang="es-ES" i="1" dirty="0" err="1" smtClean="0"/>
              <a:t>teach</a:t>
            </a:r>
            <a:r>
              <a:rPr lang="es-ES" i="1" dirty="0" smtClean="0"/>
              <a:t>, </a:t>
            </a:r>
            <a:r>
              <a:rPr lang="es-ES" i="1" dirty="0" err="1" smtClean="0"/>
              <a:t>one</a:t>
            </a:r>
            <a:r>
              <a:rPr lang="es-ES" i="1" dirty="0" smtClean="0"/>
              <a:t> </a:t>
            </a:r>
            <a:r>
              <a:rPr lang="es-ES" i="1" dirty="0" err="1" smtClean="0"/>
              <a:t>support</a:t>
            </a:r>
            <a:r>
              <a:rPr lang="es-ES" i="1" dirty="0" smtClean="0"/>
              <a:t> </a:t>
            </a:r>
            <a:r>
              <a:rPr lang="es-ES" i="1" dirty="0" err="1" smtClean="0"/>
              <a:t>strategy</a:t>
            </a:r>
            <a:r>
              <a:rPr lang="es-ES" dirty="0" smtClean="0"/>
              <a:t>)</a:t>
            </a:r>
          </a:p>
          <a:p>
            <a:r>
              <a:rPr lang="es-ES" dirty="0" err="1"/>
              <a:t>t</a:t>
            </a:r>
            <a:r>
              <a:rPr lang="es-ES" dirty="0" err="1" smtClean="0"/>
              <a:t>each</a:t>
            </a:r>
            <a:r>
              <a:rPr lang="es-ES" dirty="0" smtClean="0"/>
              <a:t> and do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same</a:t>
            </a:r>
            <a:r>
              <a:rPr lang="es-ES" dirty="0" smtClean="0"/>
              <a:t> </a:t>
            </a:r>
            <a:r>
              <a:rPr lang="es-ES" dirty="0" err="1" smtClean="0"/>
              <a:t>content</a:t>
            </a:r>
            <a:r>
              <a:rPr lang="es-ES" dirty="0" smtClean="0"/>
              <a:t> at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same</a:t>
            </a:r>
            <a:r>
              <a:rPr lang="es-ES" dirty="0" smtClean="0"/>
              <a:t> time </a:t>
            </a:r>
            <a:r>
              <a:rPr lang="es-ES" dirty="0" err="1" smtClean="0"/>
              <a:t>but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a </a:t>
            </a:r>
            <a:r>
              <a:rPr lang="es-ES" dirty="0" err="1" smtClean="0"/>
              <a:t>different</a:t>
            </a:r>
            <a:r>
              <a:rPr lang="es-ES" dirty="0" smtClean="0"/>
              <a:t> </a:t>
            </a:r>
            <a:r>
              <a:rPr lang="es-ES" dirty="0" err="1" smtClean="0"/>
              <a:t>group</a:t>
            </a:r>
            <a:r>
              <a:rPr lang="es-ES" dirty="0" smtClean="0"/>
              <a:t> of </a:t>
            </a:r>
            <a:r>
              <a:rPr lang="es-ES" dirty="0" err="1" smtClean="0"/>
              <a:t>students</a:t>
            </a:r>
            <a:r>
              <a:rPr lang="es-ES" dirty="0" smtClean="0"/>
              <a:t> in a </a:t>
            </a:r>
            <a:r>
              <a:rPr lang="es-ES" dirty="0" err="1" smtClean="0"/>
              <a:t>different</a:t>
            </a:r>
            <a:r>
              <a:rPr lang="es-ES" dirty="0" smtClean="0"/>
              <a:t> </a:t>
            </a:r>
            <a:r>
              <a:rPr lang="es-ES" dirty="0" err="1" smtClean="0"/>
              <a:t>way</a:t>
            </a:r>
            <a:r>
              <a:rPr lang="es-ES" dirty="0" smtClean="0"/>
              <a:t> (</a:t>
            </a:r>
            <a:r>
              <a:rPr lang="es-ES" i="1" dirty="0" err="1" smtClean="0"/>
              <a:t>alternative</a:t>
            </a:r>
            <a:r>
              <a:rPr lang="es-ES" i="1" dirty="0" smtClean="0"/>
              <a:t> </a:t>
            </a:r>
            <a:r>
              <a:rPr lang="es-ES" i="1" dirty="0" err="1" smtClean="0"/>
              <a:t>teaching</a:t>
            </a:r>
            <a:r>
              <a:rPr lang="es-ES" i="1" dirty="0" smtClean="0"/>
              <a:t> </a:t>
            </a:r>
            <a:r>
              <a:rPr lang="es-ES" i="1" dirty="0" err="1" smtClean="0"/>
              <a:t>strategy</a:t>
            </a:r>
            <a:r>
              <a:rPr lang="es-ES" dirty="0" smtClean="0"/>
              <a:t>)</a:t>
            </a:r>
          </a:p>
          <a:p>
            <a:r>
              <a:rPr lang="es-ES" dirty="0" err="1"/>
              <a:t>r</a:t>
            </a:r>
            <a:r>
              <a:rPr lang="es-ES" dirty="0" err="1" smtClean="0"/>
              <a:t>einforce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given</a:t>
            </a:r>
            <a:r>
              <a:rPr lang="es-ES" dirty="0" smtClean="0"/>
              <a:t> </a:t>
            </a:r>
            <a:r>
              <a:rPr lang="es-ES" dirty="0" err="1" smtClean="0"/>
              <a:t>content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a </a:t>
            </a:r>
            <a:r>
              <a:rPr lang="es-ES" dirty="0" err="1" smtClean="0"/>
              <a:t>smaller</a:t>
            </a:r>
            <a:r>
              <a:rPr lang="es-ES" dirty="0" smtClean="0"/>
              <a:t> </a:t>
            </a:r>
            <a:r>
              <a:rPr lang="es-ES" dirty="0" err="1" smtClean="0"/>
              <a:t>group</a:t>
            </a:r>
            <a:r>
              <a:rPr lang="es-ES" dirty="0" smtClean="0"/>
              <a:t> of </a:t>
            </a:r>
            <a:r>
              <a:rPr lang="es-ES" dirty="0" err="1" smtClean="0"/>
              <a:t>students</a:t>
            </a:r>
            <a:r>
              <a:rPr lang="es-ES" dirty="0" smtClean="0"/>
              <a:t> (</a:t>
            </a:r>
            <a:r>
              <a:rPr lang="es-ES" i="1" dirty="0" err="1" smtClean="0"/>
              <a:t>supplemental</a:t>
            </a:r>
            <a:r>
              <a:rPr lang="es-ES" i="1" dirty="0" smtClean="0"/>
              <a:t> </a:t>
            </a:r>
            <a:r>
              <a:rPr lang="es-ES" i="1" dirty="0" err="1" smtClean="0"/>
              <a:t>teaching</a:t>
            </a:r>
            <a:r>
              <a:rPr lang="es-ES" dirty="0" smtClean="0"/>
              <a:t>)</a:t>
            </a:r>
          </a:p>
          <a:p>
            <a:pPr marL="0" indent="0">
              <a:buNone/>
            </a:pPr>
            <a:r>
              <a:rPr lang="es-E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38890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71194"/>
          </a:xfrm>
        </p:spPr>
        <p:txBody>
          <a:bodyPr>
            <a:normAutofit fontScale="90000"/>
          </a:bodyPr>
          <a:lstStyle/>
          <a:p>
            <a:r>
              <a:rPr lang="es-ES" dirty="0" err="1" smtClean="0"/>
              <a:t>Who’s</a:t>
            </a:r>
            <a:r>
              <a:rPr lang="es-ES" dirty="0" smtClean="0"/>
              <a:t> Perry G.?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2586681"/>
            <a:ext cx="9144000" cy="3146853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GB" sz="2000" dirty="0" smtClean="0"/>
              <a:t>Born in Romania. He lives in Spain since he was 3.</a:t>
            </a:r>
            <a:endParaRPr lang="en-GB" sz="2000" b="1" dirty="0" smtClean="0"/>
          </a:p>
          <a:p>
            <a:pPr algn="l"/>
            <a:r>
              <a:rPr lang="en-GB" sz="2000" b="1" dirty="0" smtClean="0"/>
              <a:t>Age: </a:t>
            </a:r>
            <a:r>
              <a:rPr lang="en-GB" sz="2000" dirty="0" smtClean="0"/>
              <a:t>9</a:t>
            </a:r>
          </a:p>
          <a:p>
            <a:pPr algn="l"/>
            <a:r>
              <a:rPr lang="en-GB" sz="2000" b="1" dirty="0" smtClean="0"/>
              <a:t>Diagnosis: </a:t>
            </a:r>
            <a:r>
              <a:rPr lang="en-GB" sz="2000" dirty="0" smtClean="0"/>
              <a:t>ASD (Autistic Spectrum Disorder) student. </a:t>
            </a:r>
          </a:p>
          <a:p>
            <a:pPr algn="l"/>
            <a:r>
              <a:rPr lang="en-GB" sz="2000" b="1" dirty="0" smtClean="0"/>
              <a:t>Language: </a:t>
            </a:r>
            <a:r>
              <a:rPr lang="en-GB" sz="2000" dirty="0" smtClean="0"/>
              <a:t>speaks Spanish with some difficulties in grammar acquisition and lack of vocabulary. He does not speak Romanian at home.</a:t>
            </a:r>
          </a:p>
          <a:p>
            <a:pPr algn="l"/>
            <a:r>
              <a:rPr lang="en-GB" sz="2000" b="1" dirty="0" smtClean="0"/>
              <a:t>Cognitive style: </a:t>
            </a:r>
            <a:r>
              <a:rPr lang="en-GB" sz="2000" dirty="0" smtClean="0"/>
              <a:t>hard worker, lack of flexibility, constant, point blank understanding, obsessive and repetitive behaviour, mechanical work</a:t>
            </a:r>
          </a:p>
          <a:p>
            <a:pPr algn="l"/>
            <a:r>
              <a:rPr lang="en-GB" sz="2000" b="1" dirty="0" smtClean="0"/>
              <a:t>Skills: </a:t>
            </a:r>
            <a:r>
              <a:rPr lang="en-GB" sz="2000" dirty="0" smtClean="0"/>
              <a:t>very good at reading and listening, troubles in speaking and writing</a:t>
            </a:r>
          </a:p>
          <a:p>
            <a:pPr algn="l"/>
            <a:r>
              <a:rPr lang="en-GB" sz="2000" b="1" dirty="0" smtClean="0"/>
              <a:t>Type of adaptation</a:t>
            </a:r>
            <a:r>
              <a:rPr lang="en-GB" sz="2000" dirty="0" smtClean="0"/>
              <a:t>: methodological adaptation and soft CLIL</a:t>
            </a:r>
          </a:p>
          <a:p>
            <a:pPr algn="l"/>
            <a:r>
              <a:rPr lang="en-GB" sz="2000" b="1" dirty="0" smtClean="0"/>
              <a:t>Family situation: </a:t>
            </a:r>
            <a:r>
              <a:rPr lang="en-GB" sz="2000" dirty="0" smtClean="0"/>
              <a:t>his younger brother attends a Special Ed School as he is autistic, he does not speak at all, he communicates using sounds and gestures. His parents are very committed to their son’s learning process.</a:t>
            </a:r>
          </a:p>
          <a:p>
            <a:pPr algn="l"/>
            <a:endParaRPr lang="en-GB" sz="2000" dirty="0" smtClean="0"/>
          </a:p>
          <a:p>
            <a:pPr algn="l"/>
            <a:endParaRPr lang="es-ES" sz="2000" dirty="0" smtClean="0"/>
          </a:p>
          <a:p>
            <a:pPr algn="l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66737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Perry in </a:t>
            </a:r>
            <a:r>
              <a:rPr lang="es-ES" dirty="0" err="1" smtClean="0"/>
              <a:t>the</a:t>
            </a:r>
            <a:r>
              <a:rPr lang="es-ES" dirty="0" smtClean="0"/>
              <a:t> English </a:t>
            </a:r>
            <a:r>
              <a:rPr lang="es-ES" dirty="0" err="1" smtClean="0"/>
              <a:t>class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Nº of students: 26 + Perry</a:t>
            </a:r>
          </a:p>
          <a:p>
            <a:pPr marL="0" indent="0">
              <a:buNone/>
            </a:pPr>
            <a:r>
              <a:rPr lang="en-GB" dirty="0" smtClean="0"/>
              <a:t>Nº of students with Special Needs: 4 (Perry, ADD, ADHD, recent incorporation to the school from Morocco)</a:t>
            </a:r>
          </a:p>
          <a:p>
            <a:pPr marL="0" indent="0">
              <a:buNone/>
            </a:pPr>
            <a:r>
              <a:rPr lang="en-GB" dirty="0" smtClean="0"/>
              <a:t>Nº of English sessions per week: 5 sessions</a:t>
            </a:r>
          </a:p>
          <a:p>
            <a:pPr marL="0" indent="0">
              <a:buNone/>
            </a:pPr>
            <a:r>
              <a:rPr lang="en-GB" dirty="0" smtClean="0"/>
              <a:t>Nº of English sessions with Perry in the group: 4 sessions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59393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err="1" smtClean="0"/>
              <a:t>Aims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unit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09149"/>
            <a:ext cx="10515600" cy="4351338"/>
          </a:xfrm>
        </p:spPr>
        <p:txBody>
          <a:bodyPr/>
          <a:lstStyle/>
          <a:p>
            <a:r>
              <a:rPr lang="en-GB" dirty="0" smtClean="0"/>
              <a:t>To understand vocabulary related to zoo animals and zoo keeper jobs in short texts. </a:t>
            </a:r>
          </a:p>
          <a:p>
            <a:r>
              <a:rPr lang="en-GB" dirty="0" smtClean="0"/>
              <a:t>To learn through investigation about camouflage.</a:t>
            </a:r>
          </a:p>
          <a:p>
            <a:r>
              <a:rPr lang="en-GB" dirty="0" smtClean="0"/>
              <a:t>To apply camouflage patterns in Arts.</a:t>
            </a:r>
          </a:p>
          <a:p>
            <a:r>
              <a:rPr lang="en-GB" dirty="0" smtClean="0"/>
              <a:t>To describe orally different animals.</a:t>
            </a:r>
          </a:p>
          <a:p>
            <a:r>
              <a:rPr lang="en-GB" dirty="0" smtClean="0"/>
              <a:t>To write about the different chores. </a:t>
            </a:r>
          </a:p>
          <a:p>
            <a:r>
              <a:rPr lang="en-GB" dirty="0" smtClean="0"/>
              <a:t>To identify the following grammar structures:</a:t>
            </a:r>
          </a:p>
          <a:p>
            <a:pPr lvl="1"/>
            <a:r>
              <a:rPr lang="en-GB" dirty="0" smtClean="0"/>
              <a:t>Going to (affirmative, negative and questions)</a:t>
            </a:r>
          </a:p>
          <a:p>
            <a:pPr lvl="1"/>
            <a:r>
              <a:rPr lang="en-GB" dirty="0" smtClean="0"/>
              <a:t>Have/ has to (affirmative and negative)</a:t>
            </a:r>
          </a:p>
        </p:txBody>
      </p:sp>
    </p:spTree>
    <p:extLst>
      <p:ext uri="{BB962C8B-B14F-4D97-AF65-F5344CB8AC3E}">
        <p14:creationId xmlns:p14="http://schemas.microsoft.com/office/powerpoint/2010/main" val="2274039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err="1" smtClean="0"/>
              <a:t>Expected</a:t>
            </a:r>
            <a:r>
              <a:rPr lang="es-ES" dirty="0" smtClean="0"/>
              <a:t> </a:t>
            </a:r>
            <a:r>
              <a:rPr lang="es-ES" dirty="0" err="1" smtClean="0"/>
              <a:t>outcomes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To be able to understand vocabulary related to zoo animals and zoo keeper jobs in short texts. </a:t>
            </a:r>
          </a:p>
          <a:p>
            <a:r>
              <a:rPr lang="en-GB" dirty="0" smtClean="0"/>
              <a:t>To be able to give examples of animals which use camouflage.</a:t>
            </a:r>
          </a:p>
          <a:p>
            <a:r>
              <a:rPr lang="en-GB" dirty="0" smtClean="0"/>
              <a:t>To be able to apply camouflage patterns in Arts.</a:t>
            </a:r>
          </a:p>
          <a:p>
            <a:r>
              <a:rPr lang="en-GB" dirty="0" smtClean="0"/>
              <a:t>To be able to describe different animals orally.</a:t>
            </a:r>
          </a:p>
          <a:p>
            <a:r>
              <a:rPr lang="en-GB" dirty="0" smtClean="0"/>
              <a:t>To be able to write about the different chores.</a:t>
            </a:r>
          </a:p>
          <a:p>
            <a:r>
              <a:rPr lang="en-GB" dirty="0" smtClean="0"/>
              <a:t>To be able to identify the following grammar structures:</a:t>
            </a:r>
          </a:p>
          <a:p>
            <a:pPr lvl="1"/>
            <a:r>
              <a:rPr lang="en-GB" dirty="0" smtClean="0"/>
              <a:t>Going to (affirmative, negative and questions)</a:t>
            </a:r>
          </a:p>
          <a:p>
            <a:pPr lvl="1"/>
            <a:r>
              <a:rPr lang="en-GB" dirty="0" smtClean="0"/>
              <a:t>Have to (affirmative and negative)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5383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err="1" smtClean="0"/>
              <a:t>Lesson</a:t>
            </a:r>
            <a:r>
              <a:rPr lang="es-ES" dirty="0" smtClean="0"/>
              <a:t> 1  (p.20-21)</a:t>
            </a:r>
            <a:endParaRPr lang="es-ES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50459" y="1879153"/>
            <a:ext cx="5542546" cy="3763766"/>
          </a:xfrm>
          <a:prstGeom prst="rect">
            <a:avLst/>
          </a:prstGeom>
        </p:spPr>
      </p:pic>
      <p:sp>
        <p:nvSpPr>
          <p:cNvPr id="10" name="Marcador de contenido 9"/>
          <p:cNvSpPr>
            <a:spLocks noGrp="1"/>
          </p:cNvSpPr>
          <p:nvPr>
            <p:ph sz="half" idx="2"/>
          </p:nvPr>
        </p:nvSpPr>
        <p:spPr>
          <a:xfrm>
            <a:off x="578708" y="1751484"/>
            <a:ext cx="5181600" cy="4351338"/>
          </a:xfrm>
        </p:spPr>
        <p:txBody>
          <a:bodyPr/>
          <a:lstStyle/>
          <a:p>
            <a:r>
              <a:rPr lang="en-GB" dirty="0" smtClean="0"/>
              <a:t>Adaptations:</a:t>
            </a:r>
          </a:p>
          <a:p>
            <a:pPr lvl="1"/>
            <a:r>
              <a:rPr lang="en-GB" dirty="0" smtClean="0"/>
              <a:t>Activity 1: make sure that Perry participates if not ask him directly.</a:t>
            </a:r>
          </a:p>
          <a:p>
            <a:pPr lvl="1"/>
            <a:r>
              <a:rPr lang="en-GB" dirty="0" smtClean="0"/>
              <a:t>Activity 2: explain what is going to happen (video); lower the volume; give him very clear instructions about the activity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Activities 3 and 4 will not be done.</a:t>
            </a:r>
          </a:p>
          <a:p>
            <a:pPr lvl="1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434476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err="1" smtClean="0"/>
              <a:t>Lesson</a:t>
            </a:r>
            <a:r>
              <a:rPr lang="es-ES" dirty="0" smtClean="0"/>
              <a:t> 1 (</a:t>
            </a:r>
            <a:r>
              <a:rPr lang="es-ES" dirty="0" err="1" smtClean="0"/>
              <a:t>activity</a:t>
            </a:r>
            <a:r>
              <a:rPr lang="es-ES" dirty="0" smtClean="0"/>
              <a:t> </a:t>
            </a:r>
            <a:r>
              <a:rPr lang="es-ES" dirty="0" err="1" smtClean="0"/>
              <a:t>book</a:t>
            </a:r>
            <a:r>
              <a:rPr lang="es-ES" dirty="0" smtClean="0"/>
              <a:t> p- 18)</a:t>
            </a:r>
            <a:endParaRPr lang="es-E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687183" y="1957430"/>
            <a:ext cx="4242251" cy="4351338"/>
          </a:xfrm>
          <a:prstGeom prst="rect">
            <a:avLst/>
          </a:prstGeom>
        </p:spPr>
      </p:pic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914400" y="1957430"/>
            <a:ext cx="5181600" cy="4351338"/>
          </a:xfrm>
        </p:spPr>
        <p:txBody>
          <a:bodyPr/>
          <a:lstStyle/>
          <a:p>
            <a:r>
              <a:rPr lang="es-ES" dirty="0" err="1" smtClean="0"/>
              <a:t>Adaptation</a:t>
            </a:r>
            <a:r>
              <a:rPr lang="es-ES" dirty="0" smtClean="0"/>
              <a:t>:</a:t>
            </a:r>
          </a:p>
          <a:p>
            <a:pPr marL="0" indent="0">
              <a:buNone/>
            </a:pPr>
            <a:r>
              <a:rPr lang="es-ES" dirty="0" smtClean="0"/>
              <a:t>Individual </a:t>
            </a:r>
            <a:r>
              <a:rPr lang="es-ES" dirty="0" err="1" smtClean="0"/>
              <a:t>explanations</a:t>
            </a:r>
            <a:endParaRPr lang="es-ES" dirty="0" smtClean="0"/>
          </a:p>
          <a:p>
            <a:pPr marL="0" indent="0">
              <a:buNone/>
            </a:pPr>
            <a:r>
              <a:rPr lang="es-ES" dirty="0" err="1" smtClean="0"/>
              <a:t>Soft</a:t>
            </a:r>
            <a:r>
              <a:rPr lang="es-ES" dirty="0" smtClean="0"/>
              <a:t> CLIL </a:t>
            </a:r>
            <a:r>
              <a:rPr lang="es-ES" dirty="0" err="1" smtClean="0"/>
              <a:t>if</a:t>
            </a:r>
            <a:r>
              <a:rPr lang="es-ES" dirty="0" smtClean="0"/>
              <a:t> </a:t>
            </a:r>
            <a:r>
              <a:rPr lang="es-ES" dirty="0" err="1" smtClean="0"/>
              <a:t>necessary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68848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err="1" smtClean="0"/>
              <a:t>Lesson</a:t>
            </a:r>
            <a:r>
              <a:rPr lang="es-ES" dirty="0" smtClean="0"/>
              <a:t> 2 (p. 22)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err="1" smtClean="0"/>
              <a:t>Activity</a:t>
            </a:r>
            <a:r>
              <a:rPr lang="es-ES" dirty="0" smtClean="0"/>
              <a:t> 1: </a:t>
            </a:r>
            <a:r>
              <a:rPr lang="es-ES" dirty="0" err="1" smtClean="0"/>
              <a:t>provide</a:t>
            </a:r>
            <a:r>
              <a:rPr lang="es-ES" dirty="0" smtClean="0"/>
              <a:t> </a:t>
            </a:r>
            <a:r>
              <a:rPr lang="es-ES" dirty="0" err="1" smtClean="0"/>
              <a:t>him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flashcards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r>
              <a:rPr lang="es-ES" dirty="0" smtClean="0"/>
              <a:t> he can show </a:t>
            </a:r>
            <a:r>
              <a:rPr lang="es-ES" dirty="0" err="1" smtClean="0"/>
              <a:t>instead</a:t>
            </a:r>
            <a:r>
              <a:rPr lang="es-ES" dirty="0" smtClean="0"/>
              <a:t> of </a:t>
            </a:r>
            <a:r>
              <a:rPr lang="es-ES" dirty="0" err="1" smtClean="0"/>
              <a:t>talking</a:t>
            </a:r>
            <a:endParaRPr lang="es-ES" dirty="0" smtClean="0"/>
          </a:p>
          <a:p>
            <a:r>
              <a:rPr lang="es-ES" dirty="0" err="1" smtClean="0"/>
              <a:t>Activities</a:t>
            </a:r>
            <a:r>
              <a:rPr lang="es-ES" dirty="0" smtClean="0"/>
              <a:t> 2 and 3: </a:t>
            </a:r>
          </a:p>
          <a:p>
            <a:pPr lvl="1"/>
            <a:r>
              <a:rPr lang="es-ES" dirty="0" err="1" smtClean="0"/>
              <a:t>think</a:t>
            </a:r>
            <a:r>
              <a:rPr lang="es-ES" dirty="0" smtClean="0"/>
              <a:t> and </a:t>
            </a:r>
            <a:r>
              <a:rPr lang="es-ES" dirty="0" err="1" smtClean="0"/>
              <a:t>write</a:t>
            </a:r>
            <a:r>
              <a:rPr lang="es-ES" dirty="0" smtClean="0"/>
              <a:t> a short </a:t>
            </a:r>
            <a:r>
              <a:rPr lang="es-ES" dirty="0" err="1" smtClean="0"/>
              <a:t>list</a:t>
            </a:r>
            <a:r>
              <a:rPr lang="es-ES" dirty="0" smtClean="0"/>
              <a:t> of wild </a:t>
            </a:r>
            <a:r>
              <a:rPr lang="es-ES" dirty="0" err="1" smtClean="0"/>
              <a:t>animals</a:t>
            </a:r>
            <a:r>
              <a:rPr lang="es-ES" dirty="0" smtClean="0"/>
              <a:t> (</a:t>
            </a:r>
            <a:r>
              <a:rPr lang="es-ES" dirty="0" err="1" smtClean="0"/>
              <a:t>book</a:t>
            </a:r>
            <a:r>
              <a:rPr lang="es-ES" dirty="0" smtClean="0"/>
              <a:t> </a:t>
            </a:r>
            <a:r>
              <a:rPr lang="es-ES" dirty="0" err="1" smtClean="0"/>
              <a:t>closed</a:t>
            </a:r>
            <a:r>
              <a:rPr lang="es-ES" dirty="0" smtClean="0"/>
              <a:t>)</a:t>
            </a:r>
          </a:p>
          <a:p>
            <a:pPr lvl="1"/>
            <a:r>
              <a:rPr lang="es-ES" dirty="0" smtClean="0"/>
              <a:t>Listen and </a:t>
            </a:r>
            <a:r>
              <a:rPr lang="es-ES" dirty="0" err="1" smtClean="0"/>
              <a:t>repeat</a:t>
            </a:r>
            <a:r>
              <a:rPr lang="es-ES" dirty="0" smtClean="0"/>
              <a:t> </a:t>
            </a:r>
            <a:r>
              <a:rPr lang="es-ES" dirty="0" err="1" smtClean="0"/>
              <a:t>Dev’s</a:t>
            </a:r>
            <a:r>
              <a:rPr lang="es-ES" dirty="0" smtClean="0"/>
              <a:t> </a:t>
            </a:r>
            <a:r>
              <a:rPr lang="es-ES" dirty="0" err="1" smtClean="0"/>
              <a:t>list</a:t>
            </a:r>
            <a:r>
              <a:rPr lang="es-ES" dirty="0" smtClean="0"/>
              <a:t> (</a:t>
            </a:r>
            <a:r>
              <a:rPr lang="es-ES" dirty="0" err="1" smtClean="0"/>
              <a:t>book</a:t>
            </a:r>
            <a:r>
              <a:rPr lang="es-ES" dirty="0" smtClean="0"/>
              <a:t> </a:t>
            </a:r>
            <a:r>
              <a:rPr lang="es-ES" dirty="0" err="1" smtClean="0"/>
              <a:t>opened</a:t>
            </a:r>
            <a:r>
              <a:rPr lang="es-ES" dirty="0" smtClean="0"/>
              <a:t>)</a:t>
            </a:r>
          </a:p>
          <a:p>
            <a:pPr lvl="1"/>
            <a:r>
              <a:rPr lang="es-ES" dirty="0" smtClean="0"/>
              <a:t>Compare and </a:t>
            </a:r>
            <a:r>
              <a:rPr lang="es-ES" dirty="0" err="1" smtClean="0"/>
              <a:t>check</a:t>
            </a:r>
            <a:r>
              <a:rPr lang="es-ES" dirty="0" smtClean="0"/>
              <a:t> </a:t>
            </a:r>
            <a:r>
              <a:rPr lang="es-ES" dirty="0" err="1" smtClean="0"/>
              <a:t>out</a:t>
            </a:r>
            <a:r>
              <a:rPr lang="es-ES" dirty="0" smtClean="0"/>
              <a:t> </a:t>
            </a:r>
            <a:r>
              <a:rPr lang="es-ES" dirty="0" err="1" smtClean="0"/>
              <a:t>both</a:t>
            </a:r>
            <a:r>
              <a:rPr lang="es-ES" dirty="0" smtClean="0"/>
              <a:t> </a:t>
            </a:r>
            <a:r>
              <a:rPr lang="es-ES" dirty="0" err="1" smtClean="0"/>
              <a:t>lists</a:t>
            </a:r>
            <a:endParaRPr lang="es-ES" dirty="0"/>
          </a:p>
          <a:p>
            <a:r>
              <a:rPr lang="es-ES" dirty="0" err="1" smtClean="0"/>
              <a:t>Activity</a:t>
            </a:r>
            <a:r>
              <a:rPr lang="es-ES" dirty="0" smtClean="0"/>
              <a:t> 4: </a:t>
            </a:r>
            <a:r>
              <a:rPr lang="es-ES" dirty="0" err="1" smtClean="0"/>
              <a:t>it</a:t>
            </a:r>
            <a:r>
              <a:rPr lang="es-ES" dirty="0" smtClean="0"/>
              <a:t> </a:t>
            </a:r>
            <a:r>
              <a:rPr lang="es-ES" dirty="0" err="1" smtClean="0"/>
              <a:t>will</a:t>
            </a:r>
            <a:r>
              <a:rPr lang="es-ES" dirty="0" smtClean="0"/>
              <a:t> be done in </a:t>
            </a:r>
            <a:r>
              <a:rPr lang="es-ES" dirty="0" err="1" smtClean="0"/>
              <a:t>another</a:t>
            </a:r>
            <a:r>
              <a:rPr lang="es-ES" dirty="0" smtClean="0"/>
              <a:t> </a:t>
            </a:r>
            <a:r>
              <a:rPr lang="es-ES" dirty="0" err="1" smtClean="0"/>
              <a:t>session</a:t>
            </a:r>
            <a:endParaRPr lang="es-ES" dirty="0" smtClean="0"/>
          </a:p>
          <a:p>
            <a:r>
              <a:rPr lang="es-ES" dirty="0" err="1" smtClean="0"/>
              <a:t>Activity</a:t>
            </a:r>
            <a:r>
              <a:rPr lang="es-ES" dirty="0" smtClean="0"/>
              <a:t> 5: he can use </a:t>
            </a:r>
            <a:r>
              <a:rPr lang="es-ES" dirty="0" err="1" smtClean="0"/>
              <a:t>flashcards</a:t>
            </a:r>
            <a:r>
              <a:rPr lang="es-ES" dirty="0" smtClean="0"/>
              <a:t> </a:t>
            </a:r>
            <a:r>
              <a:rPr lang="es-ES" dirty="0" err="1" smtClean="0"/>
              <a:t>if</a:t>
            </a:r>
            <a:r>
              <a:rPr lang="es-ES" dirty="0" smtClean="0"/>
              <a:t> he </a:t>
            </a:r>
            <a:r>
              <a:rPr lang="es-ES" dirty="0" err="1" smtClean="0"/>
              <a:t>wants</a:t>
            </a:r>
            <a:r>
              <a:rPr lang="es-ES" dirty="0" smtClean="0"/>
              <a:t>, </a:t>
            </a:r>
            <a:r>
              <a:rPr lang="es-ES" dirty="0" err="1" smtClean="0"/>
              <a:t>pair</a:t>
            </a:r>
            <a:r>
              <a:rPr lang="es-ES" dirty="0" smtClean="0"/>
              <a:t> </a:t>
            </a:r>
            <a:r>
              <a:rPr lang="es-ES" dirty="0" err="1" smtClean="0"/>
              <a:t>work</a:t>
            </a:r>
            <a:endParaRPr lang="es-ES" dirty="0" smtClean="0"/>
          </a:p>
          <a:p>
            <a:pPr lvl="1"/>
            <a:endParaRPr lang="es-ES" dirty="0" smtClean="0"/>
          </a:p>
          <a:p>
            <a:pPr marL="457200" lvl="1" indent="0">
              <a:buNone/>
            </a:pPr>
            <a:endParaRPr lang="es-ES" dirty="0" smtClean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93556" y="1825625"/>
            <a:ext cx="353888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4467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203</TotalTime>
  <Words>1134</Words>
  <Application>Microsoft Office PowerPoint</Application>
  <PresentationFormat>Panorámica</PresentationFormat>
  <Paragraphs>144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Tema de Office</vt:lpstr>
      <vt:lpstr>Teaching through English to Children with Special Needs in a Bilingual Context</vt:lpstr>
      <vt:lpstr>What’s great about a zoo?</vt:lpstr>
      <vt:lpstr>Who’s Perry G.?</vt:lpstr>
      <vt:lpstr>Perry in the English class</vt:lpstr>
      <vt:lpstr>Aims of the unit</vt:lpstr>
      <vt:lpstr>Expected outcomes</vt:lpstr>
      <vt:lpstr>Lesson 1  (p.20-21)</vt:lpstr>
      <vt:lpstr>Lesson 1 (activity book p- 18)</vt:lpstr>
      <vt:lpstr>Lesson 2 (p. 22)</vt:lpstr>
      <vt:lpstr>Lesson 2 (activity book p.19)</vt:lpstr>
      <vt:lpstr>Lesson 3 (p. 23)</vt:lpstr>
      <vt:lpstr> Lesson 3 (activity book p. 20)</vt:lpstr>
      <vt:lpstr>Lesson 4 (Perry is with the PT)</vt:lpstr>
      <vt:lpstr>Lesson 5 (p. 26)</vt:lpstr>
      <vt:lpstr>Lesson 5 (activity book p.22)</vt:lpstr>
      <vt:lpstr>Lesson 6 (p.27)</vt:lpstr>
      <vt:lpstr>Lesson 7 </vt:lpstr>
      <vt:lpstr>Lesson 8 (Perry is with the PT)</vt:lpstr>
      <vt:lpstr>Lesson 9 (revision)</vt:lpstr>
      <vt:lpstr>Lesson 10 (reading practice)</vt:lpstr>
      <vt:lpstr>Lesson 11 (test)</vt:lpstr>
      <vt:lpstr>Lesson 11 (test)</vt:lpstr>
      <vt:lpstr>Lesson 11 (test)</vt:lpstr>
      <vt:lpstr>Assessment tools &amp; instruments I</vt:lpstr>
      <vt:lpstr>Assessment tools &amp; instruments II</vt:lpstr>
      <vt:lpstr>Individual evaluation</vt:lpstr>
      <vt:lpstr>Resources</vt:lpstr>
      <vt:lpstr>Language assistant role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great about animals?</dc:title>
  <dc:creator>Usuario</dc:creator>
  <cp:lastModifiedBy>Usuario</cp:lastModifiedBy>
  <cp:revision>59</cp:revision>
  <dcterms:created xsi:type="dcterms:W3CDTF">2018-07-04T10:52:30Z</dcterms:created>
  <dcterms:modified xsi:type="dcterms:W3CDTF">2018-07-06T11:36:59Z</dcterms:modified>
</cp:coreProperties>
</file>