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70" r:id="rId13"/>
    <p:sldId id="269" r:id="rId14"/>
    <p:sldId id="265" r:id="rId15"/>
  </p:sldIdLst>
  <p:sldSz cx="14630400" cy="8229600"/>
  <p:notesSz cx="8229600" cy="14630400"/>
  <p:embeddedFontLst>
    <p:embeddedFont>
      <p:font typeface="Arial Black" panose="020B0A04020102020204" pitchFamily="34" charset="0"/>
      <p:bold r:id="rId17"/>
    </p:embeddedFont>
    <p:embeddedFont>
      <p:font typeface="Bitter Medium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52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2339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724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45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33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0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9F00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tcloseup.com/close-c2-0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site.educa.madrid.org/eoi.carabanchel.madri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154674"/>
            <a:ext cx="670000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s-ES" sz="4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WELCOME TO C2.2</a:t>
            </a:r>
          </a:p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29125" y="3809876"/>
            <a:ext cx="3664744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5" name="Text 2"/>
          <p:cNvSpPr/>
          <p:nvPr/>
        </p:nvSpPr>
        <p:spPr>
          <a:xfrm>
            <a:off x="861894" y="4152317"/>
            <a:ext cx="2835235" cy="482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Bitter Medium" pitchFamily="34" charset="0"/>
              </a:rPr>
              <a:t>SEMIPRESENCIAL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028224" y="3928467"/>
            <a:ext cx="3195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494450" y="3792379"/>
            <a:ext cx="3664863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8" name="Text 5"/>
          <p:cNvSpPr/>
          <p:nvPr/>
        </p:nvSpPr>
        <p:spPr>
          <a:xfrm>
            <a:off x="5233667" y="421647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  <a:latin typeface="Bitter Medium" pitchFamily="34" charset="0"/>
              </a:rPr>
              <a:t>EOI CARABANCHEL</a:t>
            </a:r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919782" y="3928467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28224" y="49870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142D2CC-2C6D-4EAA-8A0B-DC7267C6F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9662" y="0"/>
            <a:ext cx="6321341" cy="8229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28795" y="289143"/>
            <a:ext cx="588073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Assessment Structure: </a:t>
            </a:r>
          </a:p>
          <a:p>
            <a:pPr marL="0" indent="0" algn="l">
              <a:lnSpc>
                <a:spcPts val="5550"/>
              </a:lnSpc>
              <a:buNone/>
            </a:pPr>
            <a:r>
              <a:rPr lang="en-US" sz="4450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Convocatoria</a:t>
            </a: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4450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Ordinaria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048941" y="1997869"/>
            <a:ext cx="30480" cy="370082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5" name="Shape 2"/>
          <p:cNvSpPr/>
          <p:nvPr/>
        </p:nvSpPr>
        <p:spPr>
          <a:xfrm>
            <a:off x="1273612" y="2237780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199786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78860" y="2040374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2075736"/>
            <a:ext cx="30576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November Assessment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183011" y="256615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Week 9-12: Informative assessment based on classwork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273612" y="362259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1" name="Shape 8"/>
          <p:cNvSpPr/>
          <p:nvPr/>
        </p:nvSpPr>
        <p:spPr>
          <a:xfrm>
            <a:off x="793790" y="3382685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78860" y="342519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183011" y="34605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February Exam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183011" y="395097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</a:t>
            </a:r>
            <a:r>
              <a:rPr lang="en-US" sz="1750" baseline="30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nd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(written) &amp; 4</a:t>
            </a:r>
            <a:r>
              <a:rPr lang="en-US" sz="1750" baseline="30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(oral) February :40% of final mark</a:t>
            </a: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273612" y="500741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47675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8860" y="481000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183011" y="48453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May Exam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183011" y="5335786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18</a:t>
            </a:r>
            <a:r>
              <a:rPr lang="en-US" sz="1750" baseline="30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(written) &amp; 20</a:t>
            </a:r>
            <a:r>
              <a:rPr lang="en-US" sz="1750" baseline="30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(oral) May: 60% of final mark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793790" y="5953839"/>
            <a:ext cx="7556421" cy="1326713"/>
          </a:xfrm>
          <a:prstGeom prst="roundRect">
            <a:avLst>
              <a:gd name="adj" fmla="val 7181"/>
            </a:avLst>
          </a:prstGeom>
          <a:solidFill>
            <a:srgbClr val="FFB3B4"/>
          </a:solidFill>
          <a:ln/>
        </p:spPr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6305550"/>
            <a:ext cx="283488" cy="226814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530906" y="6237327"/>
            <a:ext cx="659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Requirements:</a:t>
            </a: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Both exams mandatory, minimum 4 in May exam, 70% attendance (including work on Aula Virtual)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9202" y="289143"/>
            <a:ext cx="68703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3200" b="1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Convocatoria</a:t>
            </a: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</a:t>
            </a:r>
            <a:r>
              <a:rPr lang="en-US" sz="3200" b="1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Ordinaria</a:t>
            </a: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and </a:t>
            </a:r>
            <a:r>
              <a:rPr lang="en-US" sz="3200" b="1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Extraordinaria</a:t>
            </a: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:</a:t>
            </a:r>
          </a:p>
          <a:p>
            <a:pPr algn="ctr">
              <a:lnSpc>
                <a:spcPts val="5550"/>
              </a:lnSpc>
            </a:pP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</a:rPr>
              <a:t>How do I pass?</a:t>
            </a:r>
            <a:endParaRPr lang="en-US" sz="3200" b="1" dirty="0"/>
          </a:p>
          <a:p>
            <a:pPr marL="0" indent="0" algn="l">
              <a:lnSpc>
                <a:spcPts val="5550"/>
              </a:lnSpc>
              <a:buNone/>
            </a:pPr>
            <a:endParaRPr lang="en-US" sz="3200" b="1" dirty="0">
              <a:solidFill>
                <a:srgbClr val="2C3F42"/>
              </a:solidFill>
              <a:latin typeface="Bitter Medium" pitchFamily="34" charset="0"/>
              <a:ea typeface="Bitter Medium" pitchFamily="34" charset="-122"/>
              <a:cs typeface="Bitter Medium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999629" y="3563836"/>
            <a:ext cx="30480" cy="370082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5" name="Shape 2"/>
          <p:cNvSpPr/>
          <p:nvPr/>
        </p:nvSpPr>
        <p:spPr>
          <a:xfrm>
            <a:off x="1304092" y="248725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6" name="Shape 3"/>
          <p:cNvSpPr/>
          <p:nvPr/>
        </p:nvSpPr>
        <p:spPr>
          <a:xfrm>
            <a:off x="774958" y="224734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3790" y="2360172"/>
            <a:ext cx="425232" cy="10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2360172"/>
            <a:ext cx="3057644" cy="69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Tests will assess these five parts: 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1273612" y="362259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1" name="Shape 8"/>
          <p:cNvSpPr/>
          <p:nvPr/>
        </p:nvSpPr>
        <p:spPr>
          <a:xfrm>
            <a:off x="774958" y="628552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pPr algn="ctr">
              <a:lnSpc>
                <a:spcPts val="2650"/>
              </a:lnSpc>
            </a:pPr>
            <a:r>
              <a:rPr lang="en-US" sz="2400" dirty="0">
                <a:solidFill>
                  <a:srgbClr val="2B2E3C"/>
                </a:solidFill>
                <a:latin typeface="Bitter Medium" pitchFamily="34" charset="0"/>
              </a:rPr>
              <a:t>3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183011" y="34605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1273612" y="500741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47675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8860" y="4845368"/>
            <a:ext cx="340162" cy="389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</a:rPr>
              <a:t>2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35696" y="6346105"/>
            <a:ext cx="2793754" cy="551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Bitter Medium" pitchFamily="34" charset="0"/>
              </a:rPr>
              <a:t>CONVOCATORIA EXTRAORDINARIA</a:t>
            </a:r>
            <a:r>
              <a:rPr lang="en-US" sz="2200" dirty="0">
                <a:solidFill>
                  <a:srgbClr val="2B2E3C"/>
                </a:solidFill>
                <a:latin typeface="Bitter Medium" pitchFamily="34" charset="0"/>
              </a:rPr>
              <a:t>: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Bitter Medium" pitchFamily="34" charset="0"/>
              </a:rPr>
              <a:t>In June: failed parts are retaken/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dirty="0">
                <a:solidFill>
                  <a:srgbClr val="2B2E3C"/>
                </a:solidFill>
                <a:latin typeface="Bitter Medium" pitchFamily="34" charset="0"/>
              </a:rPr>
              <a:t>only chance for those who couldn’t do “</a:t>
            </a:r>
            <a:r>
              <a:rPr lang="en-US" dirty="0" err="1">
                <a:solidFill>
                  <a:srgbClr val="2B2E3C"/>
                </a:solidFill>
                <a:latin typeface="Bitter Medium" pitchFamily="34" charset="0"/>
              </a:rPr>
              <a:t>Convocatoria</a:t>
            </a:r>
            <a:endParaRPr lang="en-US" dirty="0">
              <a:solidFill>
                <a:srgbClr val="2B2E3C"/>
              </a:solidFill>
              <a:latin typeface="Bitter Medium" pitchFamily="34" charset="0"/>
            </a:endParaRPr>
          </a:p>
          <a:p>
            <a:pPr marL="0" indent="0" algn="l">
              <a:lnSpc>
                <a:spcPts val="2750"/>
              </a:lnSpc>
              <a:buNone/>
            </a:pPr>
            <a:r>
              <a:rPr lang="en-US" dirty="0" err="1">
                <a:solidFill>
                  <a:srgbClr val="2B2E3C"/>
                </a:solidFill>
                <a:latin typeface="Bitter Medium" pitchFamily="34" charset="0"/>
              </a:rPr>
              <a:t>Ordinaria</a:t>
            </a:r>
            <a:r>
              <a:rPr lang="en-US" dirty="0">
                <a:solidFill>
                  <a:srgbClr val="2B2E3C"/>
                </a:solidFill>
                <a:latin typeface="Bitter Medium" pitchFamily="34" charset="0"/>
              </a:rPr>
              <a:t>” or missed too many classes.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2183011" y="5335786"/>
            <a:ext cx="6167199" cy="901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minimum of 5 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each part. If one part or more are failed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not done they will have to be retaken </a:t>
            </a:r>
            <a:endParaRPr lang="en-US" sz="1750" dirty="0"/>
          </a:p>
        </p:txBody>
      </p:sp>
      <p:sp>
        <p:nvSpPr>
          <p:cNvPr id="23" name="AutoShape 2" descr="Why is it Important to Study Concepts and Principles of Assessment? | CTC  Training">
            <a:extLst>
              <a:ext uri="{FF2B5EF4-FFF2-40B4-BE49-F238E27FC236}">
                <a16:creationId xmlns:a16="http://schemas.microsoft.com/office/drawing/2014/main" id="{23CCAFC9-88E2-4582-983C-1C755EDED2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ED209D6-80E4-4543-9940-6FE687B2C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2492" y="-16498"/>
            <a:ext cx="5897908" cy="82296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D970F2C-8A38-4769-A433-9847B5E8E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527" y="3196084"/>
            <a:ext cx="8461981" cy="1237595"/>
          </a:xfrm>
          <a:prstGeom prst="rect">
            <a:avLst/>
          </a:prstGeom>
        </p:spPr>
      </p:pic>
      <p:sp>
        <p:nvSpPr>
          <p:cNvPr id="31" name="Shape 12">
            <a:extLst>
              <a:ext uri="{FF2B5EF4-FFF2-40B4-BE49-F238E27FC236}">
                <a16:creationId xmlns:a16="http://schemas.microsoft.com/office/drawing/2014/main" id="{FFCE54AF-AEAB-4AA3-BCEE-9D9A4FF565D1}"/>
              </a:ext>
            </a:extLst>
          </p:cNvPr>
          <p:cNvSpPr/>
          <p:nvPr/>
        </p:nvSpPr>
        <p:spPr>
          <a:xfrm>
            <a:off x="1285260" y="6525434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32" name="Text 15">
            <a:extLst>
              <a:ext uri="{FF2B5EF4-FFF2-40B4-BE49-F238E27FC236}">
                <a16:creationId xmlns:a16="http://schemas.microsoft.com/office/drawing/2014/main" id="{F6A0EA19-3EB0-4348-8EBE-11D01E9FC4E0}"/>
              </a:ext>
            </a:extLst>
          </p:cNvPr>
          <p:cNvSpPr/>
          <p:nvPr/>
        </p:nvSpPr>
        <p:spPr>
          <a:xfrm>
            <a:off x="2335411" y="49977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</a:rPr>
              <a:t>Pass requirement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64185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496" y="291746"/>
            <a:ext cx="77883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3200" b="1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Prueba</a:t>
            </a: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de </a:t>
            </a:r>
            <a:r>
              <a:rPr lang="en-US" sz="3200" b="1" dirty="0" err="1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Certificación</a:t>
            </a:r>
            <a:r>
              <a:rPr lang="en-US" sz="32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C2 in June 2027 </a:t>
            </a:r>
          </a:p>
          <a:p>
            <a:pPr algn="ctr">
              <a:lnSpc>
                <a:spcPts val="5550"/>
              </a:lnSpc>
            </a:pPr>
            <a:r>
              <a:rPr lang="en-US" sz="2000" b="1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Official certification for this level in Spain</a:t>
            </a:r>
          </a:p>
          <a:p>
            <a:pPr algn="ctr">
              <a:lnSpc>
                <a:spcPts val="5550"/>
              </a:lnSpc>
            </a:pPr>
            <a:endParaRPr lang="en-US" sz="3200" b="1" dirty="0"/>
          </a:p>
          <a:p>
            <a:pPr marL="0" indent="0" algn="l">
              <a:lnSpc>
                <a:spcPts val="5550"/>
              </a:lnSpc>
              <a:buNone/>
            </a:pPr>
            <a:endParaRPr lang="en-US" sz="3200" b="1" dirty="0">
              <a:solidFill>
                <a:srgbClr val="2C3F42"/>
              </a:solidFill>
              <a:latin typeface="Bitter Medium" pitchFamily="34" charset="0"/>
              <a:ea typeface="Bitter Medium" pitchFamily="34" charset="-122"/>
              <a:cs typeface="Bitter Medium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999629" y="3563836"/>
            <a:ext cx="30480" cy="370082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5" name="Shape 2"/>
          <p:cNvSpPr/>
          <p:nvPr/>
        </p:nvSpPr>
        <p:spPr>
          <a:xfrm>
            <a:off x="1304092" y="2487259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6" name="Shape 3"/>
          <p:cNvSpPr/>
          <p:nvPr/>
        </p:nvSpPr>
        <p:spPr>
          <a:xfrm>
            <a:off x="774958" y="224734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93790" y="2360172"/>
            <a:ext cx="425232" cy="10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183011" y="2360172"/>
            <a:ext cx="3057644" cy="69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Prueba</a:t>
            </a: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de </a:t>
            </a:r>
            <a:r>
              <a:rPr lang="en-US" sz="2200" dirty="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Certificación</a:t>
            </a: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will assess these five parts: </a:t>
            </a:r>
            <a:endParaRPr lang="en-US" sz="2200" dirty="0"/>
          </a:p>
        </p:txBody>
      </p:sp>
      <p:sp>
        <p:nvSpPr>
          <p:cNvPr id="10" name="Shape 7"/>
          <p:cNvSpPr/>
          <p:nvPr/>
        </p:nvSpPr>
        <p:spPr>
          <a:xfrm>
            <a:off x="1273612" y="3622596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1" name="Shape 8"/>
          <p:cNvSpPr/>
          <p:nvPr/>
        </p:nvSpPr>
        <p:spPr>
          <a:xfrm>
            <a:off x="774958" y="6285523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pPr algn="ctr">
              <a:lnSpc>
                <a:spcPts val="2650"/>
              </a:lnSpc>
            </a:pPr>
            <a:r>
              <a:rPr lang="en-US" sz="2400" dirty="0">
                <a:solidFill>
                  <a:srgbClr val="2B2E3C"/>
                </a:solidFill>
                <a:latin typeface="Bitter Medium" pitchFamily="34" charset="0"/>
              </a:rPr>
              <a:t>3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2183011" y="34605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1273612" y="5007412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47675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8860" y="4845368"/>
            <a:ext cx="340162" cy="3899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B2E3C"/>
                </a:solidFill>
                <a:latin typeface="Bitter Medium" pitchFamily="34" charset="0"/>
              </a:rPr>
              <a:t>2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35696" y="6346105"/>
            <a:ext cx="2793754" cy="5516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Bitter Medium" pitchFamily="34" charset="0"/>
              </a:rPr>
              <a:t>Included in course registration, you don’t need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Bitter Medium" pitchFamily="34" charset="0"/>
              </a:rPr>
              <a:t>to do anything else. It can be done regardless of your</a:t>
            </a:r>
          </a:p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Bitter Medium" pitchFamily="34" charset="0"/>
              </a:rPr>
              <a:t>course attendance.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2183011" y="5335786"/>
            <a:ext cx="6942228" cy="9015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 average of 6,5 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 needed to pass. </a:t>
            </a:r>
            <a:r>
              <a:rPr lang="en-US" sz="1750" b="1" dirty="0">
                <a:solidFill>
                  <a:srgbClr val="FF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minimum of 5 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 each part</a:t>
            </a:r>
          </a:p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to make the average. Only one chance a year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</a:t>
            </a:r>
            <a:endParaRPr lang="en-US" sz="1750" dirty="0"/>
          </a:p>
        </p:txBody>
      </p:sp>
      <p:sp>
        <p:nvSpPr>
          <p:cNvPr id="23" name="AutoShape 2" descr="Why is it Important to Study Concepts and Principles of Assessment? | CTC  Training">
            <a:extLst>
              <a:ext uri="{FF2B5EF4-FFF2-40B4-BE49-F238E27FC236}">
                <a16:creationId xmlns:a16="http://schemas.microsoft.com/office/drawing/2014/main" id="{23CCAFC9-88E2-4582-983C-1C755EDED2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D970F2C-8A38-4769-A433-9847B5E8E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258" y="3204680"/>
            <a:ext cx="8461981" cy="1237595"/>
          </a:xfrm>
          <a:prstGeom prst="rect">
            <a:avLst/>
          </a:prstGeom>
        </p:spPr>
      </p:pic>
      <p:sp>
        <p:nvSpPr>
          <p:cNvPr id="31" name="Shape 12">
            <a:extLst>
              <a:ext uri="{FF2B5EF4-FFF2-40B4-BE49-F238E27FC236}">
                <a16:creationId xmlns:a16="http://schemas.microsoft.com/office/drawing/2014/main" id="{FFCE54AF-AEAB-4AA3-BCEE-9D9A4FF565D1}"/>
              </a:ext>
            </a:extLst>
          </p:cNvPr>
          <p:cNvSpPr/>
          <p:nvPr/>
        </p:nvSpPr>
        <p:spPr>
          <a:xfrm>
            <a:off x="1285260" y="6525434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E2C8B5"/>
          </a:solidFill>
          <a:ln/>
        </p:spPr>
      </p:sp>
      <p:sp>
        <p:nvSpPr>
          <p:cNvPr id="32" name="Text 15">
            <a:extLst>
              <a:ext uri="{FF2B5EF4-FFF2-40B4-BE49-F238E27FC236}">
                <a16:creationId xmlns:a16="http://schemas.microsoft.com/office/drawing/2014/main" id="{F6A0EA19-3EB0-4348-8EBE-11D01E9FC4E0}"/>
              </a:ext>
            </a:extLst>
          </p:cNvPr>
          <p:cNvSpPr/>
          <p:nvPr/>
        </p:nvSpPr>
        <p:spPr>
          <a:xfrm>
            <a:off x="2335411" y="49977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</a:rPr>
              <a:t>Pass requirement</a:t>
            </a:r>
            <a:endParaRPr lang="en-US" sz="22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3740138-5EDE-472E-A61F-B5B254D398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1493" y="-21962"/>
            <a:ext cx="5501898" cy="824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93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406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78498" y="465177"/>
            <a:ext cx="6988916" cy="528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150"/>
              </a:lnSpc>
              <a:buNone/>
            </a:pPr>
            <a:r>
              <a:rPr lang="en-US" sz="3300" dirty="0">
                <a:solidFill>
                  <a:srgbClr val="2C3F42"/>
                </a:solidFill>
                <a:latin typeface="Bitter Medium" pitchFamily="34" charset="0"/>
              </a:rPr>
              <a:t>Information sheet (on Aula Virtual)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5661054" y="1501378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5" name="Shape 2"/>
          <p:cNvSpPr/>
          <p:nvPr/>
        </p:nvSpPr>
        <p:spPr>
          <a:xfrm>
            <a:off x="6078498" y="1478518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6899" y="1374577"/>
            <a:ext cx="203002" cy="2537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70546" y="1924288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People with disabilities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6270546" y="2290048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s-ES" altLang="es-ES" sz="1400" dirty="0"/>
              <a:t> </a:t>
            </a:r>
            <a:r>
              <a:rPr lang="es-ES" altLang="es-ES" sz="1400" dirty="0" err="1"/>
              <a:t>If</a:t>
            </a:r>
            <a:r>
              <a:rPr lang="es-ES" altLang="es-ES" sz="1400" dirty="0"/>
              <a:t> </a:t>
            </a:r>
            <a:r>
              <a:rPr lang="es-ES" altLang="es-ES" sz="1400" dirty="0" err="1"/>
              <a:t>you</a:t>
            </a:r>
            <a:r>
              <a:rPr lang="es-ES" altLang="es-ES" sz="1400" dirty="0"/>
              <a:t> are </a:t>
            </a:r>
            <a:r>
              <a:rPr lang="es-ES" altLang="es-ES" sz="1400" dirty="0" err="1"/>
              <a:t>disabled</a:t>
            </a:r>
            <a:r>
              <a:rPr lang="es-ES" altLang="es-ES" sz="1400" dirty="0"/>
              <a:t>, </a:t>
            </a:r>
            <a:r>
              <a:rPr lang="es-ES" altLang="es-ES" sz="1400" dirty="0" err="1"/>
              <a:t>please</a:t>
            </a:r>
            <a:r>
              <a:rPr lang="es-ES" altLang="es-ES" sz="1400" dirty="0"/>
              <a:t> come and </a:t>
            </a:r>
            <a:r>
              <a:rPr lang="es-ES" altLang="es-ES" sz="1400" dirty="0" err="1"/>
              <a:t>talk</a:t>
            </a:r>
            <a:r>
              <a:rPr lang="es-ES" altLang="es-ES" sz="1400" dirty="0"/>
              <a:t> </a:t>
            </a:r>
            <a:r>
              <a:rPr lang="es-ES" altLang="es-ES" sz="1400" dirty="0" err="1"/>
              <a:t>to</a:t>
            </a:r>
            <a:r>
              <a:rPr lang="es-ES" altLang="es-ES" sz="1400" dirty="0"/>
              <a:t> me </a:t>
            </a:r>
            <a:r>
              <a:rPr lang="es-ES" altLang="es-ES" sz="1400" dirty="0" err="1"/>
              <a:t>for</a:t>
            </a:r>
            <a:r>
              <a:rPr lang="es-ES" altLang="es-ES" sz="1400" dirty="0"/>
              <a:t> </a:t>
            </a:r>
            <a:r>
              <a:rPr lang="es-ES" altLang="es-ES" sz="1400" dirty="0" err="1"/>
              <a:t>exams</a:t>
            </a:r>
            <a:r>
              <a:rPr lang="es-ES" altLang="es-ES" sz="1400" dirty="0"/>
              <a:t> and </a:t>
            </a:r>
            <a:r>
              <a:rPr lang="es-ES" altLang="es-ES" sz="1400" dirty="0" err="1"/>
              <a:t>classes</a:t>
            </a:r>
            <a:r>
              <a:rPr lang="es-ES" altLang="es-ES" sz="1400" dirty="0"/>
              <a:t> </a:t>
            </a:r>
            <a:r>
              <a:rPr lang="es-ES" altLang="es-ES" sz="1400" dirty="0" err="1"/>
              <a:t>to</a:t>
            </a:r>
            <a:r>
              <a:rPr lang="es-ES" altLang="es-ES" sz="1400" dirty="0"/>
              <a:t> be </a:t>
            </a:r>
            <a:r>
              <a:rPr lang="es-ES" altLang="es-ES" sz="1400" dirty="0" err="1"/>
              <a:t>adapted</a:t>
            </a:r>
            <a:r>
              <a:rPr lang="es-ES" altLang="es-ES" sz="1400" dirty="0"/>
              <a:t>.</a:t>
            </a:r>
          </a:p>
        </p:txBody>
      </p:sp>
      <p:sp>
        <p:nvSpPr>
          <p:cNvPr id="10" name="Shape 6"/>
          <p:cNvSpPr/>
          <p:nvPr/>
        </p:nvSpPr>
        <p:spPr>
          <a:xfrm>
            <a:off x="5976997" y="3175635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11" name="Shape 7"/>
          <p:cNvSpPr/>
          <p:nvPr/>
        </p:nvSpPr>
        <p:spPr>
          <a:xfrm>
            <a:off x="6078498" y="3152775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14" name="Text 9"/>
          <p:cNvSpPr/>
          <p:nvPr/>
        </p:nvSpPr>
        <p:spPr>
          <a:xfrm>
            <a:off x="6270546" y="3598545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General information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6270546" y="3964305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About the school, contact and social media, </a:t>
            </a:r>
            <a:r>
              <a:rPr lang="en-US" sz="1300" dirty="0" err="1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wifi</a:t>
            </a: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student ID, class change, “</a:t>
            </a:r>
            <a:r>
              <a:rPr lang="en-US" sz="1300" dirty="0" err="1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renuncia</a:t>
            </a: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y </a:t>
            </a:r>
            <a:r>
              <a:rPr lang="en-US" sz="1300" dirty="0" err="1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anulación</a:t>
            </a: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” 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068558" y="4849892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17" name="Shape 12"/>
          <p:cNvSpPr/>
          <p:nvPr/>
        </p:nvSpPr>
        <p:spPr>
          <a:xfrm>
            <a:off x="6078498" y="4827032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20" name="Text 14"/>
          <p:cNvSpPr/>
          <p:nvPr/>
        </p:nvSpPr>
        <p:spPr>
          <a:xfrm>
            <a:off x="6270546" y="5272802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Rules and obligations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6270546" y="5638562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s-ES" sz="1400" dirty="0"/>
              <a:t>attendance to class, punctuality, no smoking, privacy, work outside the class, mobile use, respect.</a:t>
            </a:r>
          </a:p>
        </p:txBody>
      </p:sp>
      <p:sp>
        <p:nvSpPr>
          <p:cNvPr id="22" name="Shape 16"/>
          <p:cNvSpPr/>
          <p:nvPr/>
        </p:nvSpPr>
        <p:spPr>
          <a:xfrm>
            <a:off x="5976997" y="6524149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  <p:txBody>
          <a:bodyPr/>
          <a:lstStyle/>
          <a:p>
            <a:endParaRPr lang="es-ES" dirty="0"/>
          </a:p>
        </p:txBody>
      </p:sp>
      <p:sp>
        <p:nvSpPr>
          <p:cNvPr id="23" name="Shape 17"/>
          <p:cNvSpPr/>
          <p:nvPr/>
        </p:nvSpPr>
        <p:spPr>
          <a:xfrm>
            <a:off x="6078498" y="6501289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26" name="Text 19"/>
          <p:cNvSpPr/>
          <p:nvPr/>
        </p:nvSpPr>
        <p:spPr>
          <a:xfrm>
            <a:off x="6270546" y="6947059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Evaluation and </a:t>
            </a:r>
            <a:r>
              <a:rPr lang="en-US" sz="1650" i="1" dirty="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Pruebas</a:t>
            </a:r>
            <a:r>
              <a:rPr lang="en-US" sz="1650" i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de </a:t>
            </a:r>
            <a:r>
              <a:rPr lang="en-US" sz="1650" i="1" dirty="0" err="1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Certificación</a:t>
            </a:r>
            <a:endParaRPr lang="en-US" sz="1650" i="1" dirty="0"/>
          </a:p>
        </p:txBody>
      </p:sp>
      <p:sp>
        <p:nvSpPr>
          <p:cNvPr id="27" name="Text 20"/>
          <p:cNvSpPr/>
          <p:nvPr/>
        </p:nvSpPr>
        <p:spPr>
          <a:xfrm>
            <a:off x="6270546" y="7312819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endParaRPr lang="en-US" sz="1300" dirty="0"/>
          </a:p>
        </p:txBody>
      </p:sp>
      <p:pic>
        <p:nvPicPr>
          <p:cNvPr id="28" name="4 Imagen" descr="dog-734689_640.jpg">
            <a:extLst>
              <a:ext uri="{FF2B5EF4-FFF2-40B4-BE49-F238E27FC236}">
                <a16:creationId xmlns:a16="http://schemas.microsoft.com/office/drawing/2014/main" id="{3EE47568-69CB-4929-8EAA-2F6BD8D546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17"/>
            <a:ext cx="5772150" cy="824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609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82955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700"/>
              </a:lnSpc>
              <a:buNone/>
            </a:pPr>
            <a:r>
              <a:rPr lang="en-US" sz="61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Ready to Excel?</a:t>
            </a:r>
            <a:endParaRPr lang="en-US" sz="61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10133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44253" y="223599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Resources Available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644253" y="2726412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Library with computers, computer room, WiFi, books, and </a:t>
            </a:r>
          </a:p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Other vintage materials: DVDs 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542943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44253" y="367760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Office Hours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644253" y="4168021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Tuesdays &amp; Thursdays 18:00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984552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44253" y="511921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Contact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644253" y="5609630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rcebreirosalvarez@educa.madrid.org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93790" y="6312694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35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Have a brilliant time and truly enjoy the class!</a:t>
            </a:r>
            <a:endParaRPr lang="en-US" sz="3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7">
            <a:extLst>
              <a:ext uri="{FF2B5EF4-FFF2-40B4-BE49-F238E27FC236}">
                <a16:creationId xmlns:a16="http://schemas.microsoft.com/office/drawing/2014/main" id="{C3E590DD-517F-44E7-8C8C-7212D0312A81}"/>
              </a:ext>
            </a:extLst>
          </p:cNvPr>
          <p:cNvSpPr/>
          <p:nvPr/>
        </p:nvSpPr>
        <p:spPr>
          <a:xfrm>
            <a:off x="793790" y="6301621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04462"/>
            <a:ext cx="6700004" cy="1958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C2 English Course  (CEFR)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559356" y="3131284"/>
            <a:ext cx="3664744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28224" y="34380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Duration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3928467"/>
            <a:ext cx="31958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135 hours total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3096355"/>
            <a:ext cx="3664863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19782" y="343804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Schedule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9782" y="3928467"/>
            <a:ext cx="31959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September 2026 -May 2027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4752618"/>
            <a:ext cx="7556421" cy="1322189"/>
          </a:xfrm>
          <a:prstGeom prst="roundRect">
            <a:avLst>
              <a:gd name="adj" fmla="val 7205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  <p:txBody>
          <a:bodyPr/>
          <a:lstStyle/>
          <a:p>
            <a:endParaRPr lang="es-ES" dirty="0"/>
          </a:p>
        </p:txBody>
      </p:sp>
      <p:sp>
        <p:nvSpPr>
          <p:cNvPr id="11" name="Text 8"/>
          <p:cNvSpPr/>
          <p:nvPr/>
        </p:nvSpPr>
        <p:spPr>
          <a:xfrm>
            <a:off x="1028224" y="498705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In-person Classes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8224" y="5477470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Tuesdays 18:30-20:30    Classroom 17</a:t>
            </a:r>
            <a:endParaRPr lang="en-US" sz="1750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122110A-96D4-40CB-9F24-F7C60AB2E143}"/>
              </a:ext>
            </a:extLst>
          </p:cNvPr>
          <p:cNvSpPr/>
          <p:nvPr/>
        </p:nvSpPr>
        <p:spPr>
          <a:xfrm>
            <a:off x="861743" y="6431401"/>
            <a:ext cx="74205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2B2E3C"/>
                </a:solidFill>
                <a:latin typeface="Bitter Medium" pitchFamily="34" charset="0"/>
              </a:rPr>
              <a:t>Online Work (Thursdays)</a:t>
            </a:r>
          </a:p>
          <a:p>
            <a:endParaRPr lang="en-US" dirty="0"/>
          </a:p>
          <a:p>
            <a:r>
              <a:rPr lang="en-US" sz="16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On Aula Virtual </a:t>
            </a:r>
            <a:r>
              <a:rPr lang="en-US" sz="16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and short online interactions in the first term and 5-minute presentations on a list of topics from previous C2 oral exams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1786060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9182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Course Objectives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340769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44253" y="2475428"/>
            <a:ext cx="32245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Natural Communication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644253" y="2965847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 varied situational skills: personal, academic, professional contexts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45280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644253" y="427994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Rich Vocabulary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644253" y="4770358"/>
            <a:ext cx="670595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Understand and produce texts with sophisticated structures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586889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644253" y="572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Complex Topics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644253" y="6211967"/>
            <a:ext cx="670595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Handle abstract and concrete subjects across different registers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406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78498" y="465177"/>
            <a:ext cx="4229814" cy="528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Four Core Skills</a:t>
            </a:r>
            <a:endParaRPr lang="en-US" sz="3300" dirty="0"/>
          </a:p>
        </p:txBody>
      </p:sp>
      <p:sp>
        <p:nvSpPr>
          <p:cNvPr id="4" name="Shape 1"/>
          <p:cNvSpPr/>
          <p:nvPr/>
        </p:nvSpPr>
        <p:spPr>
          <a:xfrm>
            <a:off x="6078498" y="1501378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</p:sp>
      <p:sp>
        <p:nvSpPr>
          <p:cNvPr id="5" name="Shape 2"/>
          <p:cNvSpPr/>
          <p:nvPr/>
        </p:nvSpPr>
        <p:spPr>
          <a:xfrm>
            <a:off x="6078498" y="1478518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6" name="Shape 3"/>
          <p:cNvSpPr/>
          <p:nvPr/>
        </p:nvSpPr>
        <p:spPr>
          <a:xfrm>
            <a:off x="9804618" y="1247656"/>
            <a:ext cx="507563" cy="507563"/>
          </a:xfrm>
          <a:prstGeom prst="roundRect">
            <a:avLst>
              <a:gd name="adj" fmla="val 180155"/>
            </a:avLst>
          </a:prstGeom>
          <a:solidFill>
            <a:srgbClr val="D2600F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6899" y="1374577"/>
            <a:ext cx="203002" cy="2537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270546" y="1924288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Speaking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6270546" y="2290048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Debating, discussing, negotiating, complex presentations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6078498" y="3175635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</p:sp>
      <p:sp>
        <p:nvSpPr>
          <p:cNvPr id="11" name="Shape 7"/>
          <p:cNvSpPr/>
          <p:nvPr/>
        </p:nvSpPr>
        <p:spPr>
          <a:xfrm>
            <a:off x="6078498" y="3152775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12" name="Shape 8"/>
          <p:cNvSpPr/>
          <p:nvPr/>
        </p:nvSpPr>
        <p:spPr>
          <a:xfrm>
            <a:off x="9804618" y="2921913"/>
            <a:ext cx="507563" cy="507563"/>
          </a:xfrm>
          <a:prstGeom prst="roundRect">
            <a:avLst>
              <a:gd name="adj" fmla="val 180155"/>
            </a:avLst>
          </a:prstGeom>
          <a:solidFill>
            <a:srgbClr val="D2600F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6899" y="3048833"/>
            <a:ext cx="203002" cy="25372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70546" y="3598545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Reading</a:t>
            </a:r>
            <a:endParaRPr lang="en-US" sz="1650" dirty="0"/>
          </a:p>
        </p:txBody>
      </p:sp>
      <p:sp>
        <p:nvSpPr>
          <p:cNvPr id="15" name="Text 10"/>
          <p:cNvSpPr/>
          <p:nvPr/>
        </p:nvSpPr>
        <p:spPr>
          <a:xfrm>
            <a:off x="6270546" y="3964305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Authentic books, internet articles, newspapers</a:t>
            </a:r>
            <a:endParaRPr lang="en-US" sz="1300" dirty="0"/>
          </a:p>
        </p:txBody>
      </p:sp>
      <p:sp>
        <p:nvSpPr>
          <p:cNvPr id="16" name="Shape 11"/>
          <p:cNvSpPr/>
          <p:nvPr/>
        </p:nvSpPr>
        <p:spPr>
          <a:xfrm>
            <a:off x="6078498" y="4849892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</p:sp>
      <p:sp>
        <p:nvSpPr>
          <p:cNvPr id="17" name="Shape 12"/>
          <p:cNvSpPr/>
          <p:nvPr/>
        </p:nvSpPr>
        <p:spPr>
          <a:xfrm>
            <a:off x="6078498" y="4827032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18" name="Shape 13"/>
          <p:cNvSpPr/>
          <p:nvPr/>
        </p:nvSpPr>
        <p:spPr>
          <a:xfrm>
            <a:off x="9804618" y="4596170"/>
            <a:ext cx="507563" cy="507563"/>
          </a:xfrm>
          <a:prstGeom prst="roundRect">
            <a:avLst>
              <a:gd name="adj" fmla="val 180155"/>
            </a:avLst>
          </a:prstGeom>
          <a:solidFill>
            <a:srgbClr val="D2600F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899" y="4723090"/>
            <a:ext cx="203002" cy="25372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270546" y="5272802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Listening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6270546" y="5638562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Interviews, YouTube, radio, news, TED talks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6078498" y="6524149"/>
            <a:ext cx="7959804" cy="1251347"/>
          </a:xfrm>
          <a:prstGeom prst="roundRect">
            <a:avLst>
              <a:gd name="adj" fmla="val 8769"/>
            </a:avLst>
          </a:prstGeom>
          <a:solidFill>
            <a:srgbClr val="FFF8F0"/>
          </a:solidFill>
          <a:ln/>
        </p:spPr>
      </p:sp>
      <p:sp>
        <p:nvSpPr>
          <p:cNvPr id="23" name="Shape 17"/>
          <p:cNvSpPr/>
          <p:nvPr/>
        </p:nvSpPr>
        <p:spPr>
          <a:xfrm>
            <a:off x="6078498" y="6501289"/>
            <a:ext cx="7959804" cy="91440"/>
          </a:xfrm>
          <a:prstGeom prst="roundRect">
            <a:avLst>
              <a:gd name="adj" fmla="val 77714"/>
            </a:avLst>
          </a:prstGeom>
          <a:solidFill>
            <a:srgbClr val="D2600F"/>
          </a:solidFill>
          <a:ln/>
        </p:spPr>
      </p:sp>
      <p:sp>
        <p:nvSpPr>
          <p:cNvPr id="24" name="Shape 18"/>
          <p:cNvSpPr/>
          <p:nvPr/>
        </p:nvSpPr>
        <p:spPr>
          <a:xfrm>
            <a:off x="9804618" y="6270427"/>
            <a:ext cx="507563" cy="507563"/>
          </a:xfrm>
          <a:prstGeom prst="roundRect">
            <a:avLst>
              <a:gd name="adj" fmla="val 180155"/>
            </a:avLst>
          </a:prstGeom>
          <a:solidFill>
            <a:srgbClr val="D2600F"/>
          </a:solidFill>
          <a:ln/>
        </p:spPr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6899" y="6397347"/>
            <a:ext cx="203002" cy="253722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6270546" y="6947059"/>
            <a:ext cx="2114907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Writing</a:t>
            </a:r>
            <a:endParaRPr lang="en-US" sz="1650" dirty="0"/>
          </a:p>
        </p:txBody>
      </p:sp>
      <p:sp>
        <p:nvSpPr>
          <p:cNvPr id="27" name="Text 20"/>
          <p:cNvSpPr/>
          <p:nvPr/>
        </p:nvSpPr>
        <p:spPr>
          <a:xfrm>
            <a:off x="6270546" y="7312819"/>
            <a:ext cx="7575709" cy="2706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Essays, articles, formal letters, proposals, reviews, reports, expressing opinions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3769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Grammar &amp; Vocabulary Focus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62223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Grammar Review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3203377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Inversion and fronting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364557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Complex conditional sentences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4450675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Advanced phrasal verbs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4892873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Reporting and verb patterns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93790" y="5335072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Review of tenses and conditionals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6140172"/>
            <a:ext cx="35015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Expressing concession, contrast, cause, reason and purpose</a:t>
            </a:r>
          </a:p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Cleft sentences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4856321" y="2622233"/>
            <a:ext cx="294882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Vocabulary Expansion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4856321" y="3203377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Specialised and abstract topics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56321" y="4008477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Colloquial and academic expressions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4856321" y="4813578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Collocations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4856321" y="5255776"/>
            <a:ext cx="35015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Multi-word verbs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856321" y="5697974"/>
            <a:ext cx="3501509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Areas: Travelling,  tourism, the media, education and work, success and achievement, social problems, immigration, housing, communication and languages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5077" y="483275"/>
            <a:ext cx="4394121" cy="549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Course Materials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2811661" y="6348532"/>
            <a:ext cx="2197060" cy="274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Main Textbook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2154436" y="6728460"/>
            <a:ext cx="3511510" cy="274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b="1" i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  <a:hlinkClick r:id="rId3"/>
              </a:rPr>
              <a:t>Close-Up C2 </a:t>
            </a: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  <a:hlinkClick r:id="rId3"/>
              </a:rPr>
              <a:t> </a:t>
            </a: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  National Geographic Learning 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2676406" y="7108388"/>
            <a:ext cx="2467570" cy="274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with optional Workbook</a:t>
            </a:r>
            <a:endParaRPr lang="en-US" sz="17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7591" y="1383983"/>
            <a:ext cx="4744998" cy="474499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21560" y="6348651"/>
            <a:ext cx="2197060" cy="2745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150"/>
              </a:lnSpc>
              <a:buNone/>
            </a:pPr>
            <a:r>
              <a:rPr lang="en-US" sz="17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Authentic Reading</a:t>
            </a:r>
            <a:endParaRPr lang="en-US" sz="1700" dirty="0"/>
          </a:p>
        </p:txBody>
      </p:sp>
      <p:sp>
        <p:nvSpPr>
          <p:cNvPr id="9" name="Text 5"/>
          <p:cNvSpPr/>
          <p:nvPr/>
        </p:nvSpPr>
        <p:spPr>
          <a:xfrm>
            <a:off x="7424976" y="6728579"/>
            <a:ext cx="6590348" cy="5622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You’ll read a book in English in groups, </a:t>
            </a:r>
          </a:p>
          <a:p>
            <a:pPr marL="0" indent="0" algn="ctr">
              <a:lnSpc>
                <a:spcPts val="2200"/>
              </a:lnSpc>
              <a:buNone/>
            </a:pPr>
            <a:r>
              <a:rPr lang="en-US" sz="13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you’ll write a review and will do a group communicative task in March</a:t>
            </a:r>
          </a:p>
          <a:p>
            <a:pPr marL="0" indent="0" algn="ctr">
              <a:lnSpc>
                <a:spcPts val="2200"/>
              </a:lnSpc>
              <a:buNone/>
            </a:pP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186220" y="7800261"/>
            <a:ext cx="12653367" cy="281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50" dirty="0"/>
          </a:p>
        </p:txBody>
      </p:sp>
      <p:pic>
        <p:nvPicPr>
          <p:cNvPr id="1026" name="Picture 2" descr="Close up C2. Student's book with Spark">
            <a:extLst>
              <a:ext uri="{FF2B5EF4-FFF2-40B4-BE49-F238E27FC236}">
                <a16:creationId xmlns:a16="http://schemas.microsoft.com/office/drawing/2014/main" id="{2A324A91-96EA-4A34-A308-7C1F64107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02" y="1032510"/>
            <a:ext cx="4394121" cy="5181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454" y="4217671"/>
            <a:ext cx="3908465" cy="3908465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4434364" y="311825"/>
            <a:ext cx="576167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Class Language Policy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27" y="1020604"/>
            <a:ext cx="3012877" cy="30128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 rot="21326496">
            <a:off x="597395" y="4994491"/>
            <a:ext cx="5006412" cy="222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6600" b="1" dirty="0">
                <a:solidFill>
                  <a:srgbClr val="F44444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English Only</a:t>
            </a:r>
            <a:endParaRPr lang="en-US" sz="66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067" y="999053"/>
            <a:ext cx="3012877" cy="301287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86042" y="43451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310001" y="1020604"/>
            <a:ext cx="3012877" cy="3012877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96866" y="1048941"/>
            <a:ext cx="3012877" cy="301287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386042" y="3824825"/>
            <a:ext cx="1892488" cy="579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2200" b="1" dirty="0">
              <a:solidFill>
                <a:srgbClr val="2B2E3C"/>
              </a:solidFill>
              <a:latin typeface="Bitter Medium" pitchFamily="34" charset="0"/>
              <a:ea typeface="Bitter Medium" pitchFamily="34" charset="-122"/>
              <a:cs typeface="Bitter Medium" pitchFamily="34" charset="-120"/>
            </a:endParaRPr>
          </a:p>
          <a:p>
            <a:pPr marL="0" indent="0" algn="ctr">
              <a:lnSpc>
                <a:spcPts val="2750"/>
              </a:lnSpc>
              <a:buNone/>
            </a:pPr>
            <a:r>
              <a:rPr lang="en-US" sz="28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SPANISH</a:t>
            </a:r>
            <a:endParaRPr lang="en-US" sz="2800" dirty="0"/>
          </a:p>
        </p:txBody>
      </p:sp>
      <p:sp>
        <p:nvSpPr>
          <p:cNvPr id="12" name="Text 5"/>
          <p:cNvSpPr/>
          <p:nvPr/>
        </p:nvSpPr>
        <p:spPr>
          <a:xfrm>
            <a:off x="9392126" y="1259871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 jokin´?</a:t>
            </a:r>
            <a:endParaRPr lang="en-US" sz="22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835" y="13179862"/>
            <a:ext cx="3012877" cy="3012877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396835" y="163344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44444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English Only</a:t>
            </a:r>
            <a:endParaRPr lang="en-US" sz="2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00106"/>
            <a:ext cx="695229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Attendance Requirements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962394"/>
            <a:ext cx="7556421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70%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3116699" y="3994190"/>
            <a:ext cx="29104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Minimum Attendance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448460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Required for continuous assessment, Evaluación Ordinaria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5102662"/>
            <a:ext cx="7556421" cy="1326713"/>
          </a:xfrm>
          <a:prstGeom prst="roundRect">
            <a:avLst>
              <a:gd name="adj" fmla="val 7181"/>
            </a:avLst>
          </a:prstGeom>
          <a:solidFill>
            <a:srgbClr val="FCF2B5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5454372"/>
            <a:ext cx="283488" cy="2268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30906" y="5386149"/>
            <a:ext cx="65924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Participation:</a:t>
            </a: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Communicative approach requires active speaking, participation, and online work completion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32472"/>
            <a:ext cx="673119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Online Learning Platform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8141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4036457"/>
            <a:ext cx="3664744" cy="30480"/>
          </a:xfrm>
          <a:prstGeom prst="rect">
            <a:avLst/>
          </a:prstGeom>
          <a:solidFill>
            <a:srgbClr val="D2600F"/>
          </a:solidFill>
          <a:ln/>
        </p:spPr>
      </p:sp>
      <p:sp>
        <p:nvSpPr>
          <p:cNvPr id="6" name="Text 3"/>
          <p:cNvSpPr/>
          <p:nvPr/>
        </p:nvSpPr>
        <p:spPr>
          <a:xfrm>
            <a:off x="6280190" y="42107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Access Aula Virtual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280190" y="4701183"/>
            <a:ext cx="36647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u="sng" dirty="0">
                <a:solidFill>
                  <a:srgbClr val="D2600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School’s website</a:t>
            </a: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→ Acceso a Aula virtual → Departamento de Inglés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171748" y="3681413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Bitter Light" pitchFamily="34" charset="0"/>
                <a:ea typeface="Bitter Light" pitchFamily="34" charset="-122"/>
                <a:cs typeface="Bitter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748" y="4036457"/>
            <a:ext cx="3664863" cy="30480"/>
          </a:xfrm>
          <a:prstGeom prst="rect">
            <a:avLst/>
          </a:prstGeom>
          <a:solidFill>
            <a:srgbClr val="D2600F"/>
          </a:solidFill>
          <a:ln/>
        </p:spPr>
      </p:sp>
      <p:sp>
        <p:nvSpPr>
          <p:cNvPr id="10" name="Text 7"/>
          <p:cNvSpPr/>
          <p:nvPr/>
        </p:nvSpPr>
        <p:spPr>
          <a:xfrm>
            <a:off x="10171748" y="42107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Find Course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171748" y="4701183"/>
            <a:ext cx="3664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Navigate to "RAMIRO C2.2 2026-27"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692</Words>
  <Application>Microsoft Office PowerPoint</Application>
  <PresentationFormat>Personalizado</PresentationFormat>
  <Paragraphs>139</Paragraphs>
  <Slides>14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1" baseType="lpstr">
      <vt:lpstr>Arial Black</vt:lpstr>
      <vt:lpstr>Bitter Light</vt:lpstr>
      <vt:lpstr>Open Sans</vt:lpstr>
      <vt:lpstr>Arial</vt:lpstr>
      <vt:lpstr>Calibri</vt:lpstr>
      <vt:lpstr>Bitter Medium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/>
  <cp:lastModifiedBy>Cebreiros Alvarez, Ramiro</cp:lastModifiedBy>
  <cp:revision>17</cp:revision>
  <dcterms:created xsi:type="dcterms:W3CDTF">2025-09-11T13:18:10Z</dcterms:created>
  <dcterms:modified xsi:type="dcterms:W3CDTF">2026-09-09T18:19:00Z</dcterms:modified>
</cp:coreProperties>
</file>