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7A772D0-D0E3-4560-BF7D-39CF252E198E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85A3C8-6190-4197-936F-5E67F1DA35FD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133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72D0-D0E3-4560-BF7D-39CF252E198E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A3C8-6190-4197-936F-5E67F1DA35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030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72D0-D0E3-4560-BF7D-39CF252E198E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A3C8-6190-4197-936F-5E67F1DA35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79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72D0-D0E3-4560-BF7D-39CF252E198E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A3C8-6190-4197-936F-5E67F1DA35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33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7A772D0-D0E3-4560-BF7D-39CF252E198E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585A3C8-6190-4197-936F-5E67F1DA35FD}" type="slidenum">
              <a:rPr lang="es-ES" smtClean="0"/>
              <a:t>‹Nº›</a:t>
            </a:fld>
            <a:endParaRPr lang="es-E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17458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72D0-D0E3-4560-BF7D-39CF252E198E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A3C8-6190-4197-936F-5E67F1DA35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0170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72D0-D0E3-4560-BF7D-39CF252E198E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A3C8-6190-4197-936F-5E67F1DA35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134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72D0-D0E3-4560-BF7D-39CF252E198E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A3C8-6190-4197-936F-5E67F1DA35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80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72D0-D0E3-4560-BF7D-39CF252E198E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A3C8-6190-4197-936F-5E67F1DA35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36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7A772D0-D0E3-4560-BF7D-39CF252E198E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585A3C8-6190-4197-936F-5E67F1DA35F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9555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7A772D0-D0E3-4560-BF7D-39CF252E198E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585A3C8-6190-4197-936F-5E67F1DA35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0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7A772D0-D0E3-4560-BF7D-39CF252E198E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585A3C8-6190-4197-936F-5E67F1DA35FD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960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44687-D4A0-4F0D-9E4A-5F3ED81D3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5712" y="2557996"/>
            <a:ext cx="10318418" cy="2015873"/>
          </a:xfrm>
        </p:spPr>
        <p:txBody>
          <a:bodyPr/>
          <a:lstStyle/>
          <a:p>
            <a:r>
              <a:rPr lang="es-ES" dirty="0">
                <a:latin typeface="Broadway" panose="04040905080B02020502" pitchFamily="82" charset="0"/>
              </a:rPr>
              <a:t>PEN NAMES </a:t>
            </a:r>
            <a:br>
              <a:rPr lang="es-ES" dirty="0"/>
            </a:b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2BC871-0F6F-4171-B79B-684546EF8F04}"/>
              </a:ext>
            </a:extLst>
          </p:cNvPr>
          <p:cNvSpPr txBox="1"/>
          <p:nvPr/>
        </p:nvSpPr>
        <p:spPr>
          <a:xfrm>
            <a:off x="3723859" y="3429000"/>
            <a:ext cx="8958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err="1">
                <a:latin typeface="Constantia" panose="02030602050306030303" pitchFamily="18" charset="0"/>
              </a:rPr>
              <a:t>of</a:t>
            </a:r>
            <a:r>
              <a:rPr lang="es-ES" sz="5400" dirty="0">
                <a:latin typeface="Constantia" panose="02030602050306030303" pitchFamily="18" charset="0"/>
              </a:rPr>
              <a:t> </a:t>
            </a:r>
            <a:r>
              <a:rPr lang="es-ES" sz="5400" dirty="0" err="1">
                <a:latin typeface="Constantia" panose="02030602050306030303" pitchFamily="18" charset="0"/>
              </a:rPr>
              <a:t>Famous</a:t>
            </a:r>
            <a:r>
              <a:rPr lang="es-ES" sz="5400" dirty="0">
                <a:latin typeface="Constantia" panose="02030602050306030303" pitchFamily="18" charset="0"/>
              </a:rPr>
              <a:t> </a:t>
            </a:r>
            <a:r>
              <a:rPr lang="es-ES" sz="5400" dirty="0" err="1">
                <a:latin typeface="Constantia" panose="02030602050306030303" pitchFamily="18" charset="0"/>
              </a:rPr>
              <a:t>Female</a:t>
            </a:r>
            <a:r>
              <a:rPr lang="es-ES" sz="5400" dirty="0">
                <a:latin typeface="Constantia" panose="02030602050306030303" pitchFamily="18" charset="0"/>
              </a:rPr>
              <a:t> </a:t>
            </a:r>
            <a:r>
              <a:rPr lang="es-ES" sz="5400" dirty="0" err="1">
                <a:latin typeface="Constantia" panose="02030602050306030303" pitchFamily="18" charset="0"/>
              </a:rPr>
              <a:t>Authors</a:t>
            </a:r>
            <a:endParaRPr lang="es-ES" sz="5400" dirty="0">
              <a:latin typeface="Constantia" panose="02030602050306030303" pitchFamily="18" charset="0"/>
            </a:endParaRPr>
          </a:p>
        </p:txBody>
      </p:sp>
      <p:pic>
        <p:nvPicPr>
          <p:cNvPr id="1040" name="Picture 16" descr="Resultado de imagen de pluma clipart&quot;">
            <a:extLst>
              <a:ext uri="{FF2B5EF4-FFF2-40B4-BE49-F238E27FC236}">
                <a16:creationId xmlns:a16="http://schemas.microsoft.com/office/drawing/2014/main" id="{28AF04B9-79BB-4364-8491-53F6BA692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8" y="241852"/>
            <a:ext cx="3816626" cy="637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86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EF171-0D3D-4389-9012-87FBA3C0B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dirty="0"/>
              <a:t>1997 – Joane Rowling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60F712-42C5-4CE7-9D2E-459601BEF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474339" cy="3593591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/>
              <a:t>PEN NAME:  J.K. Rowling, Robert Galbraith</a:t>
            </a:r>
          </a:p>
          <a:p>
            <a:pPr marL="0" indent="0">
              <a:buNone/>
            </a:pPr>
            <a:r>
              <a:rPr lang="es-ES" sz="2800" dirty="0"/>
              <a:t>FAMOUS WORKS: </a:t>
            </a:r>
          </a:p>
          <a:p>
            <a:pPr>
              <a:buFontTx/>
              <a:buChar char="-"/>
            </a:pPr>
            <a:r>
              <a:rPr lang="es-ES" sz="2800" dirty="0"/>
              <a:t>‘Harry Potter’ as J.K Rowling</a:t>
            </a:r>
          </a:p>
          <a:p>
            <a:pPr>
              <a:buFontTx/>
              <a:buChar char="-"/>
            </a:pPr>
            <a:r>
              <a:rPr lang="es-ES" sz="2800" dirty="0"/>
              <a:t>‘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Cuckoo’s</a:t>
            </a:r>
            <a:r>
              <a:rPr lang="es-ES" sz="2800" dirty="0"/>
              <a:t> </a:t>
            </a:r>
            <a:r>
              <a:rPr lang="es-ES" sz="2800" dirty="0" err="1"/>
              <a:t>Calling</a:t>
            </a:r>
            <a:r>
              <a:rPr lang="es-ES" sz="2800" dirty="0"/>
              <a:t>’ as Galbraith</a:t>
            </a:r>
          </a:p>
          <a:p>
            <a:endParaRPr lang="es-ES" dirty="0"/>
          </a:p>
        </p:txBody>
      </p:sp>
      <p:pic>
        <p:nvPicPr>
          <p:cNvPr id="9220" name="Picture 4" descr="Resultado de imagen de joanne rowling harry potter&quot;">
            <a:extLst>
              <a:ext uri="{FF2B5EF4-FFF2-40B4-BE49-F238E27FC236}">
                <a16:creationId xmlns:a16="http://schemas.microsoft.com/office/drawing/2014/main" id="{F95AB2C7-C69D-47F2-852E-2BF51B66B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017" y="1557132"/>
            <a:ext cx="4043914" cy="444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65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C55E34-52E8-4E46-87EC-7E5C99375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399" y="685800"/>
            <a:ext cx="10595765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6000" b="1" dirty="0" err="1">
                <a:latin typeface="Imprint MT Shadow" panose="04020605060303030202" pitchFamily="82" charset="0"/>
              </a:rPr>
              <a:t>Here’s</a:t>
            </a:r>
            <a:r>
              <a:rPr lang="es-ES" sz="6000" b="1" dirty="0">
                <a:latin typeface="Imprint MT Shadow" panose="04020605060303030202" pitchFamily="82" charset="0"/>
              </a:rPr>
              <a:t> a </a:t>
            </a:r>
            <a:r>
              <a:rPr lang="es-ES" sz="6000" b="1" dirty="0" err="1">
                <a:latin typeface="Imprint MT Shadow" panose="04020605060303030202" pitchFamily="82" charset="0"/>
              </a:rPr>
              <a:t>brief</a:t>
            </a:r>
            <a:r>
              <a:rPr lang="es-ES" sz="6000" b="1" dirty="0">
                <a:latin typeface="Imprint MT Shadow" panose="04020605060303030202" pitchFamily="82" charset="0"/>
              </a:rPr>
              <a:t> timeline </a:t>
            </a:r>
            <a:r>
              <a:rPr lang="es-ES" sz="6000" b="1" dirty="0" err="1">
                <a:latin typeface="Imprint MT Shadow" panose="04020605060303030202" pitchFamily="82" charset="0"/>
              </a:rPr>
              <a:t>of</a:t>
            </a:r>
            <a:r>
              <a:rPr lang="es-ES" sz="6000" b="1" dirty="0">
                <a:latin typeface="Imprint MT Shadow" panose="04020605060303030202" pitchFamily="82" charset="0"/>
              </a:rPr>
              <a:t> </a:t>
            </a:r>
            <a:r>
              <a:rPr lang="es-ES" sz="6000" b="1" dirty="0" err="1">
                <a:latin typeface="Imprint MT Shadow" panose="04020605060303030202" pitchFamily="82" charset="0"/>
              </a:rPr>
              <a:t>some</a:t>
            </a:r>
            <a:r>
              <a:rPr lang="es-ES" sz="6000" b="1" dirty="0">
                <a:latin typeface="Imprint MT Shadow" panose="04020605060303030202" pitchFamily="82" charset="0"/>
              </a:rPr>
              <a:t> </a:t>
            </a:r>
            <a:r>
              <a:rPr lang="es-ES" sz="6000" b="1" dirty="0" err="1">
                <a:latin typeface="Imprint MT Shadow" panose="04020605060303030202" pitchFamily="82" charset="0"/>
              </a:rPr>
              <a:t>important</a:t>
            </a:r>
            <a:r>
              <a:rPr lang="es-ES" sz="6000" b="1" dirty="0">
                <a:latin typeface="Imprint MT Shadow" panose="04020605060303030202" pitchFamily="82" charset="0"/>
              </a:rPr>
              <a:t> </a:t>
            </a:r>
            <a:r>
              <a:rPr lang="es-ES" sz="6000" b="1" dirty="0" err="1">
                <a:latin typeface="Imprint MT Shadow" panose="04020605060303030202" pitchFamily="82" charset="0"/>
              </a:rPr>
              <a:t>female</a:t>
            </a:r>
            <a:r>
              <a:rPr lang="es-ES" sz="6000" b="1" dirty="0">
                <a:latin typeface="Imprint MT Shadow" panose="04020605060303030202" pitchFamily="82" charset="0"/>
              </a:rPr>
              <a:t> </a:t>
            </a:r>
            <a:r>
              <a:rPr lang="es-ES" sz="6000" b="1" dirty="0" err="1">
                <a:latin typeface="Imprint MT Shadow" panose="04020605060303030202" pitchFamily="82" charset="0"/>
              </a:rPr>
              <a:t>authors</a:t>
            </a:r>
            <a:r>
              <a:rPr lang="es-ES" sz="6000" b="1" dirty="0">
                <a:latin typeface="Imprint MT Shadow" panose="04020605060303030202" pitchFamily="82" charset="0"/>
              </a:rPr>
              <a:t> </a:t>
            </a:r>
            <a:r>
              <a:rPr lang="es-ES" sz="6000" b="1" dirty="0" err="1">
                <a:latin typeface="Imprint MT Shadow" panose="04020605060303030202" pitchFamily="82" charset="0"/>
              </a:rPr>
              <a:t>who</a:t>
            </a:r>
            <a:r>
              <a:rPr lang="es-ES" sz="6000" b="1" dirty="0">
                <a:latin typeface="Imprint MT Shadow" panose="04020605060303030202" pitchFamily="82" charset="0"/>
              </a:rPr>
              <a:t> </a:t>
            </a:r>
            <a:r>
              <a:rPr lang="es-ES" sz="6000" b="1" dirty="0" err="1">
                <a:latin typeface="Imprint MT Shadow" panose="04020605060303030202" pitchFamily="82" charset="0"/>
              </a:rPr>
              <a:t>have</a:t>
            </a:r>
            <a:r>
              <a:rPr lang="es-ES" sz="6000" b="1" dirty="0">
                <a:latin typeface="Imprint MT Shadow" panose="04020605060303030202" pitchFamily="82" charset="0"/>
              </a:rPr>
              <a:t> </a:t>
            </a:r>
            <a:r>
              <a:rPr lang="es-ES" sz="6000" b="1" dirty="0" err="1">
                <a:latin typeface="Imprint MT Shadow" panose="04020605060303030202" pitchFamily="82" charset="0"/>
              </a:rPr>
              <a:t>used</a:t>
            </a:r>
            <a:r>
              <a:rPr lang="es-ES" sz="6000" b="1" dirty="0">
                <a:latin typeface="Imprint MT Shadow" panose="04020605060303030202" pitchFamily="82" charset="0"/>
              </a:rPr>
              <a:t> </a:t>
            </a:r>
            <a:r>
              <a:rPr lang="es-ES" sz="6000" b="1" dirty="0" err="1">
                <a:latin typeface="Imprint MT Shadow" panose="04020605060303030202" pitchFamily="82" charset="0"/>
              </a:rPr>
              <a:t>male</a:t>
            </a:r>
            <a:r>
              <a:rPr lang="es-ES" sz="6000" b="1" dirty="0">
                <a:latin typeface="Imprint MT Shadow" panose="04020605060303030202" pitchFamily="82" charset="0"/>
              </a:rPr>
              <a:t> pen </a:t>
            </a:r>
            <a:r>
              <a:rPr lang="es-ES" sz="6000" b="1" dirty="0" err="1">
                <a:latin typeface="Imprint MT Shadow" panose="04020605060303030202" pitchFamily="82" charset="0"/>
              </a:rPr>
              <a:t>names</a:t>
            </a:r>
            <a:r>
              <a:rPr lang="es-ES" sz="6000" b="1" dirty="0">
                <a:latin typeface="Imprint MT Shadow" panose="04020605060303030202" pitchFamily="82" charset="0"/>
              </a:rPr>
              <a:t> </a:t>
            </a:r>
            <a:r>
              <a:rPr lang="es-ES" sz="6000" b="1" dirty="0" err="1">
                <a:latin typeface="Imprint MT Shadow" panose="04020605060303030202" pitchFamily="82" charset="0"/>
              </a:rPr>
              <a:t>or</a:t>
            </a:r>
            <a:r>
              <a:rPr lang="es-ES" sz="6000" b="1" dirty="0">
                <a:latin typeface="Imprint MT Shadow" panose="04020605060303030202" pitchFamily="82" charset="0"/>
              </a:rPr>
              <a:t> </a:t>
            </a:r>
            <a:r>
              <a:rPr lang="es-ES" sz="6000" b="1" dirty="0" err="1">
                <a:latin typeface="Imprint MT Shadow" panose="04020605060303030202" pitchFamily="82" charset="0"/>
              </a:rPr>
              <a:t>initials</a:t>
            </a:r>
            <a:r>
              <a:rPr lang="es-ES" sz="6000" b="1" dirty="0">
                <a:latin typeface="Imprint MT Shadow" panose="04020605060303030202" pitchFamily="82" charset="0"/>
              </a:rPr>
              <a:t> </a:t>
            </a:r>
            <a:r>
              <a:rPr lang="es-ES" sz="6000" b="1" dirty="0" err="1">
                <a:latin typeface="Imprint MT Shadow" panose="04020605060303030202" pitchFamily="82" charset="0"/>
              </a:rPr>
              <a:t>to</a:t>
            </a:r>
            <a:r>
              <a:rPr lang="es-ES" sz="6000" b="1" dirty="0">
                <a:latin typeface="Imprint MT Shadow" panose="04020605060303030202" pitchFamily="82" charset="0"/>
              </a:rPr>
              <a:t> </a:t>
            </a:r>
            <a:r>
              <a:rPr lang="es-ES" sz="6000" b="1" dirty="0" err="1">
                <a:latin typeface="Imprint MT Shadow" panose="04020605060303030202" pitchFamily="82" charset="0"/>
              </a:rPr>
              <a:t>overcome</a:t>
            </a:r>
            <a:r>
              <a:rPr lang="es-ES" sz="6000" b="1" dirty="0">
                <a:latin typeface="Imprint MT Shadow" panose="04020605060303030202" pitchFamily="82" charset="0"/>
              </a:rPr>
              <a:t> </a:t>
            </a:r>
            <a:r>
              <a:rPr lang="es-ES" sz="6000" b="1" dirty="0" err="1">
                <a:latin typeface="Imprint MT Shadow" panose="04020605060303030202" pitchFamily="82" charset="0"/>
              </a:rPr>
              <a:t>sexist</a:t>
            </a:r>
            <a:r>
              <a:rPr lang="es-ES" sz="6000" b="1" dirty="0">
                <a:latin typeface="Imprint MT Shadow" panose="04020605060303030202" pitchFamily="82" charset="0"/>
              </a:rPr>
              <a:t> </a:t>
            </a:r>
            <a:r>
              <a:rPr lang="es-ES" sz="6000" b="1" dirty="0" err="1">
                <a:latin typeface="Imprint MT Shadow" panose="04020605060303030202" pitchFamily="82" charset="0"/>
              </a:rPr>
              <a:t>readers</a:t>
            </a:r>
            <a:r>
              <a:rPr lang="es-ES" sz="6000" b="1" dirty="0">
                <a:latin typeface="Imprint MT Shadow" panose="04020605060303030202" pitchFamily="82" charset="0"/>
              </a:rPr>
              <a:t> and </a:t>
            </a:r>
            <a:r>
              <a:rPr lang="es-ES" sz="6000" b="1" dirty="0" err="1">
                <a:latin typeface="Imprint MT Shadow" panose="04020605060303030202" pitchFamily="82" charset="0"/>
              </a:rPr>
              <a:t>publishers</a:t>
            </a:r>
            <a:r>
              <a:rPr lang="es-ES" sz="6000" b="1" dirty="0">
                <a:latin typeface="Imprint MT Shadow" panose="04020605060303030202" pitchFamily="8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89457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13A77-05F0-4746-B17C-8DBE80A3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dirty="0"/>
              <a:t>1811 - jane </a:t>
            </a:r>
            <a:r>
              <a:rPr lang="es-ES" sz="6600" dirty="0" err="1"/>
              <a:t>austen</a:t>
            </a:r>
            <a:endParaRPr lang="es-ES" sz="6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27E215-C245-4661-A6F2-BEED35E63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32204"/>
            <a:ext cx="4308262" cy="3593591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/>
              <a:t>PEN NAME:  A lady</a:t>
            </a:r>
          </a:p>
          <a:p>
            <a:pPr marL="0" indent="0">
              <a:buNone/>
            </a:pPr>
            <a:r>
              <a:rPr lang="es-ES" sz="2800" dirty="0"/>
              <a:t>FAMOUS WORKS: </a:t>
            </a:r>
          </a:p>
          <a:p>
            <a:pPr>
              <a:buFontTx/>
              <a:buChar char="-"/>
            </a:pPr>
            <a:r>
              <a:rPr lang="es-ES" sz="2800" dirty="0"/>
              <a:t>‘Emma’</a:t>
            </a:r>
          </a:p>
          <a:p>
            <a:pPr>
              <a:buFontTx/>
              <a:buChar char="-"/>
            </a:pPr>
            <a:r>
              <a:rPr lang="es-ES" sz="2800" dirty="0"/>
              <a:t>‘</a:t>
            </a:r>
            <a:r>
              <a:rPr lang="es-ES" sz="2800" dirty="0" err="1"/>
              <a:t>Pride</a:t>
            </a:r>
            <a:r>
              <a:rPr lang="es-ES" sz="2800" dirty="0"/>
              <a:t> and </a:t>
            </a:r>
            <a:r>
              <a:rPr lang="es-ES" sz="2800" dirty="0" err="1"/>
              <a:t>Prejudice</a:t>
            </a:r>
            <a:r>
              <a:rPr lang="es-ES" sz="2800" dirty="0"/>
              <a:t>’</a:t>
            </a:r>
          </a:p>
          <a:p>
            <a:pPr>
              <a:buFontTx/>
              <a:buChar char="-"/>
            </a:pPr>
            <a:r>
              <a:rPr lang="es-ES" sz="2800" dirty="0"/>
              <a:t>‘</a:t>
            </a:r>
            <a:r>
              <a:rPr lang="es-ES" sz="2800" dirty="0" err="1"/>
              <a:t>Sense</a:t>
            </a:r>
            <a:r>
              <a:rPr lang="es-ES" sz="2800" dirty="0"/>
              <a:t> and </a:t>
            </a:r>
            <a:r>
              <a:rPr lang="es-ES" sz="2800" dirty="0" err="1"/>
              <a:t>Sensibility</a:t>
            </a:r>
            <a:r>
              <a:rPr lang="es-ES" sz="2800" dirty="0"/>
              <a:t>’</a:t>
            </a:r>
            <a:endParaRPr lang="es-ES" dirty="0"/>
          </a:p>
        </p:txBody>
      </p:sp>
      <p:pic>
        <p:nvPicPr>
          <p:cNvPr id="2050" name="Picture 2" descr="Resultado de imagen de jane austen&quot;">
            <a:extLst>
              <a:ext uri="{FF2B5EF4-FFF2-40B4-BE49-F238E27FC236}">
                <a16:creationId xmlns:a16="http://schemas.microsoft.com/office/drawing/2014/main" id="{6D781F4A-C094-47A8-8BBE-4676E8726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039" y="2007705"/>
            <a:ext cx="4532243" cy="254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jane austen books&quot;">
            <a:extLst>
              <a:ext uri="{FF2B5EF4-FFF2-40B4-BE49-F238E27FC236}">
                <a16:creationId xmlns:a16="http://schemas.microsoft.com/office/drawing/2014/main" id="{5946A8FB-9B10-48AA-87DF-9A69DD873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64" y="4550182"/>
            <a:ext cx="1543050" cy="19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80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90AE2-99EB-4B83-8085-CA32847D9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dirty="0"/>
              <a:t>1846 – </a:t>
            </a:r>
            <a:r>
              <a:rPr lang="es-ES" sz="6600" dirty="0" err="1"/>
              <a:t>the</a:t>
            </a:r>
            <a:r>
              <a:rPr lang="es-ES" sz="6600" dirty="0"/>
              <a:t> </a:t>
            </a:r>
            <a:r>
              <a:rPr lang="es-ES" sz="6600" dirty="0" err="1"/>
              <a:t>bronte</a:t>
            </a:r>
            <a:r>
              <a:rPr lang="es-ES" sz="6600" dirty="0"/>
              <a:t> </a:t>
            </a:r>
            <a:r>
              <a:rPr lang="es-ES" sz="6600" dirty="0" err="1"/>
              <a:t>sisters</a:t>
            </a:r>
            <a:endParaRPr lang="es-ES" sz="6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6BA4FF-AEEB-471D-95DE-8E901A1F6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148" y="1451771"/>
            <a:ext cx="4937087" cy="35935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2600" dirty="0"/>
              <a:t>PEN NAMES: </a:t>
            </a:r>
          </a:p>
          <a:p>
            <a:pPr marL="0" indent="0">
              <a:buNone/>
            </a:pPr>
            <a:r>
              <a:rPr lang="es-ES" sz="2200" dirty="0"/>
              <a:t>	- CHARLOTTE: </a:t>
            </a:r>
            <a:r>
              <a:rPr lang="es-ES" sz="2200" dirty="0" err="1"/>
              <a:t>Currer</a:t>
            </a:r>
            <a:r>
              <a:rPr lang="es-ES" sz="2200" dirty="0"/>
              <a:t> Bell</a:t>
            </a:r>
          </a:p>
          <a:p>
            <a:pPr marL="0" indent="0">
              <a:buNone/>
            </a:pPr>
            <a:r>
              <a:rPr lang="es-ES" sz="2200" dirty="0"/>
              <a:t>	- EMILY: Ellis Bell</a:t>
            </a:r>
          </a:p>
          <a:p>
            <a:pPr marL="0" indent="0">
              <a:buNone/>
            </a:pPr>
            <a:r>
              <a:rPr lang="es-ES" sz="2200" dirty="0"/>
              <a:t>	- ANNE: </a:t>
            </a:r>
            <a:r>
              <a:rPr lang="es-ES" sz="2200" dirty="0" err="1"/>
              <a:t>Acton</a:t>
            </a:r>
            <a:r>
              <a:rPr lang="es-ES" sz="2200" dirty="0"/>
              <a:t> Bell</a:t>
            </a:r>
          </a:p>
          <a:p>
            <a:pPr marL="0" indent="0">
              <a:buNone/>
            </a:pPr>
            <a:r>
              <a:rPr lang="es-ES" sz="2600" dirty="0"/>
              <a:t>FAMOUS WORKS (in </a:t>
            </a:r>
            <a:r>
              <a:rPr lang="es-ES" sz="2600" dirty="0" err="1"/>
              <a:t>order</a:t>
            </a:r>
            <a:r>
              <a:rPr lang="es-ES" sz="2600" dirty="0"/>
              <a:t>):</a:t>
            </a:r>
          </a:p>
          <a:p>
            <a:pPr>
              <a:buFontTx/>
              <a:buChar char="-"/>
            </a:pPr>
            <a:r>
              <a:rPr lang="es-ES" sz="2600" dirty="0"/>
              <a:t>‘Jane Eyre’</a:t>
            </a:r>
          </a:p>
          <a:p>
            <a:pPr>
              <a:buFontTx/>
              <a:buChar char="-"/>
            </a:pPr>
            <a:r>
              <a:rPr lang="es-ES" sz="2600" dirty="0"/>
              <a:t>‘</a:t>
            </a:r>
            <a:r>
              <a:rPr lang="es-ES" sz="2600" dirty="0" err="1"/>
              <a:t>Wuthering</a:t>
            </a:r>
            <a:r>
              <a:rPr lang="es-ES" sz="2600" dirty="0"/>
              <a:t> </a:t>
            </a:r>
            <a:r>
              <a:rPr lang="es-ES" sz="2600" dirty="0" err="1"/>
              <a:t>Heights</a:t>
            </a:r>
            <a:r>
              <a:rPr lang="es-ES" sz="2600" dirty="0"/>
              <a:t>’</a:t>
            </a:r>
          </a:p>
          <a:p>
            <a:pPr>
              <a:buFontTx/>
              <a:buChar char="-"/>
            </a:pPr>
            <a:r>
              <a:rPr lang="es-ES" sz="2600" dirty="0"/>
              <a:t>‘</a:t>
            </a: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Tenant</a:t>
            </a:r>
            <a:r>
              <a:rPr lang="es-ES" sz="2600" dirty="0"/>
              <a:t> </a:t>
            </a:r>
            <a:r>
              <a:rPr lang="es-ES" sz="2600" dirty="0" err="1"/>
              <a:t>of</a:t>
            </a:r>
            <a:r>
              <a:rPr lang="es-ES" sz="2600" dirty="0"/>
              <a:t> </a:t>
            </a:r>
            <a:r>
              <a:rPr lang="es-ES" sz="2600" dirty="0" err="1"/>
              <a:t>Wildfell</a:t>
            </a:r>
            <a:r>
              <a:rPr lang="es-ES" sz="2600" dirty="0"/>
              <a:t> Hall’</a:t>
            </a:r>
          </a:p>
          <a:p>
            <a:endParaRPr lang="es-ES" dirty="0"/>
          </a:p>
        </p:txBody>
      </p:sp>
      <p:pic>
        <p:nvPicPr>
          <p:cNvPr id="3074" name="Picture 2" descr="Resultado de imagen de the bronte sisters&quot;">
            <a:extLst>
              <a:ext uri="{FF2B5EF4-FFF2-40B4-BE49-F238E27FC236}">
                <a16:creationId xmlns:a16="http://schemas.microsoft.com/office/drawing/2014/main" id="{693E6AFC-AD97-4095-ACEC-9F992314E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098" y="1451771"/>
            <a:ext cx="4339902" cy="30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the bronte sisters book&quot;">
            <a:extLst>
              <a:ext uri="{FF2B5EF4-FFF2-40B4-BE49-F238E27FC236}">
                <a16:creationId xmlns:a16="http://schemas.microsoft.com/office/drawing/2014/main" id="{1D580382-8A8E-4EF9-BB73-0A1180717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357" y="3887164"/>
            <a:ext cx="1908697" cy="282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9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B241C-5A5E-4484-8CDD-96C76550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dirty="0"/>
              <a:t>1856 – Mary </a:t>
            </a:r>
            <a:r>
              <a:rPr lang="es-ES" sz="6600" dirty="0" err="1"/>
              <a:t>ann</a:t>
            </a:r>
            <a:r>
              <a:rPr lang="es-ES" sz="6600" dirty="0"/>
              <a:t> </a:t>
            </a:r>
            <a:r>
              <a:rPr lang="es-ES" sz="6600" dirty="0" err="1"/>
              <a:t>evans</a:t>
            </a:r>
            <a:endParaRPr lang="es-ES" sz="6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E365AD-581B-4C11-AD52-5AD984DD2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2"/>
            <a:ext cx="4261226" cy="2087216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/>
              <a:t>PEN NAME:  George Eliot</a:t>
            </a:r>
          </a:p>
          <a:p>
            <a:pPr marL="0" indent="0">
              <a:buNone/>
            </a:pPr>
            <a:r>
              <a:rPr lang="es-ES" sz="2800" dirty="0"/>
              <a:t>FAMOUS WORK: </a:t>
            </a:r>
          </a:p>
          <a:p>
            <a:pPr>
              <a:buFontTx/>
              <a:buChar char="-"/>
            </a:pPr>
            <a:r>
              <a:rPr lang="es-ES" sz="2800" dirty="0"/>
              <a:t>‘’</a:t>
            </a:r>
            <a:r>
              <a:rPr lang="es-ES" sz="2800" dirty="0" err="1"/>
              <a:t>MiddleMarch</a:t>
            </a:r>
            <a:r>
              <a:rPr lang="es-ES" sz="2800" dirty="0"/>
              <a:t>’</a:t>
            </a:r>
          </a:p>
          <a:p>
            <a:endParaRPr lang="es-ES" dirty="0"/>
          </a:p>
        </p:txBody>
      </p:sp>
      <p:pic>
        <p:nvPicPr>
          <p:cNvPr id="4098" name="Picture 2" descr="Resultado de imagen de mary ann evans&quot;">
            <a:extLst>
              <a:ext uri="{FF2B5EF4-FFF2-40B4-BE49-F238E27FC236}">
                <a16:creationId xmlns:a16="http://schemas.microsoft.com/office/drawing/2014/main" id="{5B7A1409-B50A-4731-A6FB-6785BFAEF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976" y="1557744"/>
            <a:ext cx="3723859" cy="468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de mary ann evans book middle march&quot;">
            <a:extLst>
              <a:ext uri="{FF2B5EF4-FFF2-40B4-BE49-F238E27FC236}">
                <a16:creationId xmlns:a16="http://schemas.microsoft.com/office/drawing/2014/main" id="{6D3AE4E5-6F4A-4A84-B502-DF5476ECA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185" y="3104323"/>
            <a:ext cx="2671141" cy="356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658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DA9C42-AD44-4BD7-9A03-146A0E554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6600" dirty="0"/>
              <a:t>1832 – </a:t>
            </a:r>
            <a:r>
              <a:rPr lang="es-ES" sz="6600" dirty="0" err="1"/>
              <a:t>amantine-lucile-aurore</a:t>
            </a:r>
            <a:r>
              <a:rPr lang="es-ES" sz="6600" dirty="0"/>
              <a:t> </a:t>
            </a:r>
            <a:r>
              <a:rPr lang="es-ES" sz="6600" dirty="0" err="1"/>
              <a:t>dudevant</a:t>
            </a:r>
            <a:endParaRPr lang="es-ES" sz="6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900C4A-8695-4C8C-A8C1-64D83C0E6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325757"/>
            <a:ext cx="10178322" cy="3593591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/>
              <a:t>PEN NAME:  George </a:t>
            </a:r>
            <a:r>
              <a:rPr lang="es-ES" sz="2800" dirty="0" err="1"/>
              <a:t>Sand</a:t>
            </a:r>
            <a:r>
              <a:rPr lang="es-ES" sz="2800" dirty="0"/>
              <a:t> </a:t>
            </a:r>
          </a:p>
          <a:p>
            <a:pPr marL="0" indent="0">
              <a:buNone/>
            </a:pPr>
            <a:r>
              <a:rPr lang="es-ES" sz="2800" dirty="0"/>
              <a:t>FAMOUS WORKS: </a:t>
            </a:r>
          </a:p>
          <a:p>
            <a:pPr>
              <a:buFontTx/>
              <a:buChar char="-"/>
            </a:pPr>
            <a:r>
              <a:rPr lang="es-ES" sz="2800" dirty="0"/>
              <a:t>‘Valentine’</a:t>
            </a:r>
          </a:p>
          <a:p>
            <a:pPr>
              <a:buFontTx/>
              <a:buChar char="-"/>
            </a:pPr>
            <a:r>
              <a:rPr lang="es-ES" sz="2800" dirty="0"/>
              <a:t>‘Indiana’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122" name="Picture 2" descr="Resultado de imagen de amantine-lucile-aurore dudevant&quot;">
            <a:extLst>
              <a:ext uri="{FF2B5EF4-FFF2-40B4-BE49-F238E27FC236}">
                <a16:creationId xmlns:a16="http://schemas.microsoft.com/office/drawing/2014/main" id="{FC2564D1-C453-4A58-B2F2-5C9020959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2"/>
          <a:stretch/>
        </p:blipFill>
        <p:spPr bwMode="auto">
          <a:xfrm>
            <a:off x="5259526" y="2434125"/>
            <a:ext cx="3990492" cy="40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de amantine-lucile-aurore dudevant books&quot;">
            <a:extLst>
              <a:ext uri="{FF2B5EF4-FFF2-40B4-BE49-F238E27FC236}">
                <a16:creationId xmlns:a16="http://schemas.microsoft.com/office/drawing/2014/main" id="{FF25351C-973D-49A2-8399-BA6FF4C7A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606" y="2325757"/>
            <a:ext cx="2189799" cy="3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87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3599F-12DA-4491-A008-0C2390D05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dirty="0"/>
              <a:t>1865 – </a:t>
            </a:r>
            <a:r>
              <a:rPr lang="es-ES" sz="6600" dirty="0" err="1"/>
              <a:t>louisa</a:t>
            </a:r>
            <a:r>
              <a:rPr lang="es-ES" sz="6600" dirty="0"/>
              <a:t> </a:t>
            </a:r>
            <a:r>
              <a:rPr lang="es-ES" sz="6600" dirty="0" err="1"/>
              <a:t>may</a:t>
            </a:r>
            <a:r>
              <a:rPr lang="es-ES" sz="6600" dirty="0"/>
              <a:t> </a:t>
            </a:r>
            <a:r>
              <a:rPr lang="es-ES" sz="6600" dirty="0" err="1"/>
              <a:t>alcott</a:t>
            </a:r>
            <a:endParaRPr lang="es-ES" sz="6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C9F24C-88A9-4A3F-834C-00FA17BE0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2"/>
            <a:ext cx="4327487" cy="1928190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/>
              <a:t>PEN NAME:  A. M. Barnard</a:t>
            </a:r>
          </a:p>
          <a:p>
            <a:pPr marL="0" indent="0">
              <a:buNone/>
            </a:pPr>
            <a:r>
              <a:rPr lang="es-ES" sz="2800" dirty="0"/>
              <a:t>FAMOUS WORK: </a:t>
            </a:r>
          </a:p>
          <a:p>
            <a:pPr>
              <a:buFontTx/>
              <a:buChar char="-"/>
            </a:pPr>
            <a:r>
              <a:rPr lang="es-ES" sz="2800" dirty="0"/>
              <a:t>‘Little </a:t>
            </a:r>
            <a:r>
              <a:rPr lang="es-ES" sz="2800" dirty="0" err="1"/>
              <a:t>Women</a:t>
            </a:r>
            <a:r>
              <a:rPr lang="es-ES" sz="2800" dirty="0"/>
              <a:t>’</a:t>
            </a:r>
            <a:endParaRPr lang="es-ES" dirty="0"/>
          </a:p>
        </p:txBody>
      </p:sp>
      <p:pic>
        <p:nvPicPr>
          <p:cNvPr id="6146" name="Picture 2" descr="Resultado de imagen de louisa may alcott&quot;">
            <a:extLst>
              <a:ext uri="{FF2B5EF4-FFF2-40B4-BE49-F238E27FC236}">
                <a16:creationId xmlns:a16="http://schemas.microsoft.com/office/drawing/2014/main" id="{57515988-4355-4C1B-8487-C7732196C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513" y="2050448"/>
            <a:ext cx="4327487" cy="432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de louisa may alcott little women&quot;">
            <a:extLst>
              <a:ext uri="{FF2B5EF4-FFF2-40B4-BE49-F238E27FC236}">
                <a16:creationId xmlns:a16="http://schemas.microsoft.com/office/drawing/2014/main" id="{5C6FEA2F-EB25-4CDE-A337-0B03F2FFA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20" y="4074215"/>
            <a:ext cx="24765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803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B0E7E-C236-4540-9F5D-6D9ED1CEF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6600" dirty="0"/>
              <a:t>1934 – Pamela </a:t>
            </a:r>
            <a:r>
              <a:rPr lang="es-ES" sz="6600" dirty="0" err="1"/>
              <a:t>lyndon</a:t>
            </a:r>
            <a:r>
              <a:rPr lang="es-ES" sz="6600" dirty="0"/>
              <a:t> </a:t>
            </a:r>
            <a:r>
              <a:rPr lang="es-ES" sz="6600" dirty="0" err="1"/>
              <a:t>travers</a:t>
            </a:r>
            <a:endParaRPr lang="es-ES" sz="6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C673EC-2FA9-4233-804D-093455C6E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391" y="2286001"/>
            <a:ext cx="3731139" cy="19944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sz="3000" dirty="0"/>
              <a:t>PEN NAME:  P.L. Travers</a:t>
            </a:r>
          </a:p>
          <a:p>
            <a:pPr marL="0" indent="0">
              <a:buNone/>
            </a:pPr>
            <a:r>
              <a:rPr lang="es-ES" sz="3000" dirty="0"/>
              <a:t>FAMOUS WORK: </a:t>
            </a:r>
          </a:p>
          <a:p>
            <a:pPr>
              <a:buFontTx/>
              <a:buChar char="-"/>
            </a:pPr>
            <a:r>
              <a:rPr lang="es-ES" sz="3000" dirty="0"/>
              <a:t>‘Mary Poppins’</a:t>
            </a:r>
          </a:p>
          <a:p>
            <a:endParaRPr lang="es-ES" dirty="0"/>
          </a:p>
        </p:txBody>
      </p:sp>
      <p:pic>
        <p:nvPicPr>
          <p:cNvPr id="7170" name="Picture 2" descr="Resultado de imagen de pamela lyndon travers&quot;">
            <a:extLst>
              <a:ext uri="{FF2B5EF4-FFF2-40B4-BE49-F238E27FC236}">
                <a16:creationId xmlns:a16="http://schemas.microsoft.com/office/drawing/2014/main" id="{0EF5F1B2-29A6-4D90-A31B-7847407E3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046" y="2286001"/>
            <a:ext cx="2672798" cy="387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93A7B14C-1E63-454E-ADF4-7B40C554B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546" y="3703200"/>
            <a:ext cx="2330818" cy="279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389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7B702-0F49-4961-BADA-BC4443103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dirty="0"/>
              <a:t>1984 – Joan Cooper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5D1244-7DA7-43D6-B148-63D5F7414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148" y="1874517"/>
            <a:ext cx="5029852" cy="2445025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/>
              <a:t>PEN NAME:  J. California Cooper</a:t>
            </a:r>
          </a:p>
          <a:p>
            <a:pPr marL="0" indent="0">
              <a:buNone/>
            </a:pPr>
            <a:r>
              <a:rPr lang="es-ES" sz="2800" dirty="0"/>
              <a:t>FAMOUS WORKS: </a:t>
            </a:r>
          </a:p>
          <a:p>
            <a:pPr>
              <a:buFontTx/>
              <a:buChar char="-"/>
            </a:pPr>
            <a:r>
              <a:rPr lang="es-ES" sz="2800" dirty="0"/>
              <a:t>‘A </a:t>
            </a:r>
            <a:r>
              <a:rPr lang="es-ES" sz="2800" dirty="0" err="1"/>
              <a:t>piece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mine’</a:t>
            </a:r>
          </a:p>
          <a:p>
            <a:pPr>
              <a:buFontTx/>
              <a:buChar char="-"/>
            </a:pPr>
            <a:r>
              <a:rPr lang="es-ES" sz="2800" dirty="0"/>
              <a:t>‘</a:t>
            </a:r>
            <a:r>
              <a:rPr lang="es-ES" sz="2800" dirty="0" err="1"/>
              <a:t>Family</a:t>
            </a:r>
            <a:r>
              <a:rPr lang="es-ES" sz="2800" dirty="0"/>
              <a:t>’</a:t>
            </a:r>
          </a:p>
          <a:p>
            <a:endParaRPr lang="es-ES" dirty="0"/>
          </a:p>
        </p:txBody>
      </p:sp>
      <p:pic>
        <p:nvPicPr>
          <p:cNvPr id="8194" name="Picture 2" descr="Resultado de imagen de joan cooper writer&quot;">
            <a:extLst>
              <a:ext uri="{FF2B5EF4-FFF2-40B4-BE49-F238E27FC236}">
                <a16:creationId xmlns:a16="http://schemas.microsoft.com/office/drawing/2014/main" id="{D5D86D17-92B6-4C11-8D35-16B425453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0" y="1874517"/>
            <a:ext cx="4911587" cy="384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de j california cooper  a piece of mine&quot;">
            <a:extLst>
              <a:ext uri="{FF2B5EF4-FFF2-40B4-BE49-F238E27FC236}">
                <a16:creationId xmlns:a16="http://schemas.microsoft.com/office/drawing/2014/main" id="{C5BACFF8-8A99-424F-A107-82811E9F0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16" y="3586187"/>
            <a:ext cx="2449997" cy="317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976148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93</TotalTime>
  <Words>234</Words>
  <Application>Microsoft Office PowerPoint</Application>
  <PresentationFormat>Panorámica</PresentationFormat>
  <Paragraphs>45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Broadway</vt:lpstr>
      <vt:lpstr>Constantia</vt:lpstr>
      <vt:lpstr>Gill Sans MT</vt:lpstr>
      <vt:lpstr>Impact</vt:lpstr>
      <vt:lpstr>Imprint MT Shadow</vt:lpstr>
      <vt:lpstr>Distintivo</vt:lpstr>
      <vt:lpstr>PEN NAMES  </vt:lpstr>
      <vt:lpstr>Presentación de PowerPoint</vt:lpstr>
      <vt:lpstr>1811 - jane austen</vt:lpstr>
      <vt:lpstr>1846 – the bronte sisters</vt:lpstr>
      <vt:lpstr>1856 – Mary ann evans</vt:lpstr>
      <vt:lpstr>1832 – amantine-lucile-aurore dudevant</vt:lpstr>
      <vt:lpstr>1865 – louisa may alcott</vt:lpstr>
      <vt:lpstr>1934 – Pamela lyndon travers</vt:lpstr>
      <vt:lpstr>1984 – Joan Cooper</vt:lpstr>
      <vt:lpstr>1997 – Joane Rowling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 NAMES  </dc:title>
  <dc:creator>Soraya Trapero</dc:creator>
  <cp:lastModifiedBy>Soraya Trapero</cp:lastModifiedBy>
  <cp:revision>9</cp:revision>
  <dcterms:created xsi:type="dcterms:W3CDTF">2020-02-05T10:02:17Z</dcterms:created>
  <dcterms:modified xsi:type="dcterms:W3CDTF">2020-02-05T11:36:12Z</dcterms:modified>
</cp:coreProperties>
</file>