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A5D62-58A3-4A64-921E-C239F3883B14}" v="759" dt="2023-06-05T13:51:37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2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7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1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50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39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xmlns="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6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xmlns="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1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158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3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6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2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0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7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8" name="Rectangle 12">
            <a:extLst>
              <a:ext uri="{FF2B5EF4-FFF2-40B4-BE49-F238E27FC236}">
                <a16:creationId xmlns:a16="http://schemas.microsoft.com/office/drawing/2014/main" xmlns="" id="{394842B0-684D-44CC-B4BC-D13331CFD2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0080" y="329184"/>
            <a:ext cx="6894576" cy="178308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000" dirty="0">
                <a:latin typeface="Cambria"/>
                <a:ea typeface="Cambria"/>
              </a:rPr>
              <a:t>INSTRUCCIONES PARA REALIZAR TU ESPACIO DE ACTIVIDADES CON DISTINTO RITMO DE APRENDIZAJE</a:t>
            </a:r>
          </a:p>
        </p:txBody>
      </p:sp>
      <p:sp>
        <p:nvSpPr>
          <p:cNvPr id="29" name="sketchy rule">
            <a:extLst>
              <a:ext uri="{FF2B5EF4-FFF2-40B4-BE49-F238E27FC236}">
                <a16:creationId xmlns:a16="http://schemas.microsoft.com/office/drawing/2014/main" xmlns="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895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40B587"/>
          </a:solidFill>
          <a:ln w="38100" cap="rnd">
            <a:solidFill>
              <a:srgbClr val="40B587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0080" y="2706624"/>
            <a:ext cx="6894576" cy="348386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2400" dirty="0">
                <a:latin typeface="Cambria"/>
                <a:ea typeface="Cambria"/>
              </a:rPr>
              <a:t>Debes </a:t>
            </a:r>
            <a:r>
              <a:rPr lang="en-US" sz="2400" err="1">
                <a:latin typeface="Cambria"/>
                <a:ea typeface="Cambria"/>
              </a:rPr>
              <a:t>entender</a:t>
            </a:r>
            <a:r>
              <a:rPr lang="en-US" sz="2400" dirty="0">
                <a:latin typeface="Cambria"/>
                <a:ea typeface="Cambria"/>
              </a:rPr>
              <a:t> bien lo que se </a:t>
            </a:r>
            <a:r>
              <a:rPr lang="en-US" sz="2400" err="1">
                <a:latin typeface="Cambria"/>
                <a:ea typeface="Cambria"/>
              </a:rPr>
              <a:t>pide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en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cada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actividad</a:t>
            </a:r>
            <a:r>
              <a:rPr lang="en-US" sz="2400" dirty="0">
                <a:latin typeface="Cambria"/>
                <a:ea typeface="Cambria"/>
              </a:rPr>
              <a:t>.</a:t>
            </a:r>
            <a:endParaRPr lang="es-ES" dirty="0">
              <a:latin typeface="Cambria"/>
              <a:ea typeface="Cambria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2400" dirty="0">
                <a:latin typeface="Cambria"/>
                <a:ea typeface="Cambria"/>
              </a:rPr>
              <a:t>Las </a:t>
            </a:r>
            <a:r>
              <a:rPr lang="en-US" sz="2400" err="1">
                <a:latin typeface="Cambria"/>
                <a:ea typeface="Cambria"/>
              </a:rPr>
              <a:t>tres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primeras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actividades</a:t>
            </a:r>
            <a:r>
              <a:rPr lang="en-US" sz="2400" dirty="0">
                <a:latin typeface="Cambria"/>
                <a:ea typeface="Cambria"/>
              </a:rPr>
              <a:t> son </a:t>
            </a:r>
            <a:r>
              <a:rPr lang="en-US" sz="2400" err="1">
                <a:latin typeface="Cambria"/>
                <a:ea typeface="Cambria"/>
              </a:rPr>
              <a:t>obligatorias</a:t>
            </a:r>
            <a:r>
              <a:rPr lang="en-US" sz="2400" dirty="0">
                <a:latin typeface="Cambria"/>
                <a:ea typeface="Cambria"/>
              </a:rPr>
              <a:t>. Si al </a:t>
            </a:r>
            <a:r>
              <a:rPr lang="en-US" sz="2400" err="1">
                <a:latin typeface="Cambria"/>
                <a:ea typeface="Cambria"/>
              </a:rPr>
              <a:t>llegar</a:t>
            </a:r>
            <a:r>
              <a:rPr lang="en-US" sz="2400" dirty="0">
                <a:latin typeface="Cambria"/>
                <a:ea typeface="Cambria"/>
              </a:rPr>
              <a:t> a la </a:t>
            </a:r>
            <a:r>
              <a:rPr lang="en-US" sz="2400" err="1">
                <a:latin typeface="Cambria"/>
                <a:ea typeface="Cambria"/>
              </a:rPr>
              <a:t>actividad</a:t>
            </a:r>
            <a:r>
              <a:rPr lang="en-US" sz="2400" dirty="0">
                <a:latin typeface="Cambria"/>
                <a:ea typeface="Cambria"/>
              </a:rPr>
              <a:t> 3 has </a:t>
            </a:r>
            <a:r>
              <a:rPr lang="en-US" sz="2400" err="1">
                <a:latin typeface="Cambria"/>
                <a:ea typeface="Cambria"/>
              </a:rPr>
              <a:t>encontrado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alguna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dificultad</a:t>
            </a:r>
            <a:r>
              <a:rPr lang="en-US" sz="2400" dirty="0">
                <a:latin typeface="Cambria"/>
                <a:ea typeface="Cambria"/>
              </a:rPr>
              <a:t>, </a:t>
            </a:r>
            <a:r>
              <a:rPr lang="en-US" sz="2400" err="1">
                <a:latin typeface="Cambria"/>
                <a:ea typeface="Cambria"/>
              </a:rPr>
              <a:t>pasa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directamente</a:t>
            </a:r>
            <a:r>
              <a:rPr lang="en-US" sz="2400" dirty="0">
                <a:latin typeface="Cambria"/>
                <a:ea typeface="Cambria"/>
              </a:rPr>
              <a:t>  al </a:t>
            </a:r>
            <a:r>
              <a:rPr lang="en-US" sz="2400" err="1">
                <a:latin typeface="Cambria"/>
                <a:ea typeface="Cambria"/>
              </a:rPr>
              <a:t>repostaje</a:t>
            </a:r>
            <a:r>
              <a:rPr lang="en-US" sz="2400" dirty="0">
                <a:latin typeface="Cambria"/>
                <a:ea typeface="Cambria"/>
              </a:rPr>
              <a:t>, </a:t>
            </a:r>
            <a:r>
              <a:rPr lang="en-US" sz="2400" err="1">
                <a:latin typeface="Cambria"/>
                <a:ea typeface="Cambria"/>
              </a:rPr>
              <a:t>después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podrás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continuar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hacia</a:t>
            </a:r>
            <a:r>
              <a:rPr lang="en-US" sz="2400" dirty="0">
                <a:latin typeface="Cambria"/>
                <a:ea typeface="Cambria"/>
              </a:rPr>
              <a:t> la meta o </a:t>
            </a:r>
            <a:r>
              <a:rPr lang="en-US" sz="2400" err="1">
                <a:latin typeface="Cambria"/>
                <a:ea typeface="Cambria"/>
              </a:rPr>
              <a:t>podrás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regresar</a:t>
            </a:r>
            <a:r>
              <a:rPr lang="en-US" sz="2400" dirty="0">
                <a:latin typeface="Cambria"/>
                <a:ea typeface="Cambria"/>
              </a:rPr>
              <a:t> para </a:t>
            </a:r>
            <a:r>
              <a:rPr lang="en-US" sz="2400" err="1">
                <a:latin typeface="Cambria"/>
                <a:ea typeface="Cambria"/>
              </a:rPr>
              <a:t>comprender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mejor</a:t>
            </a:r>
            <a:r>
              <a:rPr lang="en-US" sz="2400" dirty="0">
                <a:latin typeface="Cambria"/>
                <a:ea typeface="Cambria"/>
              </a:rPr>
              <a:t> las </a:t>
            </a:r>
            <a:r>
              <a:rPr lang="en-US" sz="2400" err="1">
                <a:latin typeface="Cambria"/>
                <a:ea typeface="Cambria"/>
              </a:rPr>
              <a:t>actividades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en</a:t>
            </a:r>
            <a:r>
              <a:rPr lang="en-US" sz="2400" dirty="0">
                <a:latin typeface="Cambria"/>
                <a:ea typeface="Cambria"/>
              </a:rPr>
              <a:t> las que has </a:t>
            </a:r>
            <a:r>
              <a:rPr lang="en-US" sz="2400" err="1">
                <a:latin typeface="Cambria"/>
                <a:ea typeface="Cambria"/>
              </a:rPr>
              <a:t>tenido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problemas</a:t>
            </a:r>
            <a:r>
              <a:rPr lang="en-US" sz="2400" dirty="0">
                <a:latin typeface="Cambria"/>
                <a:ea typeface="Cambria"/>
              </a:rPr>
              <a:t> o </a:t>
            </a:r>
            <a:r>
              <a:rPr lang="en-US" sz="2400" err="1">
                <a:latin typeface="Cambria"/>
                <a:ea typeface="Cambria"/>
              </a:rPr>
              <a:t>dificultades</a:t>
            </a:r>
            <a:r>
              <a:rPr lang="en-US" sz="2400" dirty="0">
                <a:latin typeface="Cambria"/>
                <a:ea typeface="Cambria"/>
              </a:rPr>
              <a:t>.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2400" dirty="0">
                <a:latin typeface="Cambria"/>
                <a:ea typeface="Cambria"/>
              </a:rPr>
              <a:t>Espero que </a:t>
            </a:r>
            <a:r>
              <a:rPr lang="en-US" sz="2400" err="1">
                <a:latin typeface="Cambria"/>
                <a:ea typeface="Cambria"/>
              </a:rPr>
              <a:t>disfrutes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mucho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en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este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err="1">
                <a:latin typeface="Cambria"/>
                <a:ea typeface="Cambria"/>
              </a:rPr>
              <a:t>proceso</a:t>
            </a:r>
            <a:endParaRPr lang="en-US" sz="2400">
              <a:latin typeface="Cambria"/>
              <a:ea typeface="Cambria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r>
              <a:rPr lang="en-US" sz="2400" dirty="0">
                <a:latin typeface="Cambria"/>
                <a:ea typeface="Cambria"/>
              </a:rPr>
              <a:t>No se </a:t>
            </a:r>
            <a:r>
              <a:rPr lang="en-US" sz="2400" dirty="0" err="1">
                <a:latin typeface="Cambria"/>
                <a:ea typeface="Cambria"/>
              </a:rPr>
              <a:t>trata</a:t>
            </a:r>
            <a:r>
              <a:rPr lang="en-US" sz="2400" dirty="0">
                <a:latin typeface="Cambria"/>
                <a:ea typeface="Cambria"/>
              </a:rPr>
              <a:t> de </a:t>
            </a:r>
            <a:r>
              <a:rPr lang="en-US" sz="2400" dirty="0" err="1">
                <a:latin typeface="Cambria"/>
                <a:ea typeface="Cambria"/>
              </a:rPr>
              <a:t>llegar</a:t>
            </a:r>
            <a:r>
              <a:rPr lang="en-US" sz="2400" dirty="0">
                <a:latin typeface="Cambria"/>
                <a:ea typeface="Cambria"/>
              </a:rPr>
              <a:t> lo antes </a:t>
            </a:r>
            <a:r>
              <a:rPr lang="en-US" sz="2400" dirty="0" err="1">
                <a:latin typeface="Cambria"/>
                <a:ea typeface="Cambria"/>
              </a:rPr>
              <a:t>posible</a:t>
            </a:r>
            <a:r>
              <a:rPr lang="en-US" sz="2400" dirty="0">
                <a:latin typeface="Cambria"/>
                <a:ea typeface="Cambria"/>
              </a:rPr>
              <a:t>, se </a:t>
            </a:r>
            <a:r>
              <a:rPr lang="en-US" sz="2400" dirty="0" err="1">
                <a:latin typeface="Cambria"/>
                <a:ea typeface="Cambria"/>
              </a:rPr>
              <a:t>trata</a:t>
            </a:r>
            <a:r>
              <a:rPr lang="en-US" sz="2400" dirty="0">
                <a:latin typeface="Cambria"/>
                <a:ea typeface="Cambria"/>
              </a:rPr>
              <a:t> de </a:t>
            </a:r>
            <a:r>
              <a:rPr lang="en-US" sz="2400" dirty="0" err="1">
                <a:latin typeface="Cambria"/>
                <a:ea typeface="Cambria"/>
              </a:rPr>
              <a:t>hacerlo</a:t>
            </a:r>
            <a:r>
              <a:rPr lang="en-US" sz="2400" dirty="0">
                <a:latin typeface="Cambria"/>
                <a:ea typeface="Cambria"/>
              </a:rPr>
              <a:t> bien, </a:t>
            </a:r>
            <a:r>
              <a:rPr lang="en-US" sz="2400" dirty="0" err="1">
                <a:latin typeface="Cambria"/>
                <a:ea typeface="Cambria"/>
              </a:rPr>
              <a:t>entendiendo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dirty="0" err="1">
                <a:latin typeface="Cambria"/>
                <a:ea typeface="Cambria"/>
              </a:rPr>
              <a:t>el</a:t>
            </a:r>
            <a:r>
              <a:rPr lang="en-US" sz="2400" dirty="0">
                <a:latin typeface="Cambria"/>
                <a:ea typeface="Cambria"/>
              </a:rPr>
              <a:t> </a:t>
            </a:r>
            <a:r>
              <a:rPr lang="en-US" sz="2400" dirty="0" err="1">
                <a:latin typeface="Cambria"/>
                <a:ea typeface="Cambria"/>
              </a:rPr>
              <a:t>significado</a:t>
            </a:r>
            <a:r>
              <a:rPr lang="en-US" sz="2400" dirty="0">
                <a:latin typeface="Cambria"/>
                <a:ea typeface="Cambria"/>
              </a:rPr>
              <a:t> de la </a:t>
            </a:r>
            <a:r>
              <a:rPr lang="en-US" sz="2400" dirty="0" err="1">
                <a:latin typeface="Cambria"/>
                <a:ea typeface="Cambria"/>
              </a:rPr>
              <a:t>tarea</a:t>
            </a:r>
            <a:r>
              <a:rPr lang="en-US" sz="2400" dirty="0">
                <a:latin typeface="Cambria"/>
                <a:ea typeface="Cambria"/>
              </a:rPr>
              <a:t>.</a:t>
            </a:r>
          </a:p>
        </p:txBody>
      </p:sp>
      <p:pic>
        <p:nvPicPr>
          <p:cNvPr id="30" name="Picture 5">
            <a:extLst>
              <a:ext uri="{FF2B5EF4-FFF2-40B4-BE49-F238E27FC236}">
                <a16:creationId xmlns:a16="http://schemas.microsoft.com/office/drawing/2014/main" xmlns="" id="{F4B6733A-B029-08D0-1A62-A8EEFE6598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9" r="-21" b="-21"/>
          <a:stretch/>
        </p:blipFill>
        <p:spPr>
          <a:xfrm>
            <a:off x="8156454" y="-5"/>
            <a:ext cx="4035547" cy="4178808"/>
          </a:xfrm>
          <a:custGeom>
            <a:avLst/>
            <a:gdLst/>
            <a:ahLst/>
            <a:cxnLst/>
            <a:rect l="l" t="t" r="r" b="b"/>
            <a:pathLst>
              <a:path w="4035547" h="4178808">
                <a:moveTo>
                  <a:pt x="14988" y="0"/>
                </a:moveTo>
                <a:lnTo>
                  <a:pt x="4035547" y="0"/>
                </a:lnTo>
                <a:lnTo>
                  <a:pt x="4035547" y="4161794"/>
                </a:lnTo>
                <a:lnTo>
                  <a:pt x="3918602" y="4164199"/>
                </a:lnTo>
                <a:cubicBezTo>
                  <a:pt x="3673497" y="4178956"/>
                  <a:pt x="3428120" y="4172295"/>
                  <a:pt x="3183014" y="4175560"/>
                </a:cubicBezTo>
                <a:cubicBezTo>
                  <a:pt x="2855121" y="4180001"/>
                  <a:pt x="2527499" y="4168639"/>
                  <a:pt x="2199742" y="4167595"/>
                </a:cubicBezTo>
                <a:cubicBezTo>
                  <a:pt x="2132562" y="4167334"/>
                  <a:pt x="2065110" y="4170729"/>
                  <a:pt x="1998202" y="4175952"/>
                </a:cubicBezTo>
                <a:cubicBezTo>
                  <a:pt x="1905507" y="4183005"/>
                  <a:pt x="1814033" y="4174124"/>
                  <a:pt x="1722153" y="4165766"/>
                </a:cubicBezTo>
                <a:cubicBezTo>
                  <a:pt x="1611407" y="4155711"/>
                  <a:pt x="1500933" y="4164591"/>
                  <a:pt x="1390867" y="4176214"/>
                </a:cubicBezTo>
                <a:lnTo>
                  <a:pt x="1348076" y="4178808"/>
                </a:lnTo>
                <a:lnTo>
                  <a:pt x="597587" y="4178808"/>
                </a:lnTo>
                <a:lnTo>
                  <a:pt x="507890" y="4175773"/>
                </a:lnTo>
                <a:cubicBezTo>
                  <a:pt x="403218" y="4174810"/>
                  <a:pt x="298546" y="4175691"/>
                  <a:pt x="193840" y="4176214"/>
                </a:cubicBezTo>
                <a:lnTo>
                  <a:pt x="2757" y="4175742"/>
                </a:lnTo>
                <a:lnTo>
                  <a:pt x="2810" y="4034870"/>
                </a:lnTo>
                <a:cubicBezTo>
                  <a:pt x="5629" y="3979851"/>
                  <a:pt x="10539" y="3924896"/>
                  <a:pt x="15416" y="3870068"/>
                </a:cubicBezTo>
                <a:cubicBezTo>
                  <a:pt x="23018" y="3799731"/>
                  <a:pt x="25045" y="3728899"/>
                  <a:pt x="21498" y="3658244"/>
                </a:cubicBezTo>
                <a:cubicBezTo>
                  <a:pt x="17063" y="3602147"/>
                  <a:pt x="10095" y="3546050"/>
                  <a:pt x="8828" y="3489953"/>
                </a:cubicBezTo>
                <a:cubicBezTo>
                  <a:pt x="6548" y="3389688"/>
                  <a:pt x="7434" y="3289424"/>
                  <a:pt x="13262" y="3189160"/>
                </a:cubicBezTo>
                <a:cubicBezTo>
                  <a:pt x="16176" y="3138901"/>
                  <a:pt x="20864" y="3089150"/>
                  <a:pt x="22891" y="3038510"/>
                </a:cubicBezTo>
                <a:cubicBezTo>
                  <a:pt x="24918" y="2987870"/>
                  <a:pt x="28973" y="2936723"/>
                  <a:pt x="17444" y="2887098"/>
                </a:cubicBezTo>
                <a:cubicBezTo>
                  <a:pt x="-2068" y="2802699"/>
                  <a:pt x="12249" y="2718680"/>
                  <a:pt x="16430" y="2634534"/>
                </a:cubicBezTo>
                <a:cubicBezTo>
                  <a:pt x="18964" y="2582244"/>
                  <a:pt x="34168" y="2528685"/>
                  <a:pt x="20738" y="2477919"/>
                </a:cubicBezTo>
                <a:cubicBezTo>
                  <a:pt x="-421" y="2398342"/>
                  <a:pt x="13389" y="2320415"/>
                  <a:pt x="20738" y="2242107"/>
                </a:cubicBezTo>
                <a:cubicBezTo>
                  <a:pt x="29213" y="2168001"/>
                  <a:pt x="27718" y="2093082"/>
                  <a:pt x="16303" y="2019369"/>
                </a:cubicBezTo>
                <a:cubicBezTo>
                  <a:pt x="1986" y="1946239"/>
                  <a:pt x="1986" y="1871028"/>
                  <a:pt x="16303" y="1797899"/>
                </a:cubicBezTo>
                <a:cubicBezTo>
                  <a:pt x="28162" y="1737537"/>
                  <a:pt x="29530" y="1675589"/>
                  <a:pt x="20357" y="1614758"/>
                </a:cubicBezTo>
                <a:cubicBezTo>
                  <a:pt x="14149" y="1571226"/>
                  <a:pt x="3000" y="1527947"/>
                  <a:pt x="1480" y="1484415"/>
                </a:cubicBezTo>
                <a:cubicBezTo>
                  <a:pt x="-1662" y="1393377"/>
                  <a:pt x="200" y="1302238"/>
                  <a:pt x="7055" y="1211417"/>
                </a:cubicBezTo>
                <a:cubicBezTo>
                  <a:pt x="15036" y="1107980"/>
                  <a:pt x="30366" y="1004923"/>
                  <a:pt x="19724" y="900725"/>
                </a:cubicBezTo>
                <a:cubicBezTo>
                  <a:pt x="16050" y="864934"/>
                  <a:pt x="8575" y="829270"/>
                  <a:pt x="7815" y="793353"/>
                </a:cubicBezTo>
                <a:cubicBezTo>
                  <a:pt x="6168" y="726087"/>
                  <a:pt x="5407" y="659710"/>
                  <a:pt x="9208" y="590286"/>
                </a:cubicBezTo>
                <a:cubicBezTo>
                  <a:pt x="13009" y="520863"/>
                  <a:pt x="27452" y="450424"/>
                  <a:pt x="17697" y="382270"/>
                </a:cubicBezTo>
                <a:cubicBezTo>
                  <a:pt x="7941" y="314115"/>
                  <a:pt x="14276" y="247103"/>
                  <a:pt x="20611" y="180218"/>
                </a:cubicBezTo>
                <a:cubicBezTo>
                  <a:pt x="23652" y="148426"/>
                  <a:pt x="25711" y="116982"/>
                  <a:pt x="25156" y="85665"/>
                </a:cubicBezTo>
                <a:close/>
              </a:path>
            </a:pathLst>
          </a:cu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4B2AC162-8E1E-6E1E-02A5-82AB722ECD14}"/>
              </a:ext>
            </a:extLst>
          </p:cNvPr>
          <p:cNvSpPr txBox="1"/>
          <p:nvPr/>
        </p:nvSpPr>
        <p:spPr>
          <a:xfrm>
            <a:off x="9524999" y="5644816"/>
            <a:ext cx="239227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latin typeface="Cambria"/>
                <a:ea typeface="Cambria"/>
              </a:rPr>
              <a:t>Carmen </a:t>
            </a:r>
            <a:r>
              <a:rPr lang="es-ES" sz="2000" b="1" err="1">
                <a:latin typeface="Cambria"/>
                <a:ea typeface="Cambria"/>
              </a:rPr>
              <a:t>Ceruelo</a:t>
            </a:r>
            <a:r>
              <a:rPr lang="es-ES" sz="2000" b="1" dirty="0">
                <a:latin typeface="Cambria"/>
                <a:ea typeface="Cambria"/>
              </a:rPr>
              <a:t>  4ºESO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83620"/>
      </a:dk2>
      <a:lt2>
        <a:srgbClr val="E8E2E4"/>
      </a:lt2>
      <a:accent1>
        <a:srgbClr val="40B587"/>
      </a:accent1>
      <a:accent2>
        <a:srgbClr val="35B74E"/>
      </a:accent2>
      <a:accent3>
        <a:srgbClr val="5AB440"/>
      </a:accent3>
      <a:accent4>
        <a:srgbClr val="82AD32"/>
      </a:accent4>
      <a:accent5>
        <a:srgbClr val="AAA43C"/>
      </a:accent5>
      <a:accent6>
        <a:srgbClr val="B77935"/>
      </a:accent6>
      <a:hlink>
        <a:srgbClr val="7E882D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Cambria</vt:lpstr>
      <vt:lpstr>The Hand Bold</vt:lpstr>
      <vt:lpstr>The Serif Hand Black</vt:lpstr>
      <vt:lpstr>SketchyVTI</vt:lpstr>
      <vt:lpstr>INSTRUCCIONES PARA REALIZAR TU ESPACIO DE ACTIVIDADES CON DISTINTO RITMO DE APRENDIZAJE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</dc:creator>
  <cp:lastModifiedBy>Cuenta Microsoft</cp:lastModifiedBy>
  <cp:revision>88</cp:revision>
  <dcterms:created xsi:type="dcterms:W3CDTF">2023-06-05T13:23:54Z</dcterms:created>
  <dcterms:modified xsi:type="dcterms:W3CDTF">2023-06-05T14:00:48Z</dcterms:modified>
</cp:coreProperties>
</file>