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7" r:id="rId9"/>
    <p:sldId id="262" r:id="rId10"/>
    <p:sldId id="263" r:id="rId11"/>
    <p:sldId id="264" r:id="rId12"/>
    <p:sldId id="271" r:id="rId13"/>
    <p:sldId id="272" r:id="rId14"/>
    <p:sldId id="273" r:id="rId15"/>
    <p:sldId id="265" r:id="rId16"/>
    <p:sldId id="266" r:id="rId17"/>
    <p:sldId id="268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660"/>
  </p:normalViewPr>
  <p:slideViewPr>
    <p:cSldViewPr>
      <p:cViewPr varScale="1">
        <p:scale>
          <a:sx n="110" d="100"/>
          <a:sy n="110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1EAD-71F3-4B17-B072-139D1E71AC1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816-A2B9-4D41-86D1-5CAC5389FF53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1EAD-71F3-4B17-B072-139D1E71AC1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816-A2B9-4D41-86D1-5CAC5389FF5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1EAD-71F3-4B17-B072-139D1E71AC1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816-A2B9-4D41-86D1-5CAC5389FF5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1EAD-71F3-4B17-B072-139D1E71AC1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816-A2B9-4D41-86D1-5CAC5389FF5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1EAD-71F3-4B17-B072-139D1E71AC1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816-A2B9-4D41-86D1-5CAC5389FF53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1EAD-71F3-4B17-B072-139D1E71AC1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816-A2B9-4D41-86D1-5CAC5389FF5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1EAD-71F3-4B17-B072-139D1E71AC1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816-A2B9-4D41-86D1-5CAC5389FF5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1EAD-71F3-4B17-B072-139D1E71AC1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816-A2B9-4D41-86D1-5CAC5389FF5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1EAD-71F3-4B17-B072-139D1E71AC1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816-A2B9-4D41-86D1-5CAC5389FF5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1EAD-71F3-4B17-B072-139D1E71AC1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B816-A2B9-4D41-86D1-5CAC5389FF5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1EAD-71F3-4B17-B072-139D1E71AC1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24B816-A2B9-4D41-86D1-5CAC5389FF53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A61EAD-71F3-4B17-B072-139D1E71AC1D}" type="datetimeFigureOut">
              <a:rPr lang="es-ES" smtClean="0"/>
              <a:t>26/05/2020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24B816-A2B9-4D41-86D1-5CAC5389FF53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tsi.es/" TargetMode="External"/><Relationship Id="rId2" Type="http://schemas.openxmlformats.org/officeDocument/2006/relationships/hyperlink" Target="https://www.incibe.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ThxmgXMBpoM?feature=oembe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6K0wtyDl2u4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OPMcGtnYoo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_v0v70WFaA?feature=oembed" TargetMode="External"/><Relationship Id="rId4" Type="http://schemas.openxmlformats.org/officeDocument/2006/relationships/hyperlink" Target="https://www.is4k.es/ayud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FLu89RCSo8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sde5ek_Yao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1371600"/>
            <a:ext cx="8712968" cy="1828800"/>
          </a:xfrm>
        </p:spPr>
        <p:txBody>
          <a:bodyPr/>
          <a:lstStyle/>
          <a:p>
            <a:pPr algn="l"/>
            <a:r>
              <a:rPr lang="es-ES" b="1" dirty="0" smtClean="0">
                <a:solidFill>
                  <a:srgbClr val="FF0000"/>
                </a:solidFill>
              </a:rPr>
              <a:t>         EL </a:t>
            </a:r>
            <a:r>
              <a:rPr lang="es-ES" b="1" dirty="0">
                <a:solidFill>
                  <a:srgbClr val="FF0000"/>
                </a:solidFill>
              </a:rPr>
              <a:t>MUNDO DIGITAL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556000"/>
            <a:ext cx="7776864" cy="246528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s-ES" b="1" dirty="0">
                <a:solidFill>
                  <a:srgbClr val="FF0000"/>
                </a:solidFill>
              </a:rPr>
              <a:t>¿HACES UN USO SEGURO DE LOS MEDIOS </a:t>
            </a:r>
            <a:r>
              <a:rPr lang="es-ES" b="1" dirty="0" smtClean="0">
                <a:solidFill>
                  <a:srgbClr val="FF0000"/>
                </a:solidFill>
              </a:rPr>
              <a:t>DIGITALES?</a:t>
            </a:r>
          </a:p>
          <a:p>
            <a:endParaRPr lang="es-ES" b="1" dirty="0">
              <a:solidFill>
                <a:srgbClr val="FF0000"/>
              </a:solidFill>
            </a:endParaRPr>
          </a:p>
          <a:p>
            <a:endParaRPr lang="es-ES" b="1" dirty="0" smtClean="0">
              <a:solidFill>
                <a:srgbClr val="FF0000"/>
              </a:solidFill>
            </a:endParaRPr>
          </a:p>
          <a:p>
            <a:endParaRPr lang="es-ES" b="1" dirty="0" smtClean="0">
              <a:solidFill>
                <a:srgbClr val="FF0000"/>
              </a:solidFill>
            </a:endParaRPr>
          </a:p>
          <a:p>
            <a:endParaRPr lang="es-ES" b="1" dirty="0">
              <a:solidFill>
                <a:srgbClr val="FF0000"/>
              </a:solidFill>
            </a:endParaRPr>
          </a:p>
          <a:p>
            <a:r>
              <a:rPr lang="es-ES" b="1" dirty="0" smtClean="0">
                <a:solidFill>
                  <a:srgbClr val="FF0000"/>
                </a:solidFill>
              </a:rPr>
              <a:t>                                                              Elena Martín </a:t>
            </a:r>
            <a:r>
              <a:rPr lang="es-ES" b="1" dirty="0" err="1" smtClean="0">
                <a:solidFill>
                  <a:srgbClr val="FF0000"/>
                </a:solidFill>
              </a:rPr>
              <a:t>Martín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3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dirty="0">
                <a:solidFill>
                  <a:srgbClr val="FF0000"/>
                </a:solidFill>
              </a:rPr>
              <a:t>¿Qué hago si detecto un fraude?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916832"/>
            <a:ext cx="7948405" cy="4896544"/>
          </a:xfrm>
        </p:spPr>
        <p:txBody>
          <a:bodyPr>
            <a:normAutofit/>
          </a:bodyPr>
          <a:lstStyle/>
          <a:p>
            <a:r>
              <a:rPr lang="es-ES" sz="1800" dirty="0"/>
              <a:t>Si detectas un fraude, el Instituto Nacional de </a:t>
            </a:r>
            <a:r>
              <a:rPr lang="es-ES" sz="1800" dirty="0" err="1"/>
              <a:t>Ciberseguridad</a:t>
            </a:r>
            <a:r>
              <a:rPr lang="es-ES" sz="1800" dirty="0"/>
              <a:t> (</a:t>
            </a:r>
            <a:r>
              <a:rPr lang="es-ES" sz="1800" dirty="0">
                <a:solidFill>
                  <a:srgbClr val="FF0000"/>
                </a:solidFill>
                <a:hlinkClick r:id="rId2"/>
              </a:rPr>
              <a:t>INCIBE</a:t>
            </a:r>
            <a:r>
              <a:rPr lang="es-ES" sz="1800" dirty="0"/>
              <a:t>) a través del Centro de Seguridad e Industria (</a:t>
            </a:r>
            <a:r>
              <a:rPr lang="es-ES" sz="1800" dirty="0">
                <a:hlinkClick r:id="rId3"/>
              </a:rPr>
              <a:t>CERTSI</a:t>
            </a:r>
            <a:r>
              <a:rPr lang="es-ES" sz="1800" dirty="0"/>
              <a:t>) pone a disposición de los ciudadanos el buzón </a:t>
            </a:r>
            <a:r>
              <a:rPr lang="es-ES" sz="1800" u="sng" dirty="0" err="1"/>
              <a:t>incidencias@incibe</a:t>
            </a:r>
            <a:r>
              <a:rPr lang="es-ES" sz="1800" u="sng" dirty="0"/>
              <a:t> certsi.es</a:t>
            </a:r>
            <a:r>
              <a:rPr lang="es-ES" sz="1800" dirty="0"/>
              <a:t> desde el que reportar los casos de fraude que se detecten: correos de </a:t>
            </a:r>
            <a:r>
              <a:rPr lang="es-ES" sz="1800" i="1" dirty="0" err="1"/>
              <a:t>phishing</a:t>
            </a:r>
            <a:r>
              <a:rPr lang="es-ES" sz="1800" dirty="0"/>
              <a:t>, tiendas online fraudulentas, sitios web que alojan malware,  etc.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65105"/>
            <a:ext cx="5832648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0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2016224"/>
          </a:xfrm>
        </p:spPr>
        <p:txBody>
          <a:bodyPr>
            <a:noAutofit/>
          </a:bodyPr>
          <a:lstStyle/>
          <a:p>
            <a:r>
              <a:rPr lang="es-ES" sz="4000" dirty="0">
                <a:solidFill>
                  <a:srgbClr val="FF0000"/>
                </a:solidFill>
              </a:rPr>
              <a:t/>
            </a:r>
            <a:br>
              <a:rPr lang="es-ES" sz="4000" dirty="0">
                <a:solidFill>
                  <a:srgbClr val="FF0000"/>
                </a:solidFill>
              </a:rPr>
            </a:br>
            <a:r>
              <a:rPr lang="es-ES" sz="4000" dirty="0">
                <a:solidFill>
                  <a:srgbClr val="FF0000"/>
                </a:solidFill>
              </a:rPr>
              <a:t/>
            </a:r>
            <a:br>
              <a:rPr lang="es-ES" sz="4000" dirty="0">
                <a:solidFill>
                  <a:srgbClr val="FF0000"/>
                </a:solidFill>
              </a:rPr>
            </a:br>
            <a:r>
              <a:rPr lang="es-ES" sz="4000" dirty="0" smtClean="0">
                <a:solidFill>
                  <a:srgbClr val="FF0000"/>
                </a:solidFill>
              </a:rPr>
              <a:t/>
            </a:r>
            <a:br>
              <a:rPr lang="es-ES" sz="4000" dirty="0" smtClean="0">
                <a:solidFill>
                  <a:srgbClr val="FF0000"/>
                </a:solidFill>
              </a:rPr>
            </a:br>
            <a:r>
              <a:rPr lang="es-ES" sz="4000" dirty="0">
                <a:solidFill>
                  <a:srgbClr val="FF0000"/>
                </a:solidFill>
              </a:rPr>
              <a:t/>
            </a:r>
            <a:br>
              <a:rPr lang="es-ES" sz="4000" dirty="0">
                <a:solidFill>
                  <a:srgbClr val="FF0000"/>
                </a:solidFill>
              </a:rPr>
            </a:br>
            <a:r>
              <a:rPr lang="es-ES" sz="4000" dirty="0" smtClean="0">
                <a:solidFill>
                  <a:srgbClr val="FF0000"/>
                </a:solidFill>
              </a:rPr>
              <a:t>¿</a:t>
            </a:r>
            <a:r>
              <a:rPr lang="es-ES" sz="4000" dirty="0">
                <a:solidFill>
                  <a:srgbClr val="FF0000"/>
                </a:solidFill>
              </a:rPr>
              <a:t>Qué pasos tengo que seguir si me han robado o he perdido el teléfono móvil?</a:t>
            </a:r>
            <a:br>
              <a:rPr lang="es-ES" sz="4000" dirty="0">
                <a:solidFill>
                  <a:srgbClr val="FF0000"/>
                </a:solidFill>
              </a:rPr>
            </a:br>
            <a:endParaRPr lang="es-ES" sz="4000" dirty="0">
              <a:solidFill>
                <a:srgbClr val="FF0000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189492" y="2492896"/>
            <a:ext cx="5822668" cy="3705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1-</a:t>
            </a:r>
            <a:r>
              <a:rPr lang="es-ES" dirty="0" smtClean="0"/>
              <a:t>  </a:t>
            </a:r>
            <a:r>
              <a:rPr lang="es-ES" b="1" dirty="0" smtClean="0">
                <a:solidFill>
                  <a:srgbClr val="FF0000"/>
                </a:solidFill>
              </a:rPr>
              <a:t>Intenta </a:t>
            </a:r>
            <a:r>
              <a:rPr lang="es-ES" b="1" dirty="0">
                <a:solidFill>
                  <a:srgbClr val="FF0000"/>
                </a:solidFill>
              </a:rPr>
              <a:t>localizarlo</a:t>
            </a:r>
          </a:p>
          <a:p>
            <a:pPr marL="0" indent="0" algn="just">
              <a:buNone/>
            </a:pPr>
            <a:r>
              <a:rPr lang="es-ES" b="1" dirty="0" smtClean="0">
                <a:solidFill>
                  <a:srgbClr val="FF0000"/>
                </a:solidFill>
              </a:rPr>
              <a:t>2-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Bloquea el dispositivo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3- Borra los datos del dispositivo</a:t>
            </a:r>
            <a:endParaRPr lang="es-E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4- </a:t>
            </a:r>
            <a:r>
              <a:rPr lang="es-ES" b="1" dirty="0">
                <a:solidFill>
                  <a:srgbClr val="FF0000"/>
                </a:solidFill>
              </a:rPr>
              <a:t>Bloquea la tarjeta SIM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5</a:t>
            </a:r>
            <a:r>
              <a:rPr lang="es-ES" dirty="0" smtClean="0">
                <a:solidFill>
                  <a:srgbClr val="FF0000"/>
                </a:solidFill>
              </a:rPr>
              <a:t>- </a:t>
            </a:r>
            <a:r>
              <a:rPr lang="es-ES" b="1" dirty="0">
                <a:solidFill>
                  <a:srgbClr val="FF0000"/>
                </a:solidFill>
              </a:rPr>
              <a:t>Denuncia ante las Fuerzas y </a:t>
            </a:r>
            <a:r>
              <a:rPr lang="es-ES" b="1" dirty="0" smtClean="0">
                <a:solidFill>
                  <a:srgbClr val="FF0000"/>
                </a:solidFill>
              </a:rPr>
              <a:t>Cuerpos de Seguridad del Estado.  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smtClean="0">
                <a:solidFill>
                  <a:srgbClr val="FF0000"/>
                </a:solidFill>
              </a:rPr>
              <a:t>  </a:t>
            </a:r>
            <a:endParaRPr lang="es-E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</a:rPr>
              <a:t>          </a:t>
            </a:r>
            <a:endParaRPr lang="es-ES" sz="1500" b="1" dirty="0">
              <a:solidFill>
                <a:srgbClr val="FF00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344907" y="2852936"/>
            <a:ext cx="2311168" cy="2333984"/>
          </a:xfrm>
        </p:spPr>
        <p:txBody>
          <a:bodyPr>
            <a:normAutofit lnSpcReduction="10000"/>
          </a:bodyPr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0928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9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7859217" cy="1944216"/>
          </a:xfrm>
        </p:spPr>
        <p:txBody>
          <a:bodyPr>
            <a:noAutofit/>
          </a:bodyPr>
          <a:lstStyle/>
          <a:p>
            <a:pPr marL="274320" lvl="0" indent="-274320" algn="l">
              <a:spcBef>
                <a:spcPct val="20000"/>
              </a:spcBef>
            </a:pPr>
            <a:r>
              <a:rPr lang="es-ES" sz="3600" b="1" dirty="0">
                <a:solidFill>
                  <a:srgbClr val="FF0000"/>
                </a:solidFill>
                <a:ea typeface="+mn-ea"/>
                <a:cs typeface="+mn-cs"/>
              </a:rPr>
              <a:t>      </a:t>
            </a:r>
            <a:r>
              <a:rPr lang="es-ES" sz="3600" b="1" dirty="0" smtClean="0">
                <a:solidFill>
                  <a:srgbClr val="FF0000"/>
                </a:solidFill>
                <a:ea typeface="+mn-ea"/>
                <a:cs typeface="+mn-cs"/>
              </a:rPr>
              <a:t>  LOS </a:t>
            </a:r>
            <a:r>
              <a:rPr lang="es-ES" sz="3600" b="1" dirty="0">
                <a:solidFill>
                  <a:srgbClr val="FF0000"/>
                </a:solidFill>
                <a:ea typeface="+mn-ea"/>
                <a:cs typeface="+mn-cs"/>
              </a:rPr>
              <a:t>DERECHOS QUE TIENES PARA </a:t>
            </a:r>
            <a:r>
              <a:rPr lang="es-ES" sz="3600" b="1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s-ES" sz="3600" b="1" dirty="0" smtClean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es-ES" sz="3600" b="1" dirty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s-ES" sz="3600" b="1" dirty="0" smtClean="0">
                <a:solidFill>
                  <a:srgbClr val="FF0000"/>
                </a:solidFill>
                <a:ea typeface="+mn-ea"/>
                <a:cs typeface="+mn-cs"/>
              </a:rPr>
              <a:t>    PROTEGER </a:t>
            </a:r>
            <a:r>
              <a:rPr lang="es-ES" sz="3600" b="1" dirty="0">
                <a:solidFill>
                  <a:srgbClr val="FF0000"/>
                </a:solidFill>
                <a:ea typeface="+mn-ea"/>
                <a:cs typeface="+mn-cs"/>
              </a:rPr>
              <a:t>TUS DATOS PERSONALES</a:t>
            </a:r>
            <a:br>
              <a:rPr lang="es-ES" sz="3600" b="1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es-ES" sz="1800" b="1" dirty="0">
                <a:solidFill>
                  <a:srgbClr val="FF0000"/>
                </a:solidFill>
                <a:ea typeface="+mn-ea"/>
                <a:cs typeface="+mn-cs"/>
              </a:rPr>
              <a:t>     </a:t>
            </a:r>
            <a:r>
              <a:rPr lang="es-ES" sz="1600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s-ES" sz="1600" dirty="0">
                <a:solidFill>
                  <a:srgbClr val="FF0000"/>
                </a:solidFill>
                <a:ea typeface="+mn-ea"/>
                <a:cs typeface="+mn-cs"/>
              </a:rPr>
            </a:b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79512" y="2132856"/>
            <a:ext cx="8856984" cy="4608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400" b="1" dirty="0" smtClean="0">
                <a:solidFill>
                  <a:srgbClr val="FF0000"/>
                </a:solidFill>
              </a:rPr>
              <a:t>EL </a:t>
            </a:r>
            <a:r>
              <a:rPr lang="es-ES" sz="1400" b="1" dirty="0">
                <a:solidFill>
                  <a:srgbClr val="FF0000"/>
                </a:solidFill>
              </a:rPr>
              <a:t>25 DE MAYO DE 2018 SE </a:t>
            </a:r>
            <a:r>
              <a:rPr lang="es-ES" sz="1400" b="1" dirty="0" smtClean="0">
                <a:solidFill>
                  <a:srgbClr val="FF0000"/>
                </a:solidFill>
              </a:rPr>
              <a:t>APLICÓ </a:t>
            </a:r>
            <a:r>
              <a:rPr lang="es-ES" sz="1400" b="1" dirty="0">
                <a:solidFill>
                  <a:srgbClr val="FF0000"/>
                </a:solidFill>
              </a:rPr>
              <a:t>EL REGLAMENTO EUROPEO DE PROTECCIÓN </a:t>
            </a:r>
            <a:r>
              <a:rPr lang="es-ES" sz="1400" b="1" dirty="0" smtClean="0">
                <a:solidFill>
                  <a:srgbClr val="FF0000"/>
                </a:solidFill>
              </a:rPr>
              <a:t>DE </a:t>
            </a:r>
            <a:r>
              <a:rPr lang="es-ES" sz="1400" b="1" dirty="0">
                <a:solidFill>
                  <a:srgbClr val="FF0000"/>
                </a:solidFill>
              </a:rPr>
              <a:t>DATOS </a:t>
            </a:r>
            <a:r>
              <a:rPr lang="es-ES" sz="14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s-ES" sz="1400" b="1" dirty="0" smtClean="0">
                <a:solidFill>
                  <a:srgbClr val="FF0000"/>
                </a:solidFill>
              </a:rPr>
              <a:t>ES  </a:t>
            </a:r>
            <a:r>
              <a:rPr lang="es-ES" sz="1400" b="1" dirty="0">
                <a:solidFill>
                  <a:srgbClr val="FF0000"/>
                </a:solidFill>
              </a:rPr>
              <a:t>IMPORTANTE QUE CONOZCAS CUÁLES SON TUS DERECHOS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       1- </a:t>
            </a:r>
            <a:r>
              <a:rPr lang="es-ES" sz="1200" b="1" dirty="0">
                <a:solidFill>
                  <a:srgbClr val="FF0000"/>
                </a:solidFill>
              </a:rPr>
              <a:t>DERECHO A CONOCER PARA QUÉ UTILIZAN TUS DATOS</a:t>
            </a:r>
          </a:p>
          <a:p>
            <a:pPr marL="0" indent="0">
              <a:buNone/>
            </a:pPr>
            <a:r>
              <a:rPr lang="es-ES" sz="1200" dirty="0"/>
              <a:t>             </a:t>
            </a:r>
          </a:p>
          <a:p>
            <a:pPr marL="0" indent="0">
              <a:buNone/>
            </a:pPr>
            <a:r>
              <a:rPr lang="es-ES" sz="1200" dirty="0"/>
              <a:t>       </a:t>
            </a:r>
            <a:r>
              <a:rPr lang="es-ES" sz="1200" dirty="0" smtClean="0"/>
              <a:t>2- </a:t>
            </a:r>
            <a:r>
              <a:rPr lang="es-ES" sz="1200" b="1" dirty="0">
                <a:solidFill>
                  <a:srgbClr val="FF0000"/>
                </a:solidFill>
              </a:rPr>
              <a:t>DERECHO A SOLICITAR AL RESPONSABLE</a:t>
            </a:r>
          </a:p>
          <a:p>
            <a:pPr marL="0" indent="0">
              <a:buNone/>
            </a:pPr>
            <a:r>
              <a:rPr lang="es-ES" sz="1200" b="1" dirty="0">
                <a:solidFill>
                  <a:schemeClr val="tx1"/>
                </a:solidFill>
              </a:rPr>
              <a:t>              </a:t>
            </a:r>
            <a:r>
              <a:rPr lang="es-ES" sz="1200" b="1" dirty="0" smtClean="0">
                <a:solidFill>
                  <a:schemeClr val="tx1"/>
                </a:solidFill>
              </a:rPr>
              <a:t>a)  </a:t>
            </a:r>
            <a:r>
              <a:rPr lang="es-ES" sz="1200" b="1" dirty="0">
                <a:solidFill>
                  <a:schemeClr val="tx1"/>
                </a:solidFill>
              </a:rPr>
              <a:t>La </a:t>
            </a:r>
            <a:r>
              <a:rPr lang="es-ES" sz="1200" b="1" dirty="0"/>
              <a:t>suspensión del tratamiento de tus datos</a:t>
            </a:r>
          </a:p>
          <a:p>
            <a:pPr marL="0" indent="0">
              <a:buNone/>
            </a:pPr>
            <a:r>
              <a:rPr lang="es-ES" sz="1200" b="1" dirty="0"/>
              <a:t>              </a:t>
            </a:r>
            <a:r>
              <a:rPr lang="es-ES" sz="1200" b="1" dirty="0" smtClean="0"/>
              <a:t>b)  La </a:t>
            </a:r>
            <a:r>
              <a:rPr lang="es-ES" sz="1200" b="1" dirty="0"/>
              <a:t>conservación de tus datos</a:t>
            </a:r>
          </a:p>
          <a:p>
            <a:pPr marL="0" indent="0">
              <a:buNone/>
            </a:pPr>
            <a:r>
              <a:rPr lang="es-ES" sz="1200" b="1" dirty="0"/>
              <a:t>              </a:t>
            </a:r>
            <a:r>
              <a:rPr lang="es-ES" sz="1200" b="1" dirty="0" smtClean="0"/>
              <a:t>c)   La </a:t>
            </a:r>
            <a:r>
              <a:rPr lang="es-ES" sz="1200" b="1" dirty="0"/>
              <a:t>portabilidad de tus datos a otros </a:t>
            </a:r>
            <a:endParaRPr lang="es-ES" sz="1200" b="1" dirty="0" smtClean="0"/>
          </a:p>
          <a:p>
            <a:pPr marL="0" indent="0">
              <a:buNone/>
            </a:pPr>
            <a:r>
              <a:rPr lang="es-ES" sz="1200" b="1" dirty="0"/>
              <a:t> </a:t>
            </a:r>
            <a:r>
              <a:rPr lang="es-ES" sz="1200" b="1" dirty="0" smtClean="0"/>
              <a:t>                    proveedores </a:t>
            </a:r>
            <a:r>
              <a:rPr lang="es-ES" sz="1200" b="1" dirty="0"/>
              <a:t>de servicios</a:t>
            </a:r>
          </a:p>
          <a:p>
            <a:pPr marL="0" indent="0">
              <a:buNone/>
            </a:pPr>
            <a:endParaRPr lang="es-ES" sz="1200" b="1" dirty="0"/>
          </a:p>
          <a:p>
            <a:pPr marL="0" indent="0">
              <a:buNone/>
            </a:pPr>
            <a:r>
              <a:rPr lang="es-ES" sz="1200" dirty="0"/>
              <a:t>         3- </a:t>
            </a:r>
            <a:r>
              <a:rPr lang="es-ES" sz="1200" b="1" dirty="0">
                <a:solidFill>
                  <a:srgbClr val="FF0000"/>
                </a:solidFill>
              </a:rPr>
              <a:t>DERECHO A RECTIFICAR TUS </a:t>
            </a:r>
            <a:r>
              <a:rPr lang="es-ES" sz="1200" b="1" dirty="0" smtClean="0">
                <a:solidFill>
                  <a:srgbClr val="FF0000"/>
                </a:solidFill>
              </a:rPr>
              <a:t>DATOS</a:t>
            </a:r>
            <a:endParaRPr lang="es-ES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         4- </a:t>
            </a:r>
            <a:r>
              <a:rPr lang="es-ES" sz="1200" b="1" dirty="0">
                <a:solidFill>
                  <a:srgbClr val="FF0000"/>
                </a:solidFill>
              </a:rPr>
              <a:t>DERECHO A SUPRIMIR TUS </a:t>
            </a:r>
            <a:r>
              <a:rPr lang="es-ES" sz="1200" b="1" dirty="0" smtClean="0">
                <a:solidFill>
                  <a:srgbClr val="FF0000"/>
                </a:solidFill>
              </a:rPr>
              <a:t>DATOS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         5- </a:t>
            </a:r>
            <a:r>
              <a:rPr lang="es-ES" sz="1200" b="1" dirty="0">
                <a:solidFill>
                  <a:srgbClr val="FF0000"/>
                </a:solidFill>
              </a:rPr>
              <a:t>DERECHO DE OPOSICIÓN AL TRATAMIENTO DE TUS DATOS </a:t>
            </a:r>
          </a:p>
          <a:p>
            <a:pPr marL="0" indent="0">
              <a:buNone/>
            </a:pPr>
            <a:endParaRPr lang="es-ES" sz="1200" dirty="0"/>
          </a:p>
          <a:p>
            <a:pPr marL="0" indent="0">
              <a:buNone/>
            </a:pPr>
            <a:r>
              <a:rPr lang="es-ES" sz="1200" dirty="0"/>
              <a:t>                                                                                                                                                                                   www.agpd.es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3300920" cy="200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0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Identidad digital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179512" y="2679192"/>
            <a:ext cx="3866033" cy="34472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sz="2000" b="1" dirty="0"/>
              <a:t>La identidad digital es la imagen que proyectamos ante los demás a través de Internet con las publicaciones que realizamos y la  información que se puede encontrar acerca de nosotros en Internet.</a:t>
            </a:r>
          </a:p>
          <a:p>
            <a:pPr marL="0" indent="0">
              <a:buNone/>
            </a:pPr>
            <a:r>
              <a:rPr lang="es-ES" sz="2000" b="1" dirty="0">
                <a:solidFill>
                  <a:srgbClr val="FF0000"/>
                </a:solidFill>
              </a:rPr>
              <a:t>¿Cuánto saben de ti los demás por lo que publicas? </a:t>
            </a:r>
            <a:r>
              <a:rPr lang="es-ES" sz="2000" b="1" dirty="0"/>
              <a:t>Mira este vídeo </a:t>
            </a:r>
            <a:r>
              <a:rPr lang="es-ES" sz="2000" b="1" dirty="0" smtClean="0"/>
              <a:t>“</a:t>
            </a:r>
            <a:r>
              <a:rPr lang="es-ES" sz="2000" b="1" dirty="0" err="1" smtClean="0"/>
              <a:t>Everybody</a:t>
            </a:r>
            <a:r>
              <a:rPr lang="es-ES" sz="2000" b="1" dirty="0" smtClean="0"/>
              <a:t> </a:t>
            </a:r>
            <a:r>
              <a:rPr lang="es-ES" sz="2000" b="1" dirty="0" err="1"/>
              <a:t>K</a:t>
            </a:r>
            <a:r>
              <a:rPr lang="es-ES" sz="2000" b="1" dirty="0" err="1" smtClean="0"/>
              <a:t>nows</a:t>
            </a:r>
            <a:r>
              <a:rPr lang="es-ES" sz="2000" b="1" dirty="0" smtClean="0"/>
              <a:t> Sarah” y </a:t>
            </a:r>
          </a:p>
          <a:p>
            <a:pPr marL="0" indent="0">
              <a:buNone/>
            </a:pPr>
            <a:r>
              <a:rPr lang="es-ES" sz="2000" b="1" dirty="0"/>
              <a:t> </a:t>
            </a:r>
            <a:r>
              <a:rPr lang="es-ES" sz="2000" b="1" dirty="0" smtClean="0"/>
              <a:t> reflexiona </a:t>
            </a:r>
            <a:r>
              <a:rPr lang="es-ES" sz="2000" b="1" dirty="0"/>
              <a:t>sobre ello.</a:t>
            </a:r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831F6A72-1FA4-4EBD-8594-48DD52A952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4" name="Elementos multimedia en línea 3" title="Internet Danger- Everyone Knows Sarah">
            <a:hlinkClick r:id="" action="ppaction://media"/>
            <a:extLst>
              <a:ext uri="{FF2B5EF4-FFF2-40B4-BE49-F238E27FC236}">
                <a16:creationId xmlns="" xmlns:a16="http://schemas.microsoft.com/office/drawing/2014/main" id="{B46E3519-E47B-47AD-8D01-D4C7CDEEF6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11960" y="1916832"/>
            <a:ext cx="4752528" cy="41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4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                       Consejos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/>
          <a:lstStyle/>
          <a:p>
            <a:r>
              <a:rPr lang="es-ES" sz="2000" dirty="0"/>
              <a:t>No publiques más información de la necesaria (datos personales, contraseñas, datos bancarios, planes de vacaciones, insultos, datos médicos)</a:t>
            </a:r>
          </a:p>
          <a:p>
            <a:r>
              <a:rPr lang="es-ES" sz="2000" dirty="0"/>
              <a:t>A tu información que sólo acceda quién tú quieras.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00419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2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74D33629-558E-4A43-8475-36D5D300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       La </a:t>
            </a:r>
            <a:r>
              <a:rPr lang="es-ES" b="1" dirty="0">
                <a:solidFill>
                  <a:srgbClr val="FF0000"/>
                </a:solidFill>
              </a:rPr>
              <a:t>reputación en línea</a:t>
            </a:r>
            <a:endParaRPr lang="en-US" dirty="0"/>
          </a:p>
        </p:txBody>
      </p:sp>
      <p:pic>
        <p:nvPicPr>
          <p:cNvPr id="4" name="Elementos multimedia en línea 3" title="ￂ﾿Eres la misma persona en redes sociales?">
            <a:hlinkClick r:id="" action="ppaction://media"/>
            <a:extLst>
              <a:ext uri="{FF2B5EF4-FFF2-40B4-BE49-F238E27FC236}">
                <a16:creationId xmlns="" xmlns:a16="http://schemas.microsoft.com/office/drawing/2014/main" id="{4CFEE8C7-A180-49D2-9A6F-3CBD64F16C66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3001963"/>
            <a:ext cx="4038600" cy="2271712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>
          <a:xfrm>
            <a:off x="5004048" y="1340768"/>
            <a:ext cx="3744416" cy="5400600"/>
          </a:xfrm>
        </p:spPr>
        <p:txBody>
          <a:bodyPr>
            <a:noAutofit/>
          </a:bodyPr>
          <a:lstStyle/>
          <a:p>
            <a:pPr algn="just"/>
            <a:r>
              <a:rPr lang="es-ES" sz="1600" b="1" dirty="0"/>
              <a:t>En el mundo físico estamos acostumbrados a hablar tanto del prestigio o reconocimiento de ciertas personas, como de la mala imagen o reputación de otras. En Internet, al valorar de manera positiva o negativa la imagen pública de una persona, estamos hablando de su reputación online.</a:t>
            </a:r>
          </a:p>
          <a:p>
            <a:r>
              <a:rPr lang="es-ES" sz="1600" b="1" dirty="0">
                <a:solidFill>
                  <a:schemeClr val="tx1"/>
                </a:solidFill>
              </a:rPr>
              <a:t>A la hora de comunicarse por Internet, una de las claves esenciales es hacerlo con respeto.  </a:t>
            </a:r>
            <a:r>
              <a:rPr lang="es-ES" sz="1600" b="1" dirty="0">
                <a:solidFill>
                  <a:srgbClr val="FF0000"/>
                </a:solidFill>
              </a:rPr>
              <a:t>¿Respetamos a los demás? ¿Debemos hacer comentarios ofensivos?  Mira este </a:t>
            </a:r>
            <a:r>
              <a:rPr lang="es-ES" sz="1600" b="1" dirty="0" smtClean="0">
                <a:solidFill>
                  <a:srgbClr val="FF0000"/>
                </a:solidFill>
              </a:rPr>
              <a:t>vídeo “¿Eres la misma persona en las redes sociales?” y comenta lo que opinas.</a:t>
            </a:r>
            <a:endParaRPr lang="es-E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8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0A0529D7-D4CB-4C4D-BC9A-7CF4A197D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El Sexting o </a:t>
            </a:r>
            <a:r>
              <a:rPr lang="en-US" b="1" dirty="0" err="1">
                <a:solidFill>
                  <a:srgbClr val="FF0000"/>
                </a:solidFill>
              </a:rPr>
              <a:t>envío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contenido</a:t>
            </a:r>
            <a:r>
              <a:rPr lang="en-US" b="1" dirty="0">
                <a:solidFill>
                  <a:srgbClr val="FF0000"/>
                </a:solidFill>
              </a:rPr>
              <a:t> sexual a </a:t>
            </a:r>
            <a:r>
              <a:rPr lang="en-US" b="1" dirty="0" err="1">
                <a:solidFill>
                  <a:srgbClr val="FF0000"/>
                </a:solidFill>
              </a:rPr>
              <a:t>través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medios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digitales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Elementos multimedia en línea 3" title="Sexting no lo provoques!1">
            <a:hlinkClick r:id="" action="ppaction://media"/>
            <a:extLst>
              <a:ext uri="{FF2B5EF4-FFF2-40B4-BE49-F238E27FC236}">
                <a16:creationId xmlns="" xmlns:a16="http://schemas.microsoft.com/office/drawing/2014/main" id="{F24889EE-6D32-43D5-9D8E-18C1632F9DF6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16016" y="2708920"/>
            <a:ext cx="4038600" cy="3026750"/>
          </a:xfrm>
          <a:prstGeom prst="rect">
            <a:avLst/>
          </a:prstGeom>
        </p:spPr>
      </p:pic>
      <p:sp>
        <p:nvSpPr>
          <p:cNvPr id="2" name="Marcador de contenido 1">
            <a:extLst>
              <a:ext uri="{FF2B5EF4-FFF2-40B4-BE49-F238E27FC236}">
                <a16:creationId xmlns="" xmlns:a16="http://schemas.microsoft.com/office/drawing/2014/main" id="{B6A8351A-BCA0-4AE4-BC7F-CAB80D796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861" y="2496422"/>
            <a:ext cx="3822192" cy="3447288"/>
          </a:xfrm>
        </p:spPr>
        <p:txBody>
          <a:bodyPr/>
          <a:lstStyle/>
          <a:p>
            <a:r>
              <a:rPr lang="en-US" b="1" dirty="0" smtClean="0"/>
              <a:t>¿</a:t>
            </a:r>
            <a:r>
              <a:rPr lang="en-US" b="1" dirty="0" err="1" smtClean="0"/>
              <a:t>Es</a:t>
            </a:r>
            <a:r>
              <a:rPr lang="en-US" b="1" dirty="0" smtClean="0"/>
              <a:t> </a:t>
            </a:r>
            <a:r>
              <a:rPr lang="en-US" b="1" dirty="0" err="1" smtClean="0"/>
              <a:t>seguro</a:t>
            </a:r>
            <a:r>
              <a:rPr lang="en-US" b="1" dirty="0" smtClean="0"/>
              <a:t> </a:t>
            </a:r>
            <a:r>
              <a:rPr lang="en-US" b="1" dirty="0" err="1"/>
              <a:t>hacer</a:t>
            </a:r>
            <a:r>
              <a:rPr lang="en-US" b="1" dirty="0"/>
              <a:t> Sexting?</a:t>
            </a:r>
          </a:p>
          <a:p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 </a:t>
            </a:r>
            <a:r>
              <a:rPr lang="en-US" b="1" dirty="0" err="1"/>
              <a:t>consecuencias</a:t>
            </a:r>
            <a:r>
              <a:rPr lang="en-US" b="1" dirty="0"/>
              <a:t> </a:t>
            </a:r>
            <a:r>
              <a:rPr lang="en-US" b="1" dirty="0" err="1"/>
              <a:t>puede</a:t>
            </a:r>
            <a:r>
              <a:rPr lang="en-US" b="1" dirty="0"/>
              <a:t> </a:t>
            </a:r>
            <a:r>
              <a:rPr lang="en-US" b="1" dirty="0" err="1"/>
              <a:t>tener</a:t>
            </a:r>
            <a:r>
              <a:rPr lang="en-US" b="1" dirty="0"/>
              <a:t>?</a:t>
            </a:r>
          </a:p>
          <a:p>
            <a:r>
              <a:rPr lang="en-US" b="1" dirty="0"/>
              <a:t>Mira el </a:t>
            </a:r>
            <a:r>
              <a:rPr lang="en-US" b="1" dirty="0" err="1" smtClean="0"/>
              <a:t>vídeo</a:t>
            </a:r>
            <a:r>
              <a:rPr lang="en-US" b="1" dirty="0" smtClean="0"/>
              <a:t> “Sexting ¡No lo </a:t>
            </a:r>
            <a:r>
              <a:rPr lang="en-US" b="1" dirty="0" err="1" smtClean="0"/>
              <a:t>provoques</a:t>
            </a:r>
            <a:r>
              <a:rPr lang="en-US" b="1" dirty="0" smtClean="0"/>
              <a:t>” y </a:t>
            </a:r>
            <a:r>
              <a:rPr lang="en-US" b="1" dirty="0" err="1" smtClean="0"/>
              <a:t>analiza</a:t>
            </a:r>
            <a:r>
              <a:rPr lang="en-US" b="1" dirty="0" smtClean="0"/>
              <a:t> el </a:t>
            </a:r>
            <a:r>
              <a:rPr lang="en-US" b="1" dirty="0" err="1" smtClean="0"/>
              <a:t>tema</a:t>
            </a:r>
            <a:r>
              <a:rPr lang="en-US" b="1" dirty="0"/>
              <a:t>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grupos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832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DC919EF6-58F9-4CF4-BA55-32B6E2BC3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S</a:t>
            </a:r>
            <a:r>
              <a:rPr lang="en-US" b="1" dirty="0" err="1" smtClean="0">
                <a:solidFill>
                  <a:srgbClr val="FF0000"/>
                </a:solidFill>
              </a:rPr>
              <a:t>extorsión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Elementos multimedia en línea 3" title="Sextorsiￃﾳn, una forma de violencia sexual digital">
            <a:hlinkClick r:id="" action="ppaction://media"/>
            <a:extLst>
              <a:ext uri="{FF2B5EF4-FFF2-40B4-BE49-F238E27FC236}">
                <a16:creationId xmlns="" xmlns:a16="http://schemas.microsoft.com/office/drawing/2014/main" id="{64A6E42D-3A1A-49CB-947B-11015A29BA73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3001963"/>
            <a:ext cx="4038600" cy="2271712"/>
          </a:xfrm>
          <a:prstGeom prst="rect">
            <a:avLst/>
          </a:prstGeom>
        </p:spPr>
      </p:pic>
      <p:sp>
        <p:nvSpPr>
          <p:cNvPr id="2" name="1 Marcador de contenido"/>
          <p:cNvSpPr>
            <a:spLocks noGrp="1"/>
          </p:cNvSpPr>
          <p:nvPr>
            <p:ph sz="half" idx="2"/>
          </p:nvPr>
        </p:nvSpPr>
        <p:spPr>
          <a:xfrm>
            <a:off x="5004048" y="2636912"/>
            <a:ext cx="3600400" cy="3489568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¿Qué ocurre cuando las imágenes de contenido sexual caen en manos de personas sin escrúpulos?</a:t>
            </a:r>
          </a:p>
          <a:p>
            <a:r>
              <a:rPr lang="es-ES" b="1" dirty="0">
                <a:solidFill>
                  <a:schemeClr val="tx1"/>
                </a:solidFill>
              </a:rPr>
              <a:t>Mira este vídeo </a:t>
            </a:r>
            <a:r>
              <a:rPr lang="es-ES" b="1" dirty="0" smtClean="0">
                <a:solidFill>
                  <a:schemeClr val="tx1"/>
                </a:solidFill>
              </a:rPr>
              <a:t>“</a:t>
            </a:r>
            <a:r>
              <a:rPr lang="es-ES" b="1" dirty="0" err="1" smtClean="0">
                <a:solidFill>
                  <a:schemeClr val="tx1"/>
                </a:solidFill>
              </a:rPr>
              <a:t>Sextorsión</a:t>
            </a:r>
            <a:r>
              <a:rPr lang="es-ES" b="1" dirty="0" smtClean="0">
                <a:solidFill>
                  <a:schemeClr val="tx1"/>
                </a:solidFill>
              </a:rPr>
              <a:t> una forma de violencia sexual digital” y en grupos comenta tus conclusiones.</a:t>
            </a:r>
            <a:r>
              <a:rPr lang="es-ES" b="1" u="sng" dirty="0" smtClean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8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E5AD91C-E7C2-4B45-964A-713F968B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Cyberbullying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DC2572D-2061-45E1-82DC-D88139AB3F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cyberbullying?</a:t>
            </a:r>
          </a:p>
          <a:p>
            <a:r>
              <a:rPr lang="en-US" dirty="0" smtClean="0"/>
              <a:t>¿Hay cyberbullying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instituto</a:t>
            </a:r>
            <a:r>
              <a:rPr lang="en-US" dirty="0" smtClean="0"/>
              <a:t>?</a:t>
            </a:r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harías</a:t>
            </a:r>
            <a:r>
              <a:rPr lang="en-US" dirty="0" smtClean="0"/>
              <a:t> 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vieras</a:t>
            </a:r>
            <a:r>
              <a:rPr lang="en-US" dirty="0" smtClean="0"/>
              <a:t> un </a:t>
            </a:r>
            <a:r>
              <a:rPr lang="en-US" dirty="0" err="1" smtClean="0"/>
              <a:t>caso</a:t>
            </a:r>
            <a:r>
              <a:rPr lang="en-US" dirty="0" smtClean="0"/>
              <a:t> de cyberbullying?</a:t>
            </a:r>
          </a:p>
          <a:p>
            <a:r>
              <a:rPr lang="en-US" dirty="0" smtClean="0"/>
              <a:t>Mira el </a:t>
            </a:r>
            <a:r>
              <a:rPr lang="en-US" dirty="0" err="1" smtClean="0"/>
              <a:t>vídeo</a:t>
            </a:r>
            <a:r>
              <a:rPr lang="en-US" dirty="0" smtClean="0"/>
              <a:t> y </a:t>
            </a:r>
            <a:r>
              <a:rPr lang="en-US" dirty="0" err="1" smtClean="0"/>
              <a:t>reflexiona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tema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Elementos multimedia en línea 4" title="Ciberbullying para niￃﾱos">
            <a:hlinkClick r:id="" action="ppaction://media"/>
            <a:extLst>
              <a:ext uri="{FF2B5EF4-FFF2-40B4-BE49-F238E27FC236}">
                <a16:creationId xmlns="" xmlns:a16="http://schemas.microsoft.com/office/drawing/2014/main" id="{9731E07F-568E-411D-808F-9E274BCE8CDD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44008" y="2996952"/>
            <a:ext cx="4038600" cy="22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5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252028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</a:rPr>
              <a:t>¿Qué </a:t>
            </a:r>
            <a:r>
              <a:rPr lang="es-ES" sz="3600" b="1" dirty="0">
                <a:solidFill>
                  <a:srgbClr val="FF0000"/>
                </a:solidFill>
              </a:rPr>
              <a:t>puedo hacer ante problemas como </a:t>
            </a:r>
            <a:r>
              <a:rPr lang="es-ES" sz="3600" b="1" dirty="0" smtClean="0">
                <a:solidFill>
                  <a:srgbClr val="FF0000"/>
                </a:solidFill>
              </a:rPr>
              <a:t>el</a:t>
            </a:r>
            <a:br>
              <a:rPr lang="es-ES" sz="3600" b="1" dirty="0" smtClean="0">
                <a:solidFill>
                  <a:srgbClr val="FF0000"/>
                </a:solidFill>
              </a:rPr>
            </a:br>
            <a:r>
              <a:rPr lang="es-ES" sz="3600" b="1" dirty="0">
                <a:solidFill>
                  <a:srgbClr val="FF0000"/>
                </a:solidFill>
              </a:rPr>
              <a:t> </a:t>
            </a:r>
            <a:r>
              <a:rPr lang="es-ES" sz="3600" b="1" dirty="0" smtClean="0">
                <a:solidFill>
                  <a:srgbClr val="FF0000"/>
                </a:solidFill>
              </a:rPr>
              <a:t>        </a:t>
            </a:r>
            <a:r>
              <a:rPr lang="es-ES" sz="3600" b="1" dirty="0" err="1">
                <a:solidFill>
                  <a:srgbClr val="FF0000"/>
                </a:solidFill>
              </a:rPr>
              <a:t>sextorsión</a:t>
            </a:r>
            <a:r>
              <a:rPr lang="es-ES" sz="3600" b="1" dirty="0">
                <a:solidFill>
                  <a:srgbClr val="FF0000"/>
                </a:solidFill>
              </a:rPr>
              <a:t> o el </a:t>
            </a:r>
            <a:r>
              <a:rPr lang="es-ES" sz="3600" b="1" dirty="0" err="1">
                <a:solidFill>
                  <a:srgbClr val="FF0000"/>
                </a:solidFill>
              </a:rPr>
              <a:t>cyberbullying</a:t>
            </a:r>
            <a:r>
              <a:rPr lang="es-ES" sz="3600" b="1" dirty="0">
                <a:solidFill>
                  <a:srgbClr val="FF0000"/>
                </a:solidFill>
              </a:rPr>
              <a:t>?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23528" y="2420888"/>
            <a:ext cx="4175319" cy="3705592"/>
          </a:xfrm>
        </p:spPr>
        <p:txBody>
          <a:bodyPr>
            <a:normAutofit/>
          </a:bodyPr>
          <a:lstStyle/>
          <a:p>
            <a:r>
              <a:rPr lang="es-ES" sz="1400" dirty="0" smtClean="0"/>
              <a:t>Puedes hablar con un adulto de tu confianza (tus padres, profesores …)</a:t>
            </a:r>
          </a:p>
          <a:p>
            <a:r>
              <a:rPr lang="es-ES" sz="1400" b="1" dirty="0" smtClean="0"/>
              <a:t>Puedes llamar al teléfono </a:t>
            </a:r>
            <a:r>
              <a:rPr lang="es-ES" sz="1400" b="1" dirty="0"/>
              <a:t>contra el acoso </a:t>
            </a:r>
            <a:r>
              <a:rPr lang="es-ES" sz="1400" b="1" dirty="0" smtClean="0"/>
              <a:t>escolar</a:t>
            </a:r>
            <a:r>
              <a:rPr lang="es-ES" sz="1400" dirty="0"/>
              <a:t>: </a:t>
            </a:r>
            <a:r>
              <a:rPr lang="es-ES" sz="1400" b="1" dirty="0">
                <a:solidFill>
                  <a:srgbClr val="FF0000"/>
                </a:solidFill>
              </a:rPr>
              <a:t>900 018 018 </a:t>
            </a:r>
            <a:r>
              <a:rPr lang="es-ES" sz="1400" dirty="0"/>
              <a:t>del Ministerio de Educación Cultura y Deporte </a:t>
            </a:r>
            <a:r>
              <a:rPr lang="es-ES" sz="1400" dirty="0" smtClean="0"/>
              <a:t>Este </a:t>
            </a:r>
            <a:r>
              <a:rPr lang="es-ES" sz="1400" dirty="0"/>
              <a:t>servicio es </a:t>
            </a:r>
            <a:r>
              <a:rPr lang="es-ES" sz="1400" b="1" dirty="0"/>
              <a:t>gratuito </a:t>
            </a:r>
            <a:r>
              <a:rPr lang="es-ES" sz="1400" dirty="0"/>
              <a:t>y </a:t>
            </a:r>
            <a:r>
              <a:rPr lang="es-ES" sz="1400" b="1" dirty="0"/>
              <a:t>no aparece en la factura del </a:t>
            </a:r>
            <a:r>
              <a:rPr lang="es-ES" sz="1400" b="1" dirty="0" smtClean="0"/>
              <a:t>teléfono</a:t>
            </a:r>
            <a:r>
              <a:rPr lang="es-ES" sz="1400" dirty="0" smtClean="0"/>
              <a:t>.</a:t>
            </a:r>
          </a:p>
          <a:p>
            <a:r>
              <a:rPr lang="es-ES" sz="1400" b="1" dirty="0" smtClean="0"/>
              <a:t>Puedes llamar a la Línea </a:t>
            </a:r>
            <a:r>
              <a:rPr lang="es-ES" sz="1400" b="1" dirty="0"/>
              <a:t>de Ayuda sobre uso seguro y responsable de Internet IS4K</a:t>
            </a:r>
            <a:r>
              <a:rPr lang="es-ES" sz="1400" dirty="0" smtClean="0"/>
              <a:t>. La Línea de Ayuda de Internet Segura </a:t>
            </a:r>
            <a:r>
              <a:rPr lang="es-ES" sz="1400" dirty="0" err="1" smtClean="0"/>
              <a:t>for</a:t>
            </a:r>
            <a:r>
              <a:rPr lang="es-ES" sz="1400" dirty="0" smtClean="0"/>
              <a:t> </a:t>
            </a:r>
            <a:r>
              <a:rPr lang="es-ES" sz="1400" dirty="0" err="1" smtClean="0"/>
              <a:t>Kids</a:t>
            </a:r>
            <a:r>
              <a:rPr lang="es-ES" sz="1400" dirty="0"/>
              <a:t> </a:t>
            </a:r>
            <a:r>
              <a:rPr lang="es-ES" sz="1400" dirty="0">
                <a:solidFill>
                  <a:srgbClr val="FF0000"/>
                </a:solidFill>
              </a:rPr>
              <a:t> </a:t>
            </a:r>
            <a:r>
              <a:rPr lang="es-ES" sz="1400" b="1" dirty="0">
                <a:solidFill>
                  <a:srgbClr val="FF0000"/>
                </a:solidFill>
              </a:rPr>
              <a:t>900 116 </a:t>
            </a:r>
            <a:r>
              <a:rPr lang="es-ES" sz="1400" b="1" dirty="0" smtClean="0">
                <a:solidFill>
                  <a:srgbClr val="FF0000"/>
                </a:solidFill>
              </a:rPr>
              <a:t>117. </a:t>
            </a:r>
            <a:r>
              <a:rPr lang="es-ES" sz="1400" dirty="0" smtClean="0"/>
              <a:t>Se ocupa de las </a:t>
            </a:r>
            <a:r>
              <a:rPr lang="es-ES" sz="1400" dirty="0"/>
              <a:t>dudas y conflictos que habitualmente surgen en el uso de Internet y las tecnologías por parte de niños y adolescentes. Este servicio es </a:t>
            </a:r>
            <a:r>
              <a:rPr lang="es-ES" sz="1400" b="1" dirty="0"/>
              <a:t>gratuito y </a:t>
            </a:r>
            <a:r>
              <a:rPr lang="es-ES" sz="1400" b="1" dirty="0" smtClean="0"/>
              <a:t>confidencial</a:t>
            </a:r>
            <a:r>
              <a:rPr lang="es-ES" sz="1400" dirty="0"/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852936"/>
            <a:ext cx="3819882" cy="25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0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LA IMPORTACIA DE LAS NUEVAS TECNOLOGÍAS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251520" y="2132856"/>
            <a:ext cx="3391289" cy="4392488"/>
          </a:xfrm>
        </p:spPr>
        <p:txBody>
          <a:bodyPr>
            <a:noAutofit/>
          </a:bodyPr>
          <a:lstStyle/>
          <a:p>
            <a:r>
              <a:rPr lang="es-ES" sz="1800" dirty="0"/>
              <a:t>Hoy estamos rodeados de nuevas tecnologías que facilitan nuestra vida y permite una comunicación rápida y directa.</a:t>
            </a:r>
          </a:p>
          <a:p>
            <a:r>
              <a:rPr lang="es-ES" sz="1800" dirty="0"/>
              <a:t>Los jóvenes habéis nacido en la era digital. Los teléfonos móviles, las tabletas, Internet y diversas aplicaciones forman parte de vuestro día a </a:t>
            </a:r>
            <a:r>
              <a:rPr lang="es-ES" sz="1800" dirty="0" smtClean="0"/>
              <a:t>día.</a:t>
            </a:r>
          </a:p>
          <a:p>
            <a:r>
              <a:rPr lang="es-ES" sz="1800" dirty="0"/>
              <a:t>P</a:t>
            </a:r>
            <a:r>
              <a:rPr lang="es-ES" sz="1800" dirty="0" smtClean="0"/>
              <a:t>ero, ¿</a:t>
            </a:r>
            <a:r>
              <a:rPr lang="es-ES" sz="1800" dirty="0"/>
              <a:t>Sabéis usar todo este material </a:t>
            </a:r>
            <a:r>
              <a:rPr lang="es-ES" sz="1800" dirty="0" smtClean="0"/>
              <a:t>digital </a:t>
            </a:r>
            <a:r>
              <a:rPr lang="es-ES" sz="1800" dirty="0"/>
              <a:t>de forma  responsable?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1965"/>
            <a:ext cx="536408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47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CONCLUSIÓN: LOS MEDIOS DIGITALES NOS CONECTAN </a:t>
            </a:r>
            <a:r>
              <a:rPr lang="es-ES" sz="2800" b="1" smtClean="0">
                <a:solidFill>
                  <a:srgbClr val="FF0000"/>
                </a:solidFill>
              </a:rPr>
              <a:t>CON EL MUNDO</a:t>
            </a:r>
            <a:r>
              <a:rPr lang="es-ES" sz="2800" b="1" dirty="0" smtClean="0">
                <a:solidFill>
                  <a:srgbClr val="FF0000"/>
                </a:solidFill>
              </a:rPr>
              <a:t>. ¡ÚSALOS DE FORMA SEGURA!</a:t>
            </a:r>
            <a:endParaRPr lang="es-ES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904656" cy="393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2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FF0000"/>
                </a:solidFill>
              </a:rPr>
              <a:t>¿Qué riesgo tiene el uso de las nuevas </a:t>
            </a:r>
            <a:r>
              <a:rPr lang="es-ES" sz="4000" b="1" dirty="0" smtClean="0">
                <a:solidFill>
                  <a:srgbClr val="FF0000"/>
                </a:solidFill>
              </a:rPr>
              <a:t/>
            </a:r>
            <a:br>
              <a:rPr lang="es-ES" sz="4000" b="1" dirty="0" smtClean="0">
                <a:solidFill>
                  <a:srgbClr val="FF0000"/>
                </a:solidFill>
              </a:rPr>
            </a:br>
            <a:r>
              <a:rPr lang="es-ES" sz="4000" b="1" dirty="0">
                <a:solidFill>
                  <a:srgbClr val="FF0000"/>
                </a:solidFill>
              </a:rPr>
              <a:t> </a:t>
            </a:r>
            <a:r>
              <a:rPr lang="es-ES" sz="4000" b="1" dirty="0" smtClean="0">
                <a:solidFill>
                  <a:srgbClr val="FF0000"/>
                </a:solidFill>
              </a:rPr>
              <a:t>                    tecnologías</a:t>
            </a:r>
            <a:r>
              <a:rPr lang="es-ES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676654" y="1628800"/>
            <a:ext cx="5335505" cy="4608512"/>
          </a:xfrm>
        </p:spPr>
        <p:txBody>
          <a:bodyPr>
            <a:noAutofit/>
          </a:bodyPr>
          <a:lstStyle/>
          <a:p>
            <a:r>
              <a:rPr lang="es-ES" sz="1600" b="1" dirty="0">
                <a:solidFill>
                  <a:srgbClr val="FF0000"/>
                </a:solidFill>
              </a:rPr>
              <a:t>Pérdidas de confidencialidad</a:t>
            </a:r>
          </a:p>
          <a:p>
            <a:r>
              <a:rPr lang="es-ES" sz="1600" b="1" dirty="0">
                <a:solidFill>
                  <a:schemeClr val="tx1"/>
                </a:solidFill>
              </a:rPr>
              <a:t>Nuestros dispositivos pueden sufrir ciberataques y nuestra información pasa a estar a disposición de terceras personas, por ejemplo nuestra geolocalización.</a:t>
            </a:r>
            <a:endParaRPr lang="es-ES" sz="1600" dirty="0">
              <a:solidFill>
                <a:schemeClr val="tx1"/>
              </a:solidFill>
            </a:endParaRPr>
          </a:p>
          <a:p>
            <a:r>
              <a:rPr lang="es-ES" sz="1600" b="1" dirty="0">
                <a:solidFill>
                  <a:srgbClr val="FF0000"/>
                </a:solidFill>
              </a:rPr>
              <a:t>Pérdidas económicas</a:t>
            </a:r>
            <a:endParaRPr lang="es-ES" sz="1600" dirty="0">
              <a:solidFill>
                <a:srgbClr val="FF0000"/>
              </a:solidFill>
            </a:endParaRPr>
          </a:p>
          <a:p>
            <a:r>
              <a:rPr lang="es-ES" sz="1600" b="1" dirty="0"/>
              <a:t>A veces accedemos de forma inconsciente a suscripciones , complementos y mejoras (videojuegos).</a:t>
            </a:r>
          </a:p>
          <a:p>
            <a:r>
              <a:rPr lang="es-ES" sz="1600" b="1" dirty="0"/>
              <a:t>La pérdida de datos puede ir unida a una pérdida económica.</a:t>
            </a:r>
          </a:p>
          <a:p>
            <a:r>
              <a:rPr lang="es-ES" sz="1600" b="1" dirty="0"/>
              <a:t>Los cibercriminales pueden llegar a acceder a nuestros datos bancarios y hacer compras o transferencias con nuestro dinero.</a:t>
            </a:r>
            <a:endParaRPr lang="es-ES" sz="1600" dirty="0"/>
          </a:p>
          <a:p>
            <a:r>
              <a:rPr lang="es-ES" sz="1600" b="1" dirty="0">
                <a:solidFill>
                  <a:srgbClr val="FF0000"/>
                </a:solidFill>
              </a:rPr>
              <a:t>Pérdidas de datos</a:t>
            </a:r>
          </a:p>
          <a:p>
            <a:r>
              <a:rPr lang="es-ES" sz="1600" b="1" dirty="0">
                <a:solidFill>
                  <a:schemeClr val="tx1"/>
                </a:solidFill>
              </a:rPr>
              <a:t>Almacenamos muchos datos en nuestros dispositivos que podemos  perder.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56176" y="3468180"/>
            <a:ext cx="2311168" cy="2585935"/>
          </a:xfrm>
        </p:spPr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53" y="3356992"/>
            <a:ext cx="2664296" cy="280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9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64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¿Qué riesgo tiene el uso de las </a:t>
            </a:r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>
                <a:solidFill>
                  <a:srgbClr val="FF0000"/>
                </a:solidFill>
              </a:rPr>
              <a:t> </a:t>
            </a:r>
            <a:r>
              <a:rPr lang="es-ES" b="1" dirty="0" smtClean="0">
                <a:solidFill>
                  <a:srgbClr val="FF0000"/>
                </a:solidFill>
              </a:rPr>
              <a:t>         nuevas </a:t>
            </a:r>
            <a:r>
              <a:rPr lang="es-ES" b="1" dirty="0">
                <a:solidFill>
                  <a:srgbClr val="FF0000"/>
                </a:solidFill>
              </a:rPr>
              <a:t>tecnologías?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676655" y="2276872"/>
            <a:ext cx="3822192" cy="3849608"/>
          </a:xfrm>
        </p:spPr>
        <p:txBody>
          <a:bodyPr>
            <a:normAutofit fontScale="62500" lnSpcReduction="20000"/>
          </a:bodyPr>
          <a:lstStyle/>
          <a:p>
            <a:endParaRPr lang="es-ES" sz="5600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5152" y="2132856"/>
            <a:ext cx="4319336" cy="3993624"/>
          </a:xfrm>
        </p:spPr>
        <p:txBody>
          <a:bodyPr>
            <a:normAutofit fontScale="62500" lnSpcReduction="20000"/>
          </a:bodyPr>
          <a:lstStyle/>
          <a:p>
            <a:r>
              <a:rPr lang="es-ES" sz="2900" b="1" dirty="0">
                <a:solidFill>
                  <a:srgbClr val="FF0000"/>
                </a:solidFill>
              </a:rPr>
              <a:t>Daños a la reputación</a:t>
            </a:r>
            <a:endParaRPr lang="es-ES" sz="2900" dirty="0">
              <a:solidFill>
                <a:srgbClr val="FF0000"/>
              </a:solidFill>
            </a:endParaRPr>
          </a:p>
          <a:p>
            <a:r>
              <a:rPr lang="es-ES" sz="2900" b="1" dirty="0">
                <a:solidFill>
                  <a:schemeClr val="tx1"/>
                </a:solidFill>
              </a:rPr>
              <a:t>Nuestros datos pueden ser usados para  </a:t>
            </a:r>
            <a:r>
              <a:rPr lang="es-ES" sz="2900" b="1" dirty="0" smtClean="0">
                <a:solidFill>
                  <a:schemeClr val="tx1"/>
                </a:solidFill>
              </a:rPr>
              <a:t>que nos hagan </a:t>
            </a:r>
            <a:r>
              <a:rPr lang="es-ES" sz="2900" b="1" dirty="0">
                <a:solidFill>
                  <a:schemeClr val="tx1"/>
                </a:solidFill>
              </a:rPr>
              <a:t>daño de tipo moral  o para dar una imagen falsa de nosotros. También pueden suplantar nuestra personalidad  y cometer delitos en nuestro nombre.</a:t>
            </a:r>
          </a:p>
          <a:p>
            <a:r>
              <a:rPr lang="es-ES" sz="2900" b="1" dirty="0">
                <a:solidFill>
                  <a:schemeClr val="tx1"/>
                </a:solidFill>
              </a:rPr>
              <a:t>En el entorno educativo es muy importante hace un tratamiento adecuado de la información del  alumnado. Es primordial mantener  la privacidad del  estudiante.</a:t>
            </a:r>
          </a:p>
          <a:p>
            <a:r>
              <a:rPr lang="es-ES" sz="2900" b="1" dirty="0">
                <a:solidFill>
                  <a:schemeClr val="tx1"/>
                </a:solidFill>
              </a:rPr>
              <a:t>Los colegios e institutos tienen que cumplir lo dispuesto en la Ley Orgánica de Protección de Datos  Personales  y garantía de los derechos digitales.</a:t>
            </a:r>
          </a:p>
          <a:p>
            <a:endParaRPr lang="es-ES" sz="2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18240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9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     Principales </a:t>
            </a:r>
            <a:r>
              <a:rPr lang="es-ES" b="1" dirty="0">
                <a:solidFill>
                  <a:srgbClr val="FF0000"/>
                </a:solidFill>
              </a:rPr>
              <a:t>amenazas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1" cy="5472608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Cuestionario, ¿Conoces las principales amenazas del mundo digital</a:t>
            </a:r>
            <a:r>
              <a:rPr lang="es-ES" sz="2000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s-E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sz="1400" dirty="0" smtClean="0"/>
              <a:t>1</a:t>
            </a:r>
            <a:r>
              <a:rPr lang="es-ES" sz="1400" dirty="0"/>
              <a:t>. </a:t>
            </a:r>
            <a:r>
              <a:rPr lang="es-ES" sz="1400" b="1" dirty="0"/>
              <a:t>¿Qué es </a:t>
            </a:r>
            <a:r>
              <a:rPr lang="es-ES" sz="1400" b="1" dirty="0" err="1"/>
              <a:t>malaware</a:t>
            </a:r>
            <a:r>
              <a:rPr lang="es-ES" sz="1400" b="1" dirty="0"/>
              <a:t>?</a:t>
            </a:r>
          </a:p>
          <a:p>
            <a:pPr marL="0" indent="0">
              <a:buNone/>
            </a:pPr>
            <a:r>
              <a:rPr lang="es-ES" sz="1400" b="1" dirty="0"/>
              <a:t> </a:t>
            </a:r>
            <a:r>
              <a:rPr lang="es-ES" sz="1400" b="1" dirty="0" smtClean="0"/>
              <a:t>   a</a:t>
            </a:r>
            <a:r>
              <a:rPr lang="es-ES" sz="1400" b="1" dirty="0"/>
              <a:t>) Programa malicioso que se cuela en tus dispositivos.</a:t>
            </a:r>
          </a:p>
          <a:p>
            <a:pPr marL="0" indent="0">
              <a:buNone/>
            </a:pPr>
            <a:r>
              <a:rPr lang="es-ES" sz="1400" b="1" dirty="0"/>
              <a:t>    </a:t>
            </a:r>
            <a:r>
              <a:rPr lang="es-ES" sz="1400" b="1" dirty="0" smtClean="0"/>
              <a:t>b</a:t>
            </a:r>
            <a:r>
              <a:rPr lang="es-ES" sz="1400" b="1" dirty="0"/>
              <a:t>) Programa que protege tus archivos.</a:t>
            </a:r>
          </a:p>
          <a:p>
            <a:pPr marL="0" indent="0">
              <a:buNone/>
            </a:pPr>
            <a:r>
              <a:rPr lang="es-ES" sz="1400" b="1" dirty="0"/>
              <a:t>    </a:t>
            </a:r>
            <a:r>
              <a:rPr lang="es-ES" sz="1400" b="1" dirty="0" smtClean="0"/>
              <a:t>c</a:t>
            </a:r>
            <a:r>
              <a:rPr lang="es-ES" sz="1400" b="1" dirty="0"/>
              <a:t>) Red social para hablar con los amigos.</a:t>
            </a:r>
          </a:p>
          <a:p>
            <a:pPr marL="0" indent="0">
              <a:buNone/>
            </a:pPr>
            <a:r>
              <a:rPr lang="es-ES" sz="1400" b="1" dirty="0"/>
              <a:t> </a:t>
            </a:r>
          </a:p>
          <a:p>
            <a:pPr marL="0" indent="0">
              <a:buNone/>
            </a:pPr>
            <a:r>
              <a:rPr lang="es-ES" sz="1400" b="1" dirty="0"/>
              <a:t>2. ¿Qué es la ingeniería social?</a:t>
            </a:r>
          </a:p>
          <a:p>
            <a:pPr marL="0" indent="0">
              <a:buNone/>
            </a:pPr>
            <a:r>
              <a:rPr lang="es-ES" sz="1400" b="1" dirty="0"/>
              <a:t>    </a:t>
            </a:r>
            <a:r>
              <a:rPr lang="es-ES" sz="1400" b="1" dirty="0" smtClean="0"/>
              <a:t>a</a:t>
            </a:r>
            <a:r>
              <a:rPr lang="es-ES" sz="1400" b="1" dirty="0"/>
              <a:t>) Es la ciencia que estudia los comportamientos sociales de los individuos.</a:t>
            </a:r>
          </a:p>
          <a:p>
            <a:pPr marL="0" indent="0">
              <a:buNone/>
            </a:pPr>
            <a:r>
              <a:rPr lang="es-ES" sz="1400" b="1" dirty="0"/>
              <a:t>    </a:t>
            </a:r>
            <a:r>
              <a:rPr lang="es-ES" sz="1400" b="1" dirty="0" smtClean="0"/>
              <a:t>b</a:t>
            </a:r>
            <a:r>
              <a:rPr lang="es-ES" sz="1400" b="1" dirty="0"/>
              <a:t>) </a:t>
            </a:r>
            <a:r>
              <a:rPr lang="es-ES" sz="1400" b="1" dirty="0" smtClean="0"/>
              <a:t>Estrategias </a:t>
            </a:r>
            <a:r>
              <a:rPr lang="es-ES" sz="1400" b="1" dirty="0"/>
              <a:t>que los </a:t>
            </a:r>
            <a:r>
              <a:rPr lang="es-ES" sz="1400" b="1" dirty="0" err="1"/>
              <a:t>ciberdelincuentes</a:t>
            </a:r>
            <a:r>
              <a:rPr lang="es-ES" sz="1400" b="1" dirty="0"/>
              <a:t> usan para engañar a un </a:t>
            </a:r>
            <a:r>
              <a:rPr lang="es-ES" sz="1400" b="1" dirty="0" smtClean="0"/>
              <a:t>usuario. </a:t>
            </a:r>
            <a:endParaRPr lang="es-ES" sz="1400" b="1" dirty="0"/>
          </a:p>
          <a:p>
            <a:pPr marL="0" indent="0">
              <a:buNone/>
            </a:pPr>
            <a:r>
              <a:rPr lang="es-ES" sz="1400" b="1" i="1" dirty="0"/>
              <a:t>    </a:t>
            </a:r>
            <a:r>
              <a:rPr lang="es-ES" sz="1400" b="1" i="1" dirty="0" smtClean="0"/>
              <a:t>c</a:t>
            </a:r>
            <a:r>
              <a:rPr lang="es-ES" sz="1400" b="1" i="1" dirty="0"/>
              <a:t>) </a:t>
            </a:r>
            <a:r>
              <a:rPr lang="es-ES" sz="1400" b="1" dirty="0"/>
              <a:t>Es el conjunto de conocimientos </a:t>
            </a:r>
            <a:r>
              <a:rPr lang="es-ES" sz="1400" b="1" dirty="0" smtClean="0"/>
              <a:t>tecnológicos </a:t>
            </a:r>
            <a:r>
              <a:rPr lang="es-ES" sz="1400" b="1" dirty="0"/>
              <a:t>para </a:t>
            </a:r>
            <a:r>
              <a:rPr lang="es-ES" sz="1400" b="1" dirty="0" smtClean="0"/>
              <a:t>el desarrollo de herramientas sociales.</a:t>
            </a:r>
          </a:p>
          <a:p>
            <a:pPr marL="0" indent="0">
              <a:buNone/>
            </a:pPr>
            <a:r>
              <a:rPr lang="es-ES" sz="1400" b="1" dirty="0"/>
              <a:t> </a:t>
            </a:r>
            <a:r>
              <a:rPr lang="es-ES" sz="1400" b="1" dirty="0" smtClean="0"/>
              <a:t>       </a:t>
            </a:r>
            <a:endParaRPr lang="es-ES" sz="1400" b="1" dirty="0"/>
          </a:p>
          <a:p>
            <a:pPr marL="0" indent="0">
              <a:buNone/>
            </a:pPr>
            <a:r>
              <a:rPr lang="es-ES" sz="1400" b="1" dirty="0" smtClean="0"/>
              <a:t>3. </a:t>
            </a:r>
            <a:r>
              <a:rPr lang="es-ES" sz="1400" b="1" dirty="0"/>
              <a:t>¿Qué son </a:t>
            </a:r>
            <a:r>
              <a:rPr lang="es-ES" sz="1400" b="1" dirty="0" err="1"/>
              <a:t>bots</a:t>
            </a:r>
            <a:r>
              <a:rPr lang="es-ES" sz="1400" b="1" dirty="0"/>
              <a:t> u ordenadores  </a:t>
            </a:r>
            <a:r>
              <a:rPr lang="es-ES" sz="1400" b="1" dirty="0" err="1"/>
              <a:t>zombie</a:t>
            </a:r>
            <a:r>
              <a:rPr lang="es-ES" sz="1400" b="1" dirty="0"/>
              <a:t>?</a:t>
            </a:r>
          </a:p>
          <a:p>
            <a:pPr marL="0" indent="0">
              <a:buNone/>
            </a:pPr>
            <a:r>
              <a:rPr lang="es-ES" sz="1400" b="1" dirty="0"/>
              <a:t>     </a:t>
            </a:r>
            <a:r>
              <a:rPr lang="es-ES" sz="1400" b="1" dirty="0" smtClean="0"/>
              <a:t>a</a:t>
            </a:r>
            <a:r>
              <a:rPr lang="es-ES" sz="1400" b="1" dirty="0"/>
              <a:t>) Son aquellos dispositivos que han sido infectados con un </a:t>
            </a:r>
            <a:r>
              <a:rPr lang="es-ES" sz="1400" b="1" i="1" dirty="0"/>
              <a:t>malware </a:t>
            </a:r>
            <a:r>
              <a:rPr lang="es-ES" sz="1400" b="1" dirty="0"/>
              <a:t>de tipo </a:t>
            </a:r>
            <a:r>
              <a:rPr lang="es-ES" sz="1400" b="1" i="1" dirty="0" err="1"/>
              <a:t>bot</a:t>
            </a:r>
            <a:r>
              <a:rPr lang="es-ES" sz="1400" b="1" dirty="0"/>
              <a:t>. </a:t>
            </a:r>
          </a:p>
          <a:p>
            <a:pPr marL="0" indent="0">
              <a:buNone/>
            </a:pPr>
            <a:r>
              <a:rPr lang="es-ES" sz="1400" b="1" dirty="0"/>
              <a:t>     </a:t>
            </a:r>
            <a:r>
              <a:rPr lang="es-ES" sz="1400" b="1" dirty="0" smtClean="0"/>
              <a:t>b</a:t>
            </a:r>
            <a:r>
              <a:rPr lang="es-ES" sz="1400" b="1" dirty="0"/>
              <a:t>) Son ordenadores  con programas basados en juegos de terror y miedo.</a:t>
            </a:r>
          </a:p>
          <a:p>
            <a:pPr marL="0" indent="0">
              <a:buNone/>
            </a:pPr>
            <a:r>
              <a:rPr lang="es-ES" sz="1400" b="1" dirty="0"/>
              <a:t>     </a:t>
            </a:r>
            <a:r>
              <a:rPr lang="es-ES" sz="1400" b="1" dirty="0" smtClean="0"/>
              <a:t>c</a:t>
            </a:r>
            <a:r>
              <a:rPr lang="es-ES" sz="1400" b="1" dirty="0"/>
              <a:t>) Son los ordenadores que usan los servicios de inteligencia de los distintos países.</a:t>
            </a:r>
          </a:p>
        </p:txBody>
      </p:sp>
    </p:spTree>
    <p:extLst>
      <p:ext uri="{BB962C8B-B14F-4D97-AF65-F5344CB8AC3E}">
        <p14:creationId xmlns:p14="http://schemas.microsoft.com/office/powerpoint/2010/main" val="5940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899592" y="764704"/>
            <a:ext cx="699512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>
                <a:solidFill>
                  <a:srgbClr val="FF0000"/>
                </a:solidFill>
              </a:rPr>
              <a:t/>
            </a:r>
            <a:br>
              <a:rPr lang="es-ES" b="1" dirty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r>
              <a:rPr lang="es-ES" b="1" dirty="0" smtClean="0">
                <a:solidFill>
                  <a:srgbClr val="FF0000"/>
                </a:solidFill>
              </a:rPr>
              <a:t/>
            </a:r>
            <a:br>
              <a:rPr lang="es-ES" b="1" dirty="0" smtClean="0">
                <a:solidFill>
                  <a:srgbClr val="FF0000"/>
                </a:solidFill>
              </a:rPr>
            </a:br>
            <a:endParaRPr lang="es-ES" b="1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3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400" b="1" dirty="0" smtClean="0"/>
              <a:t>4. ¿Cuáles </a:t>
            </a:r>
            <a:r>
              <a:rPr lang="es-ES" sz="1400" b="1" dirty="0"/>
              <a:t>son las principales vías de engaño en</a:t>
            </a:r>
            <a:r>
              <a:rPr lang="es-ES" sz="1400" dirty="0"/>
              <a:t> </a:t>
            </a:r>
            <a:r>
              <a:rPr lang="es-ES" sz="1400" b="1" dirty="0"/>
              <a:t>el mundo digital</a:t>
            </a:r>
            <a:r>
              <a:rPr lang="es-ES" sz="1400" b="1" dirty="0" smtClean="0"/>
              <a:t>?</a:t>
            </a:r>
          </a:p>
          <a:p>
            <a:pPr marL="0" indent="0">
              <a:buNone/>
            </a:pPr>
            <a:r>
              <a:rPr lang="es-ES" sz="1400" b="1" dirty="0" smtClean="0"/>
              <a:t> a</a:t>
            </a:r>
            <a:r>
              <a:rPr lang="es-ES" sz="1400" b="1" dirty="0"/>
              <a:t>) Las llamadas de teléfono</a:t>
            </a:r>
          </a:p>
          <a:p>
            <a:pPr marL="0" indent="0">
              <a:buNone/>
            </a:pPr>
            <a:r>
              <a:rPr lang="es-ES" sz="1400" b="1" dirty="0"/>
              <a:t> </a:t>
            </a:r>
            <a:r>
              <a:rPr lang="es-ES" sz="1400" b="1" dirty="0" smtClean="0"/>
              <a:t>b</a:t>
            </a:r>
            <a:r>
              <a:rPr lang="es-ES" sz="1400" b="1" dirty="0"/>
              <a:t>) Los correos con ficheros adjuntos, los enlaces, algunas aplicaciones </a:t>
            </a:r>
            <a:r>
              <a:rPr lang="es-ES" sz="1400" b="1" dirty="0" smtClean="0"/>
              <a:t>o el </a:t>
            </a:r>
            <a:r>
              <a:rPr lang="es-ES" sz="1400" b="1" dirty="0" err="1" smtClean="0"/>
              <a:t>phising</a:t>
            </a:r>
            <a:r>
              <a:rPr lang="es-ES" sz="1400" b="1" dirty="0" smtClean="0"/>
              <a:t>.</a:t>
            </a:r>
            <a:endParaRPr lang="es-ES" sz="1400" b="1" dirty="0"/>
          </a:p>
          <a:p>
            <a:pPr marL="0" indent="0">
              <a:buNone/>
            </a:pPr>
            <a:r>
              <a:rPr lang="es-ES" sz="1400" b="1" dirty="0"/>
              <a:t> </a:t>
            </a:r>
            <a:r>
              <a:rPr lang="es-ES" sz="1400" b="1" dirty="0" smtClean="0"/>
              <a:t>c</a:t>
            </a:r>
            <a:r>
              <a:rPr lang="es-ES" sz="1400" b="1" dirty="0"/>
              <a:t>) Los juegos online.</a:t>
            </a:r>
          </a:p>
          <a:p>
            <a:pPr marL="0" indent="0">
              <a:buNone/>
            </a:pPr>
            <a:endParaRPr lang="es-ES" sz="1400" b="1" dirty="0"/>
          </a:p>
          <a:p>
            <a:pPr marL="0" indent="0">
              <a:buNone/>
            </a:pPr>
            <a:r>
              <a:rPr lang="es-ES" sz="1400" b="1" dirty="0" smtClean="0"/>
              <a:t>5. ¿Qué </a:t>
            </a:r>
            <a:r>
              <a:rPr lang="es-ES" sz="1400" b="1" dirty="0"/>
              <a:t>es el </a:t>
            </a:r>
            <a:r>
              <a:rPr lang="es-ES" sz="1400" b="1" dirty="0" err="1" smtClean="0"/>
              <a:t>phising</a:t>
            </a:r>
            <a:r>
              <a:rPr lang="es-ES" sz="1400" b="1" dirty="0" smtClean="0"/>
              <a:t>?</a:t>
            </a:r>
          </a:p>
          <a:p>
            <a:pPr marL="0" indent="0">
              <a:buNone/>
            </a:pPr>
            <a:r>
              <a:rPr lang="es-ES" sz="1400" b="1" dirty="0" smtClean="0"/>
              <a:t>a</a:t>
            </a:r>
            <a:r>
              <a:rPr lang="es-ES" sz="1400" b="1" dirty="0"/>
              <a:t>) Es un juego online muy popular relacionado con la pesca.</a:t>
            </a:r>
          </a:p>
          <a:p>
            <a:pPr marL="0" indent="0">
              <a:buNone/>
            </a:pPr>
            <a:r>
              <a:rPr lang="es-ES" sz="1400" b="1" dirty="0" smtClean="0"/>
              <a:t>b</a:t>
            </a:r>
            <a:r>
              <a:rPr lang="es-ES" sz="1400" b="1" dirty="0"/>
              <a:t>) Es una técnica de marketing  para captar (pescar) nuevos clientes.</a:t>
            </a:r>
          </a:p>
          <a:p>
            <a:pPr marL="0" indent="0">
              <a:buNone/>
            </a:pPr>
            <a:r>
              <a:rPr lang="es-ES" sz="1400" b="1" smtClean="0"/>
              <a:t>c</a:t>
            </a:r>
            <a:r>
              <a:rPr lang="es-ES" sz="1400" b="1" dirty="0"/>
              <a:t>) El </a:t>
            </a:r>
            <a:r>
              <a:rPr lang="es-ES" sz="1400" b="1" dirty="0" err="1"/>
              <a:t>phishing</a:t>
            </a:r>
            <a:r>
              <a:rPr lang="es-ES" sz="1400" b="1" dirty="0"/>
              <a:t> es una técnica usada por los </a:t>
            </a:r>
            <a:r>
              <a:rPr lang="es-ES" sz="1400" b="1" dirty="0" err="1"/>
              <a:t>ciberdelincuentes</a:t>
            </a:r>
            <a:r>
              <a:rPr lang="es-ES" sz="1400" b="1" dirty="0"/>
              <a:t> </a:t>
            </a:r>
            <a:r>
              <a:rPr lang="es-ES" sz="1400" b="1" dirty="0" smtClean="0"/>
              <a:t>para engañar </a:t>
            </a:r>
            <a:r>
              <a:rPr lang="es-ES" sz="1400" b="1" dirty="0"/>
              <a:t>a los </a:t>
            </a:r>
            <a:r>
              <a:rPr lang="es-ES" sz="1400" b="1" dirty="0" smtClean="0"/>
              <a:t>usuarios  y  </a:t>
            </a:r>
            <a:r>
              <a:rPr lang="es-ES" sz="1400" b="1" dirty="0" smtClean="0"/>
              <a:t>manipularles </a:t>
            </a:r>
            <a:r>
              <a:rPr lang="es-ES" sz="1400" b="1" dirty="0"/>
              <a:t>a fin de que acaben realizando alguna acción que ponga en </a:t>
            </a:r>
            <a:r>
              <a:rPr lang="es-ES" sz="1400" b="1" dirty="0" smtClean="0"/>
              <a:t>peligro </a:t>
            </a:r>
            <a:r>
              <a:rPr lang="es-ES" sz="1400" b="1" dirty="0"/>
              <a:t>sus datos</a:t>
            </a:r>
            <a:r>
              <a:rPr lang="es-ES" sz="1400" b="1" dirty="0" smtClean="0"/>
              <a:t>.</a:t>
            </a:r>
          </a:p>
          <a:p>
            <a:pPr marL="0" indent="0">
              <a:buNone/>
            </a:pPr>
            <a:endParaRPr lang="es-ES" sz="1400" b="1" dirty="0"/>
          </a:p>
          <a:p>
            <a:pPr marL="0" indent="0">
              <a:buNone/>
            </a:pPr>
            <a:r>
              <a:rPr lang="es-ES" sz="1400" b="1" dirty="0" smtClean="0"/>
              <a:t>6. Qué </a:t>
            </a:r>
            <a:r>
              <a:rPr lang="es-ES" sz="1400" b="1" dirty="0"/>
              <a:t>es el </a:t>
            </a:r>
            <a:r>
              <a:rPr lang="es-ES" sz="1400" b="1" dirty="0" err="1" smtClean="0"/>
              <a:t>sexting</a:t>
            </a:r>
            <a:r>
              <a:rPr lang="es-ES" sz="1400" b="1" dirty="0" smtClean="0"/>
              <a:t>?</a:t>
            </a:r>
          </a:p>
          <a:p>
            <a:pPr marL="0" indent="0">
              <a:buNone/>
            </a:pPr>
            <a:r>
              <a:rPr lang="es-ES" sz="1400" b="1" dirty="0" smtClean="0"/>
              <a:t>a</a:t>
            </a:r>
            <a:r>
              <a:rPr lang="es-ES" sz="1400" b="1" dirty="0"/>
              <a:t>) Es un juego de estrategia en el que intervienen un máximo de seis jugadores.</a:t>
            </a:r>
          </a:p>
          <a:p>
            <a:pPr marL="0" indent="0">
              <a:buNone/>
            </a:pPr>
            <a:r>
              <a:rPr lang="es-ES" sz="1400" b="1" dirty="0" smtClean="0"/>
              <a:t>b</a:t>
            </a:r>
            <a:r>
              <a:rPr lang="es-ES" sz="1400" b="1" dirty="0"/>
              <a:t>) Es un programa de la cadena de televisión “La Sexta” </a:t>
            </a:r>
            <a:r>
              <a:rPr lang="es-ES" sz="1400" b="1" dirty="0" smtClean="0"/>
              <a:t>sobre medios </a:t>
            </a:r>
            <a:r>
              <a:rPr lang="es-ES" sz="1400" b="1" dirty="0"/>
              <a:t>de </a:t>
            </a:r>
            <a:r>
              <a:rPr lang="es-ES" sz="1400" b="1" dirty="0" smtClean="0"/>
              <a:t> comunicación</a:t>
            </a:r>
            <a:r>
              <a:rPr lang="es-ES" sz="1400" b="1" dirty="0"/>
              <a:t>.</a:t>
            </a:r>
          </a:p>
          <a:p>
            <a:pPr marL="0" indent="0">
              <a:buNone/>
            </a:pPr>
            <a:r>
              <a:rPr lang="es-ES" sz="1400" b="1" dirty="0" smtClean="0"/>
              <a:t>c</a:t>
            </a:r>
            <a:r>
              <a:rPr lang="es-ES" sz="1400" b="1" dirty="0"/>
              <a:t>) </a:t>
            </a:r>
            <a:r>
              <a:rPr lang="es-ES" sz="1400" b="1" dirty="0" smtClean="0"/>
              <a:t>Es </a:t>
            </a:r>
            <a:r>
              <a:rPr lang="es-ES" sz="1400" b="1" dirty="0"/>
              <a:t>el envío de contenido de tipo sexual, principalmente fotografías o vídeos, </a:t>
            </a:r>
            <a:r>
              <a:rPr lang="es-ES" sz="1400" b="1" dirty="0" smtClean="0"/>
              <a:t> producido </a:t>
            </a:r>
            <a:r>
              <a:rPr lang="es-ES" sz="1400" b="1" dirty="0"/>
              <a:t>por </a:t>
            </a:r>
            <a:r>
              <a:rPr lang="es-ES" sz="1400" b="1" dirty="0" smtClean="0"/>
              <a:t> el </a:t>
            </a:r>
            <a:r>
              <a:rPr lang="es-ES" sz="1400" b="1" dirty="0" smtClean="0"/>
              <a:t>propio remitente</a:t>
            </a:r>
            <a:r>
              <a:rPr lang="es-ES" sz="1400" b="1" dirty="0"/>
              <a:t>, a través del  móvil u otros medios digitales.</a:t>
            </a:r>
          </a:p>
          <a:p>
            <a:pPr marL="0" indent="0">
              <a:buNone/>
            </a:pPr>
            <a:endParaRPr lang="es-ES" sz="1400" b="1" dirty="0"/>
          </a:p>
          <a:p>
            <a:endParaRPr lang="es-ES" sz="1400" b="1" dirty="0"/>
          </a:p>
          <a:p>
            <a:pPr marL="0" indent="0">
              <a:buNone/>
            </a:pPr>
            <a:r>
              <a:rPr lang="es-ES" sz="1400" b="1" dirty="0"/>
              <a:t>       </a:t>
            </a:r>
            <a:r>
              <a:rPr lang="es-ES" sz="1400" b="1" dirty="0" smtClean="0"/>
              <a:t>-    </a:t>
            </a:r>
            <a:endParaRPr lang="es-ES" sz="1400" b="1" dirty="0"/>
          </a:p>
          <a:p>
            <a:pPr marL="0" indent="0">
              <a:buNone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6577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FF0000"/>
                </a:solidFill>
              </a:rPr>
              <a:t>        Principales </a:t>
            </a:r>
            <a:r>
              <a:rPr lang="es-ES" b="1" dirty="0">
                <a:solidFill>
                  <a:srgbClr val="FF0000"/>
                </a:solidFill>
              </a:rPr>
              <a:t>amenazas</a:t>
            </a:r>
            <a:endParaRPr lang="es-ES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Soluciones al cuestionario</a:t>
            </a:r>
          </a:p>
          <a:p>
            <a:r>
              <a:rPr lang="es-ES" b="1" dirty="0" smtClean="0"/>
              <a:t>1-A</a:t>
            </a:r>
            <a:endParaRPr lang="es-ES" b="1" dirty="0"/>
          </a:p>
          <a:p>
            <a:r>
              <a:rPr lang="es-ES" b="1" dirty="0"/>
              <a:t>2-B</a:t>
            </a:r>
          </a:p>
          <a:p>
            <a:r>
              <a:rPr lang="es-ES" b="1" dirty="0"/>
              <a:t>3-A</a:t>
            </a:r>
          </a:p>
          <a:p>
            <a:r>
              <a:rPr lang="es-ES" b="1" dirty="0"/>
              <a:t>4-B</a:t>
            </a:r>
          </a:p>
          <a:p>
            <a:r>
              <a:rPr lang="es-ES" b="1" dirty="0"/>
              <a:t>5-C</a:t>
            </a:r>
          </a:p>
          <a:p>
            <a:r>
              <a:rPr lang="es-ES" b="1" dirty="0"/>
              <a:t>6-C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</a:rPr>
              <a:t>¿ </a:t>
            </a:r>
            <a:r>
              <a:rPr lang="es-ES" b="1" dirty="0" smtClean="0">
                <a:solidFill>
                  <a:srgbClr val="FF0000"/>
                </a:solidFill>
              </a:rPr>
              <a:t>Eres </a:t>
            </a:r>
            <a:r>
              <a:rPr lang="es-ES" b="1" dirty="0" smtClean="0">
                <a:solidFill>
                  <a:srgbClr val="FF0000"/>
                </a:solidFill>
              </a:rPr>
              <a:t>ya un experto en amenazas digitales o todavía te queda por aprender?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08DB1F21-9DAD-4047-B149-1CD5E7334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20688"/>
            <a:ext cx="6478488" cy="108012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Qué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phising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371600" y="4653135"/>
            <a:ext cx="7016824" cy="1008113"/>
          </a:xfrm>
        </p:spPr>
        <p:txBody>
          <a:bodyPr>
            <a:noAutofit/>
          </a:bodyPr>
          <a:lstStyle/>
          <a:p>
            <a:pPr algn="l"/>
            <a:r>
              <a:rPr lang="es-ES" sz="2400" b="1" dirty="0" smtClean="0">
                <a:solidFill>
                  <a:srgbClr val="FF0000"/>
                </a:solidFill>
              </a:rPr>
              <a:t>Mira el vídeo para conocer más datos sobre la amenaza digital </a:t>
            </a:r>
          </a:p>
          <a:p>
            <a:pPr algn="l"/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smtClean="0">
                <a:solidFill>
                  <a:srgbClr val="FF0000"/>
                </a:solidFill>
              </a:rPr>
              <a:t>                          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4" name="Elementos multimedia en línea 3" title="ￂ﾿Quￃﾩ es Phishing?">
            <a:hlinkClick r:id="" action="ppaction://media"/>
            <a:extLst>
              <a:ext uri="{FF2B5EF4-FFF2-40B4-BE49-F238E27FC236}">
                <a16:creationId xmlns="" xmlns:a16="http://schemas.microsoft.com/office/drawing/2014/main" id="{580BBCA8-2103-4572-9002-01586F015000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7744" y="206084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7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60647"/>
            <a:ext cx="5194920" cy="1872209"/>
          </a:xfrm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FF0000"/>
                </a:solidFill>
              </a:rPr>
              <a:t/>
            </a:r>
            <a:br>
              <a:rPr lang="es-ES" sz="3600" dirty="0" smtClean="0">
                <a:solidFill>
                  <a:srgbClr val="FF0000"/>
                </a:solidFill>
              </a:rPr>
            </a:br>
            <a:r>
              <a:rPr lang="es-ES" sz="3600" dirty="0">
                <a:solidFill>
                  <a:srgbClr val="FF0000"/>
                </a:solidFill>
              </a:rPr>
              <a:t/>
            </a:r>
            <a:br>
              <a:rPr lang="es-ES" sz="3600" dirty="0">
                <a:solidFill>
                  <a:srgbClr val="FF0000"/>
                </a:solidFill>
              </a:rPr>
            </a:br>
            <a:r>
              <a:rPr lang="es-ES" sz="3600" dirty="0" smtClean="0">
                <a:solidFill>
                  <a:srgbClr val="FF0000"/>
                </a:solidFill>
              </a:rPr>
              <a:t/>
            </a:r>
            <a:br>
              <a:rPr lang="es-ES" sz="3600" dirty="0" smtClean="0">
                <a:solidFill>
                  <a:srgbClr val="FF0000"/>
                </a:solidFill>
              </a:rPr>
            </a:br>
            <a:r>
              <a:rPr lang="es-ES" sz="3600" dirty="0">
                <a:solidFill>
                  <a:srgbClr val="FF0000"/>
                </a:solidFill>
              </a:rPr>
              <a:t/>
            </a:r>
            <a:br>
              <a:rPr lang="es-ES" sz="3600" dirty="0">
                <a:solidFill>
                  <a:srgbClr val="FF0000"/>
                </a:solidFill>
              </a:rPr>
            </a:br>
            <a:r>
              <a:rPr lang="es-ES" sz="3600" dirty="0" smtClean="0">
                <a:solidFill>
                  <a:srgbClr val="FF0000"/>
                </a:solidFill>
              </a:rPr>
              <a:t>¿</a:t>
            </a:r>
            <a:r>
              <a:rPr lang="es-ES" sz="3600" dirty="0">
                <a:solidFill>
                  <a:srgbClr val="FF0000"/>
                </a:solidFill>
              </a:rPr>
              <a:t>Cómo nos podemos </a:t>
            </a:r>
            <a:br>
              <a:rPr lang="es-ES" sz="3600" dirty="0">
                <a:solidFill>
                  <a:srgbClr val="FF0000"/>
                </a:solidFill>
              </a:rPr>
            </a:br>
            <a:r>
              <a:rPr lang="es-ES" sz="3600" dirty="0">
                <a:solidFill>
                  <a:srgbClr val="FF0000"/>
                </a:solidFill>
              </a:rPr>
              <a:t>proteger de estas amenazas?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51521" y="1988840"/>
            <a:ext cx="5400599" cy="413732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E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sz="3300" dirty="0">
                <a:solidFill>
                  <a:srgbClr val="FF0000"/>
                </a:solidFill>
              </a:rPr>
              <a:t>Principales medidas para protegernos: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b="1" dirty="0"/>
              <a:t>Configuración segura de dispositivos</a:t>
            </a:r>
            <a:br>
              <a:rPr lang="es-ES" b="1" dirty="0"/>
            </a:br>
            <a:endParaRPr lang="es-ES" dirty="0"/>
          </a:p>
          <a:p>
            <a:r>
              <a:rPr lang="es-ES" b="1" dirty="0"/>
              <a:t>Descarga segura de aplicaciones</a:t>
            </a:r>
            <a:br>
              <a:rPr lang="es-ES" b="1" dirty="0"/>
            </a:br>
            <a:endParaRPr lang="es-ES" dirty="0"/>
          </a:p>
          <a:p>
            <a:r>
              <a:rPr lang="es-ES" b="1" dirty="0"/>
              <a:t>Gestión segura de contraseñas</a:t>
            </a:r>
            <a:br>
              <a:rPr lang="es-ES" b="1" dirty="0"/>
            </a:br>
            <a:endParaRPr lang="es-ES" dirty="0"/>
          </a:p>
          <a:p>
            <a:r>
              <a:rPr lang="es-ES" b="1" dirty="0"/>
              <a:t>Configuración segura de servicios</a:t>
            </a:r>
            <a:br>
              <a:rPr lang="es-ES" b="1" dirty="0"/>
            </a:br>
            <a:endParaRPr lang="es-ES" dirty="0"/>
          </a:p>
          <a:p>
            <a:r>
              <a:rPr lang="es-ES" b="1" dirty="0"/>
              <a:t>Información generada y almacenada</a:t>
            </a:r>
            <a:br>
              <a:rPr lang="es-ES" b="1" dirty="0"/>
            </a:br>
            <a:endParaRPr lang="es-ES" dirty="0"/>
          </a:p>
          <a:p>
            <a:r>
              <a:rPr lang="es-ES" b="1" dirty="0"/>
              <a:t>Conexión segura a redes WIFI</a:t>
            </a:r>
            <a:endParaRPr lang="es-ES" dirty="0"/>
          </a:p>
          <a:p>
            <a:endParaRPr lang="es-ES" dirty="0"/>
          </a:p>
        </p:txBody>
      </p:sp>
      <p:sp>
        <p:nvSpPr>
          <p:cNvPr id="4" name="AutoShape 4" descr="infografia lo que nuca debes hac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7"/>
            <a:ext cx="3995936" cy="658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46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516</TotalTime>
  <Words>1018</Words>
  <Application>Microsoft Office PowerPoint</Application>
  <PresentationFormat>Presentación en pantalla (4:3)</PresentationFormat>
  <Paragraphs>143</Paragraphs>
  <Slides>20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Flujo</vt:lpstr>
      <vt:lpstr>         EL MUNDO DIGITAL</vt:lpstr>
      <vt:lpstr>LA IMPORTACIA DE LAS NUEVAS TECNOLOGÍAS</vt:lpstr>
      <vt:lpstr>¿Qué riesgo tiene el uso de las nuevas                       tecnologías?</vt:lpstr>
      <vt:lpstr>¿Qué riesgo tiene el uso de las            nuevas tecnologías?</vt:lpstr>
      <vt:lpstr>     Principales amenazas</vt:lpstr>
      <vt:lpstr>    </vt:lpstr>
      <vt:lpstr>        Principales amenazas</vt:lpstr>
      <vt:lpstr>Qué es phising?</vt:lpstr>
      <vt:lpstr>    ¿Cómo nos podemos  proteger de estas amenazas?</vt:lpstr>
      <vt:lpstr>¿Qué hago si detecto un fraude?</vt:lpstr>
      <vt:lpstr>    ¿Qué pasos tengo que seguir si me han robado o he perdido el teléfono móvil? </vt:lpstr>
      <vt:lpstr>        LOS DERECHOS QUE TIENES PARA       PROTEGER TUS DATOS PERSONALES       </vt:lpstr>
      <vt:lpstr>Identidad digital</vt:lpstr>
      <vt:lpstr>                       Consejos</vt:lpstr>
      <vt:lpstr>       La reputación en línea</vt:lpstr>
      <vt:lpstr>El Sexting o envío de contenido sexual a través de medios digitales</vt:lpstr>
      <vt:lpstr>Sextorsión</vt:lpstr>
      <vt:lpstr>Cyberbullying</vt:lpstr>
      <vt:lpstr>¿Qué puedo hacer ante problemas como el          sextorsión o el cyberbullying?</vt:lpstr>
      <vt:lpstr>CONCLUSIÓN: LOS MEDIOS DIGITALES NOS CONECTAN CON EL MUNDO. ¡ÚSALOS DE FORMA SEGURA!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MUNDO DIGITAL</dc:title>
  <dc:creator>Usuario de Windows</dc:creator>
  <cp:lastModifiedBy>Usuario de Windows</cp:lastModifiedBy>
  <cp:revision>47</cp:revision>
  <dcterms:created xsi:type="dcterms:W3CDTF">2020-05-24T14:40:16Z</dcterms:created>
  <dcterms:modified xsi:type="dcterms:W3CDTF">2020-05-26T11:21:44Z</dcterms:modified>
</cp:coreProperties>
</file>