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847CFC-816F-41D0-AAC0-9BF4FEBC753E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572054"/>
            <a:ext cx="7772400" cy="4267200"/>
          </a:xfrm>
        </p:spPr>
        <p:txBody>
          <a:bodyPr/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Población, política y sociedad en España y en el mundo. </a:t>
            </a:r>
            <a:endParaRPr lang="es-E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" y="548680"/>
            <a:ext cx="9217178" cy="51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42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demográficos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Modelo demográfico antiguo: Alta natalidad, alta mortalidad, baja esperanza de vida y crecimiento escaso de la población.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6967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Resultado de imagen de pirÃ¡mide poblaciÃ³n brasil 1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44"/>
            <a:ext cx="6807427" cy="68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2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demográfico de transición.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/>
              <a:t>La natalidad sigue alta pero gracias a las mejoras de la medicina y la higiene la mortalidad cae. </a:t>
            </a:r>
          </a:p>
          <a:p>
            <a:r>
              <a:rPr lang="es-ES" sz="3200" dirty="0" smtClean="0"/>
              <a:t>Se produce un gran aumento de la población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82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Resultado de imagen de pirÃ¡mide poblaciÃ³n espaÃ±a 1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412"/>
            <a:ext cx="6876256" cy="69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7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demográfico moderno.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natalidad es escasa y la mortalidad también es escasa. </a:t>
            </a:r>
          </a:p>
          <a:p>
            <a:r>
              <a:rPr lang="es-ES" dirty="0" smtClean="0"/>
              <a:t>El crecimiento de la población es casi nulo y se mantiene estable, incluso puede decrecer.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75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Resultado de imagen de pirÃ¡mide poblaciÃ³n astu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652"/>
            <a:ext cx="9115721" cy="68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2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migraciones.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Son movimientos de personas a través del globo. </a:t>
            </a:r>
          </a:p>
          <a:p>
            <a:r>
              <a:rPr lang="es-ES" sz="3600" dirty="0" smtClean="0"/>
              <a:t>Distinguimos dos tipos de migraciones: </a:t>
            </a:r>
          </a:p>
          <a:p>
            <a:pPr lvl="1"/>
            <a:r>
              <a:rPr lang="es-ES" sz="2400" dirty="0" smtClean="0"/>
              <a:t>Inmigración: Cuando llegan extranjeros al país. </a:t>
            </a:r>
          </a:p>
          <a:p>
            <a:pPr lvl="1"/>
            <a:r>
              <a:rPr lang="es-ES" sz="2400" dirty="0" smtClean="0"/>
              <a:t>Emigración: Cuando población del país va al extranjero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83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20" name="Picture 4" descr="Resultado de imagen de flujos de inmig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243408"/>
            <a:ext cx="96010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0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Ciudades del mundo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La mayoría de la población se concentra en las costas. </a:t>
            </a:r>
          </a:p>
          <a:p>
            <a:r>
              <a:rPr lang="es-ES" sz="3200" dirty="0" smtClean="0"/>
              <a:t>La mayor parte de la humanidad vive en las zonas templadas. </a:t>
            </a:r>
          </a:p>
          <a:p>
            <a:r>
              <a:rPr lang="es-ES" sz="3200" dirty="0" smtClean="0"/>
              <a:t>Hay enormes contrastes entre regiones muy pobladas y otras que son auténticos “desiertos demográficos”.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1304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población mundial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En el mundo hay actualmente 7.300.000.000 de personas. </a:t>
            </a:r>
          </a:p>
          <a:p>
            <a:endParaRPr lang="es-ES" dirty="0"/>
          </a:p>
          <a:p>
            <a:r>
              <a:rPr lang="es-ES" dirty="0" smtClean="0"/>
              <a:t>La población humana ha crecido de forma disparada desde hace 200 años. </a:t>
            </a:r>
          </a:p>
          <a:p>
            <a:endParaRPr lang="es-ES" dirty="0"/>
          </a:p>
          <a:p>
            <a:r>
              <a:rPr lang="es-ES" dirty="0" smtClean="0"/>
              <a:t>Las proyecciones actuales muestran que en el futuro seremos más habitantes que ahora mismo, con el riesgo que eso supone.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530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http://recursostic.educacion.es/secundaria/edad/3esohistoria/quincena6/imagenes6/6a-mapa-megalopolis/mapa_megalopo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91497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Resultado de imagen de mapamundi m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3876"/>
            <a:ext cx="10907937" cy="68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Organización política de 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Actualmente la mayor parte de los países europeos se integran en la Unión Europea. </a:t>
            </a:r>
          </a:p>
          <a:p>
            <a:endParaRPr lang="es-ES" sz="3200" dirty="0" smtClean="0"/>
          </a:p>
          <a:p>
            <a:r>
              <a:rPr lang="es-ES" sz="3200" dirty="0" smtClean="0"/>
              <a:t>Pero hay excepciones, algunos países europeos no están dentro de la Unión Europea (Por ejemplo Suiza o Noruega).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558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aula405.files.wordpress.com/2014/11/57_mapaeuro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5416"/>
            <a:ext cx="9149571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Ojear en casa Google </a:t>
            </a:r>
            <a:r>
              <a:rPr lang="es-ES" dirty="0" err="1" smtClean="0"/>
              <a:t>Maps</a:t>
            </a:r>
            <a:r>
              <a:rPr lang="es-ES" dirty="0" smtClean="0"/>
              <a:t> e indicar cuáles son las principales ciudades de Europa. </a:t>
            </a:r>
          </a:p>
          <a:p>
            <a:r>
              <a:rPr lang="es-ES" dirty="0" smtClean="0"/>
              <a:t>Tarea para el próximo lunes.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802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4" descr="Resultado de imagen de principales ciudades de esp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7" name="Picture 9" descr="Resultado de imagen de principales ciudades de espaÃ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7" y="-243408"/>
            <a:ext cx="93726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Regímenes políticos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El régimen político es la forma de gobierno y leyes fundamentales con las que se dota una sociedad. </a:t>
            </a:r>
          </a:p>
          <a:p>
            <a:pPr lvl="1"/>
            <a:r>
              <a:rPr lang="es-ES" sz="2000" dirty="0" smtClean="0"/>
              <a:t>Existen regímenes autoritarios y </a:t>
            </a:r>
            <a:r>
              <a:rPr lang="es-ES" sz="2000" dirty="0" err="1" smtClean="0"/>
              <a:t>regíemenes</a:t>
            </a:r>
            <a:r>
              <a:rPr lang="es-ES" sz="2000" dirty="0" smtClean="0"/>
              <a:t> democráticos. </a:t>
            </a:r>
          </a:p>
          <a:p>
            <a:pPr lvl="1"/>
            <a:endParaRPr lang="es-ES" sz="2000" dirty="0"/>
          </a:p>
          <a:p>
            <a:r>
              <a:rPr lang="es-ES" sz="3200" dirty="0" smtClean="0"/>
              <a:t>Tenemos también dos formas políticas del estado. </a:t>
            </a:r>
          </a:p>
          <a:p>
            <a:pPr lvl="1"/>
            <a:r>
              <a:rPr lang="es-ES" sz="2000" dirty="0" smtClean="0"/>
              <a:t>Las repúblicas. </a:t>
            </a:r>
          </a:p>
          <a:p>
            <a:pPr lvl="1"/>
            <a:r>
              <a:rPr lang="es-ES" sz="2000" dirty="0" smtClean="0"/>
              <a:t>Las monarquías.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76760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español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España tiene un sistema político democrático. </a:t>
            </a:r>
          </a:p>
          <a:p>
            <a:r>
              <a:rPr lang="es-ES" sz="3200" dirty="0" smtClean="0"/>
              <a:t>Existen tres poderes: </a:t>
            </a:r>
          </a:p>
          <a:p>
            <a:pPr lvl="1"/>
            <a:r>
              <a:rPr lang="es-ES" sz="2000" dirty="0" smtClean="0"/>
              <a:t>Ejecutivo</a:t>
            </a:r>
          </a:p>
          <a:p>
            <a:pPr lvl="1"/>
            <a:r>
              <a:rPr lang="es-ES" sz="2000" dirty="0" smtClean="0"/>
              <a:t>Legislativo</a:t>
            </a:r>
          </a:p>
          <a:p>
            <a:pPr lvl="1"/>
            <a:r>
              <a:rPr lang="es-ES" sz="2000" dirty="0" smtClean="0"/>
              <a:t>Judicial</a:t>
            </a:r>
          </a:p>
          <a:p>
            <a:r>
              <a:rPr lang="es-ES" sz="3200" dirty="0" smtClean="0"/>
              <a:t>La Constitución de 1978 es la que articula el régimen jurídico español.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11673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Instituciones supranacionales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Unión Europea. </a:t>
            </a:r>
          </a:p>
          <a:p>
            <a:r>
              <a:rPr lang="es-ES" dirty="0" smtClean="0"/>
              <a:t>La ONU. </a:t>
            </a:r>
          </a:p>
          <a:p>
            <a:r>
              <a:rPr lang="es-ES" smtClean="0"/>
              <a:t>La OTAN.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53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" y="0"/>
            <a:ext cx="915497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12160" y="376002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Año 1800</a:t>
            </a:r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6480212" y="4250705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662528" y="43134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Año 0 (Época romana)</a:t>
            </a: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>
            <a:off x="2411760" y="4682753"/>
            <a:ext cx="144016" cy="330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09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s-ES" dirty="0" smtClean="0"/>
              <a:t>La población ha crecido más en tres momentos concretos a lo largo de la Historia: </a:t>
            </a:r>
          </a:p>
          <a:p>
            <a:endParaRPr lang="es-ES" dirty="0" smtClean="0"/>
          </a:p>
          <a:p>
            <a:pPr marL="914400" lvl="2" indent="0">
              <a:buNone/>
            </a:pPr>
            <a:r>
              <a:rPr lang="es-ES" sz="2800" dirty="0" smtClean="0"/>
              <a:t>- </a:t>
            </a:r>
            <a:r>
              <a:rPr lang="es-ES" sz="2800" b="1" dirty="0" smtClean="0"/>
              <a:t>El paso del Paleolítico al Neolítico </a:t>
            </a:r>
            <a:r>
              <a:rPr lang="es-ES" sz="2800" dirty="0" smtClean="0"/>
              <a:t>(Invención de la agricultura, ganadería, primeras ciudades de la Historia). </a:t>
            </a:r>
          </a:p>
          <a:p>
            <a:pPr marL="914400" lvl="2" indent="0">
              <a:buNone/>
            </a:pPr>
            <a:r>
              <a:rPr lang="es-ES" sz="2800" dirty="0" smtClean="0"/>
              <a:t>- </a:t>
            </a:r>
            <a:r>
              <a:rPr lang="es-ES" sz="2800" b="1" dirty="0" smtClean="0"/>
              <a:t>La época clásica griega y romana </a:t>
            </a:r>
            <a:r>
              <a:rPr lang="es-ES" sz="2800" dirty="0" smtClean="0"/>
              <a:t>(Invención de las leyes, de la medicina, desarrollo de la higiene).</a:t>
            </a:r>
          </a:p>
          <a:p>
            <a:pPr marL="914400" lvl="2" indent="0">
              <a:buNone/>
            </a:pPr>
            <a:r>
              <a:rPr lang="es-ES" sz="2800" dirty="0" smtClean="0"/>
              <a:t>- </a:t>
            </a:r>
            <a:r>
              <a:rPr lang="es-ES" sz="2800" b="1" dirty="0" smtClean="0"/>
              <a:t>El año 1800 </a:t>
            </a:r>
            <a:r>
              <a:rPr lang="es-ES" sz="2800" dirty="0" smtClean="0"/>
              <a:t>aproximadamente (Revolución industrial, invención de los antibióticos).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698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2851"/>
            <a:ext cx="5904656" cy="494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de la población.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población no se distribuye por igual a lo largo de todo el planeta.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856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es-ES" dirty="0" smtClean="0"/>
              <a:t>La densidad media en todo el planeta es de 45 habitantes por kilómetro cuadrado. </a:t>
            </a:r>
          </a:p>
          <a:p>
            <a:endParaRPr lang="es-ES" dirty="0" smtClean="0"/>
          </a:p>
          <a:p>
            <a:r>
              <a:rPr lang="es-ES" dirty="0" smtClean="0"/>
              <a:t>Eso no significa que haya siempre 45 personas en cada kilómetro cuadrado. </a:t>
            </a:r>
          </a:p>
          <a:p>
            <a:endParaRPr lang="es-ES" dirty="0" smtClean="0"/>
          </a:p>
          <a:p>
            <a:r>
              <a:rPr lang="es-ES" dirty="0" smtClean="0"/>
              <a:t>Hay muchos factores que determinan dónde vive la gente: </a:t>
            </a:r>
          </a:p>
          <a:p>
            <a:pPr lvl="1"/>
            <a:r>
              <a:rPr lang="es-ES" sz="2400" dirty="0" smtClean="0"/>
              <a:t>El clima. </a:t>
            </a:r>
          </a:p>
          <a:p>
            <a:pPr lvl="1"/>
            <a:r>
              <a:rPr lang="es-ES" sz="2400" dirty="0" smtClean="0"/>
              <a:t>Los recursos naturales. </a:t>
            </a:r>
          </a:p>
          <a:p>
            <a:pPr lvl="1"/>
            <a:r>
              <a:rPr lang="es-ES" sz="2400" dirty="0" smtClean="0"/>
              <a:t>La localización en el globo. Algunas localizaciones son más prestigiosas que otras. </a:t>
            </a:r>
          </a:p>
          <a:p>
            <a:pPr lvl="1"/>
            <a:r>
              <a:rPr lang="es-ES" sz="2400" dirty="0" smtClean="0"/>
              <a:t>La situación económica. 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21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Resultado de imagen de densidad poblaciÃ³n mund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88391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Pirámides de población.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smtClean="0"/>
              <a:t>Nos permiten saber cómo se organiza la población según sexos y edad.</a:t>
            </a:r>
          </a:p>
          <a:p>
            <a:r>
              <a:rPr lang="es-ES" sz="3200" dirty="0" smtClean="0"/>
              <a:t>A la izquierda se sitúan los hombres y a la derecha las mujeres. </a:t>
            </a:r>
          </a:p>
          <a:p>
            <a:r>
              <a:rPr lang="es-ES" sz="3200" dirty="0" smtClean="0"/>
              <a:t>La edad se clasifica así: los jóvenes abajo y los mayores arriba. </a:t>
            </a:r>
          </a:p>
          <a:p>
            <a:r>
              <a:rPr lang="es-ES" sz="3200" dirty="0" smtClean="0"/>
              <a:t> Según la forma que tengan hablamos de tres tipos de pirámides: Tradicional, estacionaria y regresiva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405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2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0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2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4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6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8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20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22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24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AutoShape 26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28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30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AutoShape 32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AutoShape 34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36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AutoShape 38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AutoShape 40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AutoShape 42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AutoShape 44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AutoShape 46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AutoShape 48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AutoShape 50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AutoShape 52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AutoShape 54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AutoShape 56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AutoShape 58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AutoShape 60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AutoShape 62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AutoShape 64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AutoShape 66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AutoShape 68" descr="Resultado de imagen de pirÃ¡mide de poblaciÃ³n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66" name="Picture 70" descr="Resultado de imagen de pirÃ¡mide de poblaciÃ³n espaÃ±a 1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1" y="0"/>
            <a:ext cx="7034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09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</TotalTime>
  <Words>598</Words>
  <Application>Microsoft Office PowerPoint</Application>
  <PresentationFormat>Presentación en pantalla (4:3)</PresentationFormat>
  <Paragraphs>73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Ejecutivo</vt:lpstr>
      <vt:lpstr>Población, política y sociedad en España y en el mundo. </vt:lpstr>
      <vt:lpstr>La población mundial</vt:lpstr>
      <vt:lpstr>Presentación de PowerPoint</vt:lpstr>
      <vt:lpstr>Presentación de PowerPoint</vt:lpstr>
      <vt:lpstr>Distribución de la población. </vt:lpstr>
      <vt:lpstr>Presentación de PowerPoint</vt:lpstr>
      <vt:lpstr>Presentación de PowerPoint</vt:lpstr>
      <vt:lpstr>Pirámides de población.</vt:lpstr>
      <vt:lpstr>Presentación de PowerPoint</vt:lpstr>
      <vt:lpstr>Presentación de PowerPoint</vt:lpstr>
      <vt:lpstr>Modelos demográficos</vt:lpstr>
      <vt:lpstr>Presentación de PowerPoint</vt:lpstr>
      <vt:lpstr>Modelo demográfico de transición.</vt:lpstr>
      <vt:lpstr>Presentación de PowerPoint</vt:lpstr>
      <vt:lpstr>Modelo demográfico moderno.</vt:lpstr>
      <vt:lpstr>Presentación de PowerPoint</vt:lpstr>
      <vt:lpstr>Las migraciones.</vt:lpstr>
      <vt:lpstr>Presentación de PowerPoint</vt:lpstr>
      <vt:lpstr>Ciudades del mundo</vt:lpstr>
      <vt:lpstr>Presentación de PowerPoint</vt:lpstr>
      <vt:lpstr>Presentación de PowerPoint</vt:lpstr>
      <vt:lpstr>Organización política de Europa</vt:lpstr>
      <vt:lpstr>Presentación de PowerPoint</vt:lpstr>
      <vt:lpstr>Tarea</vt:lpstr>
      <vt:lpstr>Presentación de PowerPoint</vt:lpstr>
      <vt:lpstr>Presentación de PowerPoint</vt:lpstr>
      <vt:lpstr>Regímenes políticos</vt:lpstr>
      <vt:lpstr>Sistema español</vt:lpstr>
      <vt:lpstr>Instituciones supranacionales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Población y sociedad en España y en el mundo. </dc:title>
  <dc:creator>Profesor</dc:creator>
  <cp:lastModifiedBy>Profesor</cp:lastModifiedBy>
  <cp:revision>9</cp:revision>
  <dcterms:created xsi:type="dcterms:W3CDTF">2019-09-11T08:54:21Z</dcterms:created>
  <dcterms:modified xsi:type="dcterms:W3CDTF">2019-09-18T09:36:13Z</dcterms:modified>
</cp:coreProperties>
</file>