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5" r:id="rId10"/>
    <p:sldId id="266" r:id="rId11"/>
    <p:sldId id="263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9" r:id="rId20"/>
    <p:sldId id="280" r:id="rId21"/>
    <p:sldId id="281" r:id="rId22"/>
    <p:sldId id="274" r:id="rId23"/>
    <p:sldId id="275" r:id="rId24"/>
    <p:sldId id="276" r:id="rId25"/>
    <p:sldId id="277" r:id="rId26"/>
    <p:sldId id="278" r:id="rId27"/>
    <p:sldId id="282" r:id="rId28"/>
    <p:sldId id="283" r:id="rId29"/>
    <p:sldId id="284" r:id="rId30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1" d="100"/>
          <a:sy n="51" d="100"/>
        </p:scale>
        <p:origin x="-84" y="-1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18/09/2019</a:t>
            </a:fld>
            <a:endParaRPr lang="es-E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18/09/2019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18/09/2019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18/09/2019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18/09/2019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18/09/2019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18/09/2019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18/09/2019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18/09/2019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18/09/2019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18/09/2019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7A847CFC-816F-41D0-AAC0-9BF4FEBC753E}" type="datetimeFigureOut">
              <a:rPr lang="es-ES" smtClean="0"/>
              <a:t>18/09/2019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1000" r="-2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3568" y="2572054"/>
            <a:ext cx="7772400" cy="4267200"/>
          </a:xfrm>
        </p:spPr>
        <p:txBody>
          <a:bodyPr/>
          <a:lstStyle/>
          <a:p>
            <a:r>
              <a:rPr lang="es-ES" sz="8800" b="1" dirty="0" smtClean="0">
                <a:solidFill>
                  <a:schemeClr val="bg1"/>
                </a:solidFill>
              </a:rPr>
              <a:t>Población, política y sociedad en España y en el mundo. </a:t>
            </a:r>
            <a:endParaRPr lang="es-ES" sz="8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82733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6" y="548680"/>
            <a:ext cx="9217178" cy="5184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734217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Modelos demográficos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ES" sz="3200" dirty="0" smtClean="0"/>
              <a:t>Modelo demográfico antiguo: Alta natalidad, alta mortalidad, baja esperanza de vida y crecimiento escaso de la población. </a:t>
            </a:r>
            <a:endParaRPr lang="es-ES" sz="3200" dirty="0"/>
          </a:p>
        </p:txBody>
      </p:sp>
    </p:spTree>
    <p:extLst>
      <p:ext uri="{BB962C8B-B14F-4D97-AF65-F5344CB8AC3E}">
        <p14:creationId xmlns:p14="http://schemas.microsoft.com/office/powerpoint/2010/main" val="8696763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146" name="Picture 2" descr="Resultado de imagen de pirÃ¡mide poblaciÃ³n brasil 197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1944"/>
            <a:ext cx="6807427" cy="6878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53245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Modelo demográfico de transición.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sz="3200" dirty="0" smtClean="0"/>
              <a:t>La natalidad sigue alta pero gracias a las mejoras de la medicina y la higiene la mortalidad cae. </a:t>
            </a:r>
          </a:p>
          <a:p>
            <a:r>
              <a:rPr lang="es-ES" sz="3200" dirty="0" smtClean="0"/>
              <a:t>Se produce un gran aumento de la población</a:t>
            </a:r>
            <a:r>
              <a:rPr lang="es-ES" dirty="0" smtClean="0"/>
              <a:t>. 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8548265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7170" name="Picture 2" descr="Resultado de imagen de pirÃ¡mide poblaciÃ³n espaÃ±a 198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-1412"/>
            <a:ext cx="6876256" cy="6948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477867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Modelo demográfico moderno.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smtClean="0"/>
              <a:t>La natalidad es escasa y la mortalidad también es escasa. </a:t>
            </a:r>
          </a:p>
          <a:p>
            <a:r>
              <a:rPr lang="es-ES" dirty="0" smtClean="0"/>
              <a:t>El crecimiento de la población es casi nulo y se mantiene estable, incluso puede decrecer. 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5475991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8194" name="Picture 2" descr="Resultado de imagen de pirÃ¡mide poblaciÃ³n asturia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30652"/>
            <a:ext cx="9115721" cy="6888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16209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Las migraciones.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sz="3600" dirty="0" smtClean="0"/>
              <a:t>Son movimientos de personas a través del globo. </a:t>
            </a:r>
          </a:p>
          <a:p>
            <a:r>
              <a:rPr lang="es-ES" sz="3600" dirty="0" smtClean="0"/>
              <a:t>Distinguimos dos tipos de migraciones: </a:t>
            </a:r>
          </a:p>
          <a:p>
            <a:pPr lvl="1"/>
            <a:r>
              <a:rPr lang="es-ES" sz="2400" dirty="0" smtClean="0"/>
              <a:t>Inmigración: Cuando llegan extranjeros al país. </a:t>
            </a:r>
          </a:p>
          <a:p>
            <a:pPr lvl="1"/>
            <a:r>
              <a:rPr lang="es-ES" sz="2400" dirty="0" smtClean="0"/>
              <a:t>Emigración: Cuando población del país va al extranjero</a:t>
            </a:r>
            <a:r>
              <a:rPr lang="es-ES" dirty="0" smtClean="0"/>
              <a:t>. 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11383722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9220" name="Picture 4" descr="Resultado de imagen de flujos de inmigraci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29" y="-243408"/>
            <a:ext cx="9601067" cy="6552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3120878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Ciudades del mundo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ES" sz="3200" dirty="0" smtClean="0"/>
              <a:t>La mayoría de la población se concentra en las costas. </a:t>
            </a:r>
          </a:p>
          <a:p>
            <a:r>
              <a:rPr lang="es-ES" sz="3200" dirty="0" smtClean="0"/>
              <a:t>La mayor parte de la humanidad vive en las zonas templadas. </a:t>
            </a:r>
          </a:p>
          <a:p>
            <a:r>
              <a:rPr lang="es-ES" sz="3200" dirty="0" smtClean="0"/>
              <a:t>Hay enormes contrastes entre regiones muy pobladas y otras que son auténticos “desiertos demográficos”.</a:t>
            </a:r>
            <a:endParaRPr lang="es-ES" sz="3200" dirty="0"/>
          </a:p>
        </p:txBody>
      </p:sp>
    </p:spTree>
    <p:extLst>
      <p:ext uri="{BB962C8B-B14F-4D97-AF65-F5344CB8AC3E}">
        <p14:creationId xmlns:p14="http://schemas.microsoft.com/office/powerpoint/2010/main" val="22130486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La población mundial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 smtClean="0"/>
          </a:p>
          <a:p>
            <a:r>
              <a:rPr lang="es-ES" dirty="0" smtClean="0"/>
              <a:t>En el mundo hay actualmente 7.300.000.000 de personas. </a:t>
            </a:r>
          </a:p>
          <a:p>
            <a:endParaRPr lang="es-ES" dirty="0"/>
          </a:p>
          <a:p>
            <a:r>
              <a:rPr lang="es-ES" dirty="0" smtClean="0"/>
              <a:t>La población humana ha crecido de forma disparada desde hace 200 años. </a:t>
            </a:r>
          </a:p>
          <a:p>
            <a:endParaRPr lang="es-ES" dirty="0"/>
          </a:p>
          <a:p>
            <a:r>
              <a:rPr lang="es-ES" dirty="0" smtClean="0"/>
              <a:t>Las proyecciones actuales muestran que en el futuro seremos más habitantes que ahora mismo, con el riesgo que eso supone. 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90530374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13314" name="Picture 2" descr="http://recursostic.educacion.es/secundaria/edad/3esohistoria/quincena6/imagenes6/6a-mapa-megalopolis/mapa_megalopoli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2536" y="-243408"/>
            <a:ext cx="9914970" cy="6912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6224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14338" name="Picture 2" descr="Resultado de imagen de mapamundi mud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68560" y="-23876"/>
            <a:ext cx="10907937" cy="6881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9438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Organización política de Europa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ES" sz="3200" dirty="0" smtClean="0"/>
              <a:t>Actualmente la mayor parte de los países europeos se integran en la Unión Europea. </a:t>
            </a:r>
          </a:p>
          <a:p>
            <a:endParaRPr lang="es-ES" sz="3200" dirty="0" smtClean="0"/>
          </a:p>
          <a:p>
            <a:r>
              <a:rPr lang="es-ES" sz="3200" dirty="0" smtClean="0"/>
              <a:t>Pero hay excepciones, algunos países europeos no están dentro de la Unión Europea (Por ejemplo Suiza o Noruega). </a:t>
            </a:r>
            <a:endParaRPr lang="es-ES" sz="3200" dirty="0"/>
          </a:p>
        </p:txBody>
      </p:sp>
    </p:spTree>
    <p:extLst>
      <p:ext uri="{BB962C8B-B14F-4D97-AF65-F5344CB8AC3E}">
        <p14:creationId xmlns:p14="http://schemas.microsoft.com/office/powerpoint/2010/main" val="2955828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4" name="Picture 4" descr="https://aula405.files.wordpress.com/2014/11/57_mapaeuropa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315416"/>
            <a:ext cx="9149571" cy="7173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11019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Tarea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smtClean="0"/>
              <a:t>Ojear en casa Google </a:t>
            </a:r>
            <a:r>
              <a:rPr lang="es-ES" dirty="0" err="1" smtClean="0"/>
              <a:t>Maps</a:t>
            </a:r>
            <a:r>
              <a:rPr lang="es-ES" dirty="0" smtClean="0"/>
              <a:t> e indicar cuáles son las principales ciudades de Europa. </a:t>
            </a:r>
          </a:p>
          <a:p>
            <a:r>
              <a:rPr lang="es-ES" dirty="0" smtClean="0"/>
              <a:t>Tarea para el próximo lunes. 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90880260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3445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63552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AutoShape 4" descr="Resultado de imagen de principales ciudades de espaÃ±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6" name="5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12297" name="Picture 9" descr="Resultado de imagen de principales ciudades de espaÃ±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537" y="-243408"/>
            <a:ext cx="9372600" cy="7772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7284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Regímenes políticos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ES" sz="3200" dirty="0" smtClean="0"/>
              <a:t>El régimen político es la forma de gobierno y leyes fundamentales con las que se dota una sociedad. </a:t>
            </a:r>
          </a:p>
          <a:p>
            <a:pPr lvl="1"/>
            <a:r>
              <a:rPr lang="es-ES" sz="2000" dirty="0" smtClean="0"/>
              <a:t>Existen regímenes autoritarios y </a:t>
            </a:r>
            <a:r>
              <a:rPr lang="es-ES" sz="2000" dirty="0" err="1" smtClean="0"/>
              <a:t>regíemenes</a:t>
            </a:r>
            <a:r>
              <a:rPr lang="es-ES" sz="2000" dirty="0" smtClean="0"/>
              <a:t> democráticos. </a:t>
            </a:r>
          </a:p>
          <a:p>
            <a:pPr lvl="1"/>
            <a:endParaRPr lang="es-ES" sz="2000" dirty="0"/>
          </a:p>
          <a:p>
            <a:r>
              <a:rPr lang="es-ES" sz="3200" dirty="0" smtClean="0"/>
              <a:t>Tenemos también dos formas políticas del estado. </a:t>
            </a:r>
          </a:p>
          <a:p>
            <a:pPr lvl="1"/>
            <a:r>
              <a:rPr lang="es-ES" sz="2000" dirty="0" smtClean="0"/>
              <a:t>Las repúblicas. </a:t>
            </a:r>
          </a:p>
          <a:p>
            <a:pPr lvl="1"/>
            <a:r>
              <a:rPr lang="es-ES" sz="2000" dirty="0" smtClean="0"/>
              <a:t>Las monarquías. </a:t>
            </a:r>
            <a:endParaRPr lang="es-ES" sz="2000" dirty="0"/>
          </a:p>
        </p:txBody>
      </p:sp>
    </p:spTree>
    <p:extLst>
      <p:ext uri="{BB962C8B-B14F-4D97-AF65-F5344CB8AC3E}">
        <p14:creationId xmlns:p14="http://schemas.microsoft.com/office/powerpoint/2010/main" val="77676077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Sistema español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ES" sz="3200" dirty="0" smtClean="0"/>
              <a:t>España tiene un sistema político democrático. </a:t>
            </a:r>
          </a:p>
          <a:p>
            <a:r>
              <a:rPr lang="es-ES" sz="3200" dirty="0" smtClean="0"/>
              <a:t>Existen tres poderes: </a:t>
            </a:r>
          </a:p>
          <a:p>
            <a:pPr lvl="1"/>
            <a:r>
              <a:rPr lang="es-ES" sz="2000" dirty="0" smtClean="0"/>
              <a:t>Ejecutivo</a:t>
            </a:r>
          </a:p>
          <a:p>
            <a:pPr lvl="1"/>
            <a:r>
              <a:rPr lang="es-ES" sz="2000" dirty="0" smtClean="0"/>
              <a:t>Legislativo</a:t>
            </a:r>
          </a:p>
          <a:p>
            <a:pPr lvl="1"/>
            <a:r>
              <a:rPr lang="es-ES" sz="2000" dirty="0" smtClean="0"/>
              <a:t>Judicial</a:t>
            </a:r>
          </a:p>
          <a:p>
            <a:r>
              <a:rPr lang="es-ES" sz="3200" dirty="0" smtClean="0"/>
              <a:t>La Constitución de 1978 es la que articula el régimen jurídico español. </a:t>
            </a:r>
            <a:endParaRPr lang="es-ES" sz="3200" dirty="0"/>
          </a:p>
        </p:txBody>
      </p:sp>
    </p:spTree>
    <p:extLst>
      <p:ext uri="{BB962C8B-B14F-4D97-AF65-F5344CB8AC3E}">
        <p14:creationId xmlns:p14="http://schemas.microsoft.com/office/powerpoint/2010/main" val="211673018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Instituciones supranacionales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smtClean="0"/>
              <a:t>La Unión Europea. </a:t>
            </a:r>
          </a:p>
          <a:p>
            <a:r>
              <a:rPr lang="es-ES" dirty="0" smtClean="0"/>
              <a:t>La ONU. </a:t>
            </a:r>
          </a:p>
          <a:p>
            <a:r>
              <a:rPr lang="es-ES" smtClean="0"/>
              <a:t>La OTAN. </a:t>
            </a: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615387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1026" name="Picture 2" descr="Imagen relacionad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66" y="0"/>
            <a:ext cx="9154976" cy="6165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3 CuadroTexto"/>
          <p:cNvSpPr txBox="1"/>
          <p:nvPr/>
        </p:nvSpPr>
        <p:spPr>
          <a:xfrm>
            <a:off x="6012160" y="3760029"/>
            <a:ext cx="136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Año 1800</a:t>
            </a:r>
            <a:endParaRPr lang="es-ES" dirty="0"/>
          </a:p>
        </p:txBody>
      </p:sp>
      <p:sp>
        <p:nvSpPr>
          <p:cNvPr id="5" name="4 Flecha abajo"/>
          <p:cNvSpPr/>
          <p:nvPr/>
        </p:nvSpPr>
        <p:spPr>
          <a:xfrm>
            <a:off x="6480212" y="4250705"/>
            <a:ext cx="216024" cy="43204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5 CuadroTexto"/>
          <p:cNvSpPr txBox="1"/>
          <p:nvPr/>
        </p:nvSpPr>
        <p:spPr>
          <a:xfrm>
            <a:off x="1662528" y="4313421"/>
            <a:ext cx="2520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Año 0 (Época romana)</a:t>
            </a:r>
            <a:endParaRPr lang="es-ES" dirty="0"/>
          </a:p>
        </p:txBody>
      </p:sp>
      <p:sp>
        <p:nvSpPr>
          <p:cNvPr id="7" name="6 Flecha abajo"/>
          <p:cNvSpPr/>
          <p:nvPr/>
        </p:nvSpPr>
        <p:spPr>
          <a:xfrm>
            <a:off x="2411760" y="4682753"/>
            <a:ext cx="144016" cy="33042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350949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</p:spPr>
        <p:txBody>
          <a:bodyPr>
            <a:normAutofit/>
          </a:bodyPr>
          <a:lstStyle/>
          <a:p>
            <a:r>
              <a:rPr lang="es-ES" dirty="0" smtClean="0"/>
              <a:t>La población ha crecido más en tres momentos concretos a lo largo de la Historia: </a:t>
            </a:r>
          </a:p>
          <a:p>
            <a:endParaRPr lang="es-ES" dirty="0" smtClean="0"/>
          </a:p>
          <a:p>
            <a:pPr marL="914400" lvl="2" indent="0">
              <a:buNone/>
            </a:pPr>
            <a:r>
              <a:rPr lang="es-ES" sz="2800" dirty="0" smtClean="0"/>
              <a:t>- </a:t>
            </a:r>
            <a:r>
              <a:rPr lang="es-ES" sz="2800" b="1" dirty="0" smtClean="0"/>
              <a:t>El paso del Paleolítico al Neolítico </a:t>
            </a:r>
            <a:r>
              <a:rPr lang="es-ES" sz="2800" dirty="0" smtClean="0"/>
              <a:t>(Invención de la agricultura, ganadería, primeras ciudades de la Historia). </a:t>
            </a:r>
          </a:p>
          <a:p>
            <a:pPr marL="914400" lvl="2" indent="0">
              <a:buNone/>
            </a:pPr>
            <a:r>
              <a:rPr lang="es-ES" sz="2800" dirty="0" smtClean="0"/>
              <a:t>- </a:t>
            </a:r>
            <a:r>
              <a:rPr lang="es-ES" sz="2800" b="1" dirty="0" smtClean="0"/>
              <a:t>La época clásica griega y romana </a:t>
            </a:r>
            <a:r>
              <a:rPr lang="es-ES" sz="2800" dirty="0" smtClean="0"/>
              <a:t>(Invención de las leyes, de la medicina, desarrollo de la higiene).</a:t>
            </a:r>
          </a:p>
          <a:p>
            <a:pPr marL="914400" lvl="2" indent="0">
              <a:buNone/>
            </a:pPr>
            <a:r>
              <a:rPr lang="es-ES" sz="2800" dirty="0" smtClean="0"/>
              <a:t>- </a:t>
            </a:r>
            <a:r>
              <a:rPr lang="es-ES" sz="2800" b="1" dirty="0" smtClean="0"/>
              <a:t>El año 1800 </a:t>
            </a:r>
            <a:r>
              <a:rPr lang="es-ES" sz="2800" dirty="0" smtClean="0"/>
              <a:t>aproximadamente (Revolución industrial, invención de los antibióticos). </a:t>
            </a:r>
            <a:endParaRPr lang="es-ES" sz="2800" dirty="0"/>
          </a:p>
        </p:txBody>
      </p:sp>
    </p:spTree>
    <p:extLst>
      <p:ext uri="{BB962C8B-B14F-4D97-AF65-F5344CB8AC3E}">
        <p14:creationId xmlns:p14="http://schemas.microsoft.com/office/powerpoint/2010/main" val="20698015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1912851"/>
            <a:ext cx="5904656" cy="49451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Distribución de la población. 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smtClean="0"/>
              <a:t>La población no se distribuye por igual a lo largo de todo el planeta. </a:t>
            </a: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6085620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5865515"/>
          </a:xfrm>
        </p:spPr>
        <p:txBody>
          <a:bodyPr>
            <a:normAutofit/>
          </a:bodyPr>
          <a:lstStyle/>
          <a:p>
            <a:r>
              <a:rPr lang="es-ES" dirty="0" smtClean="0"/>
              <a:t>La densidad media en todo el planeta es de 45 habitantes por kilómetro cuadrado. </a:t>
            </a:r>
          </a:p>
          <a:p>
            <a:endParaRPr lang="es-ES" dirty="0" smtClean="0"/>
          </a:p>
          <a:p>
            <a:r>
              <a:rPr lang="es-ES" dirty="0" smtClean="0"/>
              <a:t>Eso no significa que haya siempre 45 personas en cada kilómetro cuadrado. </a:t>
            </a:r>
          </a:p>
          <a:p>
            <a:endParaRPr lang="es-ES" dirty="0" smtClean="0"/>
          </a:p>
          <a:p>
            <a:r>
              <a:rPr lang="es-ES" dirty="0" smtClean="0"/>
              <a:t>Hay muchos factores que determinan dónde vive la gente: </a:t>
            </a:r>
          </a:p>
          <a:p>
            <a:pPr lvl="1"/>
            <a:r>
              <a:rPr lang="es-ES" sz="2400" dirty="0" smtClean="0"/>
              <a:t>El clima. </a:t>
            </a:r>
          </a:p>
          <a:p>
            <a:pPr lvl="1"/>
            <a:r>
              <a:rPr lang="es-ES" sz="2400" dirty="0" smtClean="0"/>
              <a:t>Los recursos naturales. </a:t>
            </a:r>
          </a:p>
          <a:p>
            <a:pPr lvl="1"/>
            <a:r>
              <a:rPr lang="es-ES" sz="2400" dirty="0" smtClean="0"/>
              <a:t>La localización en el globo. Algunas localizaciones son más prestigiosas que otras. </a:t>
            </a:r>
          </a:p>
          <a:p>
            <a:pPr lvl="1"/>
            <a:r>
              <a:rPr lang="es-ES" sz="2400" dirty="0" smtClean="0"/>
              <a:t>La situación económica. </a:t>
            </a:r>
          </a:p>
          <a:p>
            <a:pPr lvl="1"/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722151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3076" name="Picture 4" descr="Resultado de imagen de densidad poblaciÃ³n mundia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28" y="-99392"/>
            <a:ext cx="9883918" cy="6840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39156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Pirámides de población.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s-ES" sz="3200" dirty="0" smtClean="0"/>
              <a:t>Nos permiten saber cómo se organiza la población según sexos y edad.</a:t>
            </a:r>
          </a:p>
          <a:p>
            <a:r>
              <a:rPr lang="es-ES" sz="3200" dirty="0" smtClean="0"/>
              <a:t>A la izquierda se sitúan los hombres y a la derecha las mujeres. </a:t>
            </a:r>
          </a:p>
          <a:p>
            <a:r>
              <a:rPr lang="es-ES" sz="3200" dirty="0" smtClean="0"/>
              <a:t>La edad se clasifica así: los jóvenes abajo y los mayores arriba. </a:t>
            </a:r>
          </a:p>
          <a:p>
            <a:r>
              <a:rPr lang="es-ES" sz="3200" dirty="0" smtClean="0"/>
              <a:t> Según la forma que tengan hablamos de tres tipos de pirámides: Tradicional, estacionaria y regresiva</a:t>
            </a:r>
            <a:r>
              <a:rPr lang="es-ES" dirty="0" smtClean="0"/>
              <a:t>.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6240557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AutoShape 2" descr="Resultado de imagen de pirÃ¡mide de poblaciÃ³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5" name="AutoShape 4" descr="Resultado de imagen de pirÃ¡mide de poblaciÃ³n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6" name="AutoShape 6" descr="Resultado de imagen de pirÃ¡mide de poblaciÃ³n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7" name="AutoShape 8" descr="Resultado de imagen de pirÃ¡mide de poblaciÃ³n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8" name="AutoShape 10" descr="Resultado de imagen de pirÃ¡mide de poblaciÃ³n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9" name="AutoShape 12" descr="Resultado de imagen de pirÃ¡mide de poblaciÃ³n"/>
          <p:cNvSpPr>
            <a:spLocks noChangeAspect="1" noChangeArrowheads="1"/>
          </p:cNvSpPr>
          <p:nvPr/>
        </p:nvSpPr>
        <p:spPr bwMode="auto">
          <a:xfrm>
            <a:off x="917575" y="617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0" name="AutoShape 14" descr="Resultado de imagen de pirÃ¡mide de poblaciÃ³n"/>
          <p:cNvSpPr>
            <a:spLocks noChangeAspect="1" noChangeArrowheads="1"/>
          </p:cNvSpPr>
          <p:nvPr/>
        </p:nvSpPr>
        <p:spPr bwMode="auto">
          <a:xfrm>
            <a:off x="1069975" y="769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1" name="AutoShape 16" descr="Resultado de imagen de pirÃ¡mide de poblaciÃ³n"/>
          <p:cNvSpPr>
            <a:spLocks noChangeAspect="1" noChangeArrowheads="1"/>
          </p:cNvSpPr>
          <p:nvPr/>
        </p:nvSpPr>
        <p:spPr bwMode="auto">
          <a:xfrm>
            <a:off x="1222375" y="922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2" name="AutoShape 18" descr="Resultado de imagen de pirÃ¡mide de poblaciÃ³n"/>
          <p:cNvSpPr>
            <a:spLocks noChangeAspect="1" noChangeArrowheads="1"/>
          </p:cNvSpPr>
          <p:nvPr/>
        </p:nvSpPr>
        <p:spPr bwMode="auto">
          <a:xfrm>
            <a:off x="1374775" y="1074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3" name="AutoShape 20" descr="Resultado de imagen de pirÃ¡mide de poblaciÃ³n"/>
          <p:cNvSpPr>
            <a:spLocks noChangeAspect="1" noChangeArrowheads="1"/>
          </p:cNvSpPr>
          <p:nvPr/>
        </p:nvSpPr>
        <p:spPr bwMode="auto">
          <a:xfrm>
            <a:off x="1527175" y="1227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4" name="AutoShape 22" descr="Resultado de imagen de pirÃ¡mide de poblaciÃ³n"/>
          <p:cNvSpPr>
            <a:spLocks noChangeAspect="1" noChangeArrowheads="1"/>
          </p:cNvSpPr>
          <p:nvPr/>
        </p:nvSpPr>
        <p:spPr bwMode="auto">
          <a:xfrm>
            <a:off x="1679575" y="1379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5" name="AutoShape 24" descr="Resultado de imagen de pirÃ¡mide de poblaciÃ³n"/>
          <p:cNvSpPr>
            <a:spLocks noChangeAspect="1" noChangeArrowheads="1"/>
          </p:cNvSpPr>
          <p:nvPr/>
        </p:nvSpPr>
        <p:spPr bwMode="auto">
          <a:xfrm>
            <a:off x="1831975" y="1531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6" name="AutoShape 26" descr="Resultado de imagen de pirÃ¡mide de poblaciÃ³n"/>
          <p:cNvSpPr>
            <a:spLocks noChangeAspect="1" noChangeArrowheads="1"/>
          </p:cNvSpPr>
          <p:nvPr/>
        </p:nvSpPr>
        <p:spPr bwMode="auto">
          <a:xfrm>
            <a:off x="1984375" y="1684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7" name="AutoShape 28" descr="Resultado de imagen de pirÃ¡mide de poblaciÃ³n"/>
          <p:cNvSpPr>
            <a:spLocks noChangeAspect="1" noChangeArrowheads="1"/>
          </p:cNvSpPr>
          <p:nvPr/>
        </p:nvSpPr>
        <p:spPr bwMode="auto">
          <a:xfrm>
            <a:off x="2136775" y="1836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8" name="AutoShape 30" descr="Resultado de imagen de pirÃ¡mide de poblaciÃ³n"/>
          <p:cNvSpPr>
            <a:spLocks noChangeAspect="1" noChangeArrowheads="1"/>
          </p:cNvSpPr>
          <p:nvPr/>
        </p:nvSpPr>
        <p:spPr bwMode="auto">
          <a:xfrm>
            <a:off x="2289175" y="1989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9" name="AutoShape 32" descr="Resultado de imagen de pirÃ¡mide de poblaciÃ³n"/>
          <p:cNvSpPr>
            <a:spLocks noChangeAspect="1" noChangeArrowheads="1"/>
          </p:cNvSpPr>
          <p:nvPr/>
        </p:nvSpPr>
        <p:spPr bwMode="auto">
          <a:xfrm>
            <a:off x="2441575" y="2141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0" name="AutoShape 34" descr="Resultado de imagen de pirÃ¡mide de poblaciÃ³n"/>
          <p:cNvSpPr>
            <a:spLocks noChangeAspect="1" noChangeArrowheads="1"/>
          </p:cNvSpPr>
          <p:nvPr/>
        </p:nvSpPr>
        <p:spPr bwMode="auto">
          <a:xfrm>
            <a:off x="2593975" y="2293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1" name="AutoShape 36" descr="Resultado de imagen de pirÃ¡mide de poblaciÃ³n"/>
          <p:cNvSpPr>
            <a:spLocks noChangeAspect="1" noChangeArrowheads="1"/>
          </p:cNvSpPr>
          <p:nvPr/>
        </p:nvSpPr>
        <p:spPr bwMode="auto">
          <a:xfrm>
            <a:off x="2746375" y="2446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2" name="AutoShape 38" descr="Resultado de imagen de pirÃ¡mide de poblaciÃ³n"/>
          <p:cNvSpPr>
            <a:spLocks noChangeAspect="1" noChangeArrowheads="1"/>
          </p:cNvSpPr>
          <p:nvPr/>
        </p:nvSpPr>
        <p:spPr bwMode="auto">
          <a:xfrm>
            <a:off x="2898775" y="2598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3" name="AutoShape 40" descr="Resultado de imagen de pirÃ¡mide de poblaciÃ³n"/>
          <p:cNvSpPr>
            <a:spLocks noChangeAspect="1" noChangeArrowheads="1"/>
          </p:cNvSpPr>
          <p:nvPr/>
        </p:nvSpPr>
        <p:spPr bwMode="auto">
          <a:xfrm>
            <a:off x="3051175" y="2751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4" name="AutoShape 42" descr="Resultado de imagen de pirÃ¡mide de poblaciÃ³n"/>
          <p:cNvSpPr>
            <a:spLocks noChangeAspect="1" noChangeArrowheads="1"/>
          </p:cNvSpPr>
          <p:nvPr/>
        </p:nvSpPr>
        <p:spPr bwMode="auto">
          <a:xfrm>
            <a:off x="3203575" y="2903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5" name="AutoShape 44" descr="Resultado de imagen de pirÃ¡mide de poblaciÃ³n"/>
          <p:cNvSpPr>
            <a:spLocks noChangeAspect="1" noChangeArrowheads="1"/>
          </p:cNvSpPr>
          <p:nvPr/>
        </p:nvSpPr>
        <p:spPr bwMode="auto">
          <a:xfrm>
            <a:off x="3355975" y="3055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6" name="AutoShape 46" descr="Resultado de imagen de pirÃ¡mide de poblaciÃ³n"/>
          <p:cNvSpPr>
            <a:spLocks noChangeAspect="1" noChangeArrowheads="1"/>
          </p:cNvSpPr>
          <p:nvPr/>
        </p:nvSpPr>
        <p:spPr bwMode="auto">
          <a:xfrm>
            <a:off x="3508375" y="3208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7" name="AutoShape 48" descr="Resultado de imagen de pirÃ¡mide de poblaciÃ³n"/>
          <p:cNvSpPr>
            <a:spLocks noChangeAspect="1" noChangeArrowheads="1"/>
          </p:cNvSpPr>
          <p:nvPr/>
        </p:nvSpPr>
        <p:spPr bwMode="auto">
          <a:xfrm>
            <a:off x="3660775" y="3360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8" name="AutoShape 50" descr="Resultado de imagen de pirÃ¡mide de poblaciÃ³n"/>
          <p:cNvSpPr>
            <a:spLocks noChangeAspect="1" noChangeArrowheads="1"/>
          </p:cNvSpPr>
          <p:nvPr/>
        </p:nvSpPr>
        <p:spPr bwMode="auto">
          <a:xfrm>
            <a:off x="3813175" y="3513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9" name="AutoShape 52" descr="Resultado de imagen de pirÃ¡mide de poblaciÃ³n"/>
          <p:cNvSpPr>
            <a:spLocks noChangeAspect="1" noChangeArrowheads="1"/>
          </p:cNvSpPr>
          <p:nvPr/>
        </p:nvSpPr>
        <p:spPr bwMode="auto">
          <a:xfrm>
            <a:off x="3965575" y="3665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0" name="AutoShape 54" descr="Resultado de imagen de pirÃ¡mide de poblaciÃ³n"/>
          <p:cNvSpPr>
            <a:spLocks noChangeAspect="1" noChangeArrowheads="1"/>
          </p:cNvSpPr>
          <p:nvPr/>
        </p:nvSpPr>
        <p:spPr bwMode="auto">
          <a:xfrm>
            <a:off x="4117975" y="381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1" name="AutoShape 56" descr="Resultado de imagen de pirÃ¡mide de poblaciÃ³n"/>
          <p:cNvSpPr>
            <a:spLocks noChangeAspect="1" noChangeArrowheads="1"/>
          </p:cNvSpPr>
          <p:nvPr/>
        </p:nvSpPr>
        <p:spPr bwMode="auto">
          <a:xfrm>
            <a:off x="4270375" y="397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2" name="AutoShape 58" descr="Resultado de imagen de pirÃ¡mide de poblaciÃ³n"/>
          <p:cNvSpPr>
            <a:spLocks noChangeAspect="1" noChangeArrowheads="1"/>
          </p:cNvSpPr>
          <p:nvPr/>
        </p:nvSpPr>
        <p:spPr bwMode="auto">
          <a:xfrm>
            <a:off x="4422775" y="412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3" name="AutoShape 60" descr="Resultado de imagen de pirÃ¡mide de poblaciÃ³n"/>
          <p:cNvSpPr>
            <a:spLocks noChangeAspect="1" noChangeArrowheads="1"/>
          </p:cNvSpPr>
          <p:nvPr/>
        </p:nvSpPr>
        <p:spPr bwMode="auto">
          <a:xfrm>
            <a:off x="4575175" y="427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4" name="AutoShape 62" descr="Resultado de imagen de pirÃ¡mide de poblaciÃ³n"/>
          <p:cNvSpPr>
            <a:spLocks noChangeAspect="1" noChangeArrowheads="1"/>
          </p:cNvSpPr>
          <p:nvPr/>
        </p:nvSpPr>
        <p:spPr bwMode="auto">
          <a:xfrm>
            <a:off x="4727575" y="4427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5" name="AutoShape 64" descr="Resultado de imagen de pirÃ¡mide de poblaciÃ³n"/>
          <p:cNvSpPr>
            <a:spLocks noChangeAspect="1" noChangeArrowheads="1"/>
          </p:cNvSpPr>
          <p:nvPr/>
        </p:nvSpPr>
        <p:spPr bwMode="auto">
          <a:xfrm>
            <a:off x="4879975" y="4579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6" name="AutoShape 66" descr="Resultado de imagen de pirÃ¡mide de poblaciÃ³n"/>
          <p:cNvSpPr>
            <a:spLocks noChangeAspect="1" noChangeArrowheads="1"/>
          </p:cNvSpPr>
          <p:nvPr/>
        </p:nvSpPr>
        <p:spPr bwMode="auto">
          <a:xfrm>
            <a:off x="5032375" y="4732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7" name="AutoShape 68" descr="Resultado de imagen de pirÃ¡mide de poblaciÃ³n"/>
          <p:cNvSpPr>
            <a:spLocks noChangeAspect="1" noChangeArrowheads="1"/>
          </p:cNvSpPr>
          <p:nvPr/>
        </p:nvSpPr>
        <p:spPr bwMode="auto">
          <a:xfrm>
            <a:off x="5184775" y="4884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4166" name="Picture 70" descr="Resultado de imagen de pirÃ¡mide de poblaciÃ³n espaÃ±a 195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0211" y="0"/>
            <a:ext cx="703441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610907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jecutivo">
  <a:themeElements>
    <a:clrScheme name="Ejecutivo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Ejecutivo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jecutiv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66</TotalTime>
  <Words>598</Words>
  <Application>Microsoft Office PowerPoint</Application>
  <PresentationFormat>Presentación en pantalla (4:3)</PresentationFormat>
  <Paragraphs>73</Paragraphs>
  <Slides>29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29</vt:i4>
      </vt:variant>
    </vt:vector>
  </HeadingPairs>
  <TitlesOfParts>
    <vt:vector size="30" baseType="lpstr">
      <vt:lpstr>Ejecutivo</vt:lpstr>
      <vt:lpstr>Población, política y sociedad en España y en el mundo. </vt:lpstr>
      <vt:lpstr>La población mundial</vt:lpstr>
      <vt:lpstr>Presentación de PowerPoint</vt:lpstr>
      <vt:lpstr>Presentación de PowerPoint</vt:lpstr>
      <vt:lpstr>Distribución de la población. </vt:lpstr>
      <vt:lpstr>Presentación de PowerPoint</vt:lpstr>
      <vt:lpstr>Presentación de PowerPoint</vt:lpstr>
      <vt:lpstr>Pirámides de población.</vt:lpstr>
      <vt:lpstr>Presentación de PowerPoint</vt:lpstr>
      <vt:lpstr>Presentación de PowerPoint</vt:lpstr>
      <vt:lpstr>Modelos demográficos</vt:lpstr>
      <vt:lpstr>Presentación de PowerPoint</vt:lpstr>
      <vt:lpstr>Modelo demográfico de transición.</vt:lpstr>
      <vt:lpstr>Presentación de PowerPoint</vt:lpstr>
      <vt:lpstr>Modelo demográfico moderno.</vt:lpstr>
      <vt:lpstr>Presentación de PowerPoint</vt:lpstr>
      <vt:lpstr>Las migraciones.</vt:lpstr>
      <vt:lpstr>Presentación de PowerPoint</vt:lpstr>
      <vt:lpstr>Ciudades del mundo</vt:lpstr>
      <vt:lpstr>Presentación de PowerPoint</vt:lpstr>
      <vt:lpstr>Presentación de PowerPoint</vt:lpstr>
      <vt:lpstr>Organización política de Europa</vt:lpstr>
      <vt:lpstr>Presentación de PowerPoint</vt:lpstr>
      <vt:lpstr>Tarea</vt:lpstr>
      <vt:lpstr>Presentación de PowerPoint</vt:lpstr>
      <vt:lpstr>Presentación de PowerPoint</vt:lpstr>
      <vt:lpstr>Regímenes políticos</vt:lpstr>
      <vt:lpstr>Sistema español</vt:lpstr>
      <vt:lpstr>Instituciones supranacionales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Población y sociedad en España y en el mundo. </dc:title>
  <dc:creator>Profesor</dc:creator>
  <cp:lastModifiedBy>Profesor</cp:lastModifiedBy>
  <cp:revision>9</cp:revision>
  <dcterms:created xsi:type="dcterms:W3CDTF">2019-09-11T08:54:21Z</dcterms:created>
  <dcterms:modified xsi:type="dcterms:W3CDTF">2019-09-18T09:36:13Z</dcterms:modified>
</cp:coreProperties>
</file>