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71"/>
  </p:notesMasterIdLst>
  <p:sldIdLst>
    <p:sldId id="513" r:id="rId2"/>
    <p:sldId id="730" r:id="rId3"/>
    <p:sldId id="747" r:id="rId4"/>
    <p:sldId id="986" r:id="rId5"/>
    <p:sldId id="763" r:id="rId6"/>
    <p:sldId id="875" r:id="rId7"/>
    <p:sldId id="735" r:id="rId8"/>
    <p:sldId id="736" r:id="rId9"/>
    <p:sldId id="750" r:id="rId10"/>
    <p:sldId id="834" r:id="rId11"/>
    <p:sldId id="745" r:id="rId12"/>
    <p:sldId id="758" r:id="rId13"/>
    <p:sldId id="760" r:id="rId14"/>
    <p:sldId id="876" r:id="rId15"/>
    <p:sldId id="937" r:id="rId16"/>
    <p:sldId id="759" r:id="rId17"/>
    <p:sldId id="628" r:id="rId18"/>
    <p:sldId id="938" r:id="rId19"/>
    <p:sldId id="939" r:id="rId20"/>
    <p:sldId id="940" r:id="rId21"/>
    <p:sldId id="762" r:id="rId22"/>
    <p:sldId id="885" r:id="rId23"/>
    <p:sldId id="941" r:id="rId24"/>
    <p:sldId id="942" r:id="rId25"/>
    <p:sldId id="943" r:id="rId26"/>
    <p:sldId id="944" r:id="rId27"/>
    <p:sldId id="945" r:id="rId28"/>
    <p:sldId id="946" r:id="rId29"/>
    <p:sldId id="947" r:id="rId30"/>
    <p:sldId id="948" r:id="rId31"/>
    <p:sldId id="949" r:id="rId32"/>
    <p:sldId id="950" r:id="rId33"/>
    <p:sldId id="958" r:id="rId34"/>
    <p:sldId id="951" r:id="rId35"/>
    <p:sldId id="952" r:id="rId36"/>
    <p:sldId id="953" r:id="rId37"/>
    <p:sldId id="954" r:id="rId38"/>
    <p:sldId id="955" r:id="rId39"/>
    <p:sldId id="956" r:id="rId40"/>
    <p:sldId id="907" r:id="rId41"/>
    <p:sldId id="957" r:id="rId42"/>
    <p:sldId id="959" r:id="rId43"/>
    <p:sldId id="960" r:id="rId44"/>
    <p:sldId id="961" r:id="rId45"/>
    <p:sldId id="962" r:id="rId46"/>
    <p:sldId id="963" r:id="rId47"/>
    <p:sldId id="964" r:id="rId48"/>
    <p:sldId id="965" r:id="rId49"/>
    <p:sldId id="966" r:id="rId50"/>
    <p:sldId id="967" r:id="rId51"/>
    <p:sldId id="968" r:id="rId52"/>
    <p:sldId id="969" r:id="rId53"/>
    <p:sldId id="970" r:id="rId54"/>
    <p:sldId id="971" r:id="rId55"/>
    <p:sldId id="972" r:id="rId56"/>
    <p:sldId id="973" r:id="rId57"/>
    <p:sldId id="974" r:id="rId58"/>
    <p:sldId id="975" r:id="rId59"/>
    <p:sldId id="976" r:id="rId60"/>
    <p:sldId id="977" r:id="rId61"/>
    <p:sldId id="978" r:id="rId62"/>
    <p:sldId id="979" r:id="rId63"/>
    <p:sldId id="980" r:id="rId64"/>
    <p:sldId id="981" r:id="rId65"/>
    <p:sldId id="982" r:id="rId66"/>
    <p:sldId id="983" r:id="rId67"/>
    <p:sldId id="984" r:id="rId68"/>
    <p:sldId id="985" r:id="rId69"/>
    <p:sldId id="766" r:id="rId70"/>
  </p:sldIdLst>
  <p:sldSz cx="9144000" cy="5143500" type="screen16x9"/>
  <p:notesSz cx="6858000" cy="9144000"/>
  <p:custDataLst>
    <p:tags r:id="rId72"/>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 xmlns:p15="http://schemas.microsoft.com/office/powerpoint/2012/main" userId="S-1-5-21-1708537768-1303643608-725345543-200204" providerId="AD"/>
      </p:ext>
    </p:extLst>
  </p:cmAuthor>
  <p:cmAuthor id="2" name="Bob Vachon" initials="BV" lastIdx="24" clrIdx="2">
    <p:extLst>
      <p:ext uri="{19B8F6BF-5375-455C-9EA6-DF929625EA0E}">
        <p15:presenceInfo xmlns="" xmlns:p15="http://schemas.microsoft.com/office/powerpoint/2012/main"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7E8"/>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36" autoAdjust="0"/>
    <p:restoredTop sz="99064" autoAdjust="0"/>
  </p:normalViewPr>
  <p:slideViewPr>
    <p:cSldViewPr snapToGrid="0" showGuides="1">
      <p:cViewPr varScale="1">
        <p:scale>
          <a:sx n="83" d="100"/>
          <a:sy n="83" d="100"/>
        </p:scale>
        <p:origin x="-96" y="-1014"/>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3" d="100"/>
          <a:sy n="83" d="100"/>
        </p:scale>
        <p:origin x="-382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8: Impresoras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654350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8 Impresoras</a:t>
            </a:r>
          </a:p>
        </p:txBody>
      </p:sp>
      <p:sp>
        <p:nvSpPr>
          <p:cNvPr id="4" name="Slide Number Placeholder 3"/>
          <p:cNvSpPr>
            <a:spLocks noGrp="1"/>
          </p:cNvSpPr>
          <p:nvPr>
            <p:ph type="sldNum" sz="quarter" idx="10"/>
          </p:nvPr>
        </p:nvSpPr>
        <p:spPr/>
        <p:txBody>
          <a:bodyPr/>
          <a:lstStyle/>
          <a:p>
            <a:pPr rtl="0"/>
            <a:fld id="{5641018C-6CAF-B84E-B92C-ECB119457FBA}" type="slidenum">
              <a:rPr/>
              <a:t>12</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13</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8: Impresoras</a:t>
            </a:r>
          </a:p>
          <a:p>
            <a:endParaRPr lang="en-GB" dirty="0"/>
          </a:p>
        </p:txBody>
      </p:sp>
    </p:spTree>
    <p:extLst>
      <p:ext uri="{BB962C8B-B14F-4D97-AF65-F5344CB8AC3E}">
        <p14:creationId xmlns:p14="http://schemas.microsoft.com/office/powerpoint/2010/main" val="1024752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14</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8: Impresoras</a:t>
            </a:r>
          </a:p>
          <a:p>
            <a:endParaRPr lang="en-GB" dirty="0"/>
          </a:p>
        </p:txBody>
      </p:sp>
    </p:spTree>
    <p:extLst>
      <p:ext uri="{BB962C8B-B14F-4D97-AF65-F5344CB8AC3E}">
        <p14:creationId xmlns:p14="http://schemas.microsoft.com/office/powerpoint/2010/main" val="3472515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15</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8:</a:t>
            </a:r>
            <a:r>
              <a:rPr lang="x-none" sz="1200" b="0" baseline="0"/>
              <a:t> Impresoras</a:t>
            </a:r>
          </a:p>
          <a:p>
            <a:endParaRPr lang="en-GB" dirty="0"/>
          </a:p>
        </p:txBody>
      </p:sp>
    </p:spTree>
    <p:extLst>
      <p:ext uri="{BB962C8B-B14F-4D97-AF65-F5344CB8AC3E}">
        <p14:creationId xmlns:p14="http://schemas.microsoft.com/office/powerpoint/2010/main" val="2828248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dirty="0"/>
              <a:t>8 Impresoras</a:t>
            </a:r>
          </a:p>
          <a:p>
            <a:pPr rtl="0">
              <a:buFontTx/>
              <a:buNone/>
            </a:pPr>
            <a:r>
              <a:rPr lang="x-none" sz="1200" b="0" dirty="0"/>
              <a:t>8.1 Características comunes de las impresoras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8.1 Características comunes de las impresoras</a:t>
            </a:r>
          </a:p>
          <a:p>
            <a:pPr rtl="0">
              <a:buFontTx/>
              <a:buNone/>
            </a:pPr>
            <a:r>
              <a:rPr lang="x-none" sz="1200" b="0"/>
              <a:t>8.1.1 Características y funcionalidades</a:t>
            </a:r>
          </a:p>
          <a:p>
            <a:pPr rtl="0">
              <a:buFontTx/>
              <a:buNone/>
            </a:pPr>
            <a:r>
              <a:rPr lang="x-none" sz="1200" b="0"/>
              <a:t>8.1.1.1 Características de las impresoras</a:t>
            </a:r>
          </a:p>
        </p:txBody>
      </p:sp>
    </p:spTree>
    <p:extLst>
      <p:ext uri="{BB962C8B-B14F-4D97-AF65-F5344CB8AC3E}">
        <p14:creationId xmlns:p14="http://schemas.microsoft.com/office/powerpoint/2010/main" val="3525190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8.1 – Características comunes de las impresoras</a:t>
            </a:r>
          </a:p>
          <a:p>
            <a:pPr rtl="0">
              <a:buFontTx/>
              <a:buNone/>
            </a:pPr>
            <a:r>
              <a:rPr lang="x-none" sz="1200" b="0"/>
              <a:t>8.1.1 – Características y funcionalidades</a:t>
            </a:r>
          </a:p>
          <a:p>
            <a:pPr rtl="0">
              <a:buFontTx/>
              <a:buNone/>
            </a:pPr>
            <a:r>
              <a:rPr lang="x-none" sz="1200" b="0"/>
              <a:t>8.1.1.2 Velocidad, calidad y color de la impresora</a:t>
            </a:r>
          </a:p>
        </p:txBody>
      </p:sp>
    </p:spTree>
    <p:extLst>
      <p:ext uri="{BB962C8B-B14F-4D97-AF65-F5344CB8AC3E}">
        <p14:creationId xmlns:p14="http://schemas.microsoft.com/office/powerpoint/2010/main" val="1914965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8.1 – Características comunes de las impresoras</a:t>
            </a:r>
          </a:p>
          <a:p>
            <a:pPr rtl="0">
              <a:buFontTx/>
              <a:buNone/>
            </a:pPr>
            <a:r>
              <a:rPr lang="x-none" sz="1200" b="0"/>
              <a:t>8.1.1 – Características y funcionalidades</a:t>
            </a:r>
          </a:p>
          <a:p>
            <a:pPr rtl="0">
              <a:buFontTx/>
              <a:buNone/>
            </a:pPr>
            <a:r>
              <a:rPr lang="x-none" sz="1200" b="0"/>
              <a:t>8.1.1.3 Confiabilidad y</a:t>
            </a:r>
            <a:r>
              <a:rPr lang="x-none" sz="1200" b="0" baseline="0"/>
              <a:t> Costo total de propiedad</a:t>
            </a:r>
          </a:p>
        </p:txBody>
      </p:sp>
    </p:spTree>
    <p:extLst>
      <p:ext uri="{BB962C8B-B14F-4D97-AF65-F5344CB8AC3E}">
        <p14:creationId xmlns:p14="http://schemas.microsoft.com/office/powerpoint/2010/main" val="2152325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8.1 Características comunes de las impresoras</a:t>
            </a:r>
          </a:p>
          <a:p>
            <a:pPr rtl="0">
              <a:buFontTx/>
              <a:buNone/>
            </a:pPr>
            <a:r>
              <a:rPr lang="x-none" sz="1200" b="0" dirty="0"/>
              <a:t>8.1.1 Características y funcionalidades</a:t>
            </a:r>
          </a:p>
          <a:p>
            <a:pPr rtl="0">
              <a:buFontTx/>
              <a:buNone/>
            </a:pPr>
            <a:r>
              <a:rPr lang="x-none" sz="1200" b="0" dirty="0"/>
              <a:t>8.1.1.4 Alimentador automático de documentos</a:t>
            </a:r>
          </a:p>
          <a:p>
            <a:pPr rtl="0">
              <a:buFontTx/>
              <a:buNone/>
            </a:pPr>
            <a:r>
              <a:rPr lang="x-none" sz="1200" b="0" dirty="0"/>
              <a:t>8.1.1.5 Verifique su comprensión: Características y capacidades </a:t>
            </a:r>
            <a:r>
              <a:rPr lang="x-none" sz="1200" b="0" baseline="0" dirty="0"/>
              <a:t>de las impresoras</a:t>
            </a:r>
          </a:p>
        </p:txBody>
      </p:sp>
    </p:spTree>
    <p:extLst>
      <p:ext uri="{BB962C8B-B14F-4D97-AF65-F5344CB8AC3E}">
        <p14:creationId xmlns:p14="http://schemas.microsoft.com/office/powerpoint/2010/main" val="2410999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8 Impresoras</a:t>
            </a:r>
          </a:p>
          <a:p>
            <a:pPr rtl="0">
              <a:buFontTx/>
              <a:buNone/>
            </a:pPr>
            <a:r>
              <a:rPr lang="x-none" sz="1200" b="0"/>
              <a:t>8.2 Comparación de tipos de impresoras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21</a:t>
            </a:fld>
            <a:endParaRPr/>
          </a:p>
        </p:txBody>
      </p:sp>
    </p:spTree>
    <p:extLst>
      <p:ext uri="{BB962C8B-B14F-4D97-AF65-F5344CB8AC3E}">
        <p14:creationId xmlns:p14="http://schemas.microsoft.com/office/powerpoint/2010/main" val="1297932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8.2.1 Impresoras de inyección de tinta</a:t>
            </a:r>
          </a:p>
          <a:p>
            <a:pPr rtl="0">
              <a:buFontTx/>
              <a:buNone/>
            </a:pPr>
            <a:r>
              <a:rPr lang="x-none" sz="1200" b="0"/>
              <a:t>8.2.1.1 Características de la impresora de inyección de tinta</a:t>
            </a:r>
          </a:p>
        </p:txBody>
      </p:sp>
    </p:spTree>
    <p:extLst>
      <p:ext uri="{BB962C8B-B14F-4D97-AF65-F5344CB8AC3E}">
        <p14:creationId xmlns:p14="http://schemas.microsoft.com/office/powerpoint/2010/main" val="3518899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8.2.1 Impresoras de inyección de tinta</a:t>
            </a:r>
          </a:p>
          <a:p>
            <a:pPr rtl="0">
              <a:buFontTx/>
              <a:buNone/>
            </a:pPr>
            <a:r>
              <a:rPr lang="x-none" sz="1200" b="0"/>
              <a:t>8.2.1.2 Partes de la impresora de inyección de tinta</a:t>
            </a:r>
          </a:p>
          <a:p>
            <a:pPr rtl="0">
              <a:buFontTx/>
              <a:buNone/>
            </a:pPr>
            <a:r>
              <a:rPr lang="x-none" sz="1200" b="0" baseline="0"/>
              <a:t>8.2.1.3 Verifique su comprensión: Impresoras de inyección de tinta</a:t>
            </a:r>
          </a:p>
        </p:txBody>
      </p:sp>
    </p:spTree>
    <p:extLst>
      <p:ext uri="{BB962C8B-B14F-4D97-AF65-F5344CB8AC3E}">
        <p14:creationId xmlns:p14="http://schemas.microsoft.com/office/powerpoint/2010/main" val="34172321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8.2.2 Impresoras láser</a:t>
            </a:r>
          </a:p>
          <a:p>
            <a:pPr rtl="0">
              <a:buFontTx/>
              <a:buNone/>
            </a:pPr>
            <a:r>
              <a:rPr lang="x-none" sz="1200" b="0"/>
              <a:t>8.2.2.1 Características de la impresora láser</a:t>
            </a:r>
          </a:p>
        </p:txBody>
      </p:sp>
    </p:spTree>
    <p:extLst>
      <p:ext uri="{BB962C8B-B14F-4D97-AF65-F5344CB8AC3E}">
        <p14:creationId xmlns:p14="http://schemas.microsoft.com/office/powerpoint/2010/main" val="2317311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8.2.2 Impresoras láser</a:t>
            </a:r>
          </a:p>
          <a:p>
            <a:pPr rtl="0">
              <a:buFontTx/>
              <a:buNone/>
            </a:pPr>
            <a:r>
              <a:rPr lang="x-none" sz="1200" b="0"/>
              <a:t>8.2.2.2 Características de la impresora láser</a:t>
            </a:r>
          </a:p>
          <a:p>
            <a:pPr rtl="0">
              <a:buFontTx/>
              <a:buNone/>
            </a:pPr>
            <a:r>
              <a:rPr lang="x-none" sz="1200" b="0"/>
              <a:t>8.2.2.3 Verifique su comprensión: Impresoras láser</a:t>
            </a:r>
          </a:p>
        </p:txBody>
      </p:sp>
    </p:spTree>
    <p:extLst>
      <p:ext uri="{BB962C8B-B14F-4D97-AF65-F5344CB8AC3E}">
        <p14:creationId xmlns:p14="http://schemas.microsoft.com/office/powerpoint/2010/main" val="2726602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8.2.3 Proceso de </a:t>
            </a:r>
            <a:r>
              <a:rPr lang="x-none" sz="1200" b="0" baseline="0"/>
              <a:t>impresión láser</a:t>
            </a:r>
          </a:p>
          <a:p>
            <a:pPr rtl="0">
              <a:buFontTx/>
              <a:buNone/>
            </a:pPr>
            <a:r>
              <a:rPr lang="x-none" sz="1200" b="0"/>
              <a:t>8.2.3.1 Cómo funciona la impresión láser</a:t>
            </a:r>
          </a:p>
          <a:p>
            <a:pPr rtl="0">
              <a:buFontTx/>
              <a:buNone/>
            </a:pPr>
            <a:r>
              <a:rPr lang="x-none" sz="1200" b="0"/>
              <a:t>8.2.3.2 Verifique su comprensión: Proceso de impresión láser</a:t>
            </a:r>
          </a:p>
        </p:txBody>
      </p:sp>
    </p:spTree>
    <p:extLst>
      <p:ext uri="{BB962C8B-B14F-4D97-AF65-F5344CB8AC3E}">
        <p14:creationId xmlns:p14="http://schemas.microsoft.com/office/powerpoint/2010/main" val="38679211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8.2.4 Impresoras térmicas e impresoras de impacto</a:t>
            </a:r>
          </a:p>
          <a:p>
            <a:pPr rtl="0">
              <a:buFontTx/>
              <a:buNone/>
            </a:pPr>
            <a:r>
              <a:rPr lang="x-none" sz="1200" b="0"/>
              <a:t>8.2.4.1 Características de la impresora térmica</a:t>
            </a:r>
          </a:p>
        </p:txBody>
      </p:sp>
    </p:spTree>
    <p:extLst>
      <p:ext uri="{BB962C8B-B14F-4D97-AF65-F5344CB8AC3E}">
        <p14:creationId xmlns:p14="http://schemas.microsoft.com/office/powerpoint/2010/main" val="34662140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8.2.4 Impresoras térmicas e impresoras de impacto</a:t>
            </a:r>
          </a:p>
          <a:p>
            <a:pPr rtl="0">
              <a:buFontTx/>
              <a:buNone/>
            </a:pPr>
            <a:r>
              <a:rPr lang="x-none" sz="1200" b="0"/>
              <a:t>8.2.4.2 Características de las impresoras de impacto</a:t>
            </a:r>
          </a:p>
          <a:p>
            <a:pPr rtl="0">
              <a:buFontTx/>
              <a:buNone/>
            </a:pPr>
            <a:r>
              <a:rPr lang="x-none" sz="1200" b="0"/>
              <a:t>8.2.4.3 Verifique su comprensión: Impresoras térmicas e impresoras de impacto</a:t>
            </a:r>
          </a:p>
        </p:txBody>
      </p:sp>
    </p:spTree>
    <p:extLst>
      <p:ext uri="{BB962C8B-B14F-4D97-AF65-F5344CB8AC3E}">
        <p14:creationId xmlns:p14="http://schemas.microsoft.com/office/powerpoint/2010/main" val="23401333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8.2.5 Impresoras virtuales</a:t>
            </a:r>
          </a:p>
          <a:p>
            <a:pPr rtl="0">
              <a:buFontTx/>
              <a:buNone/>
            </a:pPr>
            <a:r>
              <a:rPr lang="x-none" sz="1200" b="0"/>
              <a:t>8.2.5.1 Características de las impresoras virtuales</a:t>
            </a:r>
          </a:p>
        </p:txBody>
      </p:sp>
    </p:spTree>
    <p:extLst>
      <p:ext uri="{BB962C8B-B14F-4D97-AF65-F5344CB8AC3E}">
        <p14:creationId xmlns:p14="http://schemas.microsoft.com/office/powerpoint/2010/main" val="1817554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8: Impresoras</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8.2.5 Impresoras virtuales</a:t>
            </a:r>
          </a:p>
          <a:p>
            <a:pPr rtl="0">
              <a:buFontTx/>
              <a:buNone/>
            </a:pPr>
            <a:r>
              <a:rPr lang="x-none" sz="1200" b="0"/>
              <a:t>8.2.5.2 Impresión en la nube</a:t>
            </a:r>
          </a:p>
          <a:p>
            <a:pPr rtl="0">
              <a:buFontTx/>
              <a:buNone/>
            </a:pPr>
            <a:r>
              <a:rPr lang="x-none" sz="1200" b="0"/>
              <a:t>8.2.5.3</a:t>
            </a:r>
            <a:r>
              <a:rPr lang="x-none" sz="1200" b="0" baseline="0"/>
              <a:t> Verifique su comprensión: Impresoras virtuales</a:t>
            </a:r>
          </a:p>
        </p:txBody>
      </p:sp>
    </p:spTree>
    <p:extLst>
      <p:ext uri="{BB962C8B-B14F-4D97-AF65-F5344CB8AC3E}">
        <p14:creationId xmlns:p14="http://schemas.microsoft.com/office/powerpoint/2010/main" val="30828391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8.2.6 Impresoras 3D</a:t>
            </a:r>
          </a:p>
          <a:p>
            <a:pPr rtl="0">
              <a:buFontTx/>
              <a:buNone/>
            </a:pPr>
            <a:r>
              <a:rPr lang="x-none" sz="1200" b="0"/>
              <a:t>8.2.6.1 Características de las impresoras 3D</a:t>
            </a:r>
          </a:p>
        </p:txBody>
      </p:sp>
    </p:spTree>
    <p:extLst>
      <p:ext uri="{BB962C8B-B14F-4D97-AF65-F5344CB8AC3E}">
        <p14:creationId xmlns:p14="http://schemas.microsoft.com/office/powerpoint/2010/main" val="1460512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8.2 Comparación </a:t>
            </a:r>
            <a:r>
              <a:rPr lang="x-none" sz="1200" b="0" baseline="0"/>
              <a:t>de tipos de impresoras</a:t>
            </a:r>
          </a:p>
          <a:p>
            <a:pPr rtl="0">
              <a:buFontTx/>
              <a:buNone/>
            </a:pPr>
            <a:r>
              <a:rPr lang="x-none" sz="1200" b="0"/>
              <a:t>8.2.6 Impresoras 3D</a:t>
            </a:r>
          </a:p>
          <a:p>
            <a:pPr rtl="0">
              <a:buFontTx/>
              <a:buNone/>
            </a:pPr>
            <a:r>
              <a:rPr lang="x-none" sz="1200" b="0"/>
              <a:t>8.2.6.2 Partes de la impresora 3D</a:t>
            </a:r>
          </a:p>
          <a:p>
            <a:pPr rtl="0">
              <a:buFontTx/>
              <a:buNone/>
            </a:pPr>
            <a:r>
              <a:rPr lang="x-none" sz="1200" b="0"/>
              <a:t>8.2.2.3 Verifique su comprensión: Impresoras 3D</a:t>
            </a:r>
          </a:p>
        </p:txBody>
      </p:sp>
    </p:spTree>
    <p:extLst>
      <p:ext uri="{BB962C8B-B14F-4D97-AF65-F5344CB8AC3E}">
        <p14:creationId xmlns:p14="http://schemas.microsoft.com/office/powerpoint/2010/main" val="18013338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8 Impresoras</a:t>
            </a:r>
          </a:p>
          <a:p>
            <a:pPr rtl="0">
              <a:buFontTx/>
              <a:buNone/>
            </a:pPr>
            <a:r>
              <a:rPr lang="x-none" sz="1200" b="0"/>
              <a:t>8.3 – Instalación y configuración de impresoras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33</a:t>
            </a:fld>
            <a:endParaRPr/>
          </a:p>
        </p:txBody>
      </p:sp>
    </p:spTree>
    <p:extLst>
      <p:ext uri="{BB962C8B-B14F-4D97-AF65-F5344CB8AC3E}">
        <p14:creationId xmlns:p14="http://schemas.microsoft.com/office/powerpoint/2010/main" val="22318723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8.3 Instalación y configuración de impresoras</a:t>
            </a:r>
          </a:p>
          <a:p>
            <a:pPr rtl="0">
              <a:buFontTx/>
              <a:buNone/>
            </a:pPr>
            <a:r>
              <a:rPr lang="x-none" sz="1200" b="0"/>
              <a:t>8.3.1 Instalación</a:t>
            </a:r>
            <a:r>
              <a:rPr lang="x-none" sz="1200" b="0" baseline="0"/>
              <a:t> y actualización</a:t>
            </a:r>
            <a:r>
              <a:rPr lang="x-none" sz="1200" b="0"/>
              <a:t> de una impresora</a:t>
            </a:r>
          </a:p>
          <a:p>
            <a:pPr rtl="0">
              <a:buFontTx/>
              <a:buNone/>
            </a:pPr>
            <a:r>
              <a:rPr lang="x-none" sz="1200" b="0"/>
              <a:t>8.3.1.1 Instalación de una impresora</a:t>
            </a:r>
          </a:p>
        </p:txBody>
      </p:sp>
    </p:spTree>
    <p:extLst>
      <p:ext uri="{BB962C8B-B14F-4D97-AF65-F5344CB8AC3E}">
        <p14:creationId xmlns:p14="http://schemas.microsoft.com/office/powerpoint/2010/main" val="31663098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8.3 Instalación y configuración de impresoras</a:t>
            </a:r>
          </a:p>
          <a:p>
            <a:pPr rtl="0">
              <a:buFontTx/>
              <a:buNone/>
            </a:pPr>
            <a:r>
              <a:rPr lang="x-none" sz="1200" b="0"/>
              <a:t>8.3.1 Instalación</a:t>
            </a:r>
            <a:r>
              <a:rPr lang="x-none" sz="1200" b="0" baseline="0"/>
              <a:t> y actualización</a:t>
            </a:r>
            <a:r>
              <a:rPr lang="x-none" sz="1200" b="0"/>
              <a:t> de una impresora</a:t>
            </a:r>
          </a:p>
          <a:p>
            <a:pPr rtl="0">
              <a:buFontTx/>
              <a:buNone/>
            </a:pPr>
            <a:r>
              <a:rPr lang="x-none" sz="1200" b="0"/>
              <a:t>8.3.1.2 Práctica de laboratorio: Instalación de una impresora</a:t>
            </a:r>
          </a:p>
        </p:txBody>
      </p:sp>
    </p:spTree>
    <p:extLst>
      <p:ext uri="{BB962C8B-B14F-4D97-AF65-F5344CB8AC3E}">
        <p14:creationId xmlns:p14="http://schemas.microsoft.com/office/powerpoint/2010/main" val="14787391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8.3 Instalación y configuración de impresoras</a:t>
            </a:r>
          </a:p>
          <a:p>
            <a:pPr rtl="0">
              <a:buFontTx/>
              <a:buNone/>
            </a:pPr>
            <a:r>
              <a:rPr lang="x-none" sz="1200" b="0"/>
              <a:t>8.3.1 Instalación</a:t>
            </a:r>
            <a:r>
              <a:rPr lang="x-none" sz="1200" b="0" baseline="0"/>
              <a:t> y actualización</a:t>
            </a:r>
            <a:r>
              <a:rPr lang="x-none" sz="1200" b="0"/>
              <a:t> de una impresora</a:t>
            </a:r>
          </a:p>
          <a:p>
            <a:pPr rtl="0">
              <a:buFontTx/>
              <a:buNone/>
            </a:pPr>
            <a:r>
              <a:rPr lang="x-none" sz="1200" b="0"/>
              <a:t>8.3.1.3 Probar las funciones de la impresora</a:t>
            </a:r>
          </a:p>
        </p:txBody>
      </p:sp>
    </p:spTree>
    <p:extLst>
      <p:ext uri="{BB962C8B-B14F-4D97-AF65-F5344CB8AC3E}">
        <p14:creationId xmlns:p14="http://schemas.microsoft.com/office/powerpoint/2010/main" val="247544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8.3 Instalación y configuración de impresoras</a:t>
            </a:r>
          </a:p>
          <a:p>
            <a:pPr rtl="0">
              <a:buFontTx/>
              <a:buNone/>
            </a:pPr>
            <a:r>
              <a:rPr lang="x-none" sz="1200" b="0"/>
              <a:t>8.3.2 Opciones de configuración y configuración predeterminada</a:t>
            </a:r>
          </a:p>
          <a:p>
            <a:pPr rtl="0">
              <a:buFontTx/>
              <a:buNone/>
            </a:pPr>
            <a:r>
              <a:rPr lang="x-none" sz="1200" b="0"/>
              <a:t>8.3.2.1 Valores de configuración comunes</a:t>
            </a:r>
          </a:p>
          <a:p>
            <a:pPr rtl="0">
              <a:buFontTx/>
              <a:buNone/>
            </a:pPr>
            <a:r>
              <a:rPr lang="x-none" sz="1200" b="0"/>
              <a:t>8.3.2.2 Verifique su comprensión: Opciones de configuración</a:t>
            </a:r>
          </a:p>
        </p:txBody>
      </p:sp>
    </p:spTree>
    <p:extLst>
      <p:ext uri="{BB962C8B-B14F-4D97-AF65-F5344CB8AC3E}">
        <p14:creationId xmlns:p14="http://schemas.microsoft.com/office/powerpoint/2010/main" val="29061272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8.3 Instalación y configuración de impresoras</a:t>
            </a:r>
          </a:p>
          <a:p>
            <a:pPr rtl="0">
              <a:buFontTx/>
              <a:buNone/>
            </a:pPr>
            <a:r>
              <a:rPr lang="x-none" sz="1200" b="0"/>
              <a:t>8.3.3 Optimización del rendimiento de la impresora</a:t>
            </a:r>
          </a:p>
          <a:p>
            <a:pPr rtl="0">
              <a:buFontTx/>
              <a:buNone/>
            </a:pPr>
            <a:r>
              <a:rPr lang="x-none" sz="1200" b="0"/>
              <a:t>8.3.3.1 Optimización del software</a:t>
            </a:r>
          </a:p>
        </p:txBody>
      </p:sp>
    </p:spTree>
    <p:extLst>
      <p:ext uri="{BB962C8B-B14F-4D97-AF65-F5344CB8AC3E}">
        <p14:creationId xmlns:p14="http://schemas.microsoft.com/office/powerpoint/2010/main" val="17929391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8.3 Instalación y configuración de impresoras</a:t>
            </a:r>
          </a:p>
          <a:p>
            <a:pPr rtl="0">
              <a:buFontTx/>
              <a:buNone/>
            </a:pPr>
            <a:r>
              <a:rPr lang="x-none" sz="1200" b="0" dirty="0"/>
              <a:t>8.3.3 Optimización del rendimiento de la impresora</a:t>
            </a:r>
          </a:p>
          <a:p>
            <a:pPr rtl="0">
              <a:buFontTx/>
              <a:buNone/>
            </a:pPr>
            <a:r>
              <a:rPr lang="x-none" sz="1200" b="0" dirty="0"/>
              <a:t>8.3.3.2. Optimización del hardware</a:t>
            </a:r>
          </a:p>
          <a:p>
            <a:pPr rtl="0">
              <a:buFontTx/>
              <a:buNone/>
            </a:pPr>
            <a:r>
              <a:rPr lang="x-none" sz="1200" b="0" dirty="0"/>
              <a:t>8.3.3.3: Verifique su comprensión: Optimización de la impresora (Figura</a:t>
            </a:r>
            <a:r>
              <a:rPr lang="x-none" sz="1200" b="0" baseline="0" dirty="0"/>
              <a:t> 1) y Optimización del hardware de la impresora (Figura 2)</a:t>
            </a:r>
          </a:p>
        </p:txBody>
      </p:sp>
    </p:spTree>
    <p:extLst>
      <p:ext uri="{BB962C8B-B14F-4D97-AF65-F5344CB8AC3E}">
        <p14:creationId xmlns:p14="http://schemas.microsoft.com/office/powerpoint/2010/main" val="683018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7368190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8 Impresoras</a:t>
            </a:r>
          </a:p>
          <a:p>
            <a:pPr rtl="0">
              <a:buFontTx/>
              <a:buNone/>
            </a:pPr>
            <a:r>
              <a:rPr lang="x-none" sz="1200" b="0"/>
              <a:t>8.4 Uso compartido de impresoras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40</a:t>
            </a:fld>
            <a:endParaRPr/>
          </a:p>
        </p:txBody>
      </p:sp>
    </p:spTree>
    <p:extLst>
      <p:ext uri="{BB962C8B-B14F-4D97-AF65-F5344CB8AC3E}">
        <p14:creationId xmlns:p14="http://schemas.microsoft.com/office/powerpoint/2010/main" val="16331362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8.4 Uso compartido de impresoras</a:t>
            </a:r>
          </a:p>
          <a:p>
            <a:pPr rtl="0">
              <a:buFontTx/>
              <a:buNone/>
            </a:pPr>
            <a:r>
              <a:rPr lang="x-none" sz="1200" b="0"/>
              <a:t>8.4.1 Configuración del sistema operativo para impresoras compartidas</a:t>
            </a:r>
          </a:p>
          <a:p>
            <a:pPr rtl="0">
              <a:buFontTx/>
              <a:buNone/>
            </a:pPr>
            <a:r>
              <a:rPr lang="x-none" sz="1200" b="0"/>
              <a:t>8.4.1.1. Configuración del uso compartido de impresoras</a:t>
            </a:r>
          </a:p>
        </p:txBody>
      </p:sp>
    </p:spTree>
    <p:extLst>
      <p:ext uri="{BB962C8B-B14F-4D97-AF65-F5344CB8AC3E}">
        <p14:creationId xmlns:p14="http://schemas.microsoft.com/office/powerpoint/2010/main" val="6208014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8.4 Uso compartido de impresoras</a:t>
            </a:r>
          </a:p>
          <a:p>
            <a:pPr rtl="0">
              <a:buFontTx/>
              <a:buNone/>
            </a:pPr>
            <a:r>
              <a:rPr lang="x-none" sz="1200" b="0"/>
              <a:t>8.4.1 Configuración del sistema operativo para impresoras compartidas</a:t>
            </a:r>
          </a:p>
          <a:p>
            <a:pPr rtl="0">
              <a:buFontTx/>
              <a:buNone/>
            </a:pPr>
            <a:r>
              <a:rPr lang="x-none" sz="1200" b="0"/>
              <a:t>8.4.1.2 Conexiones de impresoras inalámbricas</a:t>
            </a:r>
          </a:p>
        </p:txBody>
      </p:sp>
    </p:spTree>
    <p:extLst>
      <p:ext uri="{BB962C8B-B14F-4D97-AF65-F5344CB8AC3E}">
        <p14:creationId xmlns:p14="http://schemas.microsoft.com/office/powerpoint/2010/main" val="15599836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8.4 Uso compartido de impresoras</a:t>
            </a:r>
          </a:p>
          <a:p>
            <a:pPr rtl="0">
              <a:buFontTx/>
              <a:buNone/>
            </a:pPr>
            <a:r>
              <a:rPr lang="x-none" sz="1200" b="0"/>
              <a:t>8.4.1 Configuración del sistema operativo para impresoras compartidas</a:t>
            </a:r>
          </a:p>
          <a:p>
            <a:pPr rtl="0">
              <a:buFontTx/>
              <a:buNone/>
            </a:pPr>
            <a:r>
              <a:rPr lang="x-none" sz="1200" b="0"/>
              <a:t>8.4.1.3 Práctica de laboratorio: Compartir una impresora en Windows</a:t>
            </a:r>
          </a:p>
        </p:txBody>
      </p:sp>
    </p:spTree>
    <p:extLst>
      <p:ext uri="{BB962C8B-B14F-4D97-AF65-F5344CB8AC3E}">
        <p14:creationId xmlns:p14="http://schemas.microsoft.com/office/powerpoint/2010/main" val="31698004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8.4 Uso compartido de impresoras</a:t>
            </a:r>
          </a:p>
          <a:p>
            <a:pPr rtl="0">
              <a:buFontTx/>
              <a:buNone/>
            </a:pPr>
            <a:r>
              <a:rPr lang="x-none" sz="1200" b="0"/>
              <a:t>8.4.2 </a:t>
            </a:r>
            <a:r>
              <a:rPr lang="x-none" sz="1200" b="0" baseline="0"/>
              <a:t>Servidores</a:t>
            </a:r>
            <a:r>
              <a:rPr lang="x-none" sz="1200" b="0"/>
              <a:t> de impresión</a:t>
            </a:r>
          </a:p>
          <a:p>
            <a:pPr rtl="0">
              <a:buFontTx/>
              <a:buNone/>
            </a:pPr>
            <a:r>
              <a:rPr lang="x-none" sz="1200" b="0"/>
              <a:t>8.4.2.1. Propósitos de los </a:t>
            </a:r>
            <a:r>
              <a:rPr lang="x-none" sz="1200" b="0" baseline="0"/>
              <a:t>servidores</a:t>
            </a:r>
            <a:r>
              <a:rPr lang="x-none" sz="1200" b="0"/>
              <a:t> de impresión</a:t>
            </a:r>
          </a:p>
        </p:txBody>
      </p:sp>
    </p:spTree>
    <p:extLst>
      <p:ext uri="{BB962C8B-B14F-4D97-AF65-F5344CB8AC3E}">
        <p14:creationId xmlns:p14="http://schemas.microsoft.com/office/powerpoint/2010/main" val="12370327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8.4 Uso compartido de impresoras</a:t>
            </a:r>
          </a:p>
          <a:p>
            <a:pPr rtl="0">
              <a:buFontTx/>
              <a:buNone/>
            </a:pPr>
            <a:r>
              <a:rPr lang="x-none" sz="1200" b="0"/>
              <a:t>8.4.2 </a:t>
            </a:r>
            <a:r>
              <a:rPr lang="x-none" sz="1200" b="0" baseline="0"/>
              <a:t>Servidores</a:t>
            </a:r>
            <a:r>
              <a:rPr lang="x-none" sz="1200" b="0"/>
              <a:t> de impresión</a:t>
            </a:r>
          </a:p>
          <a:p>
            <a:pPr rtl="0">
              <a:buFontTx/>
              <a:buNone/>
            </a:pPr>
            <a:r>
              <a:rPr lang="x-none" sz="1200" b="0"/>
              <a:t>8.4.2.2 </a:t>
            </a:r>
            <a:r>
              <a:rPr lang="x-none" sz="1200" b="0" baseline="0"/>
              <a:t>Servidores</a:t>
            </a:r>
            <a:r>
              <a:rPr lang="x-none" sz="1200" b="0"/>
              <a:t> de impresión de software</a:t>
            </a:r>
          </a:p>
        </p:txBody>
      </p:sp>
    </p:spTree>
    <p:extLst>
      <p:ext uri="{BB962C8B-B14F-4D97-AF65-F5344CB8AC3E}">
        <p14:creationId xmlns:p14="http://schemas.microsoft.com/office/powerpoint/2010/main" val="27168883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8.4 Uso compartido de impresoras</a:t>
            </a:r>
          </a:p>
          <a:p>
            <a:pPr rtl="0">
              <a:buFontTx/>
              <a:buNone/>
            </a:pPr>
            <a:r>
              <a:rPr lang="x-none" sz="1200" b="0"/>
              <a:t>8.4.2 </a:t>
            </a:r>
            <a:r>
              <a:rPr lang="x-none" sz="1200" b="0" baseline="0"/>
              <a:t>Servidores</a:t>
            </a:r>
            <a:r>
              <a:rPr lang="x-none" sz="1200" b="0"/>
              <a:t> de impresión</a:t>
            </a:r>
          </a:p>
          <a:p>
            <a:pPr rtl="0">
              <a:buFontTx/>
              <a:buNone/>
            </a:pPr>
            <a:r>
              <a:rPr lang="x-none" sz="1200" b="0"/>
              <a:t>8.4.2.3 </a:t>
            </a:r>
            <a:r>
              <a:rPr lang="x-none" sz="1200" b="0" baseline="0"/>
              <a:t>Servidores </a:t>
            </a:r>
            <a:r>
              <a:rPr lang="x-none" sz="1200" b="0"/>
              <a:t>de impresión por hardware</a:t>
            </a:r>
          </a:p>
        </p:txBody>
      </p:sp>
    </p:spTree>
    <p:extLst>
      <p:ext uri="{BB962C8B-B14F-4D97-AF65-F5344CB8AC3E}">
        <p14:creationId xmlns:p14="http://schemas.microsoft.com/office/powerpoint/2010/main" val="20395431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8.4 Uso compartido de impresoras</a:t>
            </a:r>
          </a:p>
          <a:p>
            <a:pPr rtl="0">
              <a:buFontTx/>
              <a:buNone/>
            </a:pPr>
            <a:r>
              <a:rPr lang="x-none" sz="1200" b="0"/>
              <a:t>8.4.2 </a:t>
            </a:r>
            <a:r>
              <a:rPr lang="x-none" sz="1200" b="0" baseline="0"/>
              <a:t>Servidores</a:t>
            </a:r>
            <a:r>
              <a:rPr lang="x-none" sz="1200" b="0"/>
              <a:t> de impresión</a:t>
            </a:r>
          </a:p>
          <a:p>
            <a:pPr rtl="0">
              <a:buFontTx/>
              <a:buNone/>
            </a:pPr>
            <a:r>
              <a:rPr lang="x-none" sz="1200" b="0"/>
              <a:t>8.4.2.4 </a:t>
            </a:r>
            <a:r>
              <a:rPr lang="x-none" sz="1200" b="0" baseline="0"/>
              <a:t>Servidores</a:t>
            </a:r>
            <a:r>
              <a:rPr lang="x-none" sz="1200" b="0"/>
              <a:t> de impresión específicos</a:t>
            </a:r>
          </a:p>
          <a:p>
            <a:pPr rtl="0">
              <a:buFontTx/>
              <a:buNone/>
            </a:pPr>
            <a:r>
              <a:rPr lang="x-none" sz="1200" b="0" baseline="0"/>
              <a:t>8.4.2.5: Verifique su comprensión: Servidores de impresión</a:t>
            </a:r>
          </a:p>
        </p:txBody>
      </p:sp>
    </p:spTree>
    <p:extLst>
      <p:ext uri="{BB962C8B-B14F-4D97-AF65-F5344CB8AC3E}">
        <p14:creationId xmlns:p14="http://schemas.microsoft.com/office/powerpoint/2010/main" val="24906550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8 Impresoras</a:t>
            </a:r>
          </a:p>
          <a:p>
            <a:pPr rtl="0">
              <a:buFontTx/>
              <a:buNone/>
            </a:pPr>
            <a:r>
              <a:rPr lang="x-none" sz="1200" b="0"/>
              <a:t>8.5 Mantenimiento y resolución de problemas de impresoras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48</a:t>
            </a:fld>
            <a:endParaRPr/>
          </a:p>
        </p:txBody>
      </p:sp>
    </p:spTree>
    <p:extLst>
      <p:ext uri="{BB962C8B-B14F-4D97-AF65-F5344CB8AC3E}">
        <p14:creationId xmlns:p14="http://schemas.microsoft.com/office/powerpoint/2010/main" val="42048057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8.5.1 Mantenimiento preventivo de impresoras</a:t>
            </a:r>
          </a:p>
          <a:p>
            <a:pPr rtl="0">
              <a:buFontTx/>
              <a:buNone/>
            </a:pPr>
            <a:r>
              <a:rPr lang="x-none" sz="1200" b="0"/>
              <a:t>8.5.1.1 Directrices para proveedores</a:t>
            </a:r>
          </a:p>
          <a:p>
            <a:pPr rtl="0">
              <a:buFontTx/>
              <a:buNone/>
            </a:pPr>
            <a:r>
              <a:rPr lang="x-none" sz="1200" b="0"/>
              <a:t>8.5.1.2</a:t>
            </a:r>
            <a:r>
              <a:rPr lang="x-none" sz="1200" b="0" baseline="0"/>
              <a:t> – ¿Qué conoce hasta ahora? Entorno operativo de la impresora</a:t>
            </a:r>
          </a:p>
        </p:txBody>
      </p:sp>
    </p:spTree>
    <p:extLst>
      <p:ext uri="{BB962C8B-B14F-4D97-AF65-F5344CB8AC3E}">
        <p14:creationId xmlns:p14="http://schemas.microsoft.com/office/powerpoint/2010/main" val="2486691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a:t>8.5.2 </a:t>
            </a:r>
            <a:r>
              <a:rPr lang="x-none" sz="1200" b="0" dirty="0" smtClean="0"/>
              <a:t>Mantenimiento preventivo </a:t>
            </a:r>
            <a:r>
              <a:rPr lang="x-none" sz="1200" b="0" dirty="0"/>
              <a:t>de impresoras de inyección de tinta</a:t>
            </a:r>
          </a:p>
          <a:p>
            <a:pPr rtl="0">
              <a:buFontTx/>
              <a:buNone/>
            </a:pPr>
            <a:r>
              <a:rPr lang="x-none" sz="1200" b="0" dirty="0"/>
              <a:t>8.5.2.1 Demostración de video: mantenimiento preventivo de impresoras de inyección de tinta</a:t>
            </a:r>
          </a:p>
        </p:txBody>
      </p:sp>
    </p:spTree>
    <p:extLst>
      <p:ext uri="{BB962C8B-B14F-4D97-AF65-F5344CB8AC3E}">
        <p14:creationId xmlns:p14="http://schemas.microsoft.com/office/powerpoint/2010/main" val="37504287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a:t>8.5.2 </a:t>
            </a:r>
            <a:r>
              <a:rPr lang="x-none" sz="1200" b="0" dirty="0" smtClean="0"/>
              <a:t>Mantenimiento preventivo </a:t>
            </a:r>
            <a:r>
              <a:rPr lang="x-none" sz="1200" b="0" dirty="0"/>
              <a:t>de impresoras de inyección de tinta</a:t>
            </a:r>
          </a:p>
          <a:p>
            <a:pPr rtl="0">
              <a:buFontTx/>
              <a:buNone/>
            </a:pPr>
            <a:r>
              <a:rPr lang="x-none" sz="1200" b="0" dirty="0"/>
              <a:t>8.5.2.2 Práctica de laboratorio: realice el mantenimiento preventivo en una impresora de inyección de tinta</a:t>
            </a:r>
          </a:p>
        </p:txBody>
      </p:sp>
    </p:spTree>
    <p:extLst>
      <p:ext uri="{BB962C8B-B14F-4D97-AF65-F5344CB8AC3E}">
        <p14:creationId xmlns:p14="http://schemas.microsoft.com/office/powerpoint/2010/main" val="25322208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a:t>8.5.3 Mantenimiento preventivo de </a:t>
            </a:r>
            <a:r>
              <a:rPr lang="x-none" sz="1200" b="0" dirty="0" smtClean="0"/>
              <a:t>impresoras láser</a:t>
            </a:r>
            <a:endParaRPr lang="x-none" sz="1200" b="0" dirty="0"/>
          </a:p>
          <a:p>
            <a:pPr rtl="0">
              <a:buFontTx/>
              <a:buNone/>
            </a:pPr>
            <a:r>
              <a:rPr lang="x-none" sz="1200" b="0" dirty="0"/>
              <a:t>8.5.3.1 Demostración de video: mantenimiento preventivo de impresoras de láser</a:t>
            </a:r>
          </a:p>
        </p:txBody>
      </p:sp>
    </p:spTree>
    <p:extLst>
      <p:ext uri="{BB962C8B-B14F-4D97-AF65-F5344CB8AC3E}">
        <p14:creationId xmlns:p14="http://schemas.microsoft.com/office/powerpoint/2010/main" val="22870432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a:t>8.5.3 Mantenimiento preventivo de </a:t>
            </a:r>
            <a:r>
              <a:rPr lang="x-none" sz="1200" b="0" dirty="0" smtClean="0"/>
              <a:t>impresoras láser</a:t>
            </a:r>
            <a:endParaRPr lang="x-none" sz="1200" b="0" dirty="0"/>
          </a:p>
          <a:p>
            <a:pPr rtl="0">
              <a:buFontTx/>
              <a:buNone/>
            </a:pPr>
            <a:r>
              <a:rPr lang="x-none" sz="1200" b="0" dirty="0"/>
              <a:t>8.5.3.2 Práctica de laboratorio: realice mantenimiento preventivo en una impresora láser</a:t>
            </a:r>
          </a:p>
        </p:txBody>
      </p:sp>
    </p:spTree>
    <p:extLst>
      <p:ext uri="{BB962C8B-B14F-4D97-AF65-F5344CB8AC3E}">
        <p14:creationId xmlns:p14="http://schemas.microsoft.com/office/powerpoint/2010/main" val="18933099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smtClean="0"/>
              <a:t>8.5.4</a:t>
            </a:r>
            <a:r>
              <a:rPr lang="x-none" sz="1200" b="0" baseline="0" dirty="0" smtClean="0"/>
              <a:t> </a:t>
            </a:r>
            <a:r>
              <a:rPr lang="x-none" sz="1200" b="0" dirty="0" smtClean="0"/>
              <a:t>Mantenimiento </a:t>
            </a:r>
            <a:r>
              <a:rPr lang="x-none" sz="1200" b="0" dirty="0"/>
              <a:t>preventivo de </a:t>
            </a:r>
            <a:r>
              <a:rPr lang="x-none" sz="1200" b="0" dirty="0" smtClean="0"/>
              <a:t>impresoras</a:t>
            </a:r>
            <a:r>
              <a:rPr lang="x-none" sz="1200" b="0" baseline="0" dirty="0" smtClean="0"/>
              <a:t> </a:t>
            </a:r>
            <a:r>
              <a:rPr lang="x-none" sz="1200" b="0" dirty="0" smtClean="0"/>
              <a:t>térmicas</a:t>
            </a:r>
            <a:endParaRPr lang="x-none" sz="1200" b="0" dirty="0"/>
          </a:p>
          <a:p>
            <a:pPr rtl="0">
              <a:buFontTx/>
              <a:buNone/>
            </a:pPr>
            <a:r>
              <a:rPr lang="x-none" sz="1200" b="0" dirty="0"/>
              <a:t>8.5.4.1 Realice el mantenimiento preventivo en una impresora térmica</a:t>
            </a:r>
          </a:p>
          <a:p>
            <a:pPr rtl="0">
              <a:buFontTx/>
              <a:buNone/>
            </a:pPr>
            <a:r>
              <a:rPr lang="x-none" sz="1200" b="0" dirty="0"/>
              <a:t>8.5.4.2</a:t>
            </a:r>
            <a:r>
              <a:rPr lang="x-none" sz="1200" b="0" baseline="0" dirty="0"/>
              <a:t> Verifique su comprensión: mantenimiento preventivo de la impresora térmica</a:t>
            </a:r>
          </a:p>
        </p:txBody>
      </p:sp>
    </p:spTree>
    <p:extLst>
      <p:ext uri="{BB962C8B-B14F-4D97-AF65-F5344CB8AC3E}">
        <p14:creationId xmlns:p14="http://schemas.microsoft.com/office/powerpoint/2010/main" val="9367882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a:t>8.5.5 Mantenimiento preventivo de impresoras </a:t>
            </a:r>
            <a:r>
              <a:rPr lang="x-none" sz="1200" b="0" dirty="0" smtClean="0"/>
              <a:t>de impacto</a:t>
            </a:r>
            <a:endParaRPr lang="x-none" sz="1200" b="0" dirty="0"/>
          </a:p>
          <a:p>
            <a:pPr rtl="0">
              <a:buFontTx/>
              <a:buNone/>
            </a:pPr>
            <a:r>
              <a:rPr lang="x-none" sz="1200" b="0" dirty="0"/>
              <a:t>8.5.5.1 Realice mantenimiento preventivo en una impresora de impacto.</a:t>
            </a:r>
          </a:p>
          <a:p>
            <a:pPr rtl="0">
              <a:buFontTx/>
              <a:buNone/>
            </a:pPr>
            <a:r>
              <a:rPr lang="x-none" sz="1200" b="0" dirty="0"/>
              <a:t>8.5.5.2</a:t>
            </a:r>
            <a:r>
              <a:rPr lang="x-none" sz="1200" b="0" baseline="0" dirty="0"/>
              <a:t> Verifique su comprensión: mantenimiento preventivo de impresora de impacto</a:t>
            </a:r>
          </a:p>
        </p:txBody>
      </p:sp>
    </p:spTree>
    <p:extLst>
      <p:ext uri="{BB962C8B-B14F-4D97-AF65-F5344CB8AC3E}">
        <p14:creationId xmlns:p14="http://schemas.microsoft.com/office/powerpoint/2010/main" val="27055842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a:t>8.5.6 Mantenimiento preventivo de </a:t>
            </a:r>
            <a:r>
              <a:rPr lang="x-none" sz="1200" b="0" dirty="0" smtClean="0"/>
              <a:t>impresora 3D</a:t>
            </a:r>
            <a:endParaRPr lang="x-none" sz="1200" b="0" dirty="0"/>
          </a:p>
          <a:p>
            <a:pPr rtl="0">
              <a:buFontTx/>
              <a:buNone/>
            </a:pPr>
            <a:r>
              <a:rPr lang="x-none" sz="1200" b="0" dirty="0"/>
              <a:t>8.5.6.1 Demostración de video: mantenimiento preventivo de impresoras 3D</a:t>
            </a:r>
          </a:p>
        </p:txBody>
      </p:sp>
    </p:spTree>
    <p:extLst>
      <p:ext uri="{BB962C8B-B14F-4D97-AF65-F5344CB8AC3E}">
        <p14:creationId xmlns:p14="http://schemas.microsoft.com/office/powerpoint/2010/main" val="19420162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8.5 Mantenimiento y resolución de problemas de impresoras</a:t>
            </a:r>
          </a:p>
          <a:p>
            <a:pPr rtl="0">
              <a:buFontTx/>
              <a:buNone/>
            </a:pPr>
            <a:r>
              <a:rPr lang="x-none" sz="1200" b="0" dirty="0"/>
              <a:t>8.5.6 Mantenimiento preventivo de </a:t>
            </a:r>
            <a:r>
              <a:rPr lang="x-none" sz="1200" b="0" dirty="0" smtClean="0"/>
              <a:t>impresora 3D</a:t>
            </a:r>
            <a:endParaRPr lang="x-none" sz="1200" b="0" dirty="0"/>
          </a:p>
          <a:p>
            <a:pPr rtl="0">
              <a:buFontTx/>
              <a:buNone/>
            </a:pPr>
            <a:r>
              <a:rPr lang="x-none" sz="1200" b="0" dirty="0"/>
              <a:t>8.5.6.2 Demostración en video: impresora 3D imprimiendo un componente</a:t>
            </a:r>
          </a:p>
          <a:p>
            <a:pPr rtl="0">
              <a:buFontTx/>
              <a:buNone/>
            </a:pPr>
            <a:r>
              <a:rPr lang="x-none" sz="1200" b="0" dirty="0"/>
              <a:t>8.5.6.3 Verifique su comprensión: </a:t>
            </a:r>
            <a:r>
              <a:rPr lang="x-none" sz="1200" b="0" baseline="0" dirty="0"/>
              <a:t>mantenimiento preventivo de impresora 3D</a:t>
            </a:r>
          </a:p>
        </p:txBody>
      </p:sp>
    </p:spTree>
    <p:extLst>
      <p:ext uri="{BB962C8B-B14F-4D97-AF65-F5344CB8AC3E}">
        <p14:creationId xmlns:p14="http://schemas.microsoft.com/office/powerpoint/2010/main" val="14570501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8.5.7 Resolución de problemas de impresión</a:t>
            </a:r>
          </a:p>
          <a:p>
            <a:pPr rtl="0">
              <a:buFontTx/>
              <a:buNone/>
            </a:pPr>
            <a:r>
              <a:rPr lang="x-none" sz="1200" b="0"/>
              <a:t>8.5.7.1 Los seis pasos del proceso de resolución de problemas.</a:t>
            </a:r>
          </a:p>
        </p:txBody>
      </p:sp>
    </p:spTree>
    <p:extLst>
      <p:ext uri="{BB962C8B-B14F-4D97-AF65-F5344CB8AC3E}">
        <p14:creationId xmlns:p14="http://schemas.microsoft.com/office/powerpoint/2010/main" val="30336507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8.5.7 Resolución de problemas de impresión</a:t>
            </a:r>
          </a:p>
          <a:p>
            <a:pPr rtl="0">
              <a:buFontTx/>
              <a:buNone/>
            </a:pPr>
            <a:r>
              <a:rPr lang="x-none" sz="1200" b="0"/>
              <a:t>8.5.7.2 Identificación del problema</a:t>
            </a:r>
          </a:p>
        </p:txBody>
      </p:sp>
    </p:spTree>
    <p:extLst>
      <p:ext uri="{BB962C8B-B14F-4D97-AF65-F5344CB8AC3E}">
        <p14:creationId xmlns:p14="http://schemas.microsoft.com/office/powerpoint/2010/main" val="1056474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496756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8.5.7 Resolución de problemas de impresión</a:t>
            </a:r>
          </a:p>
          <a:p>
            <a:pPr rtl="0">
              <a:buFontTx/>
              <a:buNone/>
            </a:pPr>
            <a:r>
              <a:rPr lang="x-none" sz="1200" b="0"/>
              <a:t>8.5.7.3. Establecimiento de una teoría de causas probables</a:t>
            </a:r>
          </a:p>
        </p:txBody>
      </p:sp>
    </p:spTree>
    <p:extLst>
      <p:ext uri="{BB962C8B-B14F-4D97-AF65-F5344CB8AC3E}">
        <p14:creationId xmlns:p14="http://schemas.microsoft.com/office/powerpoint/2010/main" val="32668543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8.5.7 Resolución de problemas de impresión</a:t>
            </a:r>
          </a:p>
          <a:p>
            <a:pPr rtl="0">
              <a:buFontTx/>
              <a:buNone/>
            </a:pPr>
            <a:r>
              <a:rPr lang="x-none" sz="1200" b="0"/>
              <a:t>8.5.7.4 Pruebe la teoría para determinar la causa</a:t>
            </a:r>
          </a:p>
        </p:txBody>
      </p:sp>
    </p:spTree>
    <p:extLst>
      <p:ext uri="{BB962C8B-B14F-4D97-AF65-F5344CB8AC3E}">
        <p14:creationId xmlns:p14="http://schemas.microsoft.com/office/powerpoint/2010/main" val="34034445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8.5.7 Resolución de problemas de impresión</a:t>
            </a:r>
          </a:p>
          <a:p>
            <a:pPr rtl="0">
              <a:buFontTx/>
              <a:buNone/>
            </a:pPr>
            <a:r>
              <a:rPr lang="x-none" sz="1200" b="0"/>
              <a:t>8.5.7.5 Establecimiento de un plan de acción para resolver el problema e</a:t>
            </a:r>
            <a:r>
              <a:rPr lang="x-none" sz="1200" b="0" baseline="0"/>
              <a:t> implementar la solución</a:t>
            </a:r>
          </a:p>
        </p:txBody>
      </p:sp>
    </p:spTree>
    <p:extLst>
      <p:ext uri="{BB962C8B-B14F-4D97-AF65-F5344CB8AC3E}">
        <p14:creationId xmlns:p14="http://schemas.microsoft.com/office/powerpoint/2010/main" val="10612151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8.5.7 Resolución de problemas de impresión</a:t>
            </a:r>
          </a:p>
          <a:p>
            <a:pPr rtl="0">
              <a:buFontTx/>
              <a:buNone/>
            </a:pPr>
            <a:r>
              <a:rPr lang="x-none" sz="1200" b="0"/>
              <a:t>8.5.7.6 Verificar la funcionalidad total del sistema y</a:t>
            </a:r>
            <a:r>
              <a:rPr lang="x-none" sz="1200" b="0" baseline="0"/>
              <a:t>, si corresponde, implementar medidas preventivas</a:t>
            </a:r>
          </a:p>
        </p:txBody>
      </p:sp>
    </p:spTree>
    <p:extLst>
      <p:ext uri="{BB962C8B-B14F-4D97-AF65-F5344CB8AC3E}">
        <p14:creationId xmlns:p14="http://schemas.microsoft.com/office/powerpoint/2010/main" val="5769595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8.5.7 Resolución de problemas de impresión</a:t>
            </a:r>
          </a:p>
          <a:p>
            <a:pPr rtl="0">
              <a:buFontTx/>
              <a:buNone/>
            </a:pPr>
            <a:r>
              <a:rPr lang="x-none" sz="1200" b="0"/>
              <a:t>8.5.7.7 Registre hallazgos, acciones y resultados</a:t>
            </a:r>
          </a:p>
        </p:txBody>
      </p:sp>
    </p:spTree>
    <p:extLst>
      <p:ext uri="{BB962C8B-B14F-4D97-AF65-F5344CB8AC3E}">
        <p14:creationId xmlns:p14="http://schemas.microsoft.com/office/powerpoint/2010/main" val="39523451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8.5.8 Problemas y soluciones</a:t>
            </a:r>
          </a:p>
          <a:p>
            <a:pPr rtl="0">
              <a:buFontTx/>
              <a:buNone/>
            </a:pPr>
            <a:r>
              <a:rPr lang="x-none" sz="1200" b="0"/>
              <a:t>8.5.8.1 </a:t>
            </a:r>
            <a:r>
              <a:rPr lang="x-none" sz="1200" b="0" baseline="0"/>
              <a:t>Identificación de problemas de impresoras y soluciones</a:t>
            </a:r>
          </a:p>
        </p:txBody>
      </p:sp>
    </p:spTree>
    <p:extLst>
      <p:ext uri="{BB962C8B-B14F-4D97-AF65-F5344CB8AC3E}">
        <p14:creationId xmlns:p14="http://schemas.microsoft.com/office/powerpoint/2010/main" val="8734152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8.5.8 Problemas y soluciones</a:t>
            </a:r>
          </a:p>
          <a:p>
            <a:pPr rtl="0">
              <a:buFontTx/>
              <a:buNone/>
            </a:pPr>
            <a:r>
              <a:rPr lang="x-none" sz="1200" b="0"/>
              <a:t>8.5.8.2</a:t>
            </a:r>
            <a:r>
              <a:rPr lang="x-none" sz="1200" b="0" baseline="0"/>
              <a:t> Problemas y soluciones comunes para impresoras</a:t>
            </a:r>
          </a:p>
        </p:txBody>
      </p:sp>
    </p:spTree>
    <p:extLst>
      <p:ext uri="{BB962C8B-B14F-4D97-AF65-F5344CB8AC3E}">
        <p14:creationId xmlns:p14="http://schemas.microsoft.com/office/powerpoint/2010/main" val="272670110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8.5 Mantenimiento y resolución de problemas de impresoras</a:t>
            </a:r>
          </a:p>
          <a:p>
            <a:pPr rtl="0">
              <a:buFontTx/>
              <a:buNone/>
            </a:pPr>
            <a:r>
              <a:rPr lang="x-none" sz="1200" b="0"/>
              <a:t>8.5.8 Problemas y soluciones</a:t>
            </a:r>
          </a:p>
          <a:p>
            <a:pPr rtl="0">
              <a:buFontTx/>
              <a:buNone/>
            </a:pPr>
            <a:r>
              <a:rPr lang="x-none" sz="1200" b="0"/>
              <a:t>8.5.8.2</a:t>
            </a:r>
            <a:r>
              <a:rPr lang="x-none" sz="1200" b="0" baseline="0"/>
              <a:t> Problemas y soluciones comunes de las impresoras</a:t>
            </a:r>
          </a:p>
        </p:txBody>
      </p:sp>
    </p:spTree>
    <p:extLst>
      <p:ext uri="{BB962C8B-B14F-4D97-AF65-F5344CB8AC3E}">
        <p14:creationId xmlns:p14="http://schemas.microsoft.com/office/powerpoint/2010/main" val="40760208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8 Impresoras</a:t>
            </a:r>
          </a:p>
          <a:p>
            <a:pPr rtl="0">
              <a:buFontTx/>
              <a:buNone/>
            </a:pPr>
            <a:r>
              <a:rPr lang="x-none" sz="1200" b="0"/>
              <a:t>8.6: Resumen del capítulo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68</a:t>
            </a:fld>
            <a:endParaRPr/>
          </a:p>
        </p:txBody>
      </p:sp>
    </p:spTree>
    <p:extLst>
      <p:ext uri="{BB962C8B-B14F-4D97-AF65-F5344CB8AC3E}">
        <p14:creationId xmlns:p14="http://schemas.microsoft.com/office/powerpoint/2010/main" val="137597444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69</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8: 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24546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7"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23.xml"/><Relationship Id="rId7" Type="http://schemas.openxmlformats.org/officeDocument/2006/relationships/image" Target="../media/image11.png"/><Relationship Id="rId2" Type="http://schemas.openxmlformats.org/officeDocument/2006/relationships/slideLayout" Target="../slideLayouts/slideLayout13.xml"/><Relationship Id="rId1" Type="http://schemas.openxmlformats.org/officeDocument/2006/relationships/tags" Target="../tags/tag2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25.xml"/><Relationship Id="rId7" Type="http://schemas.openxmlformats.org/officeDocument/2006/relationships/image" Target="../media/image20.png"/><Relationship Id="rId2" Type="http://schemas.openxmlformats.org/officeDocument/2006/relationships/slideLayout" Target="../slideLayouts/slideLayout13.xml"/><Relationship Id="rId1" Type="http://schemas.openxmlformats.org/officeDocument/2006/relationships/tags" Target="../tags/tag2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32.xml"/><Relationship Id="rId7" Type="http://schemas.openxmlformats.org/officeDocument/2006/relationships/image" Target="../media/image32.png"/><Relationship Id="rId2" Type="http://schemas.openxmlformats.org/officeDocument/2006/relationships/slideLayout" Target="../slideLayouts/slideLayout13.xml"/><Relationship Id="rId1" Type="http://schemas.openxmlformats.org/officeDocument/2006/relationships/tags" Target="../tags/tag3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 Id="rId5" Type="http://schemas.openxmlformats.org/officeDocument/2006/relationships/image" Target="../media/image42.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0.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5.xml"/><Relationship Id="rId5" Type="http://schemas.openxmlformats.org/officeDocument/2006/relationships/image" Target="../media/image52.png"/><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6.xml"/><Relationship Id="rId5" Type="http://schemas.openxmlformats.org/officeDocument/2006/relationships/image" Target="../media/image54.png"/><Relationship Id="rId4" Type="http://schemas.openxmlformats.org/officeDocument/2006/relationships/image" Target="../media/image53.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5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 Id="rId4" Type="http://schemas.openxmlformats.org/officeDocument/2006/relationships/image" Target="../media/image5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1.xml"/><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2.xml"/><Relationship Id="rId4" Type="http://schemas.openxmlformats.org/officeDocument/2006/relationships/image" Target="../media/image60.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3.xml"/><Relationship Id="rId4" Type="http://schemas.openxmlformats.org/officeDocument/2006/relationships/image" Target="../media/image61.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4.xml"/><Relationship Id="rId4" Type="http://schemas.openxmlformats.org/officeDocument/2006/relationships/image" Target="../media/image62.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5.xml"/><Relationship Id="rId4" Type="http://schemas.openxmlformats.org/officeDocument/2006/relationships/image" Target="../media/image63.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6.xml"/><Relationship Id="rId4" Type="http://schemas.openxmlformats.org/officeDocument/2006/relationships/image" Target="../media/image6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7.xml"/><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3.xml"/><Relationship Id="rId1" Type="http://schemas.openxmlformats.org/officeDocument/2006/relationships/tags" Target="../tags/tag68.xml"/><Relationship Id="rId4" Type="http://schemas.openxmlformats.org/officeDocument/2006/relationships/image" Target="../media/image66.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4.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2300750"/>
            <a:ext cx="6773198" cy="644730"/>
          </a:xfrm>
        </p:spPr>
        <p:txBody>
          <a:bodyPr/>
          <a:lstStyle/>
          <a:p>
            <a:pPr rtl="0"/>
            <a:r>
              <a:rPr lang="x-none">
                <a:solidFill>
                  <a:schemeClr val="accent5">
                    <a:lumMod val="40000"/>
                    <a:lumOff val="60000"/>
                  </a:schemeClr>
                </a:solidFill>
              </a:rPr>
              <a:t>Capítulo 8: Impresoras</a:t>
            </a:r>
          </a:p>
        </p:txBody>
      </p:sp>
      <p:sp>
        <p:nvSpPr>
          <p:cNvPr id="5" name="Text Placeholder 4"/>
          <p:cNvSpPr>
            <a:spLocks noGrp="1"/>
          </p:cNvSpPr>
          <p:nvPr>
            <p:ph type="body" sz="quarter" idx="13"/>
          </p:nvPr>
        </p:nvSpPr>
        <p:spPr/>
        <p:txBody>
          <a:bodyPr/>
          <a:lstStyle/>
          <a:p>
            <a:pPr rtl="0"/>
            <a:r>
              <a:rPr lang="x-none"/>
              <a:t>Materiales del Instructor</a:t>
            </a:r>
          </a:p>
        </p:txBody>
      </p:sp>
      <p:sp>
        <p:nvSpPr>
          <p:cNvPr id="7" name="Subtitle 6"/>
          <p:cNvSpPr>
            <a:spLocks noGrp="1"/>
          </p:cNvSpPr>
          <p:nvPr>
            <p:ph type="subTitle" idx="1"/>
          </p:nvPr>
        </p:nvSpPr>
        <p:spPr>
          <a:xfrm>
            <a:off x="469496" y="3809526"/>
            <a:ext cx="2986625" cy="902174"/>
          </a:xfrm>
        </p:spPr>
        <p:txBody>
          <a:bodyPr/>
          <a:lstStyle/>
          <a:p>
            <a:pPr rtl="0"/>
            <a:r>
              <a:rPr lang="x-none">
                <a:solidFill>
                  <a:schemeClr val="accent5">
                    <a:lumMod val="40000"/>
                    <a:lumOff val="60000"/>
                  </a:schemeClr>
                </a:solidFill>
              </a:rPr>
              <a:t>IT Essentials v7.0</a:t>
            </a:r>
          </a:p>
          <a:p>
            <a:endParaRPr lang="en-US" dirty="0"/>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8: Prácticas recomendadas (continuación)</a:t>
            </a:r>
          </a:p>
        </p:txBody>
      </p:sp>
      <p:sp>
        <p:nvSpPr>
          <p:cNvPr id="11266" name="Rectangle 34"/>
          <p:cNvSpPr>
            <a:spLocks noGrp="1" noChangeArrowheads="1"/>
          </p:cNvSpPr>
          <p:nvPr>
            <p:ph idx="1"/>
          </p:nvPr>
        </p:nvSpPr>
        <p:spPr/>
        <p:txBody>
          <a:bodyPr/>
          <a:lstStyle/>
          <a:p>
            <a:pPr rtl="0"/>
            <a:r>
              <a:rPr lang="x-none"/>
              <a:t>Pida a los alumnos que indiquen cualquier problema de la impresora que hayan tenido y lo que hicieron para solucionarlo.</a:t>
            </a:r>
          </a:p>
          <a:p>
            <a:pPr rtl="0"/>
            <a:r>
              <a:rPr lang="x-none"/>
              <a:t>Permita que los alumnos trabajen en parejas o en forma individual para comprar una impresora en función de una situación en particular. Presente diferentes situaciones, como una anciana que debe permanecer en su casa y debe imprimir documentos de envío para una empresa de artesanías que administra. Tiene una computadora con Windows 7 Home Basic. ¿Qué tipo de impresora le recomendaría y por qué? También podría establecer un límite de precio para la compra. Si los alumnos no tienen acceso a Internet, copie algunos anuncios de Internet e imprima copias para repartir entre los alumnos. Concédales 2 minutos para describir la situación, qué impresora eligieron y por qué eligieron ese tipo en particular.</a:t>
            </a:r>
          </a:p>
          <a:p>
            <a:pPr rtl="0"/>
            <a:r>
              <a:rPr lang="x-none"/>
              <a:t>Considere reproducir el video en la impresora 3D u otro video para que puedan verlo en acción.</a:t>
            </a:r>
          </a:p>
          <a:p>
            <a:pPr rtl="0"/>
            <a:r>
              <a:rPr lang="x-none"/>
              <a:t>Si tiene una impresora en la sala, considere configurar el uso compartido de la impresora delante de la clase para demostrar el concepto.</a:t>
            </a:r>
          </a:p>
          <a:p>
            <a:endParaRPr lang="en-US" dirty="0"/>
          </a:p>
        </p:txBody>
      </p:sp>
    </p:spTree>
    <p:custDataLst>
      <p:tags r:id="rId1"/>
    </p:custDataLst>
    <p:extLst>
      <p:ext uri="{BB962C8B-B14F-4D97-AF65-F5344CB8AC3E}">
        <p14:creationId xmlns:p14="http://schemas.microsoft.com/office/powerpoint/2010/main" val="345831013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8: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a:t>Para obtener ayuda adicional sobre las estrategias de enseñanza, incluidos los planes de lección, analogías para los conceptos difíciles y temas de conversación, visite la Comunidad ITE en: </a:t>
            </a:r>
            <a:r>
              <a:rPr lang="x-none">
                <a:hlinkClick r:id="rId4"/>
              </a:rPr>
              <a:t>https://community.cisco.com/t5/networking-academy/ct-p/Netacad</a:t>
            </a:r>
            <a:r>
              <a:rPr lang="x-none"/>
              <a:t>, o simplemente, diríjase a </a:t>
            </a:r>
            <a:r>
              <a:rPr lang="x-none">
                <a:hlinkClick r:id="rId5"/>
              </a:rPr>
              <a:t>https://community.cisco.com</a:t>
            </a:r>
            <a:r>
              <a:rPr lang="x-none"/>
              <a:t>. </a:t>
            </a:r>
          </a:p>
          <a:p>
            <a:pPr rtl="0">
              <a:lnSpc>
                <a:spcPct val="85000"/>
              </a:lnSpc>
              <a:spcBef>
                <a:spcPct val="30000"/>
              </a:spcBef>
              <a:defRPr/>
            </a:pPr>
            <a:r>
              <a:rPr lang="x-none"/>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rtl="0"/>
            <a:r>
              <a:rPr lang="x-none">
                <a:solidFill>
                  <a:schemeClr val="accent5">
                    <a:lumMod val="40000"/>
                    <a:lumOff val="60000"/>
                  </a:schemeClr>
                </a:solidFill>
              </a:rPr>
              <a:t>Capítulo 8: Impresoras</a:t>
            </a:r>
          </a:p>
        </p:txBody>
      </p:sp>
      <p:sp>
        <p:nvSpPr>
          <p:cNvPr id="2" name="Subtitle 1"/>
          <p:cNvSpPr>
            <a:spLocks noGrp="1"/>
          </p:cNvSpPr>
          <p:nvPr>
            <p:ph type="subTitle" idx="1"/>
          </p:nvPr>
        </p:nvSpPr>
        <p:spPr/>
        <p:txBody>
          <a:bodyPr/>
          <a:lstStyle/>
          <a:p>
            <a:pPr rtl="0"/>
            <a:r>
              <a:rPr lang="x-none">
                <a:solidFill>
                  <a:schemeClr val="bg2">
                    <a:lumMod val="40000"/>
                    <a:lumOff val="60000"/>
                  </a:schemeClr>
                </a:solidFill>
              </a:rPr>
              <a:t>IT Essentials v7.0</a:t>
            </a: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8: Secciones y objetivos</a:t>
            </a:r>
          </a:p>
        </p:txBody>
      </p:sp>
      <p:sp>
        <p:nvSpPr>
          <p:cNvPr id="4099" name="Rectangle 34"/>
          <p:cNvSpPr>
            <a:spLocks noGrp="1" noChangeArrowheads="1"/>
          </p:cNvSpPr>
          <p:nvPr>
            <p:ph idx="1"/>
          </p:nvPr>
        </p:nvSpPr>
        <p:spPr/>
        <p:txBody>
          <a:bodyPr/>
          <a:lstStyle/>
          <a:p>
            <a:pPr rtl="0"/>
            <a:r>
              <a:rPr lang="x-none" sz="1600" dirty="0"/>
              <a:t> 8.1 Características comunes de las impresoras</a:t>
            </a:r>
          </a:p>
          <a:p>
            <a:pPr marL="469106" lvl="1" indent="-214313" rtl="0">
              <a:buFont typeface="Arial" panose="020B0604020202020204" pitchFamily="34" charset="0"/>
              <a:buChar char="•"/>
            </a:pPr>
            <a:r>
              <a:rPr lang="x-none" sz="1600" dirty="0"/>
              <a:t>Describa las características y capacidades de las impresoras</a:t>
            </a:r>
          </a:p>
          <a:p>
            <a:pPr marL="469106" lvl="1" indent="-214313" rtl="0">
              <a:buFont typeface="Arial" panose="020B0604020202020204" pitchFamily="34" charset="0"/>
              <a:buChar char="•"/>
            </a:pPr>
            <a:r>
              <a:rPr lang="x-none" sz="1600" dirty="0"/>
              <a:t>Identifique los conectores y los puertos de la impresora.</a:t>
            </a:r>
          </a:p>
          <a:p>
            <a:r>
              <a:rPr lang="en-US" sz="1600" dirty="0" smtClean="0"/>
              <a:t> </a:t>
            </a:r>
            <a:r>
              <a:rPr lang="x-none" sz="1600" dirty="0" smtClean="0"/>
              <a:t>8.2 </a:t>
            </a:r>
            <a:r>
              <a:rPr lang="x-none" sz="1600" dirty="0"/>
              <a:t>Comparación de tipos de impresoras</a:t>
            </a:r>
          </a:p>
          <a:p>
            <a:pPr marL="469106" lvl="1" indent="-214313" rtl="0">
              <a:buFont typeface="Arial" panose="020B0604020202020204" pitchFamily="34" charset="0"/>
              <a:buChar char="•"/>
            </a:pPr>
            <a:r>
              <a:rPr lang="x-none" sz="1600" dirty="0"/>
              <a:t>Explique las partes y las características de las impresoras de inyección de tinta.</a:t>
            </a:r>
          </a:p>
          <a:p>
            <a:pPr marL="469106" lvl="1" indent="-214313" rtl="0">
              <a:buFont typeface="Arial" panose="020B0604020202020204" pitchFamily="34" charset="0"/>
              <a:buChar char="•"/>
            </a:pPr>
            <a:r>
              <a:rPr lang="x-none" sz="1600" dirty="0"/>
              <a:t>Explique las partes y las características de las impresoras láser.</a:t>
            </a:r>
          </a:p>
          <a:p>
            <a:pPr marL="469106" lvl="1" indent="-214313" rtl="0">
              <a:buFont typeface="Arial" panose="020B0604020202020204" pitchFamily="34" charset="0"/>
              <a:buChar char="•"/>
            </a:pPr>
            <a:r>
              <a:rPr lang="x-none" sz="1600" dirty="0"/>
              <a:t>Explique cómo funcionan las impresoras láser.</a:t>
            </a:r>
          </a:p>
          <a:p>
            <a:pPr marL="469106" lvl="1" indent="-214313" rtl="0">
              <a:buFont typeface="Arial" panose="020B0604020202020204" pitchFamily="34" charset="0"/>
              <a:buChar char="•"/>
            </a:pPr>
            <a:r>
              <a:rPr lang="x-none" sz="1600" dirty="0"/>
              <a:t>Explique las partes y las características de las impresoras térmicas y de impacto.</a:t>
            </a:r>
          </a:p>
          <a:p>
            <a:pPr marL="469106" lvl="1" indent="-214313" rtl="0">
              <a:buFont typeface="Arial" panose="020B0604020202020204" pitchFamily="34" charset="0"/>
              <a:buChar char="•"/>
            </a:pPr>
            <a:r>
              <a:rPr lang="x-none" sz="1600" dirty="0"/>
              <a:t>Explique las características de las impresoras virtuales.</a:t>
            </a:r>
          </a:p>
          <a:p>
            <a:pPr marL="469106" lvl="1" indent="-214313" rtl="0">
              <a:buFont typeface="Arial" panose="020B0604020202020204" pitchFamily="34" charset="0"/>
              <a:buChar char="•"/>
            </a:pPr>
            <a:r>
              <a:rPr lang="x-none" sz="1600" dirty="0"/>
              <a:t>Explique las partes y las características de las impresoras 3D.</a:t>
            </a:r>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8: Secciones y objetivos (continuación)</a:t>
            </a:r>
          </a:p>
        </p:txBody>
      </p:sp>
      <p:sp>
        <p:nvSpPr>
          <p:cNvPr id="4099" name="Rectangle 34"/>
          <p:cNvSpPr>
            <a:spLocks noGrp="1" noChangeArrowheads="1"/>
          </p:cNvSpPr>
          <p:nvPr>
            <p:ph idx="1"/>
          </p:nvPr>
        </p:nvSpPr>
        <p:spPr/>
        <p:txBody>
          <a:bodyPr/>
          <a:lstStyle/>
          <a:p>
            <a:pPr rtl="0"/>
            <a:r>
              <a:rPr lang="x-none" sz="1600" dirty="0"/>
              <a:t> 8.3 Instalación y configuración de impresoras</a:t>
            </a:r>
          </a:p>
          <a:p>
            <a:pPr marL="469106" lvl="1" indent="-214313" rtl="0">
              <a:buFont typeface="Arial" panose="020B0604020202020204" pitchFamily="34" charset="0"/>
              <a:buChar char="•"/>
            </a:pPr>
            <a:r>
              <a:rPr lang="x-none" sz="1600" dirty="0"/>
              <a:t>Instale y actualice el controlador de dispositivo, el firmware y la RAM para la impresora.</a:t>
            </a:r>
          </a:p>
          <a:p>
            <a:pPr marL="469106" lvl="1" indent="-214313" rtl="0">
              <a:buFont typeface="Arial" panose="020B0604020202020204" pitchFamily="34" charset="0"/>
              <a:buChar char="•"/>
            </a:pPr>
            <a:r>
              <a:rPr lang="x-none" sz="1600" dirty="0"/>
              <a:t>Explique cómo configurar los ajustes en una impresora.</a:t>
            </a:r>
          </a:p>
          <a:p>
            <a:pPr marL="469106" lvl="1" indent="-214313" rtl="0">
              <a:buFont typeface="Arial" panose="020B0604020202020204" pitchFamily="34" charset="0"/>
              <a:buChar char="•"/>
            </a:pPr>
            <a:r>
              <a:rPr lang="x-none" sz="1600" dirty="0"/>
              <a:t>Explique cómo optimizar el rendimiento de la impresión.</a:t>
            </a:r>
          </a:p>
          <a:p>
            <a:r>
              <a:rPr lang="en-US" sz="1600" dirty="0" smtClean="0"/>
              <a:t> </a:t>
            </a:r>
            <a:r>
              <a:rPr lang="x-none" sz="1600" dirty="0" smtClean="0"/>
              <a:t>8.4 </a:t>
            </a:r>
            <a:r>
              <a:rPr lang="x-none" sz="1600" dirty="0"/>
              <a:t>Uso compartido de impresoras</a:t>
            </a:r>
          </a:p>
          <a:p>
            <a:pPr marL="469106" lvl="1" indent="-214313" rtl="0">
              <a:buFont typeface="Arial" panose="020B0604020202020204" pitchFamily="34" charset="0"/>
              <a:buChar char="•"/>
            </a:pPr>
            <a:r>
              <a:rPr lang="x-none" sz="1600" dirty="0"/>
              <a:t>Explique cómo configurar el uso compartido de impresoras.</a:t>
            </a:r>
          </a:p>
          <a:p>
            <a:pPr marL="469106" lvl="1" indent="-214313" rtl="0">
              <a:buFont typeface="Arial" panose="020B0604020202020204" pitchFamily="34" charset="0"/>
              <a:buChar char="•"/>
            </a:pPr>
            <a:r>
              <a:rPr lang="x-none" sz="1600" dirty="0"/>
              <a:t>Configure el uso compartido de impresoras con un servidor de impresión.</a:t>
            </a:r>
          </a:p>
          <a:p>
            <a:r>
              <a:rPr lang="en-US" sz="1600" dirty="0" smtClean="0"/>
              <a:t> </a:t>
            </a:r>
            <a:r>
              <a:rPr lang="x-none" sz="1600" dirty="0" smtClean="0"/>
              <a:t>8.5 </a:t>
            </a:r>
            <a:r>
              <a:rPr lang="x-none" sz="1600" dirty="0"/>
              <a:t>Mantenimiento y solución de problemas de impresoras</a:t>
            </a:r>
          </a:p>
          <a:p>
            <a:pPr marL="469106" lvl="1" indent="-214313" rtl="0">
              <a:buFont typeface="Arial" panose="020B0604020202020204" pitchFamily="34" charset="0"/>
              <a:buChar char="•"/>
            </a:pPr>
            <a:r>
              <a:rPr lang="x-none" sz="1600" dirty="0"/>
              <a:t>Explique las pautas de los proveedores y la importancia de los entornos operativos adecuados para las impresoras.</a:t>
            </a:r>
          </a:p>
          <a:p>
            <a:pPr marL="469106" lvl="1" indent="-214313" rtl="0">
              <a:buFont typeface="Arial" panose="020B0604020202020204" pitchFamily="34" charset="0"/>
              <a:buChar char="•"/>
            </a:pPr>
            <a:r>
              <a:rPr lang="x-none" sz="1600" dirty="0"/>
              <a:t>Implemente el mantenimiento preventivo en una impresora de inyección de tinta.</a:t>
            </a:r>
          </a:p>
          <a:p>
            <a:pPr marL="469106" lvl="1" indent="-214313">
              <a:buFont typeface="Arial" panose="020B0604020202020204" pitchFamily="34" charset="0"/>
              <a:buChar char="•"/>
            </a:pPr>
            <a:endParaRPr lang="en-US" sz="1600" dirty="0"/>
          </a:p>
        </p:txBody>
      </p:sp>
    </p:spTree>
    <p:custDataLst>
      <p:tags r:id="rId1"/>
    </p:custDataLst>
    <p:extLst>
      <p:ext uri="{BB962C8B-B14F-4D97-AF65-F5344CB8AC3E}">
        <p14:creationId xmlns:p14="http://schemas.microsoft.com/office/powerpoint/2010/main" val="847814808"/>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8: Secciones y objetivos (continuación)</a:t>
            </a:r>
          </a:p>
        </p:txBody>
      </p:sp>
      <p:sp>
        <p:nvSpPr>
          <p:cNvPr id="4099" name="Rectangle 34"/>
          <p:cNvSpPr>
            <a:spLocks noGrp="1" noChangeArrowheads="1"/>
          </p:cNvSpPr>
          <p:nvPr>
            <p:ph idx="1"/>
          </p:nvPr>
        </p:nvSpPr>
        <p:spPr/>
        <p:txBody>
          <a:bodyPr/>
          <a:lstStyle/>
          <a:p>
            <a:r>
              <a:rPr lang="en-US" sz="1600" dirty="0" smtClean="0"/>
              <a:t> </a:t>
            </a:r>
            <a:r>
              <a:rPr lang="x-none" sz="1600" dirty="0" smtClean="0"/>
              <a:t>8.5 </a:t>
            </a:r>
            <a:r>
              <a:rPr lang="x-none" sz="1600" dirty="0"/>
              <a:t>Mantenimiento y resolución de problemas de impresoras (cont.)</a:t>
            </a:r>
          </a:p>
          <a:p>
            <a:pPr marL="469106" lvl="1" indent="-214313" rtl="0">
              <a:buFont typeface="Arial" panose="020B0604020202020204" pitchFamily="34" charset="0"/>
              <a:buChar char="•"/>
            </a:pPr>
            <a:r>
              <a:rPr lang="x-none" sz="1600" dirty="0"/>
              <a:t>Implemente el mantenimiento preventivo en una impresora láser.</a:t>
            </a:r>
          </a:p>
          <a:p>
            <a:pPr marL="469106" lvl="1" indent="-214313" rtl="0">
              <a:buFont typeface="Arial" panose="020B0604020202020204" pitchFamily="34" charset="0"/>
              <a:buChar char="•"/>
            </a:pPr>
            <a:r>
              <a:rPr lang="x-none" sz="1600" dirty="0"/>
              <a:t>Explique cómo realizar un mantenimiento preventivo en una impresora térmica.</a:t>
            </a:r>
          </a:p>
          <a:p>
            <a:pPr marL="469106" lvl="1" indent="-214313" rtl="0">
              <a:buFont typeface="Arial" panose="020B0604020202020204" pitchFamily="34" charset="0"/>
              <a:buChar char="•"/>
            </a:pPr>
            <a:r>
              <a:rPr lang="x-none" sz="1600" dirty="0"/>
              <a:t>Explique cómo realizar un mantenimiento preventivo en una impresora de impacto.</a:t>
            </a:r>
          </a:p>
          <a:p>
            <a:pPr marL="469106" lvl="1" indent="-214313" rtl="0">
              <a:buFont typeface="Arial" panose="020B0604020202020204" pitchFamily="34" charset="0"/>
              <a:buChar char="•"/>
            </a:pPr>
            <a:r>
              <a:rPr lang="x-none" sz="1600" dirty="0"/>
              <a:t>Explique cómo realizar un mantenimiento preventivo en una impresora 3D.</a:t>
            </a:r>
          </a:p>
          <a:p>
            <a:pPr marL="469106" lvl="1" indent="-214313" rtl="0">
              <a:buFont typeface="Arial" panose="020B0604020202020204" pitchFamily="34" charset="0"/>
              <a:buChar char="•"/>
            </a:pPr>
            <a:r>
              <a:rPr lang="x-none" sz="1600" dirty="0"/>
              <a:t>Explique los seis pasos de la resolución de problemas de las impresoras.</a:t>
            </a:r>
          </a:p>
          <a:p>
            <a:pPr marL="469106" lvl="1" indent="-214313" rtl="0">
              <a:buFont typeface="Arial" panose="020B0604020202020204" pitchFamily="34" charset="0"/>
              <a:buChar char="•"/>
            </a:pPr>
            <a:r>
              <a:rPr lang="x-none" sz="1600" dirty="0"/>
              <a:t>Problemas y soluciones comunes de las impresoras.</a:t>
            </a:r>
          </a:p>
          <a:p>
            <a:pPr marL="469106" lvl="1" indent="-214313">
              <a:buFont typeface="Arial" panose="020B0604020202020204" pitchFamily="34" charset="0"/>
              <a:buChar char="•"/>
            </a:pPr>
            <a:endParaRPr lang="en-US" sz="1600" dirty="0"/>
          </a:p>
        </p:txBody>
      </p:sp>
    </p:spTree>
    <p:custDataLst>
      <p:tags r:id="rId1"/>
    </p:custDataLst>
    <p:extLst>
      <p:ext uri="{BB962C8B-B14F-4D97-AF65-F5344CB8AC3E}">
        <p14:creationId xmlns:p14="http://schemas.microsoft.com/office/powerpoint/2010/main" val="358274367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8.1 Características comunes de las impresoras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Características y funcionalidades</a:t>
            </a:r>
            <a:r>
              <a:rPr lang="en-US" altLang="en-US" sz="1600" dirty="0"/>
              <a:t/>
            </a:r>
            <a:br>
              <a:rPr lang="en-US" altLang="en-US" sz="1600" dirty="0"/>
            </a:br>
            <a:r>
              <a:rPr lang="x-none"/>
              <a:t>Características de las impresoras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8484" y="1078024"/>
            <a:ext cx="5216942" cy="3317658"/>
          </a:xfrm>
          <a:prstGeom prst="rect">
            <a:avLst/>
          </a:prstGeom>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Características y capacidades</a:t>
            </a:r>
            <a:r>
              <a:rPr lang="en-US" altLang="en-US" sz="1600" dirty="0"/>
              <a:t/>
            </a:r>
            <a:br>
              <a:rPr lang="en-US" altLang="en-US" sz="1600" dirty="0"/>
            </a:br>
            <a:r>
              <a:rPr lang="x-none"/>
              <a:t>Velocidad, calidad y color de las impresoras</a:t>
            </a:r>
          </a:p>
        </p:txBody>
      </p:sp>
      <p:sp>
        <p:nvSpPr>
          <p:cNvPr id="4" name="Content Placeholder 2"/>
          <p:cNvSpPr>
            <a:spLocks noGrp="1"/>
          </p:cNvSpPr>
          <p:nvPr>
            <p:ph idx="1"/>
          </p:nvPr>
        </p:nvSpPr>
        <p:spPr>
          <a:xfrm>
            <a:off x="144065" y="798944"/>
            <a:ext cx="4974690" cy="4155319"/>
          </a:xfrm>
        </p:spPr>
        <p:txBody>
          <a:bodyPr/>
          <a:lstStyle/>
          <a:p>
            <a:pPr rtl="0"/>
            <a:r>
              <a:rPr lang="x-none"/>
              <a:t>Velocidad y calidad</a:t>
            </a:r>
          </a:p>
          <a:p>
            <a:pPr lvl="1" rtl="0"/>
            <a:r>
              <a:rPr lang="x-none"/>
              <a:t>La velocidad de las impresoras se mide en páginas por minuto (ppm).</a:t>
            </a:r>
          </a:p>
          <a:p>
            <a:pPr lvl="1" rtl="0"/>
            <a:r>
              <a:rPr lang="x-none"/>
              <a:t>Calidad: se mide en puntos por pulgada (ppp).</a:t>
            </a:r>
          </a:p>
          <a:p>
            <a:pPr rtl="0"/>
            <a:r>
              <a:rPr lang="x-none"/>
              <a:t>Color</a:t>
            </a:r>
          </a:p>
          <a:p>
            <a:pPr lvl="1" rtl="0"/>
            <a:r>
              <a:rPr lang="x-none"/>
              <a:t>Cian, magenta y amarillo (CMA)</a:t>
            </a:r>
          </a:p>
          <a:p>
            <a:pPr lvl="1" rtl="0"/>
            <a:r>
              <a:rPr lang="x-none"/>
              <a:t>Para las inyección de tinta, el negro es el color de base o color clave</a:t>
            </a:r>
          </a:p>
        </p:txBody>
      </p:sp>
      <p:pic>
        <p:nvPicPr>
          <p:cNvPr id="3" name="Picture 2" descr="This figure shows a picture of CMYK color wheel."/>
          <p:cNvPicPr>
            <a:picLocks noChangeAspect="1"/>
          </p:cNvPicPr>
          <p:nvPr/>
        </p:nvPicPr>
        <p:blipFill>
          <a:blip r:embed="rId4"/>
          <a:stretch>
            <a:fillRect/>
          </a:stretch>
        </p:blipFill>
        <p:spPr>
          <a:xfrm>
            <a:off x="5262819" y="1199677"/>
            <a:ext cx="3446314" cy="3353852"/>
          </a:xfrm>
          <a:prstGeom prst="rect">
            <a:avLst/>
          </a:prstGeom>
        </p:spPr>
      </p:pic>
    </p:spTree>
    <p:custDataLst>
      <p:tags r:id="rId1"/>
    </p:custDataLst>
    <p:extLst>
      <p:ext uri="{BB962C8B-B14F-4D97-AF65-F5344CB8AC3E}">
        <p14:creationId xmlns:p14="http://schemas.microsoft.com/office/powerpoint/2010/main" val="203095519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Características y capacidades</a:t>
            </a:r>
            <a:r>
              <a:rPr lang="en-US" altLang="en-US" sz="1600" dirty="0"/>
              <a:t/>
            </a:r>
            <a:br>
              <a:rPr lang="en-US" altLang="en-US" sz="1600" dirty="0"/>
            </a:br>
            <a:r>
              <a:rPr lang="x-none"/>
              <a:t>Confiabilidad y costo total de propiedad</a:t>
            </a:r>
          </a:p>
        </p:txBody>
      </p:sp>
      <p:sp>
        <p:nvSpPr>
          <p:cNvPr id="4" name="Content Placeholder 2"/>
          <p:cNvSpPr>
            <a:spLocks noGrp="1"/>
          </p:cNvSpPr>
          <p:nvPr>
            <p:ph idx="1"/>
          </p:nvPr>
        </p:nvSpPr>
        <p:spPr>
          <a:xfrm>
            <a:off x="5518170" y="678629"/>
            <a:ext cx="3625830" cy="4155319"/>
          </a:xfrm>
        </p:spPr>
        <p:txBody>
          <a:bodyPr/>
          <a:lstStyle/>
          <a:p>
            <a:pPr rtl="0"/>
            <a:r>
              <a:rPr lang="x-none"/>
              <a:t>Garantía</a:t>
            </a:r>
          </a:p>
          <a:p>
            <a:pPr rtl="0"/>
            <a:r>
              <a:rPr lang="x-none"/>
              <a:t>Servicio programado</a:t>
            </a:r>
          </a:p>
          <a:p>
            <a:pPr rtl="0"/>
            <a:r>
              <a:rPr lang="x-none"/>
              <a:t>Tiempo medio entre fallas (MTBF)</a:t>
            </a:r>
          </a:p>
          <a:p>
            <a:pPr rtl="0"/>
            <a:r>
              <a:rPr lang="x-none"/>
              <a:t>Costo total de propiedad (TCO)</a:t>
            </a:r>
          </a:p>
          <a:p>
            <a:pPr lvl="1" rtl="0"/>
            <a:r>
              <a:rPr lang="x-none"/>
              <a:t>Costo de adquisición inicial</a:t>
            </a:r>
          </a:p>
          <a:p>
            <a:pPr lvl="1" rtl="0"/>
            <a:r>
              <a:rPr lang="x-none"/>
              <a:t>Costo de suministros consumibles</a:t>
            </a:r>
          </a:p>
          <a:p>
            <a:pPr lvl="1" rtl="0"/>
            <a:r>
              <a:rPr lang="x-none"/>
              <a:t>Costo por página</a:t>
            </a:r>
          </a:p>
          <a:p>
            <a:pPr lvl="1" rtl="0"/>
            <a:r>
              <a:rPr lang="x-none"/>
              <a:t>Páginas por mes</a:t>
            </a:r>
          </a:p>
          <a:p>
            <a:pPr lvl="1" rtl="0"/>
            <a:r>
              <a:rPr lang="x-none"/>
              <a:t>Costos de mantenimiento</a:t>
            </a:r>
          </a:p>
          <a:p>
            <a:pPr lvl="1" rtl="0"/>
            <a:r>
              <a:rPr lang="x-none"/>
              <a:t>Costos de garantía</a:t>
            </a:r>
          </a:p>
        </p:txBody>
      </p:sp>
      <p:pic>
        <p:nvPicPr>
          <p:cNvPr id="2" name="Picture 1" descr="This figure shows picture of a printer, a ream of paper, and labels."/>
          <p:cNvPicPr>
            <a:picLocks noChangeAspect="1"/>
          </p:cNvPicPr>
          <p:nvPr/>
        </p:nvPicPr>
        <p:blipFill>
          <a:blip r:embed="rId4"/>
          <a:stretch>
            <a:fillRect/>
          </a:stretch>
        </p:blipFill>
        <p:spPr>
          <a:xfrm>
            <a:off x="92109" y="954504"/>
            <a:ext cx="5271218" cy="3053013"/>
          </a:xfrm>
          <a:prstGeom prst="rect">
            <a:avLst/>
          </a:prstGeom>
        </p:spPr>
      </p:pic>
    </p:spTree>
    <p:custDataLst>
      <p:tags r:id="rId1"/>
    </p:custDataLst>
    <p:extLst>
      <p:ext uri="{BB962C8B-B14F-4D97-AF65-F5344CB8AC3E}">
        <p14:creationId xmlns:p14="http://schemas.microsoft.com/office/powerpoint/2010/main" val="427752174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para el instructor: Guía de planificación del capítulo 8</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en la diapositiva n.º 13</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Características y funcionalidades</a:t>
            </a:r>
            <a:r>
              <a:rPr lang="en-US" sz="1600" dirty="0"/>
              <a:t/>
            </a:r>
            <a:br>
              <a:rPr lang="en-US" sz="1600" dirty="0"/>
            </a:br>
            <a:r>
              <a:rPr lang="x-none"/>
              <a:t>Alimentador de documentos automático</a:t>
            </a:r>
          </a:p>
        </p:txBody>
      </p:sp>
      <p:sp>
        <p:nvSpPr>
          <p:cNvPr id="4" name="Content Placeholder 2"/>
          <p:cNvSpPr>
            <a:spLocks noGrp="1"/>
          </p:cNvSpPr>
          <p:nvPr>
            <p:ph idx="1"/>
          </p:nvPr>
        </p:nvSpPr>
        <p:spPr>
          <a:xfrm>
            <a:off x="176149" y="879156"/>
            <a:ext cx="4395851" cy="4155319"/>
          </a:xfrm>
        </p:spPr>
        <p:txBody>
          <a:bodyPr/>
          <a:lstStyle/>
          <a:p>
            <a:pPr rtl="0"/>
            <a:r>
              <a:rPr lang="x-none" dirty="0"/>
              <a:t>Alimentador de documentos automático (ADF)</a:t>
            </a:r>
          </a:p>
          <a:p>
            <a:pPr lvl="1" rtl="0"/>
            <a:r>
              <a:rPr lang="x-none" dirty="0"/>
              <a:t>Se utiliza con algunos modelos láser </a:t>
            </a:r>
            <a:r>
              <a:rPr lang="en-US" dirty="0" smtClean="0"/>
              <a:t/>
            </a:r>
            <a:br>
              <a:rPr lang="en-US" dirty="0" smtClean="0"/>
            </a:br>
            <a:r>
              <a:rPr lang="x-none" dirty="0" smtClean="0"/>
              <a:t>y </a:t>
            </a:r>
            <a:r>
              <a:rPr lang="x-none" dirty="0"/>
              <a:t>de inyección de tinta</a:t>
            </a:r>
          </a:p>
          <a:p>
            <a:pPr lvl="1" rtl="0"/>
            <a:r>
              <a:rPr lang="x-none" dirty="0"/>
              <a:t>Alimenta el papel en la impresora</a:t>
            </a:r>
          </a:p>
          <a:p>
            <a:pPr lvl="1" rtl="0"/>
            <a:r>
              <a:rPr lang="x-none" dirty="0"/>
              <a:t>Puede proporcionar intercalación </a:t>
            </a:r>
            <a:r>
              <a:rPr lang="en-US" dirty="0" smtClean="0"/>
              <a:t/>
            </a:r>
            <a:br>
              <a:rPr lang="en-US" dirty="0" smtClean="0"/>
            </a:br>
            <a:r>
              <a:rPr lang="x-none" dirty="0" smtClean="0"/>
              <a:t>(</a:t>
            </a:r>
            <a:r>
              <a:rPr lang="x-none" dirty="0"/>
              <a:t>ordenación de páginas)</a:t>
            </a:r>
          </a:p>
        </p:txBody>
      </p:sp>
      <p:pic>
        <p:nvPicPr>
          <p:cNvPr id="3" name="Picture 2" descr="This figure shows a picture of an automatic document feeder on top of a printer."/>
          <p:cNvPicPr>
            <a:picLocks noChangeAspect="1"/>
          </p:cNvPicPr>
          <p:nvPr/>
        </p:nvPicPr>
        <p:blipFill>
          <a:blip r:embed="rId4"/>
          <a:stretch>
            <a:fillRect/>
          </a:stretch>
        </p:blipFill>
        <p:spPr>
          <a:xfrm>
            <a:off x="3930883" y="1411705"/>
            <a:ext cx="4129522" cy="2881062"/>
          </a:xfrm>
          <a:prstGeom prst="rect">
            <a:avLst/>
          </a:prstGeom>
        </p:spPr>
      </p:pic>
    </p:spTree>
    <p:custDataLst>
      <p:tags r:id="rId1"/>
    </p:custDataLst>
    <p:extLst>
      <p:ext uri="{BB962C8B-B14F-4D97-AF65-F5344CB8AC3E}">
        <p14:creationId xmlns:p14="http://schemas.microsoft.com/office/powerpoint/2010/main" val="334129917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8.2 Comparación de tipos de impresoras</a:t>
            </a:r>
          </a:p>
        </p:txBody>
      </p:sp>
    </p:spTree>
    <p:custDataLst>
      <p:tags r:id="rId1"/>
    </p:custDataLst>
    <p:extLst>
      <p:ext uri="{BB962C8B-B14F-4D97-AF65-F5344CB8AC3E}">
        <p14:creationId xmlns:p14="http://schemas.microsoft.com/office/powerpoint/2010/main" val="3551905410"/>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44065" y="798944"/>
            <a:ext cx="4201289" cy="4155319"/>
          </a:xfrm>
        </p:spPr>
        <p:txBody>
          <a:bodyPr/>
          <a:lstStyle/>
          <a:p>
            <a:pPr rtl="0"/>
            <a:r>
              <a:rPr lang="x-none"/>
              <a:t>Fácil de usar</a:t>
            </a:r>
          </a:p>
          <a:p>
            <a:pPr rtl="0"/>
            <a:r>
              <a:rPr lang="x-none"/>
              <a:t>Más barata que las impresoras láser</a:t>
            </a:r>
          </a:p>
          <a:p>
            <a:pPr rtl="0"/>
            <a:r>
              <a:rPr lang="x-none"/>
              <a:t>Ventajas</a:t>
            </a:r>
          </a:p>
          <a:p>
            <a:pPr lvl="1" rtl="0"/>
            <a:r>
              <a:rPr lang="x-none"/>
              <a:t>Bajo costo</a:t>
            </a:r>
          </a:p>
          <a:p>
            <a:pPr lvl="1" rtl="0"/>
            <a:r>
              <a:rPr lang="x-none"/>
              <a:t>Alta resolución</a:t>
            </a:r>
          </a:p>
          <a:p>
            <a:pPr rtl="0"/>
            <a:r>
              <a:rPr lang="x-none"/>
              <a:t>Desventajas</a:t>
            </a:r>
          </a:p>
          <a:p>
            <a:pPr lvl="1" rtl="0"/>
            <a:r>
              <a:rPr lang="x-none"/>
              <a:t>Algunas boquillas suelen obstruirse</a:t>
            </a:r>
          </a:p>
          <a:p>
            <a:pPr lvl="1" rtl="0"/>
            <a:r>
              <a:rPr lang="x-none"/>
              <a:t>Los cartuchos pueden ser costosos</a:t>
            </a:r>
          </a:p>
          <a:p>
            <a:pPr lvl="1" rtl="0"/>
            <a:r>
              <a:rPr lang="x-none"/>
              <a:t>La tinta puede continuar húmeda después de la impresión.</a:t>
            </a:r>
          </a:p>
          <a:p>
            <a:pPr marL="0" indent="0">
              <a:buNone/>
            </a:pPr>
            <a:endParaRPr lang="en-CA" altLang="en-US" dirty="0"/>
          </a:p>
        </p:txBody>
      </p:sp>
      <p:pic>
        <p:nvPicPr>
          <p:cNvPr id="2" name="Picture 1" descr="This is an image of a printer."/>
          <p:cNvPicPr>
            <a:picLocks noChangeAspect="1"/>
          </p:cNvPicPr>
          <p:nvPr/>
        </p:nvPicPr>
        <p:blipFill>
          <a:blip r:embed="rId4"/>
          <a:stretch>
            <a:fillRect/>
          </a:stretch>
        </p:blipFill>
        <p:spPr>
          <a:xfrm>
            <a:off x="4462585" y="428875"/>
            <a:ext cx="4350844" cy="4333875"/>
          </a:xfrm>
          <a:prstGeom prst="rect">
            <a:avLst/>
          </a:prstGeom>
        </p:spPr>
      </p:pic>
      <p:sp>
        <p:nvSpPr>
          <p:cNvPr id="8194" name="Rectangle 2"/>
          <p:cNvSpPr>
            <a:spLocks noGrp="1" noChangeArrowheads="1"/>
          </p:cNvSpPr>
          <p:nvPr>
            <p:ph type="title"/>
          </p:nvPr>
        </p:nvSpPr>
        <p:spPr/>
        <p:txBody>
          <a:bodyPr/>
          <a:lstStyle/>
          <a:p>
            <a:pPr rtl="0"/>
            <a:r>
              <a:rPr lang="x-none" sz="1600" dirty="0"/>
              <a:t>Impresoras de inyección de tinta</a:t>
            </a:r>
            <a:r>
              <a:rPr lang="en-US" altLang="en-US" dirty="0"/>
              <a:t/>
            </a:r>
            <a:br>
              <a:rPr lang="en-US" altLang="en-US" dirty="0"/>
            </a:br>
            <a:r>
              <a:rPr lang="x-none" dirty="0"/>
              <a:t>Características de la impresora de inyección de tinta</a:t>
            </a:r>
          </a:p>
        </p:txBody>
      </p:sp>
    </p:spTree>
    <p:custDataLst>
      <p:tags r:id="rId1"/>
    </p:custDataLst>
    <p:extLst>
      <p:ext uri="{BB962C8B-B14F-4D97-AF65-F5344CB8AC3E}">
        <p14:creationId xmlns:p14="http://schemas.microsoft.com/office/powerpoint/2010/main" val="332003216"/>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32833"/>
            <a:ext cx="3295149" cy="757551"/>
          </a:xfrm>
        </p:spPr>
        <p:txBody>
          <a:bodyPr/>
          <a:lstStyle/>
          <a:p>
            <a:pPr rtl="0"/>
            <a:r>
              <a:rPr lang="x-none" sz="1600" dirty="0"/>
              <a:t>Impresoras de inyección de tinta</a:t>
            </a:r>
            <a:r>
              <a:rPr lang="en-US" altLang="en-US" dirty="0"/>
              <a:t/>
            </a:r>
            <a:br>
              <a:rPr lang="en-US" altLang="en-US" dirty="0"/>
            </a:br>
            <a:r>
              <a:rPr lang="x-none" dirty="0"/>
              <a:t>Partes de la impresora de inyección de tinta</a:t>
            </a:r>
          </a:p>
        </p:txBody>
      </p:sp>
      <p:sp>
        <p:nvSpPr>
          <p:cNvPr id="6" name="TextBox 5"/>
          <p:cNvSpPr txBox="1"/>
          <p:nvPr/>
        </p:nvSpPr>
        <p:spPr>
          <a:xfrm>
            <a:off x="6996056" y="3903222"/>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Cartucho de </a:t>
            </a:r>
            <a:r>
              <a:rPr lang="x-none" sz="1400" dirty="0" smtClean="0">
                <a:solidFill>
                  <a:srgbClr val="000000"/>
                </a:solidFill>
              </a:rPr>
              <a:t>tinta/Papel</a:t>
            </a:r>
            <a:endParaRPr lang="x-none" sz="1400" dirty="0">
              <a:solidFill>
                <a:srgbClr val="000000"/>
              </a:solidFill>
            </a:endParaRPr>
          </a:p>
        </p:txBody>
      </p:sp>
      <p:pic>
        <p:nvPicPr>
          <p:cNvPr id="12" name="Picture 11" descr="This is an image of pager."/>
          <p:cNvPicPr>
            <a:picLocks noChangeAspect="1"/>
          </p:cNvPicPr>
          <p:nvPr/>
        </p:nvPicPr>
        <p:blipFill>
          <a:blip r:embed="rId4"/>
          <a:stretch>
            <a:fillRect/>
          </a:stretch>
        </p:blipFill>
        <p:spPr>
          <a:xfrm>
            <a:off x="7507705" y="2703207"/>
            <a:ext cx="1542298" cy="936596"/>
          </a:xfrm>
          <a:prstGeom prst="rect">
            <a:avLst/>
          </a:prstGeom>
        </p:spPr>
      </p:pic>
      <p:pic>
        <p:nvPicPr>
          <p:cNvPr id="5" name="Picture 4" descr="This is an image of ink cartridges."/>
          <p:cNvPicPr>
            <a:picLocks noChangeAspect="1"/>
          </p:cNvPicPr>
          <p:nvPr/>
        </p:nvPicPr>
        <p:blipFill>
          <a:blip r:embed="rId5"/>
          <a:stretch>
            <a:fillRect/>
          </a:stretch>
        </p:blipFill>
        <p:spPr>
          <a:xfrm>
            <a:off x="6344652" y="2446430"/>
            <a:ext cx="1028199" cy="1393899"/>
          </a:xfrm>
          <a:prstGeom prst="rect">
            <a:avLst/>
          </a:prstGeom>
        </p:spPr>
      </p:pic>
      <p:sp>
        <p:nvSpPr>
          <p:cNvPr id="10" name="TextBox 9"/>
          <p:cNvSpPr txBox="1"/>
          <p:nvPr/>
        </p:nvSpPr>
        <p:spPr>
          <a:xfrm>
            <a:off x="3763573" y="4729390"/>
            <a:ext cx="1305733"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Alimentador</a:t>
            </a:r>
          </a:p>
        </p:txBody>
      </p:sp>
      <p:pic>
        <p:nvPicPr>
          <p:cNvPr id="15" name="Picture 14" descr="This image is of a feeder."/>
          <p:cNvPicPr>
            <a:picLocks noChangeAspect="1"/>
          </p:cNvPicPr>
          <p:nvPr/>
        </p:nvPicPr>
        <p:blipFill>
          <a:blip r:embed="rId6"/>
          <a:stretch>
            <a:fillRect/>
          </a:stretch>
        </p:blipFill>
        <p:spPr>
          <a:xfrm>
            <a:off x="2895599" y="2580531"/>
            <a:ext cx="3160295" cy="2079799"/>
          </a:xfrm>
          <a:prstGeom prst="rect">
            <a:avLst/>
          </a:prstGeom>
        </p:spPr>
      </p:pic>
      <p:sp>
        <p:nvSpPr>
          <p:cNvPr id="7" name="TextBox 6"/>
          <p:cNvSpPr txBox="1"/>
          <p:nvPr/>
        </p:nvSpPr>
        <p:spPr>
          <a:xfrm>
            <a:off x="513347" y="4183959"/>
            <a:ext cx="2101515"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Conjunto de impresión a doble cara</a:t>
            </a:r>
          </a:p>
        </p:txBody>
      </p:sp>
      <p:pic>
        <p:nvPicPr>
          <p:cNvPr id="16" name="Picture 15" descr="this is am image of the duplexing assembly."/>
          <p:cNvPicPr>
            <a:picLocks noChangeAspect="1"/>
          </p:cNvPicPr>
          <p:nvPr/>
        </p:nvPicPr>
        <p:blipFill>
          <a:blip r:embed="rId7"/>
          <a:stretch>
            <a:fillRect/>
          </a:stretch>
        </p:blipFill>
        <p:spPr>
          <a:xfrm>
            <a:off x="513347" y="2731795"/>
            <a:ext cx="2101516" cy="1368429"/>
          </a:xfrm>
          <a:prstGeom prst="rect">
            <a:avLst/>
          </a:prstGeom>
        </p:spPr>
      </p:pic>
      <p:sp>
        <p:nvSpPr>
          <p:cNvPr id="8" name="TextBox 7"/>
          <p:cNvSpPr txBox="1"/>
          <p:nvPr/>
        </p:nvSpPr>
        <p:spPr>
          <a:xfrm>
            <a:off x="7589615" y="1480862"/>
            <a:ext cx="1305733" cy="54000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Cabezal de impresión</a:t>
            </a:r>
          </a:p>
        </p:txBody>
      </p:sp>
      <p:pic>
        <p:nvPicPr>
          <p:cNvPr id="13" name="Picture 12" descr="This image is of a print head."/>
          <p:cNvPicPr>
            <a:picLocks noChangeAspect="1"/>
          </p:cNvPicPr>
          <p:nvPr/>
        </p:nvPicPr>
        <p:blipFill>
          <a:blip r:embed="rId8"/>
          <a:stretch>
            <a:fillRect/>
          </a:stretch>
        </p:blipFill>
        <p:spPr>
          <a:xfrm>
            <a:off x="7705715" y="336884"/>
            <a:ext cx="1017431" cy="1067551"/>
          </a:xfrm>
          <a:prstGeom prst="rect">
            <a:avLst/>
          </a:prstGeom>
        </p:spPr>
      </p:pic>
      <p:grpSp>
        <p:nvGrpSpPr>
          <p:cNvPr id="19" name="Group 18"/>
          <p:cNvGrpSpPr/>
          <p:nvPr/>
        </p:nvGrpSpPr>
        <p:grpSpPr>
          <a:xfrm>
            <a:off x="3489155" y="206483"/>
            <a:ext cx="3295149" cy="2148625"/>
            <a:chOff x="1756608" y="0"/>
            <a:chExt cx="3295149" cy="2767507"/>
          </a:xfrm>
        </p:grpSpPr>
        <p:sp>
          <p:nvSpPr>
            <p:cNvPr id="11" name="TextBox 10"/>
            <p:cNvSpPr txBox="1"/>
            <p:nvPr/>
          </p:nvSpPr>
          <p:spPr>
            <a:xfrm>
              <a:off x="2508285" y="2371079"/>
              <a:ext cx="1405588" cy="396428"/>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Carro/correa</a:t>
              </a:r>
            </a:p>
          </p:txBody>
        </p:sp>
        <p:pic>
          <p:nvPicPr>
            <p:cNvPr id="18" name="Picture 17" descr="This image is of a belt."/>
            <p:cNvPicPr>
              <a:picLocks noChangeAspect="1"/>
            </p:cNvPicPr>
            <p:nvPr/>
          </p:nvPicPr>
          <p:blipFill>
            <a:blip r:embed="rId9"/>
            <a:stretch>
              <a:fillRect/>
            </a:stretch>
          </p:blipFill>
          <p:spPr>
            <a:xfrm>
              <a:off x="1957136" y="1219743"/>
              <a:ext cx="2817896" cy="807172"/>
            </a:xfrm>
            <a:prstGeom prst="rect">
              <a:avLst/>
            </a:prstGeom>
          </p:spPr>
        </p:pic>
        <p:pic>
          <p:nvPicPr>
            <p:cNvPr id="17" name="Picture 16" descr="This image is of a carriage."/>
            <p:cNvPicPr>
              <a:picLocks noChangeAspect="1"/>
            </p:cNvPicPr>
            <p:nvPr/>
          </p:nvPicPr>
          <p:blipFill>
            <a:blip r:embed="rId10"/>
            <a:stretch>
              <a:fillRect/>
            </a:stretch>
          </p:blipFill>
          <p:spPr>
            <a:xfrm>
              <a:off x="1756608" y="0"/>
              <a:ext cx="3295149" cy="1155126"/>
            </a:xfrm>
            <a:prstGeom prst="rect">
              <a:avLst/>
            </a:prstGeom>
          </p:spPr>
        </p:pic>
      </p:grpSp>
      <p:sp>
        <p:nvSpPr>
          <p:cNvPr id="9" name="TextBox 8"/>
          <p:cNvSpPr txBox="1"/>
          <p:nvPr/>
        </p:nvSpPr>
        <p:spPr>
          <a:xfrm>
            <a:off x="827867" y="2202758"/>
            <a:ext cx="1305733"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Rodillo</a:t>
            </a:r>
          </a:p>
        </p:txBody>
      </p:sp>
      <p:pic>
        <p:nvPicPr>
          <p:cNvPr id="14" name="Picture 13" descr="This image is of a roller."/>
          <p:cNvPicPr>
            <a:picLocks noChangeAspect="1"/>
          </p:cNvPicPr>
          <p:nvPr/>
        </p:nvPicPr>
        <p:blipFill>
          <a:blip r:embed="rId11"/>
          <a:stretch>
            <a:fillRect/>
          </a:stretch>
        </p:blipFill>
        <p:spPr>
          <a:xfrm>
            <a:off x="200527" y="1099297"/>
            <a:ext cx="2489534" cy="979409"/>
          </a:xfrm>
          <a:prstGeom prst="rect">
            <a:avLst/>
          </a:prstGeom>
        </p:spPr>
      </p:pic>
    </p:spTree>
    <p:custDataLst>
      <p:tags r:id="rId1"/>
    </p:custDataLst>
    <p:extLst>
      <p:ext uri="{BB962C8B-B14F-4D97-AF65-F5344CB8AC3E}">
        <p14:creationId xmlns:p14="http://schemas.microsoft.com/office/powerpoint/2010/main" val="2897927340"/>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Impresoras láser</a:t>
            </a:r>
            <a:r>
              <a:rPr lang="en-US" altLang="en-US" dirty="0"/>
              <a:t/>
            </a:r>
            <a:br>
              <a:rPr lang="en-US" altLang="en-US" dirty="0"/>
            </a:br>
            <a:r>
              <a:rPr lang="x-none"/>
              <a:t>Características de las impresoras láser</a:t>
            </a:r>
          </a:p>
        </p:txBody>
      </p:sp>
      <p:sp>
        <p:nvSpPr>
          <p:cNvPr id="21" name="Content Placeholder 2"/>
          <p:cNvSpPr>
            <a:spLocks noGrp="1"/>
          </p:cNvSpPr>
          <p:nvPr>
            <p:ph idx="1"/>
          </p:nvPr>
        </p:nvSpPr>
        <p:spPr>
          <a:xfrm>
            <a:off x="176148" y="879156"/>
            <a:ext cx="5292000" cy="4155319"/>
          </a:xfrm>
        </p:spPr>
        <p:txBody>
          <a:bodyPr/>
          <a:lstStyle/>
          <a:p>
            <a:pPr rtl="0"/>
            <a:r>
              <a:rPr lang="x-none" dirty="0"/>
              <a:t>Ventajas</a:t>
            </a:r>
          </a:p>
          <a:p>
            <a:pPr lvl="1" rtl="0"/>
            <a:r>
              <a:rPr lang="x-none" dirty="0"/>
              <a:t>Bajo costo por página</a:t>
            </a:r>
          </a:p>
          <a:p>
            <a:pPr lvl="1" rtl="0"/>
            <a:r>
              <a:rPr lang="x-none" dirty="0"/>
              <a:t>Gran cantidad de PPM</a:t>
            </a:r>
          </a:p>
          <a:p>
            <a:pPr lvl="1" rtl="0"/>
            <a:r>
              <a:rPr lang="x-none" dirty="0"/>
              <a:t>Gran capacidad</a:t>
            </a:r>
          </a:p>
          <a:p>
            <a:pPr lvl="1" rtl="0"/>
            <a:r>
              <a:rPr lang="x-none" dirty="0"/>
              <a:t>Alta calidad</a:t>
            </a:r>
          </a:p>
          <a:p>
            <a:pPr lvl="1" rtl="0"/>
            <a:r>
              <a:rPr lang="x-none" dirty="0"/>
              <a:t>Rápida (utiliza un rayo láser o LED para crear una imagen)</a:t>
            </a:r>
          </a:p>
          <a:p>
            <a:pPr lvl="1" rtl="0"/>
            <a:r>
              <a:rPr lang="x-none" dirty="0"/>
              <a:t>La impresión sale seca.</a:t>
            </a:r>
          </a:p>
          <a:p>
            <a:pPr rtl="0"/>
            <a:r>
              <a:rPr lang="x-none" dirty="0"/>
              <a:t>Desventajas</a:t>
            </a:r>
          </a:p>
          <a:p>
            <a:pPr lvl="1" rtl="0"/>
            <a:r>
              <a:rPr lang="x-none" dirty="0"/>
              <a:t>Costo inicial elevado</a:t>
            </a:r>
          </a:p>
          <a:p>
            <a:pPr lvl="1" rtl="0"/>
            <a:r>
              <a:rPr lang="x-none" dirty="0"/>
              <a:t>Los cartuchos de tóner pueden ser costosos</a:t>
            </a:r>
          </a:p>
        </p:txBody>
      </p:sp>
      <p:pic>
        <p:nvPicPr>
          <p:cNvPr id="2" name="Picture 1" descr="This is an image of a laser printer."/>
          <p:cNvPicPr>
            <a:picLocks noChangeAspect="1"/>
          </p:cNvPicPr>
          <p:nvPr/>
        </p:nvPicPr>
        <p:blipFill>
          <a:blip r:embed="rId4"/>
          <a:stretch>
            <a:fillRect/>
          </a:stretch>
        </p:blipFill>
        <p:spPr>
          <a:xfrm>
            <a:off x="5412282" y="991189"/>
            <a:ext cx="3628288" cy="3406955"/>
          </a:xfrm>
          <a:prstGeom prst="rect">
            <a:avLst/>
          </a:prstGeom>
        </p:spPr>
      </p:pic>
    </p:spTree>
    <p:custDataLst>
      <p:tags r:id="rId1"/>
    </p:custDataLst>
    <p:extLst>
      <p:ext uri="{BB962C8B-B14F-4D97-AF65-F5344CB8AC3E}">
        <p14:creationId xmlns:p14="http://schemas.microsoft.com/office/powerpoint/2010/main" val="3758298142"/>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6219579" cy="657517"/>
          </a:xfrm>
        </p:spPr>
        <p:txBody>
          <a:bodyPr/>
          <a:lstStyle/>
          <a:p>
            <a:pPr rtl="0"/>
            <a:r>
              <a:rPr lang="x-none" sz="1600" dirty="0"/>
              <a:t>Impresoras láser</a:t>
            </a:r>
            <a:r>
              <a:rPr lang="en-US" altLang="en-US" dirty="0"/>
              <a:t/>
            </a:r>
            <a:br>
              <a:rPr lang="en-US" altLang="en-US" dirty="0"/>
            </a:br>
            <a:r>
              <a:rPr lang="x-none" dirty="0"/>
              <a:t>Características de las impresoras láser</a:t>
            </a:r>
          </a:p>
        </p:txBody>
      </p:sp>
      <p:sp>
        <p:nvSpPr>
          <p:cNvPr id="10" name="TextBox 9"/>
          <p:cNvSpPr txBox="1"/>
          <p:nvPr/>
        </p:nvSpPr>
        <p:spPr>
          <a:xfrm>
            <a:off x="6759019" y="4014276"/>
            <a:ext cx="2265624"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Conjunto de impresión a doble cara</a:t>
            </a:r>
          </a:p>
        </p:txBody>
      </p:sp>
      <p:pic>
        <p:nvPicPr>
          <p:cNvPr id="3" name="Picture 2" descr="This is a picture of a duplexing assembly."/>
          <p:cNvPicPr>
            <a:picLocks noChangeAspect="1"/>
          </p:cNvPicPr>
          <p:nvPr/>
        </p:nvPicPr>
        <p:blipFill>
          <a:blip r:embed="rId4"/>
          <a:stretch>
            <a:fillRect/>
          </a:stretch>
        </p:blipFill>
        <p:spPr>
          <a:xfrm>
            <a:off x="6759019" y="2254697"/>
            <a:ext cx="2265624" cy="1642058"/>
          </a:xfrm>
          <a:prstGeom prst="rect">
            <a:avLst/>
          </a:prstGeom>
        </p:spPr>
      </p:pic>
      <p:sp>
        <p:nvSpPr>
          <p:cNvPr id="7" name="TextBox 6"/>
          <p:cNvSpPr txBox="1"/>
          <p:nvPr/>
        </p:nvSpPr>
        <p:spPr>
          <a:xfrm>
            <a:off x="4534172" y="3995422"/>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Conjunto de fusor</a:t>
            </a:r>
          </a:p>
        </p:txBody>
      </p:sp>
      <p:pic>
        <p:nvPicPr>
          <p:cNvPr id="12" name="Picture 11" descr="This is a picture of a fuser assembly."/>
          <p:cNvPicPr>
            <a:picLocks noChangeAspect="1"/>
          </p:cNvPicPr>
          <p:nvPr/>
        </p:nvPicPr>
        <p:blipFill>
          <a:blip r:embed="rId5"/>
          <a:stretch>
            <a:fillRect/>
          </a:stretch>
        </p:blipFill>
        <p:spPr>
          <a:xfrm>
            <a:off x="3508341" y="2347274"/>
            <a:ext cx="3020849" cy="1492773"/>
          </a:xfrm>
          <a:prstGeom prst="rect">
            <a:avLst/>
          </a:prstGeom>
        </p:spPr>
      </p:pic>
      <p:sp>
        <p:nvSpPr>
          <p:cNvPr id="6" name="TextBox 5"/>
          <p:cNvSpPr txBox="1"/>
          <p:nvPr/>
        </p:nvSpPr>
        <p:spPr>
          <a:xfrm>
            <a:off x="1131096" y="4542176"/>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Cartucho de tóner</a:t>
            </a:r>
          </a:p>
        </p:txBody>
      </p:sp>
      <p:pic>
        <p:nvPicPr>
          <p:cNvPr id="14" name="Picture 13" descr="This is a picture of a toner cartridge."/>
          <p:cNvPicPr>
            <a:picLocks noChangeAspect="1"/>
          </p:cNvPicPr>
          <p:nvPr/>
        </p:nvPicPr>
        <p:blipFill>
          <a:blip r:embed="rId6"/>
          <a:stretch>
            <a:fillRect/>
          </a:stretch>
        </p:blipFill>
        <p:spPr>
          <a:xfrm>
            <a:off x="735290" y="2653846"/>
            <a:ext cx="1902397" cy="1790744"/>
          </a:xfrm>
          <a:prstGeom prst="rect">
            <a:avLst/>
          </a:prstGeom>
        </p:spPr>
      </p:pic>
      <p:sp>
        <p:nvSpPr>
          <p:cNvPr id="9" name="TextBox 8"/>
          <p:cNvSpPr txBox="1"/>
          <p:nvPr/>
        </p:nvSpPr>
        <p:spPr>
          <a:xfrm>
            <a:off x="7230238" y="1544454"/>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Rodillos de toma de papel</a:t>
            </a:r>
          </a:p>
        </p:txBody>
      </p:sp>
      <p:pic>
        <p:nvPicPr>
          <p:cNvPr id="4" name="Picture 3" descr="This is a picture of pick up rollers."/>
          <p:cNvPicPr>
            <a:picLocks noChangeAspect="1"/>
          </p:cNvPicPr>
          <p:nvPr/>
        </p:nvPicPr>
        <p:blipFill rotWithShape="1">
          <a:blip r:embed="rId7"/>
          <a:srcRect l="19647"/>
          <a:stretch/>
        </p:blipFill>
        <p:spPr>
          <a:xfrm>
            <a:off x="7117236" y="296135"/>
            <a:ext cx="1440435" cy="1152884"/>
          </a:xfrm>
          <a:prstGeom prst="rect">
            <a:avLst/>
          </a:prstGeom>
        </p:spPr>
      </p:pic>
      <p:sp>
        <p:nvSpPr>
          <p:cNvPr id="8" name="TextBox 7"/>
          <p:cNvSpPr txBox="1"/>
          <p:nvPr/>
        </p:nvSpPr>
        <p:spPr>
          <a:xfrm>
            <a:off x="4383345" y="1346491"/>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Rodillo de transferencia</a:t>
            </a:r>
          </a:p>
        </p:txBody>
      </p:sp>
      <p:pic>
        <p:nvPicPr>
          <p:cNvPr id="11" name="Picture 10" descr="This is a picture of a transfer roller."/>
          <p:cNvPicPr>
            <a:picLocks noChangeAspect="1"/>
          </p:cNvPicPr>
          <p:nvPr/>
        </p:nvPicPr>
        <p:blipFill>
          <a:blip r:embed="rId8"/>
          <a:stretch>
            <a:fillRect/>
          </a:stretch>
        </p:blipFill>
        <p:spPr>
          <a:xfrm flipV="1">
            <a:off x="3676455" y="827235"/>
            <a:ext cx="2543125" cy="363881"/>
          </a:xfrm>
          <a:prstGeom prst="rect">
            <a:avLst/>
          </a:prstGeom>
        </p:spPr>
      </p:pic>
      <p:sp>
        <p:nvSpPr>
          <p:cNvPr id="5" name="TextBox 4"/>
          <p:cNvSpPr txBox="1"/>
          <p:nvPr/>
        </p:nvSpPr>
        <p:spPr>
          <a:xfrm>
            <a:off x="537210" y="2193331"/>
            <a:ext cx="2217420"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Tambor de imágenes</a:t>
            </a:r>
          </a:p>
        </p:txBody>
      </p:sp>
      <p:pic>
        <p:nvPicPr>
          <p:cNvPr id="13" name="Picture 12" descr="This is a picture of an imaging drum."/>
          <p:cNvPicPr>
            <a:picLocks noChangeAspect="1"/>
          </p:cNvPicPr>
          <p:nvPr/>
        </p:nvPicPr>
        <p:blipFill>
          <a:blip r:embed="rId9"/>
          <a:stretch>
            <a:fillRect/>
          </a:stretch>
        </p:blipFill>
        <p:spPr>
          <a:xfrm>
            <a:off x="188537" y="920186"/>
            <a:ext cx="2814292" cy="1113301"/>
          </a:xfrm>
          <a:prstGeom prst="rect">
            <a:avLst/>
          </a:prstGeom>
        </p:spPr>
      </p:pic>
    </p:spTree>
    <p:custDataLst>
      <p:tags r:id="rId1"/>
    </p:custDataLst>
    <p:extLst>
      <p:ext uri="{BB962C8B-B14F-4D97-AF65-F5344CB8AC3E}">
        <p14:creationId xmlns:p14="http://schemas.microsoft.com/office/powerpoint/2010/main" val="1667451694"/>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impresión láser</a:t>
            </a:r>
            <a:r>
              <a:rPr lang="en-US" altLang="en-US" sz="1600" dirty="0"/>
              <a:t/>
            </a:r>
            <a:br>
              <a:rPr lang="en-US" altLang="en-US" sz="1600" dirty="0"/>
            </a:br>
            <a:r>
              <a:rPr lang="x-none"/>
              <a:t>Cómo funciona la impresión láser</a:t>
            </a:r>
          </a:p>
        </p:txBody>
      </p:sp>
      <p:sp>
        <p:nvSpPr>
          <p:cNvPr id="21" name="Content Placeholder 2"/>
          <p:cNvSpPr>
            <a:spLocks noGrp="1"/>
          </p:cNvSpPr>
          <p:nvPr>
            <p:ph idx="1"/>
          </p:nvPr>
        </p:nvSpPr>
        <p:spPr>
          <a:xfrm>
            <a:off x="-1" y="869729"/>
            <a:ext cx="5279168" cy="4155319"/>
          </a:xfrm>
        </p:spPr>
        <p:txBody>
          <a:bodyPr rIns="108000"/>
          <a:lstStyle/>
          <a:p>
            <a:pPr marL="0" indent="0" rtl="0">
              <a:buNone/>
            </a:pPr>
            <a:r>
              <a:rPr lang="x-none" dirty="0"/>
              <a:t>7 pasos del proceso de impresión láser</a:t>
            </a:r>
          </a:p>
          <a:p>
            <a:pPr marL="342900" indent="-342900" rtl="0">
              <a:buFont typeface="+mj-lt"/>
              <a:buAutoNum type="arabicPeriod"/>
            </a:pPr>
            <a:r>
              <a:rPr lang="x-none" sz="1400" dirty="0"/>
              <a:t>Procesamiento: convierte los datos en un formato imprimible.</a:t>
            </a:r>
          </a:p>
          <a:p>
            <a:pPr marL="342900" indent="-342900" rtl="0">
              <a:buFont typeface="+mj-lt"/>
              <a:buAutoNum type="arabicPeriod"/>
            </a:pPr>
            <a:r>
              <a:rPr lang="x-none" sz="1400" dirty="0"/>
              <a:t>Carga: el tambor está acondicionado para la nueva imagen.</a:t>
            </a:r>
          </a:p>
          <a:p>
            <a:pPr marL="342900" indent="-342900" rtl="0">
              <a:buFont typeface="+mj-lt"/>
              <a:buAutoNum type="arabicPeriod"/>
            </a:pPr>
            <a:r>
              <a:rPr lang="x-none" sz="1400" dirty="0"/>
              <a:t>Exposición: escriba la imagen en el tambor con un rayo láser</a:t>
            </a:r>
          </a:p>
          <a:p>
            <a:pPr marL="342900" indent="-342900" rtl="0">
              <a:buFont typeface="+mj-lt"/>
              <a:buAutoNum type="arabicPeriod"/>
            </a:pPr>
            <a:r>
              <a:rPr lang="x-none" sz="1400" dirty="0"/>
              <a:t>Revelado: el tóner se aplica a la imagen latente en el tambor.</a:t>
            </a:r>
          </a:p>
          <a:p>
            <a:pPr marL="342900" indent="-342900" rtl="0">
              <a:buFont typeface="+mj-lt"/>
              <a:buAutoNum type="arabicPeriod"/>
            </a:pPr>
            <a:r>
              <a:rPr lang="x-none" sz="1400" dirty="0"/>
              <a:t>Transferencia: a medida que el papel avanza, la imagen se transfiere al papel debido a una carga aplicada al papel</a:t>
            </a:r>
          </a:p>
          <a:p>
            <a:pPr marL="342900" indent="-342900" rtl="0">
              <a:buFont typeface="+mj-lt"/>
              <a:buAutoNum type="arabicPeriod"/>
            </a:pPr>
            <a:r>
              <a:rPr lang="x-none" sz="1400" dirty="0"/>
              <a:t>Fusión: se aplica calor y presión al papel</a:t>
            </a:r>
          </a:p>
          <a:p>
            <a:pPr marL="342900" indent="-342900" rtl="0">
              <a:buFont typeface="+mj-lt"/>
              <a:buAutoNum type="arabicPeriod"/>
            </a:pPr>
            <a:r>
              <a:rPr lang="x-none" sz="1400" dirty="0"/>
              <a:t>Limpieza: se elimina el exceso de tóner del tambor</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1350" y="886119"/>
            <a:ext cx="3766201" cy="3144182"/>
          </a:xfrm>
          <a:prstGeom prst="rect">
            <a:avLst/>
          </a:prstGeom>
        </p:spPr>
      </p:pic>
    </p:spTree>
    <p:custDataLst>
      <p:tags r:id="rId1"/>
    </p:custDataLst>
    <p:extLst>
      <p:ext uri="{BB962C8B-B14F-4D97-AF65-F5344CB8AC3E}">
        <p14:creationId xmlns:p14="http://schemas.microsoft.com/office/powerpoint/2010/main" val="3219881807"/>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Impresoras térmicas e impresoras de impacto</a:t>
            </a:r>
            <a:r>
              <a:rPr lang="en-US" altLang="en-US" dirty="0"/>
              <a:t/>
            </a:r>
            <a:br>
              <a:rPr lang="en-US" altLang="en-US" dirty="0"/>
            </a:br>
            <a:r>
              <a:rPr lang="x-none"/>
              <a:t>Características de la impresora térmica</a:t>
            </a:r>
          </a:p>
        </p:txBody>
      </p:sp>
      <p:sp>
        <p:nvSpPr>
          <p:cNvPr id="21" name="Content Placeholder 2"/>
          <p:cNvSpPr>
            <a:spLocks noGrp="1"/>
          </p:cNvSpPr>
          <p:nvPr>
            <p:ph idx="1"/>
          </p:nvPr>
        </p:nvSpPr>
        <p:spPr>
          <a:xfrm>
            <a:off x="176149" y="879156"/>
            <a:ext cx="5264531" cy="4155319"/>
          </a:xfrm>
        </p:spPr>
        <p:txBody>
          <a:bodyPr/>
          <a:lstStyle/>
          <a:p>
            <a:pPr rtl="0"/>
            <a:r>
              <a:rPr lang="x-none" sz="1400" dirty="0"/>
              <a:t>Las impresoras térmicas se utilizan en el sector minorista como parte de un sistema de caja registradora y en máquinas de fax más antiguas.</a:t>
            </a:r>
          </a:p>
          <a:p>
            <a:pPr rtl="0"/>
            <a:r>
              <a:rPr lang="x-none" sz="1400" dirty="0"/>
              <a:t>El calor del cabezal de impresión hace que la imagen esté en el papel.</a:t>
            </a:r>
          </a:p>
          <a:p>
            <a:pPr rtl="0"/>
            <a:r>
              <a:rPr lang="x-none" sz="1400" dirty="0"/>
              <a:t>Ventajas</a:t>
            </a:r>
          </a:p>
          <a:p>
            <a:pPr lvl="1" rtl="0"/>
            <a:r>
              <a:rPr lang="x-none" sz="1200" dirty="0"/>
              <a:t>Dura mucho tiempo debido a que cuenta con pocas partes móviles</a:t>
            </a:r>
          </a:p>
          <a:p>
            <a:pPr lvl="1" rtl="0"/>
            <a:r>
              <a:rPr lang="x-none" sz="1200" dirty="0"/>
              <a:t>Silencioso</a:t>
            </a:r>
          </a:p>
          <a:p>
            <a:pPr lvl="1" rtl="0"/>
            <a:r>
              <a:rPr lang="x-none" sz="1200" dirty="0"/>
              <a:t>Costo nulo de tinta o tóner.</a:t>
            </a:r>
          </a:p>
          <a:p>
            <a:pPr rtl="0"/>
            <a:r>
              <a:rPr lang="x-none" sz="1400" dirty="0"/>
              <a:t>Desventajas</a:t>
            </a:r>
          </a:p>
          <a:p>
            <a:pPr lvl="1" rtl="0"/>
            <a:r>
              <a:rPr lang="x-none" sz="1200" dirty="0"/>
              <a:t>El papel térmico es costoso y debe almacenarse a temperatura ambiente.</a:t>
            </a:r>
          </a:p>
          <a:p>
            <a:pPr lvl="1" rtl="0"/>
            <a:r>
              <a:rPr lang="x-none" sz="1200" dirty="0"/>
              <a:t>Las imágenes en papel térmico se degradan con el tiempo, son de mala calidad y no pueden estar en color.</a:t>
            </a:r>
          </a:p>
        </p:txBody>
      </p:sp>
      <p:pic>
        <p:nvPicPr>
          <p:cNvPr id="3" name="Picture 2" descr="This figure shows a picture of a thermal printer."/>
          <p:cNvPicPr>
            <a:picLocks noChangeAspect="1"/>
          </p:cNvPicPr>
          <p:nvPr/>
        </p:nvPicPr>
        <p:blipFill>
          <a:blip r:embed="rId4"/>
          <a:stretch>
            <a:fillRect/>
          </a:stretch>
        </p:blipFill>
        <p:spPr>
          <a:xfrm>
            <a:off x="5714999" y="999240"/>
            <a:ext cx="3350737" cy="3276993"/>
          </a:xfrm>
          <a:prstGeom prst="rect">
            <a:avLst/>
          </a:prstGeom>
        </p:spPr>
      </p:pic>
    </p:spTree>
    <p:custDataLst>
      <p:tags r:id="rId1"/>
    </p:custDataLst>
    <p:extLst>
      <p:ext uri="{BB962C8B-B14F-4D97-AF65-F5344CB8AC3E}">
        <p14:creationId xmlns:p14="http://schemas.microsoft.com/office/powerpoint/2010/main" val="3276411821"/>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Impresoras térmicas e impresoras de impacto</a:t>
            </a:r>
            <a:r>
              <a:rPr lang="en-US" altLang="en-US" dirty="0"/>
              <a:t/>
            </a:r>
            <a:br>
              <a:rPr lang="en-US" altLang="en-US" dirty="0"/>
            </a:br>
            <a:r>
              <a:rPr lang="x-none"/>
              <a:t>Características de la impresora de impacto</a:t>
            </a:r>
          </a:p>
        </p:txBody>
      </p:sp>
      <p:sp>
        <p:nvSpPr>
          <p:cNvPr id="21" name="Content Placeholder 2"/>
          <p:cNvSpPr>
            <a:spLocks noGrp="1"/>
          </p:cNvSpPr>
          <p:nvPr>
            <p:ph idx="1"/>
          </p:nvPr>
        </p:nvSpPr>
        <p:spPr>
          <a:xfrm>
            <a:off x="3937444" y="1158335"/>
            <a:ext cx="5220000" cy="3800726"/>
          </a:xfrm>
        </p:spPr>
        <p:txBody>
          <a:bodyPr/>
          <a:lstStyle/>
          <a:p>
            <a:pPr rtl="0"/>
            <a:r>
              <a:rPr lang="x-none" sz="1400" spc="-30" dirty="0"/>
              <a:t>Impresoras de impacto: matriz de puntos y sistema "margarita".</a:t>
            </a:r>
          </a:p>
          <a:p>
            <a:pPr rtl="0"/>
            <a:r>
              <a:rPr lang="x-none" sz="1400" dirty="0"/>
              <a:t>Cuentan con cabezales de impresión que golpean una cinta de tinta con un número específico de pines</a:t>
            </a:r>
          </a:p>
          <a:p>
            <a:pPr lvl="1" rtl="0"/>
            <a:r>
              <a:rPr lang="x-none" sz="1200" dirty="0"/>
              <a:t>Una mayor cantidad de pines significa mejor calidad</a:t>
            </a:r>
          </a:p>
          <a:p>
            <a:pPr rtl="0"/>
            <a:r>
              <a:rPr lang="x-none" sz="1400" dirty="0"/>
              <a:t>Ventajas</a:t>
            </a:r>
          </a:p>
          <a:p>
            <a:pPr lvl="1" rtl="0"/>
            <a:r>
              <a:rPr lang="x-none" sz="1200" dirty="0"/>
              <a:t>Las cintas son suministros menos costosos que otros tipos</a:t>
            </a:r>
          </a:p>
          <a:p>
            <a:pPr lvl="1" rtl="0"/>
            <a:r>
              <a:rPr lang="x-none" sz="1200" dirty="0"/>
              <a:t>Puede utilizar papel normal o papel de alimentación continua</a:t>
            </a:r>
          </a:p>
          <a:p>
            <a:pPr lvl="1" rtl="0"/>
            <a:r>
              <a:rPr lang="x-none" sz="1200" dirty="0"/>
              <a:t>Puede imprimir duplicados</a:t>
            </a:r>
          </a:p>
          <a:p>
            <a:pPr rtl="0"/>
            <a:r>
              <a:rPr lang="x-none" sz="1400" dirty="0"/>
              <a:t>Desventajas</a:t>
            </a:r>
          </a:p>
          <a:p>
            <a:pPr lvl="1" rtl="0"/>
            <a:r>
              <a:rPr lang="x-none" sz="1200" dirty="0"/>
              <a:t>Son ruidosas.</a:t>
            </a:r>
          </a:p>
          <a:p>
            <a:pPr lvl="1" rtl="0"/>
            <a:r>
              <a:rPr lang="x-none" sz="1200" dirty="0"/>
              <a:t>Los gráficos son de baja resolución</a:t>
            </a:r>
          </a:p>
          <a:p>
            <a:pPr lvl="1" rtl="0"/>
            <a:r>
              <a:rPr lang="x-none" sz="1200" dirty="0"/>
              <a:t>Las capacidades de colores son limitadas.</a:t>
            </a:r>
          </a:p>
        </p:txBody>
      </p:sp>
      <p:pic>
        <p:nvPicPr>
          <p:cNvPr id="2" name="Picture 1" descr="This figure shows a picture of an impact printer."/>
          <p:cNvPicPr>
            <a:picLocks noChangeAspect="1"/>
          </p:cNvPicPr>
          <p:nvPr/>
        </p:nvPicPr>
        <p:blipFill>
          <a:blip r:embed="rId4"/>
          <a:stretch>
            <a:fillRect/>
          </a:stretch>
        </p:blipFill>
        <p:spPr>
          <a:xfrm>
            <a:off x="131974" y="1158335"/>
            <a:ext cx="3805469" cy="2666246"/>
          </a:xfrm>
          <a:prstGeom prst="rect">
            <a:avLst/>
          </a:prstGeom>
        </p:spPr>
      </p:pic>
    </p:spTree>
    <p:custDataLst>
      <p:tags r:id="rId1"/>
    </p:custDataLst>
    <p:extLst>
      <p:ext uri="{BB962C8B-B14F-4D97-AF65-F5344CB8AC3E}">
        <p14:creationId xmlns:p14="http://schemas.microsoft.com/office/powerpoint/2010/main" val="2375385257"/>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Impresoras virtuales</a:t>
            </a:r>
            <a:r>
              <a:rPr lang="en-US" altLang="en-US" dirty="0"/>
              <a:t/>
            </a:r>
            <a:br>
              <a:rPr lang="en-US" altLang="en-US" dirty="0"/>
            </a:br>
            <a:r>
              <a:rPr lang="x-none"/>
              <a:t>Características de las impresoras virtuales</a:t>
            </a:r>
          </a:p>
        </p:txBody>
      </p:sp>
      <p:sp>
        <p:nvSpPr>
          <p:cNvPr id="21" name="Content Placeholder 2"/>
          <p:cNvSpPr>
            <a:spLocks noGrp="1"/>
          </p:cNvSpPr>
          <p:nvPr>
            <p:ph idx="1"/>
          </p:nvPr>
        </p:nvSpPr>
        <p:spPr>
          <a:xfrm>
            <a:off x="81880" y="832023"/>
            <a:ext cx="4650140" cy="4155319"/>
          </a:xfrm>
        </p:spPr>
        <p:txBody>
          <a:bodyPr/>
          <a:lstStyle/>
          <a:p>
            <a:pPr rtl="0"/>
            <a:r>
              <a:rPr lang="x-none" dirty="0"/>
              <a:t>Imprimir a un archivo</a:t>
            </a:r>
          </a:p>
          <a:p>
            <a:pPr rtl="0"/>
            <a:r>
              <a:rPr lang="x-none" dirty="0"/>
              <a:t>Imprimir a PDF</a:t>
            </a:r>
          </a:p>
          <a:p>
            <a:pPr rtl="0"/>
            <a:r>
              <a:rPr lang="x-none" dirty="0"/>
              <a:t>Imprimir a XPS (especificación de papel XML)</a:t>
            </a:r>
          </a:p>
          <a:p>
            <a:pPr rtl="0"/>
            <a:r>
              <a:rPr lang="x-none" dirty="0"/>
              <a:t>Imprimir a una imagen (como .JPG o .TIF)</a:t>
            </a:r>
          </a:p>
        </p:txBody>
      </p:sp>
      <p:pic>
        <p:nvPicPr>
          <p:cNvPr id="3" name="Picture 2" descr="This figue shows a picture of the General print options Window in Microsoft Windows."/>
          <p:cNvPicPr>
            <a:picLocks noChangeAspect="1"/>
          </p:cNvPicPr>
          <p:nvPr/>
        </p:nvPicPr>
        <p:blipFill>
          <a:blip r:embed="rId4"/>
          <a:stretch>
            <a:fillRect/>
          </a:stretch>
        </p:blipFill>
        <p:spPr>
          <a:xfrm>
            <a:off x="4464116" y="754145"/>
            <a:ext cx="4279401" cy="3430423"/>
          </a:xfrm>
          <a:prstGeom prst="rect">
            <a:avLst/>
          </a:prstGeom>
        </p:spPr>
      </p:pic>
    </p:spTree>
    <p:custDataLst>
      <p:tags r:id="rId1"/>
    </p:custDataLst>
    <p:extLst>
      <p:ext uri="{BB962C8B-B14F-4D97-AF65-F5344CB8AC3E}">
        <p14:creationId xmlns:p14="http://schemas.microsoft.com/office/powerpoint/2010/main" val="1618007679"/>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79603" cy="1802391"/>
          </a:xfrm>
        </p:spPr>
        <p:txBody>
          <a:bodyPr/>
          <a:lstStyle/>
          <a:p>
            <a:pPr rtl="0"/>
            <a:r>
              <a:rPr lang="x-none">
                <a:solidFill>
                  <a:schemeClr val="accent5">
                    <a:lumMod val="40000"/>
                    <a:lumOff val="60000"/>
                  </a:schemeClr>
                </a:solidFill>
              </a:rPr>
              <a:t>Capítulo 8: Impresoras </a:t>
            </a:r>
          </a:p>
        </p:txBody>
      </p:sp>
      <p:sp>
        <p:nvSpPr>
          <p:cNvPr id="3" name="Rectangle 2"/>
          <p:cNvSpPr/>
          <p:nvPr/>
        </p:nvSpPr>
        <p:spPr>
          <a:xfrm>
            <a:off x="628650" y="3436035"/>
            <a:ext cx="523875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Impresoras virtuales</a:t>
            </a:r>
            <a:r>
              <a:rPr lang="en-US" altLang="en-US" dirty="0"/>
              <a:t/>
            </a:r>
            <a:br>
              <a:rPr lang="en-US" altLang="en-US" dirty="0"/>
            </a:br>
            <a:r>
              <a:rPr lang="x-none"/>
              <a:t>Impresión en la nube</a:t>
            </a:r>
          </a:p>
        </p:txBody>
      </p:sp>
      <p:sp>
        <p:nvSpPr>
          <p:cNvPr id="21" name="Content Placeholder 2"/>
          <p:cNvSpPr>
            <a:spLocks noGrp="1"/>
          </p:cNvSpPr>
          <p:nvPr>
            <p:ph idx="1"/>
          </p:nvPr>
        </p:nvSpPr>
        <p:spPr>
          <a:xfrm>
            <a:off x="242136" y="822597"/>
            <a:ext cx="8788742" cy="1518429"/>
          </a:xfrm>
        </p:spPr>
        <p:txBody>
          <a:bodyPr/>
          <a:lstStyle/>
          <a:p>
            <a:pPr rtl="0"/>
            <a:r>
              <a:rPr lang="x-none"/>
              <a:t>Envía un trabajo de impresión a una impresora remota en algún lugar de la red.</a:t>
            </a:r>
          </a:p>
          <a:p>
            <a:pPr rtl="0"/>
            <a:r>
              <a:rPr lang="x-none"/>
              <a:t>Algunas empresas de impresión proporcionan el software que puede enviar trabajos de impresión a la ubicación más cercana.</a:t>
            </a:r>
          </a:p>
          <a:p>
            <a:pPr rtl="0"/>
            <a:r>
              <a:rPr lang="x-none"/>
              <a:t>Google Cloud Print le permite conectar la impresora a la web y enviar algo a su propia impresora, sin importar dónde se encuentre.</a:t>
            </a:r>
          </a:p>
        </p:txBody>
      </p:sp>
      <p:pic>
        <p:nvPicPr>
          <p:cNvPr id="2" name="Picture 1" descr="This figure shows a picture of printer and a mobile device connecting to a cloud printer."/>
          <p:cNvPicPr>
            <a:picLocks noChangeAspect="1"/>
          </p:cNvPicPr>
          <p:nvPr/>
        </p:nvPicPr>
        <p:blipFill>
          <a:blip r:embed="rId4"/>
          <a:stretch>
            <a:fillRect/>
          </a:stretch>
        </p:blipFill>
        <p:spPr>
          <a:xfrm>
            <a:off x="2241851" y="2571750"/>
            <a:ext cx="3423053" cy="2477481"/>
          </a:xfrm>
          <a:prstGeom prst="rect">
            <a:avLst/>
          </a:prstGeom>
        </p:spPr>
      </p:pic>
    </p:spTree>
    <p:custDataLst>
      <p:tags r:id="rId1"/>
    </p:custDataLst>
    <p:extLst>
      <p:ext uri="{BB962C8B-B14F-4D97-AF65-F5344CB8AC3E}">
        <p14:creationId xmlns:p14="http://schemas.microsoft.com/office/powerpoint/2010/main" val="700156858"/>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Impresoras 3D</a:t>
            </a:r>
            <a:r>
              <a:rPr lang="en-US" altLang="en-US" dirty="0"/>
              <a:t/>
            </a:r>
            <a:br>
              <a:rPr lang="en-US" altLang="en-US" dirty="0"/>
            </a:br>
            <a:r>
              <a:rPr lang="x-none"/>
              <a:t>Características de las impresoras 3D</a:t>
            </a:r>
          </a:p>
        </p:txBody>
      </p:sp>
      <p:sp>
        <p:nvSpPr>
          <p:cNvPr id="6" name="Content Placeholder 2"/>
          <p:cNvSpPr>
            <a:spLocks noGrp="1"/>
          </p:cNvSpPr>
          <p:nvPr>
            <p:ph idx="1"/>
          </p:nvPr>
        </p:nvSpPr>
        <p:spPr>
          <a:xfrm>
            <a:off x="298698" y="907437"/>
            <a:ext cx="4425179" cy="4155319"/>
          </a:xfrm>
        </p:spPr>
        <p:txBody>
          <a:bodyPr/>
          <a:lstStyle/>
          <a:p>
            <a:pPr rtl="0"/>
            <a:r>
              <a:rPr lang="x-none" dirty="0"/>
              <a:t>Se utilizan para crear objetos tridimensionales.</a:t>
            </a:r>
          </a:p>
          <a:p>
            <a:pPr rtl="0"/>
            <a:r>
              <a:rPr lang="x-none" dirty="0"/>
              <a:t>Utiliza un filamento de plástico u otro medio para crear el objeto.</a:t>
            </a:r>
          </a:p>
        </p:txBody>
      </p:sp>
      <p:pic>
        <p:nvPicPr>
          <p:cNvPr id="4" name="Picture 3" descr="This figure shows a picture of a 3-D printer."/>
          <p:cNvPicPr>
            <a:picLocks noChangeAspect="1"/>
          </p:cNvPicPr>
          <p:nvPr/>
        </p:nvPicPr>
        <p:blipFill>
          <a:blip r:embed="rId4"/>
          <a:stretch>
            <a:fillRect/>
          </a:stretch>
        </p:blipFill>
        <p:spPr>
          <a:xfrm>
            <a:off x="4723877" y="961534"/>
            <a:ext cx="1992328" cy="3358496"/>
          </a:xfrm>
          <a:prstGeom prst="rect">
            <a:avLst/>
          </a:prstGeom>
        </p:spPr>
      </p:pic>
    </p:spTree>
    <p:custDataLst>
      <p:tags r:id="rId1"/>
    </p:custDataLst>
    <p:extLst>
      <p:ext uri="{BB962C8B-B14F-4D97-AF65-F5344CB8AC3E}">
        <p14:creationId xmlns:p14="http://schemas.microsoft.com/office/powerpoint/2010/main" val="1079694055"/>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44263"/>
            <a:ext cx="3131318" cy="757551"/>
          </a:xfrm>
        </p:spPr>
        <p:txBody>
          <a:bodyPr/>
          <a:lstStyle/>
          <a:p>
            <a:pPr rtl="0"/>
            <a:r>
              <a:rPr lang="x-none" sz="1600" dirty="0"/>
              <a:t>Impresoras 3D</a:t>
            </a:r>
            <a:r>
              <a:rPr lang="en-US" altLang="en-US" dirty="0"/>
              <a:t/>
            </a:r>
            <a:br>
              <a:rPr lang="en-US" altLang="en-US" dirty="0"/>
            </a:br>
            <a:r>
              <a:rPr lang="x-none" dirty="0"/>
              <a:t>Partes de las impresoras 3D</a:t>
            </a:r>
          </a:p>
        </p:txBody>
      </p:sp>
      <p:sp>
        <p:nvSpPr>
          <p:cNvPr id="8" name="TextBox 7"/>
          <p:cNvSpPr txBox="1"/>
          <p:nvPr/>
        </p:nvSpPr>
        <p:spPr>
          <a:xfrm>
            <a:off x="5721246" y="4297080"/>
            <a:ext cx="2188688"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Cama de impresión</a:t>
            </a:r>
          </a:p>
        </p:txBody>
      </p:sp>
      <p:pic>
        <p:nvPicPr>
          <p:cNvPr id="18" name="Picture 17" descr="This image is of a print bed."/>
          <p:cNvPicPr>
            <a:picLocks noChangeAspect="1"/>
          </p:cNvPicPr>
          <p:nvPr/>
        </p:nvPicPr>
        <p:blipFill>
          <a:blip r:embed="rId4"/>
          <a:stretch>
            <a:fillRect/>
          </a:stretch>
        </p:blipFill>
        <p:spPr>
          <a:xfrm>
            <a:off x="5721246" y="2762264"/>
            <a:ext cx="2188688" cy="1445969"/>
          </a:xfrm>
          <a:prstGeom prst="rect">
            <a:avLst/>
          </a:prstGeom>
        </p:spPr>
      </p:pic>
      <p:sp>
        <p:nvSpPr>
          <p:cNvPr id="10" name="TextBox 9"/>
          <p:cNvSpPr txBox="1"/>
          <p:nvPr/>
        </p:nvSpPr>
        <p:spPr>
          <a:xfrm>
            <a:off x="3131319" y="4542177"/>
            <a:ext cx="1552860"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Boquilla de extremo caliente</a:t>
            </a:r>
          </a:p>
        </p:txBody>
      </p:sp>
      <p:pic>
        <p:nvPicPr>
          <p:cNvPr id="16" name="Picture 15" descr="This image is of a hotend nozzle."/>
          <p:cNvPicPr>
            <a:picLocks noChangeAspect="1"/>
          </p:cNvPicPr>
          <p:nvPr/>
        </p:nvPicPr>
        <p:blipFill>
          <a:blip r:embed="rId5"/>
          <a:stretch>
            <a:fillRect/>
          </a:stretch>
        </p:blipFill>
        <p:spPr>
          <a:xfrm>
            <a:off x="3051308" y="2648930"/>
            <a:ext cx="1707911" cy="1799243"/>
          </a:xfrm>
          <a:prstGeom prst="rect">
            <a:avLst/>
          </a:prstGeom>
        </p:spPr>
      </p:pic>
      <p:sp>
        <p:nvSpPr>
          <p:cNvPr id="9" name="TextBox 8"/>
          <p:cNvSpPr txBox="1"/>
          <p:nvPr/>
        </p:nvSpPr>
        <p:spPr>
          <a:xfrm>
            <a:off x="6069915" y="2119489"/>
            <a:ext cx="1305733"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Eje</a:t>
            </a:r>
          </a:p>
        </p:txBody>
      </p:sp>
      <p:pic>
        <p:nvPicPr>
          <p:cNvPr id="17" name="Picture 16" descr="This image is of an axis."/>
          <p:cNvPicPr>
            <a:picLocks noChangeAspect="1"/>
          </p:cNvPicPr>
          <p:nvPr/>
        </p:nvPicPr>
        <p:blipFill>
          <a:blip r:embed="rId6"/>
          <a:stretch>
            <a:fillRect/>
          </a:stretch>
        </p:blipFill>
        <p:spPr>
          <a:xfrm>
            <a:off x="5570416" y="492507"/>
            <a:ext cx="2186478" cy="1501164"/>
          </a:xfrm>
          <a:prstGeom prst="rect">
            <a:avLst/>
          </a:prstGeom>
        </p:spPr>
      </p:pic>
      <p:sp>
        <p:nvSpPr>
          <p:cNvPr id="7" name="TextBox 6"/>
          <p:cNvSpPr txBox="1"/>
          <p:nvPr/>
        </p:nvSpPr>
        <p:spPr>
          <a:xfrm>
            <a:off x="3250712" y="2119488"/>
            <a:ext cx="1305733"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Alimentador</a:t>
            </a:r>
          </a:p>
        </p:txBody>
      </p:sp>
      <p:pic>
        <p:nvPicPr>
          <p:cNvPr id="15" name="Picture 14" descr="This image is of a feeder."/>
          <p:cNvPicPr>
            <a:picLocks noChangeAspect="1"/>
          </p:cNvPicPr>
          <p:nvPr/>
        </p:nvPicPr>
        <p:blipFill>
          <a:blip r:embed="rId7"/>
          <a:stretch>
            <a:fillRect/>
          </a:stretch>
        </p:blipFill>
        <p:spPr>
          <a:xfrm>
            <a:off x="3119447" y="475341"/>
            <a:ext cx="1569808" cy="1497169"/>
          </a:xfrm>
          <a:prstGeom prst="rect">
            <a:avLst/>
          </a:prstGeom>
        </p:spPr>
      </p:pic>
      <p:sp>
        <p:nvSpPr>
          <p:cNvPr id="5" name="TextBox 4"/>
          <p:cNvSpPr txBox="1"/>
          <p:nvPr/>
        </p:nvSpPr>
        <p:spPr>
          <a:xfrm>
            <a:off x="922134" y="3070023"/>
            <a:ext cx="1305733"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Filamento</a:t>
            </a:r>
          </a:p>
        </p:txBody>
      </p:sp>
      <p:pic>
        <p:nvPicPr>
          <p:cNvPr id="2" name="Picture 1" descr="This image is of filament."/>
          <p:cNvPicPr>
            <a:picLocks noChangeAspect="1"/>
          </p:cNvPicPr>
          <p:nvPr/>
        </p:nvPicPr>
        <p:blipFill>
          <a:blip r:embed="rId8"/>
          <a:stretch>
            <a:fillRect/>
          </a:stretch>
        </p:blipFill>
        <p:spPr>
          <a:xfrm>
            <a:off x="254524" y="1069290"/>
            <a:ext cx="2246770" cy="1859254"/>
          </a:xfrm>
          <a:prstGeom prst="rect">
            <a:avLst/>
          </a:prstGeom>
        </p:spPr>
      </p:pic>
    </p:spTree>
    <p:custDataLst>
      <p:tags r:id="rId1"/>
    </p:custDataLst>
    <p:extLst>
      <p:ext uri="{BB962C8B-B14F-4D97-AF65-F5344CB8AC3E}">
        <p14:creationId xmlns:p14="http://schemas.microsoft.com/office/powerpoint/2010/main" val="55666850"/>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8.3 Instalación y configuración de impresoras</a:t>
            </a:r>
          </a:p>
        </p:txBody>
      </p:sp>
    </p:spTree>
    <p:custDataLst>
      <p:tags r:id="rId1"/>
    </p:custDataLst>
    <p:extLst>
      <p:ext uri="{BB962C8B-B14F-4D97-AF65-F5344CB8AC3E}">
        <p14:creationId xmlns:p14="http://schemas.microsoft.com/office/powerpoint/2010/main" val="2020234725"/>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y actualización de una impresora</a:t>
            </a:r>
            <a:r>
              <a:rPr lang="en-US" altLang="en-US" dirty="0"/>
              <a:t/>
            </a:r>
            <a:br>
              <a:rPr lang="en-US" altLang="en-US" dirty="0"/>
            </a:br>
            <a:r>
              <a:rPr lang="x-none"/>
              <a:t>Instalación de una impresora</a:t>
            </a:r>
          </a:p>
        </p:txBody>
      </p:sp>
      <p:sp>
        <p:nvSpPr>
          <p:cNvPr id="21" name="Content Placeholder 2"/>
          <p:cNvSpPr>
            <a:spLocks noGrp="1"/>
          </p:cNvSpPr>
          <p:nvPr>
            <p:ph idx="1"/>
          </p:nvPr>
        </p:nvSpPr>
        <p:spPr>
          <a:xfrm>
            <a:off x="81881" y="832023"/>
            <a:ext cx="4857442" cy="4155319"/>
          </a:xfrm>
        </p:spPr>
        <p:txBody>
          <a:bodyPr/>
          <a:lstStyle/>
          <a:p>
            <a:pPr rtl="0"/>
            <a:r>
              <a:rPr lang="x-none" dirty="0"/>
              <a:t>Siga las instrucciones del fabricante.</a:t>
            </a:r>
          </a:p>
          <a:p>
            <a:pPr rtl="0"/>
            <a:r>
              <a:rPr lang="x-none" dirty="0"/>
              <a:t>Quite todo el material de embalaje y consérvelo por si necesita devolverlo.</a:t>
            </a:r>
          </a:p>
          <a:p>
            <a:pPr rtl="0"/>
            <a:r>
              <a:rPr lang="x-none" dirty="0"/>
              <a:t>Algunas veces, la impresora se instala </a:t>
            </a:r>
            <a:r>
              <a:rPr lang="x-none" i="1" dirty="0"/>
              <a:t>antes</a:t>
            </a:r>
            <a:r>
              <a:rPr lang="x-none" dirty="0"/>
              <a:t> de conectar la impresora a la computadora.</a:t>
            </a:r>
          </a:p>
          <a:p>
            <a:pPr rtl="0"/>
            <a:r>
              <a:rPr lang="x-none" dirty="0"/>
              <a:t>Conecte el cable a la impresora y a la computadora o conecte el cable de red.</a:t>
            </a:r>
          </a:p>
          <a:p>
            <a:pPr rtl="0"/>
            <a:r>
              <a:rPr lang="x-none" dirty="0"/>
              <a:t>Conecte el cable de alimentación.</a:t>
            </a:r>
          </a:p>
        </p:txBody>
      </p:sp>
      <p:pic>
        <p:nvPicPr>
          <p:cNvPr id="2" name="Picture 1" descr="This figure shows a picture of a desk with a computer and a printer."/>
          <p:cNvPicPr>
            <a:picLocks noChangeAspect="1"/>
          </p:cNvPicPr>
          <p:nvPr/>
        </p:nvPicPr>
        <p:blipFill>
          <a:blip r:embed="rId4"/>
          <a:stretch>
            <a:fillRect/>
          </a:stretch>
        </p:blipFill>
        <p:spPr>
          <a:xfrm>
            <a:off x="5089341" y="848412"/>
            <a:ext cx="3663196" cy="2843360"/>
          </a:xfrm>
          <a:prstGeom prst="rect">
            <a:avLst/>
          </a:prstGeom>
        </p:spPr>
      </p:pic>
    </p:spTree>
    <p:custDataLst>
      <p:tags r:id="rId1"/>
    </p:custDataLst>
    <p:extLst>
      <p:ext uri="{BB962C8B-B14F-4D97-AF65-F5344CB8AC3E}">
        <p14:creationId xmlns:p14="http://schemas.microsoft.com/office/powerpoint/2010/main" val="861406491"/>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y actualización de una impresora</a:t>
            </a:r>
            <a:r>
              <a:rPr lang="en-US" altLang="en-US" dirty="0"/>
              <a:t/>
            </a:r>
            <a:br>
              <a:rPr lang="en-US" altLang="en-US" dirty="0"/>
            </a:br>
            <a:r>
              <a:rPr lang="x-none"/>
              <a:t>Práctica de laboratorio: Instalación de una impresora</a:t>
            </a:r>
          </a:p>
        </p:txBody>
      </p:sp>
      <p:sp>
        <p:nvSpPr>
          <p:cNvPr id="3" name="Content Placeholder 2"/>
          <p:cNvSpPr>
            <a:spLocks noGrp="1"/>
          </p:cNvSpPr>
          <p:nvPr>
            <p:ph idx="1"/>
          </p:nvPr>
        </p:nvSpPr>
        <p:spPr>
          <a:xfrm>
            <a:off x="89357" y="994817"/>
            <a:ext cx="8814613" cy="1576933"/>
          </a:xfrm>
        </p:spPr>
        <p:txBody>
          <a:bodyPr/>
          <a:lstStyle/>
          <a:p>
            <a:pPr marL="0" indent="0" rtl="0">
              <a:buNone/>
            </a:pPr>
            <a:r>
              <a:rPr lang="x-none" dirty="0"/>
              <a:t>En esta práctica de laboratorio, instalará una impresora. Deberá encontrar, descargar y actualizar el controlador y el software de la impresora.</a:t>
            </a:r>
          </a:p>
        </p:txBody>
      </p:sp>
    </p:spTree>
    <p:custDataLst>
      <p:tags r:id="rId1"/>
    </p:custDataLst>
    <p:extLst>
      <p:ext uri="{BB962C8B-B14F-4D97-AF65-F5344CB8AC3E}">
        <p14:creationId xmlns:p14="http://schemas.microsoft.com/office/powerpoint/2010/main" val="1788747385"/>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Instalación y actualización de una impresora</a:t>
            </a:r>
            <a:r>
              <a:rPr lang="en-US" altLang="en-US" dirty="0"/>
              <a:t/>
            </a:r>
            <a:br>
              <a:rPr lang="en-US" altLang="en-US" dirty="0"/>
            </a:br>
            <a:r>
              <a:rPr lang="x-none"/>
              <a:t>Probar las funciones de la impresora</a:t>
            </a:r>
          </a:p>
        </p:txBody>
      </p:sp>
      <p:sp>
        <p:nvSpPr>
          <p:cNvPr id="3" name="Content Placeholder 2"/>
          <p:cNvSpPr>
            <a:spLocks noGrp="1"/>
          </p:cNvSpPr>
          <p:nvPr>
            <p:ph idx="1"/>
          </p:nvPr>
        </p:nvSpPr>
        <p:spPr>
          <a:xfrm>
            <a:off x="144064" y="798944"/>
            <a:ext cx="3033476" cy="4155319"/>
          </a:xfrm>
        </p:spPr>
        <p:txBody>
          <a:bodyPr/>
          <a:lstStyle/>
          <a:p>
            <a:pPr rtl="0"/>
            <a:r>
              <a:rPr lang="x-none" dirty="0"/>
              <a:t>Pruebe todas las funciones, incluidas las siguientes:</a:t>
            </a:r>
          </a:p>
          <a:p>
            <a:pPr lvl="1" rtl="0"/>
            <a:r>
              <a:rPr lang="x-none" dirty="0"/>
              <a:t>Documentos a doble cara</a:t>
            </a:r>
          </a:p>
          <a:p>
            <a:pPr lvl="1" rtl="0"/>
            <a:r>
              <a:rPr lang="x-none" dirty="0"/>
              <a:t>Diferentes bandejas de papel</a:t>
            </a:r>
          </a:p>
          <a:p>
            <a:pPr lvl="1" rtl="0"/>
            <a:r>
              <a:rPr lang="x-none" dirty="0"/>
              <a:t>Escala de grises y color</a:t>
            </a:r>
          </a:p>
          <a:p>
            <a:pPr lvl="1" rtl="0"/>
            <a:r>
              <a:rPr lang="x-none" dirty="0"/>
              <a:t>Modo borrador</a:t>
            </a:r>
          </a:p>
          <a:p>
            <a:pPr lvl="1" rtl="0"/>
            <a:r>
              <a:rPr lang="x-none" dirty="0"/>
              <a:t>Intercalación</a:t>
            </a:r>
          </a:p>
        </p:txBody>
      </p:sp>
      <p:pic>
        <p:nvPicPr>
          <p:cNvPr id="2" name="Picture 1" descr="This figure shows a picture of the Windows printing Layout window for setting orientation and page order and a picture of the Windows advanced print options window."/>
          <p:cNvPicPr>
            <a:picLocks noChangeAspect="1"/>
          </p:cNvPicPr>
          <p:nvPr/>
        </p:nvPicPr>
        <p:blipFill>
          <a:blip r:embed="rId4"/>
          <a:stretch>
            <a:fillRect/>
          </a:stretch>
        </p:blipFill>
        <p:spPr>
          <a:xfrm>
            <a:off x="3080915" y="1218214"/>
            <a:ext cx="5904518" cy="2853380"/>
          </a:xfrm>
          <a:prstGeom prst="rect">
            <a:avLst/>
          </a:prstGeom>
        </p:spPr>
      </p:pic>
    </p:spTree>
    <p:custDataLst>
      <p:tags r:id="rId1"/>
    </p:custDataLst>
    <p:extLst>
      <p:ext uri="{BB962C8B-B14F-4D97-AF65-F5344CB8AC3E}">
        <p14:creationId xmlns:p14="http://schemas.microsoft.com/office/powerpoint/2010/main" val="1296139388"/>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Opciones de configuración y configuración predeterminada</a:t>
            </a:r>
            <a:r>
              <a:rPr lang="en-US" altLang="en-US" dirty="0"/>
              <a:t/>
            </a:r>
            <a:br>
              <a:rPr lang="en-US" altLang="en-US" dirty="0"/>
            </a:br>
            <a:r>
              <a:rPr lang="x-none"/>
              <a:t>Valores de configuración comunes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353" y="861463"/>
            <a:ext cx="5096464" cy="210015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6301" y="2296556"/>
            <a:ext cx="2131675" cy="126682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5546" y="3387954"/>
            <a:ext cx="1950718" cy="762000"/>
          </a:xfrm>
          <a:prstGeom prst="rect">
            <a:avLst/>
          </a:prstGeom>
        </p:spPr>
      </p:pic>
    </p:spTree>
    <p:custDataLst>
      <p:tags r:id="rId1"/>
    </p:custDataLst>
    <p:extLst>
      <p:ext uri="{BB962C8B-B14F-4D97-AF65-F5344CB8AC3E}">
        <p14:creationId xmlns:p14="http://schemas.microsoft.com/office/powerpoint/2010/main" val="2897703577"/>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Optimización del rendimiento de la impresora</a:t>
            </a:r>
            <a:r>
              <a:rPr lang="en-US" altLang="en-US" dirty="0"/>
              <a:t/>
            </a:r>
            <a:br>
              <a:rPr lang="en-US" altLang="en-US" dirty="0"/>
            </a:br>
            <a:r>
              <a:rPr lang="x-none"/>
              <a:t>optimización del software</a:t>
            </a:r>
          </a:p>
        </p:txBody>
      </p:sp>
      <p:sp>
        <p:nvSpPr>
          <p:cNvPr id="8" name="Content Placeholder 2"/>
          <p:cNvSpPr>
            <a:spLocks noGrp="1"/>
          </p:cNvSpPr>
          <p:nvPr>
            <p:ph idx="1"/>
          </p:nvPr>
        </p:nvSpPr>
        <p:spPr>
          <a:xfrm>
            <a:off x="5309954" y="1185445"/>
            <a:ext cx="3628305" cy="3226300"/>
          </a:xfrm>
        </p:spPr>
        <p:txBody>
          <a:bodyPr/>
          <a:lstStyle/>
          <a:p>
            <a:pPr rtl="0"/>
            <a:r>
              <a:rPr lang="x-none" dirty="0"/>
              <a:t>Utilice el software del controlador de impresión para</a:t>
            </a:r>
          </a:p>
          <a:p>
            <a:pPr lvl="1" rtl="0"/>
            <a:r>
              <a:rPr lang="x-none" dirty="0"/>
              <a:t>Determinar la configuración del administrador de cola de impresión</a:t>
            </a:r>
          </a:p>
          <a:p>
            <a:pPr lvl="1" rtl="0"/>
            <a:r>
              <a:rPr lang="x-none" dirty="0"/>
              <a:t>Calibrar la impresora (color)</a:t>
            </a:r>
          </a:p>
          <a:p>
            <a:pPr lvl="1" rtl="0"/>
            <a:r>
              <a:rPr lang="x-none" dirty="0"/>
              <a:t>Configurar la orientación del papel</a:t>
            </a:r>
          </a:p>
        </p:txBody>
      </p:sp>
      <p:pic>
        <p:nvPicPr>
          <p:cNvPr id="2" name="Picture 1" descr="This figure shows a picture of the print Layout window in Microsoft Windows. In this window landscape and portrait orientation can be chosen."/>
          <p:cNvPicPr>
            <a:picLocks noChangeAspect="1"/>
          </p:cNvPicPr>
          <p:nvPr/>
        </p:nvPicPr>
        <p:blipFill>
          <a:blip r:embed="rId4"/>
          <a:stretch>
            <a:fillRect/>
          </a:stretch>
        </p:blipFill>
        <p:spPr>
          <a:xfrm>
            <a:off x="603316" y="944300"/>
            <a:ext cx="4294742" cy="3541533"/>
          </a:xfrm>
          <a:prstGeom prst="rect">
            <a:avLst/>
          </a:prstGeom>
        </p:spPr>
      </p:pic>
    </p:spTree>
    <p:custDataLst>
      <p:tags r:id="rId1"/>
    </p:custDataLst>
    <p:extLst>
      <p:ext uri="{BB962C8B-B14F-4D97-AF65-F5344CB8AC3E}">
        <p14:creationId xmlns:p14="http://schemas.microsoft.com/office/powerpoint/2010/main" val="996489008"/>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Optimización del rendimiento de la impresora</a:t>
            </a:r>
            <a:r>
              <a:rPr lang="en-US" altLang="en-US" dirty="0"/>
              <a:t/>
            </a:r>
            <a:br>
              <a:rPr lang="en-US" altLang="en-US" dirty="0"/>
            </a:br>
            <a:r>
              <a:rPr lang="x-none"/>
              <a:t>Optimización del hardware</a:t>
            </a:r>
          </a:p>
        </p:txBody>
      </p:sp>
      <p:sp>
        <p:nvSpPr>
          <p:cNvPr id="8" name="Content Placeholder 2"/>
          <p:cNvSpPr>
            <a:spLocks noGrp="1"/>
          </p:cNvSpPr>
          <p:nvPr>
            <p:ph idx="1"/>
          </p:nvPr>
        </p:nvSpPr>
        <p:spPr>
          <a:xfrm>
            <a:off x="6103021" y="1185445"/>
            <a:ext cx="2588494" cy="3226300"/>
          </a:xfrm>
        </p:spPr>
        <p:txBody>
          <a:bodyPr/>
          <a:lstStyle/>
          <a:p>
            <a:pPr rtl="0"/>
            <a:r>
              <a:rPr lang="x-none"/>
              <a:t>Firmware</a:t>
            </a:r>
          </a:p>
          <a:p>
            <a:pPr rtl="0"/>
            <a:r>
              <a:rPr lang="x-none"/>
              <a:t>Memoria de la impresora</a:t>
            </a:r>
          </a:p>
        </p:txBody>
      </p:sp>
      <p:pic>
        <p:nvPicPr>
          <p:cNvPr id="3" name="Picture 2" descr="This figure shows a picture of printer memory."/>
          <p:cNvPicPr>
            <a:picLocks noChangeAspect="1"/>
          </p:cNvPicPr>
          <p:nvPr/>
        </p:nvPicPr>
        <p:blipFill>
          <a:blip r:embed="rId4"/>
          <a:stretch>
            <a:fillRect/>
          </a:stretch>
        </p:blipFill>
        <p:spPr>
          <a:xfrm>
            <a:off x="593889" y="1092443"/>
            <a:ext cx="5509132" cy="3249728"/>
          </a:xfrm>
          <a:prstGeom prst="rect">
            <a:avLst/>
          </a:prstGeom>
        </p:spPr>
      </p:pic>
    </p:spTree>
    <p:custDataLst>
      <p:tags r:id="rId1"/>
    </p:custDataLst>
    <p:extLst>
      <p:ext uri="{BB962C8B-B14F-4D97-AF65-F5344CB8AC3E}">
        <p14:creationId xmlns:p14="http://schemas.microsoft.com/office/powerpoint/2010/main" val="146192900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7" y="1103744"/>
            <a:ext cx="8853286" cy="3418829"/>
          </a:xfrm>
        </p:spPr>
        <p:txBody>
          <a:bodyPr/>
          <a:lstStyle/>
          <a:p>
            <a:pPr rtl="0" eaLnBrk="1" hangingPunct="1">
              <a:spcBef>
                <a:spcPct val="30000"/>
              </a:spcBef>
            </a:pPr>
            <a:r>
              <a:rPr lang="x-none"/>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a:t>Las actividades de "Verifique su Comprensión" </a:t>
            </a:r>
            <a:r>
              <a:rPr lang="x-none" b="1" i="1"/>
              <a:t>no </a:t>
            </a:r>
            <a:r>
              <a:rPr lang="x-none"/>
              <a:t>afectan las calificaciones de los alumnos.</a:t>
            </a:r>
          </a:p>
          <a:p>
            <a:pPr rtl="0" eaLnBrk="1" hangingPunct="1">
              <a:spcBef>
                <a:spcPct val="30000"/>
              </a:spcBef>
            </a:pPr>
            <a:r>
              <a:rPr lang="x-none"/>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b="1" i="1"/>
              <a:t>cualquier</a:t>
            </a:r>
            <a:r>
              <a:rPr lang="x-none"/>
              <a:t> respuesta que seleccionen. </a:t>
            </a:r>
          </a:p>
          <a:p>
            <a:pPr rtl="0" eaLnBrk="1" hangingPunct="1">
              <a:spcBef>
                <a:spcPct val="30000"/>
              </a:spcBef>
            </a:pPr>
            <a:r>
              <a:rPr lang="x-none"/>
              <a:t>Las actividades de ¿Qué conoce hasta ahora? </a:t>
            </a:r>
            <a:r>
              <a:rPr lang="x-none" b="1" i="1"/>
              <a:t>no afectan directamente </a:t>
            </a:r>
            <a:r>
              <a:rPr lang="x-none"/>
              <a:t>las calificaciones de los alumnos; no obstante, los comentarios pueden presentar contenido que aparece posteriormente en pruebas y exámenes, por lo que es importante que los alumnos completen las actividades de ¿Qué conoce hasta ahora? </a:t>
            </a:r>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4065046057"/>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213225" cy="1802391"/>
          </a:xfrm>
        </p:spPr>
        <p:txBody>
          <a:bodyPr/>
          <a:lstStyle/>
          <a:p>
            <a:pPr rtl="0"/>
            <a:r>
              <a:rPr lang="x-none" sz="4000" dirty="0">
                <a:solidFill>
                  <a:schemeClr val="accent5">
                    <a:lumMod val="40000"/>
                    <a:lumOff val="60000"/>
                  </a:schemeClr>
                </a:solidFill>
              </a:rPr>
              <a:t>8.4 Uso compartido de impresoras</a:t>
            </a:r>
          </a:p>
        </p:txBody>
      </p:sp>
    </p:spTree>
    <p:custDataLst>
      <p:tags r:id="rId1"/>
    </p:custDataLst>
    <p:extLst>
      <p:ext uri="{BB962C8B-B14F-4D97-AF65-F5344CB8AC3E}">
        <p14:creationId xmlns:p14="http://schemas.microsoft.com/office/powerpoint/2010/main" val="1437052390"/>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del sistema operativo para compartir impresoras</a:t>
            </a:r>
            <a:r>
              <a:rPr lang="en-US" altLang="en-US" dirty="0"/>
              <a:t/>
            </a:r>
            <a:br>
              <a:rPr lang="en-US" altLang="en-US" dirty="0"/>
            </a:br>
            <a:r>
              <a:rPr lang="x-none"/>
              <a:t>Configuración del uso compartido de impresoras</a:t>
            </a:r>
          </a:p>
        </p:txBody>
      </p:sp>
      <p:sp>
        <p:nvSpPr>
          <p:cNvPr id="8" name="Content Placeholder 2"/>
          <p:cNvSpPr>
            <a:spLocks noGrp="1"/>
          </p:cNvSpPr>
          <p:nvPr>
            <p:ph idx="1"/>
          </p:nvPr>
        </p:nvSpPr>
        <p:spPr>
          <a:xfrm>
            <a:off x="181773" y="1015763"/>
            <a:ext cx="2755737" cy="1322085"/>
          </a:xfrm>
        </p:spPr>
        <p:txBody>
          <a:bodyPr/>
          <a:lstStyle/>
          <a:p>
            <a:pPr rtl="0"/>
            <a:r>
              <a:rPr lang="x-none" dirty="0"/>
              <a:t>Quienes se conecten a la impresora compartida deben tener el controlador de impresión correcto.</a:t>
            </a:r>
          </a:p>
          <a:p>
            <a:pPr lvl="1" rtl="0"/>
            <a:r>
              <a:rPr lang="x-none" dirty="0"/>
              <a:t>Windows puede hacer esto automáticamente.</a:t>
            </a:r>
          </a:p>
        </p:txBody>
      </p:sp>
      <p:pic>
        <p:nvPicPr>
          <p:cNvPr id="2" name="Picture 1" descr="This is a picture of the Windows Advanced sharing settings."/>
          <p:cNvPicPr>
            <a:picLocks noChangeAspect="1"/>
          </p:cNvPicPr>
          <p:nvPr/>
        </p:nvPicPr>
        <p:blipFill rotWithShape="1">
          <a:blip r:embed="rId4"/>
          <a:srcRect t="6862" b="52327"/>
          <a:stretch/>
        </p:blipFill>
        <p:spPr>
          <a:xfrm>
            <a:off x="3742441" y="1008669"/>
            <a:ext cx="5159897" cy="1046375"/>
          </a:xfrm>
          <a:prstGeom prst="rect">
            <a:avLst/>
          </a:prstGeom>
        </p:spPr>
      </p:pic>
      <p:pic>
        <p:nvPicPr>
          <p:cNvPr id="4" name="Picture 3" descr="This is a picture of the Windows Network and Sharing Center. "/>
          <p:cNvPicPr>
            <a:picLocks noChangeAspect="1"/>
          </p:cNvPicPr>
          <p:nvPr/>
        </p:nvPicPr>
        <p:blipFill rotWithShape="1">
          <a:blip r:embed="rId5"/>
          <a:srcRect t="6373"/>
          <a:stretch/>
        </p:blipFill>
        <p:spPr>
          <a:xfrm>
            <a:off x="2698864" y="2337848"/>
            <a:ext cx="3746271" cy="1920023"/>
          </a:xfrm>
          <a:prstGeom prst="rect">
            <a:avLst/>
          </a:prstGeom>
        </p:spPr>
      </p:pic>
    </p:spTree>
    <p:custDataLst>
      <p:tags r:id="rId1"/>
    </p:custDataLst>
    <p:extLst>
      <p:ext uri="{BB962C8B-B14F-4D97-AF65-F5344CB8AC3E}">
        <p14:creationId xmlns:p14="http://schemas.microsoft.com/office/powerpoint/2010/main" val="3714332076"/>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del sistema operativo para compartir impresoras</a:t>
            </a:r>
            <a:r>
              <a:rPr lang="en-US" altLang="en-US" sz="1600" dirty="0"/>
              <a:t/>
            </a:r>
            <a:br>
              <a:rPr lang="en-US" altLang="en-US" sz="1600" dirty="0"/>
            </a:br>
            <a:r>
              <a:rPr lang="x-none"/>
              <a:t>Conexiones inalámbricas de impresoras</a:t>
            </a:r>
          </a:p>
        </p:txBody>
      </p:sp>
      <p:sp>
        <p:nvSpPr>
          <p:cNvPr id="8" name="Content Placeholder 2"/>
          <p:cNvSpPr>
            <a:spLocks noGrp="1"/>
          </p:cNvSpPr>
          <p:nvPr>
            <p:ph idx="1"/>
          </p:nvPr>
        </p:nvSpPr>
        <p:spPr>
          <a:xfrm>
            <a:off x="5762440" y="1081750"/>
            <a:ext cx="3381560" cy="3226300"/>
          </a:xfrm>
        </p:spPr>
        <p:txBody>
          <a:bodyPr/>
          <a:lstStyle/>
          <a:p>
            <a:pPr rtl="0"/>
            <a:r>
              <a:rPr lang="x-none"/>
              <a:t>Bluetooth </a:t>
            </a:r>
          </a:p>
          <a:p>
            <a:pPr lvl="1" rtl="0"/>
            <a:r>
              <a:rPr lang="x-none"/>
              <a:t>Emparejamiento entre computadora e impresora</a:t>
            </a:r>
          </a:p>
          <a:p>
            <a:pPr rtl="0"/>
            <a:r>
              <a:rPr lang="x-none"/>
              <a:t>Wi-Fi</a:t>
            </a:r>
          </a:p>
        </p:txBody>
      </p:sp>
      <p:pic>
        <p:nvPicPr>
          <p:cNvPr id="3" name="Picture 2" descr="This figure shows a picture of a wireless printer and tablet."/>
          <p:cNvPicPr>
            <a:picLocks noChangeAspect="1"/>
          </p:cNvPicPr>
          <p:nvPr/>
        </p:nvPicPr>
        <p:blipFill>
          <a:blip r:embed="rId4"/>
          <a:stretch>
            <a:fillRect/>
          </a:stretch>
        </p:blipFill>
        <p:spPr>
          <a:xfrm>
            <a:off x="999241" y="1246120"/>
            <a:ext cx="3714554" cy="2874963"/>
          </a:xfrm>
          <a:prstGeom prst="rect">
            <a:avLst/>
          </a:prstGeom>
        </p:spPr>
      </p:pic>
    </p:spTree>
    <p:custDataLst>
      <p:tags r:id="rId1"/>
    </p:custDataLst>
    <p:extLst>
      <p:ext uri="{BB962C8B-B14F-4D97-AF65-F5344CB8AC3E}">
        <p14:creationId xmlns:p14="http://schemas.microsoft.com/office/powerpoint/2010/main" val="4186089920"/>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del sistema operativo para compartir impresoras</a:t>
            </a:r>
            <a:r>
              <a:rPr lang="en-US" altLang="en-US" sz="1600" dirty="0"/>
              <a:t/>
            </a:r>
            <a:br>
              <a:rPr lang="en-US" altLang="en-US" sz="1600" dirty="0"/>
            </a:br>
            <a:r>
              <a:rPr lang="x-none"/>
              <a:t>Práctica de laboratorio: Comparta una impresora en Windows</a:t>
            </a:r>
          </a:p>
        </p:txBody>
      </p:sp>
      <p:sp>
        <p:nvSpPr>
          <p:cNvPr id="2" name="Content Placeholder 1"/>
          <p:cNvSpPr>
            <a:spLocks noGrp="1"/>
          </p:cNvSpPr>
          <p:nvPr>
            <p:ph idx="1"/>
          </p:nvPr>
        </p:nvSpPr>
        <p:spPr/>
        <p:txBody>
          <a:bodyPr/>
          <a:lstStyle/>
          <a:p>
            <a:pPr marL="0" indent="0">
              <a:buNone/>
            </a:pPr>
            <a:endParaRPr lang="en-US" dirty="0"/>
          </a:p>
          <a:p>
            <a:pPr marL="0" indent="0" rtl="0">
              <a:buNone/>
            </a:pPr>
            <a:r>
              <a:rPr lang="x-none"/>
              <a:t>En esta práctica de laboratorio, compartirá una impresora, configurará la impresora en una computadora conectada en red e imprimirá una página de prueba desde la computadora remota.</a:t>
            </a:r>
          </a:p>
        </p:txBody>
      </p:sp>
    </p:spTree>
    <p:custDataLst>
      <p:tags r:id="rId1"/>
    </p:custDataLst>
    <p:extLst>
      <p:ext uri="{BB962C8B-B14F-4D97-AF65-F5344CB8AC3E}">
        <p14:creationId xmlns:p14="http://schemas.microsoft.com/office/powerpoint/2010/main" val="3122525667"/>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Servidores de impresión</a:t>
            </a:r>
            <a:r>
              <a:rPr lang="en-US" altLang="en-US" sz="1600" dirty="0"/>
              <a:t/>
            </a:r>
            <a:br>
              <a:rPr lang="en-US" altLang="en-US" sz="1600" dirty="0"/>
            </a:br>
            <a:r>
              <a:rPr lang="x-none"/>
              <a:t>Propósitos de los servidores de impresión</a:t>
            </a:r>
          </a:p>
        </p:txBody>
      </p:sp>
      <p:sp>
        <p:nvSpPr>
          <p:cNvPr id="2" name="Content Placeholder 1"/>
          <p:cNvSpPr>
            <a:spLocks noGrp="1"/>
          </p:cNvSpPr>
          <p:nvPr>
            <p:ph idx="1"/>
          </p:nvPr>
        </p:nvSpPr>
        <p:spPr>
          <a:xfrm>
            <a:off x="144065" y="798944"/>
            <a:ext cx="3410665" cy="4155319"/>
          </a:xfrm>
        </p:spPr>
        <p:txBody>
          <a:bodyPr/>
          <a:lstStyle/>
          <a:p>
            <a:pPr rtl="0"/>
            <a:r>
              <a:rPr lang="x-none" dirty="0"/>
              <a:t>Proporciona a los clientes acceso a los recursos de impresión</a:t>
            </a:r>
          </a:p>
          <a:p>
            <a:pPr rtl="0"/>
            <a:r>
              <a:rPr lang="x-none" dirty="0"/>
              <a:t>Administra trabajos de impresión almacenándolos en una cola</a:t>
            </a:r>
          </a:p>
          <a:p>
            <a:pPr rtl="0"/>
            <a:r>
              <a:rPr lang="x-none" dirty="0"/>
              <a:t>Proporciona retroalimentación de los usuarios</a:t>
            </a:r>
          </a:p>
        </p:txBody>
      </p:sp>
      <p:pic>
        <p:nvPicPr>
          <p:cNvPr id="3" name="Picture 2" descr="This figure shows a picture of many different devices to include a printer, camera, smartphone, laptop, and tablet."/>
          <p:cNvPicPr>
            <a:picLocks noChangeAspect="1"/>
          </p:cNvPicPr>
          <p:nvPr/>
        </p:nvPicPr>
        <p:blipFill>
          <a:blip r:embed="rId4"/>
          <a:stretch>
            <a:fillRect/>
          </a:stretch>
        </p:blipFill>
        <p:spPr>
          <a:xfrm>
            <a:off x="3770722" y="869038"/>
            <a:ext cx="4906404" cy="3286420"/>
          </a:xfrm>
          <a:prstGeom prst="rect">
            <a:avLst/>
          </a:prstGeom>
        </p:spPr>
      </p:pic>
    </p:spTree>
    <p:custDataLst>
      <p:tags r:id="rId1"/>
    </p:custDataLst>
    <p:extLst>
      <p:ext uri="{BB962C8B-B14F-4D97-AF65-F5344CB8AC3E}">
        <p14:creationId xmlns:p14="http://schemas.microsoft.com/office/powerpoint/2010/main" val="1904314277"/>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Servidores de impresión</a:t>
            </a:r>
            <a:r>
              <a:rPr lang="en-US" altLang="en-US" sz="1600" dirty="0"/>
              <a:t/>
            </a:r>
            <a:br>
              <a:rPr lang="en-US" altLang="en-US" sz="1600" dirty="0"/>
            </a:br>
            <a:r>
              <a:rPr lang="x-none"/>
              <a:t>Servidores de impresión de software</a:t>
            </a:r>
          </a:p>
        </p:txBody>
      </p:sp>
      <p:sp>
        <p:nvSpPr>
          <p:cNvPr id="2" name="Content Placeholder 1"/>
          <p:cNvSpPr>
            <a:spLocks noGrp="1"/>
          </p:cNvSpPr>
          <p:nvPr>
            <p:ph idx="1"/>
          </p:nvPr>
        </p:nvSpPr>
        <p:spPr>
          <a:xfrm>
            <a:off x="144065" y="798944"/>
            <a:ext cx="3626657" cy="4155319"/>
          </a:xfrm>
        </p:spPr>
        <p:txBody>
          <a:bodyPr/>
          <a:lstStyle/>
          <a:p>
            <a:pPr rtl="0"/>
            <a:r>
              <a:rPr lang="x-none"/>
              <a:t>Utiliza un software de servidor de impresión.</a:t>
            </a:r>
          </a:p>
          <a:p>
            <a:pPr rtl="0"/>
            <a:r>
              <a:rPr lang="x-none"/>
              <a:t>Desventajas</a:t>
            </a:r>
          </a:p>
          <a:p>
            <a:pPr lvl="1" rtl="0"/>
            <a:r>
              <a:rPr lang="x-none"/>
              <a:t>El uso compartido de una impresora puede causar lentitud. </a:t>
            </a:r>
          </a:p>
          <a:p>
            <a:pPr lvl="1" rtl="0"/>
            <a:r>
              <a:rPr lang="x-none"/>
              <a:t>Si la computadora que comparte la impresora está inactiva, la impresora no está disponible para los demás.</a:t>
            </a:r>
          </a:p>
        </p:txBody>
      </p:sp>
      <p:pic>
        <p:nvPicPr>
          <p:cNvPr id="4" name="Picture 3" descr="This figure shows a picture of the Bonjour Printer Wizard in Mac OS."/>
          <p:cNvPicPr>
            <a:picLocks noChangeAspect="1"/>
          </p:cNvPicPr>
          <p:nvPr/>
        </p:nvPicPr>
        <p:blipFill>
          <a:blip r:embed="rId4"/>
          <a:stretch>
            <a:fillRect/>
          </a:stretch>
        </p:blipFill>
        <p:spPr>
          <a:xfrm>
            <a:off x="3914786" y="947595"/>
            <a:ext cx="4188780" cy="3272913"/>
          </a:xfrm>
          <a:prstGeom prst="rect">
            <a:avLst/>
          </a:prstGeom>
        </p:spPr>
      </p:pic>
    </p:spTree>
    <p:custDataLst>
      <p:tags r:id="rId1"/>
    </p:custDataLst>
    <p:extLst>
      <p:ext uri="{BB962C8B-B14F-4D97-AF65-F5344CB8AC3E}">
        <p14:creationId xmlns:p14="http://schemas.microsoft.com/office/powerpoint/2010/main" val="4207708033"/>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Servidores de impresión</a:t>
            </a:r>
            <a:r>
              <a:rPr lang="en-US" altLang="en-US" sz="1600" dirty="0"/>
              <a:t/>
            </a:r>
            <a:br>
              <a:rPr lang="en-US" altLang="en-US" sz="1600" dirty="0"/>
            </a:br>
            <a:r>
              <a:rPr lang="x-none"/>
              <a:t>Servidores de impresión de hardware</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3600" y="870294"/>
            <a:ext cx="5977337" cy="3637584"/>
          </a:xfrm>
          <a:prstGeom prst="rect">
            <a:avLst/>
          </a:prstGeom>
        </p:spPr>
      </p:pic>
    </p:spTree>
    <p:custDataLst>
      <p:tags r:id="rId1"/>
    </p:custDataLst>
    <p:extLst>
      <p:ext uri="{BB962C8B-B14F-4D97-AF65-F5344CB8AC3E}">
        <p14:creationId xmlns:p14="http://schemas.microsoft.com/office/powerpoint/2010/main" val="1504757659"/>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Servidores de impresión</a:t>
            </a:r>
            <a:r>
              <a:rPr lang="en-US" altLang="en-US" sz="1600" dirty="0"/>
              <a:t/>
            </a:r>
            <a:br>
              <a:rPr lang="en-US" altLang="en-US" sz="1600" dirty="0"/>
            </a:br>
            <a:r>
              <a:rPr lang="x-none"/>
              <a:t>Servidores de impresión específicos</a:t>
            </a:r>
          </a:p>
        </p:txBody>
      </p:sp>
      <p:sp>
        <p:nvSpPr>
          <p:cNvPr id="4" name="Content Placeholder 1"/>
          <p:cNvSpPr>
            <a:spLocks noGrp="1"/>
          </p:cNvSpPr>
          <p:nvPr>
            <p:ph idx="1"/>
          </p:nvPr>
        </p:nvSpPr>
        <p:spPr>
          <a:xfrm>
            <a:off x="5875565" y="1044741"/>
            <a:ext cx="2879816" cy="2556297"/>
          </a:xfrm>
        </p:spPr>
        <p:txBody>
          <a:bodyPr/>
          <a:lstStyle/>
          <a:p>
            <a:pPr rtl="0"/>
            <a:r>
              <a:rPr lang="x-none" dirty="0"/>
              <a:t>Procesador potente</a:t>
            </a:r>
          </a:p>
          <a:p>
            <a:pPr rtl="0"/>
            <a:r>
              <a:rPr lang="x-none" dirty="0"/>
              <a:t>Espacio de almacenamiento adecuado para documentos en cola</a:t>
            </a:r>
          </a:p>
          <a:p>
            <a:pPr rtl="0"/>
            <a:r>
              <a:rPr lang="x-none" dirty="0"/>
              <a:t>Memoria adecuada</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410" y="1027521"/>
            <a:ext cx="5357458" cy="3045741"/>
          </a:xfrm>
          <a:prstGeom prst="rect">
            <a:avLst/>
          </a:prstGeom>
        </p:spPr>
      </p:pic>
    </p:spTree>
    <p:custDataLst>
      <p:tags r:id="rId1"/>
    </p:custDataLst>
    <p:extLst>
      <p:ext uri="{BB962C8B-B14F-4D97-AF65-F5344CB8AC3E}">
        <p14:creationId xmlns:p14="http://schemas.microsoft.com/office/powerpoint/2010/main" val="3579108332"/>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8.5 Mantenimiento y solución de problemas de impresoras</a:t>
            </a:r>
          </a:p>
        </p:txBody>
      </p:sp>
    </p:spTree>
    <p:custDataLst>
      <p:tags r:id="rId1"/>
    </p:custDataLst>
    <p:extLst>
      <p:ext uri="{BB962C8B-B14F-4D97-AF65-F5344CB8AC3E}">
        <p14:creationId xmlns:p14="http://schemas.microsoft.com/office/powerpoint/2010/main" val="2887150661"/>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Mantenimiento preventivo de impresoras</a:t>
            </a:r>
            <a:r>
              <a:rPr lang="en-US" altLang="en-US" dirty="0"/>
              <a:t/>
            </a:r>
            <a:br>
              <a:rPr lang="en-US" altLang="en-US" dirty="0"/>
            </a:br>
            <a:r>
              <a:rPr lang="x-none"/>
              <a:t>Directrices para proveedores</a:t>
            </a:r>
          </a:p>
        </p:txBody>
      </p:sp>
      <p:sp>
        <p:nvSpPr>
          <p:cNvPr id="8" name="Content Placeholder 2"/>
          <p:cNvSpPr>
            <a:spLocks noGrp="1"/>
          </p:cNvSpPr>
          <p:nvPr>
            <p:ph idx="1"/>
          </p:nvPr>
        </p:nvSpPr>
        <p:spPr>
          <a:xfrm>
            <a:off x="181772" y="1157165"/>
            <a:ext cx="3635847" cy="3226300"/>
          </a:xfrm>
        </p:spPr>
        <p:txBody>
          <a:bodyPr/>
          <a:lstStyle/>
          <a:p>
            <a:pPr rtl="0"/>
            <a:r>
              <a:rPr lang="x-none" dirty="0"/>
              <a:t>Consulte la documentación de la impresora.</a:t>
            </a:r>
          </a:p>
          <a:p>
            <a:pPr rtl="0"/>
            <a:r>
              <a:rPr lang="x-none" dirty="0"/>
              <a:t>Siga los procesos y las instrucciones de mantenimiento recomendados.</a:t>
            </a:r>
          </a:p>
          <a:p>
            <a:pPr rtl="0"/>
            <a:r>
              <a:rPr lang="x-none" dirty="0"/>
              <a:t>Algunos fabricantes venden kits de mantenimiento.</a:t>
            </a:r>
          </a:p>
        </p:txBody>
      </p:sp>
      <p:pic>
        <p:nvPicPr>
          <p:cNvPr id="3" name="Picture 2" descr="This figure shows a picture of internal printer components."/>
          <p:cNvPicPr>
            <a:picLocks noChangeAspect="1"/>
          </p:cNvPicPr>
          <p:nvPr/>
        </p:nvPicPr>
        <p:blipFill>
          <a:blip r:embed="rId4"/>
          <a:stretch>
            <a:fillRect/>
          </a:stretch>
        </p:blipFill>
        <p:spPr>
          <a:xfrm>
            <a:off x="3756467" y="933254"/>
            <a:ext cx="4639614" cy="3309692"/>
          </a:xfrm>
          <a:prstGeom prst="rect">
            <a:avLst/>
          </a:prstGeom>
        </p:spPr>
      </p:pic>
    </p:spTree>
    <p:custDataLst>
      <p:tags r:id="rId1"/>
    </p:custDataLst>
    <p:extLst>
      <p:ext uri="{BB962C8B-B14F-4D97-AF65-F5344CB8AC3E}">
        <p14:creationId xmlns:p14="http://schemas.microsoft.com/office/powerpoint/2010/main" val="258098308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a:xfrm>
            <a:off x="1" y="41394"/>
            <a:ext cx="9144000" cy="539826"/>
          </a:xfrm>
        </p:spPr>
        <p:txBody>
          <a:bodyPr/>
          <a:lstStyle/>
          <a:p>
            <a:pPr rtl="0" eaLnBrk="1" hangingPunct="1"/>
            <a:r>
              <a:rPr lang="x-none"/>
              <a:t>Capítulo 8: Actividades</a:t>
            </a:r>
          </a:p>
        </p:txBody>
      </p:sp>
      <p:sp>
        <p:nvSpPr>
          <p:cNvPr id="6147" name="Rectangle 34"/>
          <p:cNvSpPr>
            <a:spLocks noGrp="1" noChangeArrowheads="1"/>
          </p:cNvSpPr>
          <p:nvPr>
            <p:ph idx="1"/>
          </p:nvPr>
        </p:nvSpPr>
        <p:spPr>
          <a:xfrm>
            <a:off x="144065" y="581219"/>
            <a:ext cx="8853286" cy="288301"/>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374838064"/>
              </p:ext>
            </p:extLst>
          </p:nvPr>
        </p:nvGraphicFramePr>
        <p:xfrm>
          <a:off x="457291" y="869520"/>
          <a:ext cx="8229418" cy="3797895"/>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8.1.1.5</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Características y capacidades </a:t>
                      </a:r>
                      <a:r>
                        <a:rPr lang="x-none" sz="1100" baseline="0"/>
                        <a:t>de las impresoras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92629">
                <a:tc>
                  <a:txBody>
                    <a:bodyPr/>
                    <a:lstStyle/>
                    <a:p>
                      <a:pPr algn="ctr" rtl="0"/>
                      <a:r>
                        <a:rPr lang="x-none" sz="1100"/>
                        <a:t>8.1.2.2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Conexiones de impresora</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8.2.1.3</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Impresoras de inyección de tinta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76622034"/>
                  </a:ext>
                </a:extLst>
              </a:tr>
              <a:tr h="292629">
                <a:tc>
                  <a:txBody>
                    <a:bodyPr/>
                    <a:lstStyle/>
                    <a:p>
                      <a:pPr algn="ctr" rtl="0"/>
                      <a:r>
                        <a:rPr lang="x-none" sz="1100"/>
                        <a:t>8.2.2.3</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Impresoras láser</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35557263"/>
                  </a:ext>
                </a:extLst>
              </a:tr>
              <a:tr h="292629">
                <a:tc>
                  <a:txBody>
                    <a:bodyPr/>
                    <a:lstStyle/>
                    <a:p>
                      <a:pPr algn="ctr" rtl="0"/>
                      <a:r>
                        <a:rPr lang="x-none" sz="1100"/>
                        <a:t>8.2.3.2</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Proceso de impresión láser</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92629">
                <a:tc>
                  <a:txBody>
                    <a:bodyPr/>
                    <a:lstStyle/>
                    <a:p>
                      <a:pPr algn="ctr" rtl="0"/>
                      <a:r>
                        <a:rPr lang="x-none" sz="1100"/>
                        <a:t>8.2.4.3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Impresoras térmicas e impresoras de impacto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8.2.5.3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Impresoras virtuales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92629">
                <a:tc>
                  <a:txBody>
                    <a:bodyPr/>
                    <a:lstStyle/>
                    <a:p>
                      <a:pPr algn="ctr" rtl="0"/>
                      <a:r>
                        <a:rPr lang="x-none" sz="1100"/>
                        <a:t>8.2.6.3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Impresoras 3D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8.3.1.2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rtl="0"/>
                      <a:r>
                        <a:rPr lang="x-none" sz="1100"/>
                        <a:t>Instale una impresora en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292629">
                <a:tc>
                  <a:txBody>
                    <a:bodyPr/>
                    <a:lstStyle/>
                    <a:p>
                      <a:pPr algn="ctr" rtl="0"/>
                      <a:r>
                        <a:rPr lang="x-none" sz="1100"/>
                        <a:t>8.3.2.2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Opciones de </a:t>
                      </a:r>
                      <a:r>
                        <a:rPr lang="x-none" sz="1100" baseline="0"/>
                        <a:t>configuración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7"/>
                  </a:ext>
                </a:extLst>
              </a:tr>
              <a:tr h="292629">
                <a:tc>
                  <a:txBody>
                    <a:bodyPr/>
                    <a:lstStyle/>
                    <a:p>
                      <a:pPr algn="ctr" rtl="0"/>
                      <a:r>
                        <a:rPr lang="x-none" sz="1100"/>
                        <a:t>8.3.3.3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Optimización de la impresora (Figura 1)</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111808630"/>
                  </a:ext>
                </a:extLst>
              </a:tr>
              <a:tr h="292629">
                <a:tc>
                  <a:txBody>
                    <a:bodyPr/>
                    <a:lstStyle/>
                    <a:p>
                      <a:pPr algn="ctr" rtl="0"/>
                      <a:r>
                        <a:rPr lang="x-none" sz="1100"/>
                        <a:t>8.3.3.3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Optimización de hardware de la impresora</a:t>
                      </a:r>
                      <a:r>
                        <a:rPr lang="x-none" sz="1100" baseline="0"/>
                        <a:t> (Figura 2)</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343611057"/>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Mantenimiento preventivo de impresora de inyección de tinta</a:t>
            </a:r>
            <a:r>
              <a:rPr lang="en-US" altLang="en-US" dirty="0"/>
              <a:t/>
            </a:r>
            <a:br>
              <a:rPr lang="en-US" altLang="en-US" dirty="0"/>
            </a:br>
            <a:r>
              <a:rPr lang="x-none" dirty="0"/>
              <a:t>Demostración de video: mantenimiento preventivo de impresoras de inyección de tinta</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4562" y="1567515"/>
            <a:ext cx="4714875" cy="2008469"/>
          </a:xfrm>
          <a:prstGeom prst="rect">
            <a:avLst/>
          </a:prstGeom>
        </p:spPr>
      </p:pic>
    </p:spTree>
    <p:custDataLst>
      <p:tags r:id="rId1"/>
    </p:custDataLst>
    <p:extLst>
      <p:ext uri="{BB962C8B-B14F-4D97-AF65-F5344CB8AC3E}">
        <p14:creationId xmlns:p14="http://schemas.microsoft.com/office/powerpoint/2010/main" val="3450213427"/>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Mantenimiento preventivo de impresora de inyección de tinta</a:t>
            </a:r>
            <a:r>
              <a:rPr lang="en-US" altLang="en-US" dirty="0"/>
              <a:t/>
            </a:r>
            <a:br>
              <a:rPr lang="en-US" altLang="en-US" dirty="0"/>
            </a:br>
            <a:r>
              <a:rPr lang="x-none" dirty="0"/>
              <a:t>Práctica de laboratorio: mantenimiento preventivo de impresora de inyección de tinta</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377E7F23-0E8E-4C2E-A177-4DD552BCA661}"/>
              </a:ext>
            </a:extLst>
          </p:cNvPr>
          <p:cNvSpPr txBox="1"/>
          <p:nvPr/>
        </p:nvSpPr>
        <p:spPr>
          <a:xfrm>
            <a:off x="273538" y="1059962"/>
            <a:ext cx="8401539" cy="1200329"/>
          </a:xfrm>
          <a:prstGeom prst="rect">
            <a:avLst/>
          </a:prstGeom>
          <a:noFill/>
        </p:spPr>
        <p:txBody>
          <a:bodyPr wrap="square" rtlCol="0">
            <a:spAutoFit/>
          </a:bodyPr>
          <a:lstStyle/>
          <a:p>
            <a:pPr rtl="0"/>
            <a:r>
              <a:rPr lang="x-none" dirty="0"/>
              <a:t>En esta práctica de laboratorio, realizará el mantenimiento preventivo en una impresora de inyección de tinta. Nota: Las instrucciones de la práctica de laboratorio son con motivo de referencia general únicamente. Consulte el manual de impresión del fabricante para obtener instrucciones para realizar el mantenimiento preventivo en su modelo de impresora de inyección de tinta. </a:t>
            </a:r>
          </a:p>
        </p:txBody>
      </p:sp>
    </p:spTree>
    <p:custDataLst>
      <p:tags r:id="rId1"/>
    </p:custDataLst>
    <p:extLst>
      <p:ext uri="{BB962C8B-B14F-4D97-AF65-F5344CB8AC3E}">
        <p14:creationId xmlns:p14="http://schemas.microsoft.com/office/powerpoint/2010/main" val="287692672"/>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Mantenimiento preventivo de impresora láser</a:t>
            </a:r>
            <a:r>
              <a:rPr lang="en-US" altLang="en-US" dirty="0"/>
              <a:t/>
            </a:r>
            <a:br>
              <a:rPr lang="en-US" altLang="en-US" dirty="0"/>
            </a:br>
            <a:r>
              <a:rPr lang="x-none" dirty="0"/>
              <a:t>Demostración de video: mantenimiento preventivo de impresora láser</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836" y="1438275"/>
            <a:ext cx="5664327" cy="2266950"/>
          </a:xfrm>
          <a:prstGeom prst="rect">
            <a:avLst/>
          </a:prstGeom>
        </p:spPr>
      </p:pic>
    </p:spTree>
    <p:custDataLst>
      <p:tags r:id="rId1"/>
    </p:custDataLst>
    <p:extLst>
      <p:ext uri="{BB962C8B-B14F-4D97-AF65-F5344CB8AC3E}">
        <p14:creationId xmlns:p14="http://schemas.microsoft.com/office/powerpoint/2010/main" val="2129055835"/>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Mantenimiento preventivo de impresora láser</a:t>
            </a:r>
            <a:r>
              <a:rPr lang="en-US" altLang="en-US" dirty="0"/>
              <a:t/>
            </a:r>
            <a:br>
              <a:rPr lang="en-US" altLang="en-US" dirty="0"/>
            </a:br>
            <a:r>
              <a:rPr lang="x-none" dirty="0"/>
              <a:t>Práctica de laboratorio: realice mantenimiento preventivo en una impresora láser</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F2246A77-2CB7-459B-BE13-C81974279A85}"/>
              </a:ext>
            </a:extLst>
          </p:cNvPr>
          <p:cNvSpPr txBox="1"/>
          <p:nvPr/>
        </p:nvSpPr>
        <p:spPr>
          <a:xfrm>
            <a:off x="109415" y="1130300"/>
            <a:ext cx="8643816" cy="1477328"/>
          </a:xfrm>
          <a:prstGeom prst="rect">
            <a:avLst/>
          </a:prstGeom>
          <a:noFill/>
        </p:spPr>
        <p:txBody>
          <a:bodyPr wrap="square" rtlCol="0">
            <a:spAutoFit/>
          </a:bodyPr>
          <a:lstStyle/>
          <a:p>
            <a:pPr rtl="0"/>
            <a:r>
              <a:rPr lang="x-none"/>
              <a:t>En esta práctica de laboratorio, realizará el mantenimiento preventivo en una impresora láser. </a:t>
            </a:r>
          </a:p>
          <a:p>
            <a:endParaRPr lang="en-US" dirty="0"/>
          </a:p>
          <a:p>
            <a:pPr rtl="0"/>
            <a:r>
              <a:rPr lang="x-none"/>
              <a:t>Nota: Las instrucciones de la práctica de laboratorio son con motivo de referencia general únicamente. Consulte el manual de impresión del fabricante para obtener instrucciones para realizar el mantenimiento preventivo en su modelo de impresora láser. </a:t>
            </a:r>
          </a:p>
        </p:txBody>
      </p:sp>
    </p:spTree>
    <p:custDataLst>
      <p:tags r:id="rId1"/>
    </p:custDataLst>
    <p:extLst>
      <p:ext uri="{BB962C8B-B14F-4D97-AF65-F5344CB8AC3E}">
        <p14:creationId xmlns:p14="http://schemas.microsoft.com/office/powerpoint/2010/main" val="214307398"/>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Mantenimiento preventivo de impresora térmica</a:t>
            </a:r>
            <a:r>
              <a:rPr lang="en-US" altLang="en-US" dirty="0"/>
              <a:t/>
            </a:r>
            <a:br>
              <a:rPr lang="en-US" altLang="en-US" dirty="0"/>
            </a:br>
            <a:r>
              <a:rPr lang="x-none"/>
              <a:t>Realice el mantenimiento preventivo de impresora térmica</a:t>
            </a:r>
          </a:p>
        </p:txBody>
      </p:sp>
      <p:sp>
        <p:nvSpPr>
          <p:cNvPr id="3" name="Content Placeholder 2"/>
          <p:cNvSpPr>
            <a:spLocks noGrp="1"/>
          </p:cNvSpPr>
          <p:nvPr>
            <p:ph idx="1"/>
          </p:nvPr>
        </p:nvSpPr>
        <p:spPr>
          <a:xfrm>
            <a:off x="181773" y="1157165"/>
            <a:ext cx="3560668" cy="3226300"/>
          </a:xfrm>
        </p:spPr>
        <p:txBody>
          <a:bodyPr/>
          <a:lstStyle/>
          <a:p>
            <a:pPr rtl="0"/>
            <a:r>
              <a:rPr lang="x-none"/>
              <a:t>Consulte la documentación de la impresora.</a:t>
            </a:r>
          </a:p>
          <a:p>
            <a:pPr rtl="0"/>
            <a:r>
              <a:rPr lang="x-none"/>
              <a:t>Reemplace el papel.</a:t>
            </a:r>
          </a:p>
          <a:p>
            <a:pPr rtl="0"/>
            <a:r>
              <a:rPr lang="x-none"/>
              <a:t>Limpie el elemento térmico con un hisopo de algodón mojado en alcohol isopropílico.</a:t>
            </a:r>
          </a:p>
          <a:p>
            <a:pPr rtl="0"/>
            <a:r>
              <a:rPr lang="x-none"/>
              <a:t>Use aire comprimido o un paño libre de pelusa para eliminar escombros.</a:t>
            </a:r>
          </a:p>
        </p:txBody>
      </p:sp>
      <p:pic>
        <p:nvPicPr>
          <p:cNvPr id="4" name="Picture 3" descr="Figure shows the inside of a thermal printer."/>
          <p:cNvPicPr>
            <a:picLocks noChangeAspect="1"/>
          </p:cNvPicPr>
          <p:nvPr/>
        </p:nvPicPr>
        <p:blipFill>
          <a:blip r:embed="rId4"/>
          <a:stretch>
            <a:fillRect/>
          </a:stretch>
        </p:blipFill>
        <p:spPr>
          <a:xfrm>
            <a:off x="6770454" y="2007909"/>
            <a:ext cx="1891796" cy="2315458"/>
          </a:xfrm>
          <a:prstGeom prst="rect">
            <a:avLst/>
          </a:prstGeom>
        </p:spPr>
      </p:pic>
      <p:pic>
        <p:nvPicPr>
          <p:cNvPr id="2" name="Picture 1" descr="Figure shows a picture of a person changing the paper roll in a thermal printer."/>
          <p:cNvPicPr>
            <a:picLocks noChangeAspect="1"/>
          </p:cNvPicPr>
          <p:nvPr/>
        </p:nvPicPr>
        <p:blipFill>
          <a:blip r:embed="rId5"/>
          <a:stretch>
            <a:fillRect/>
          </a:stretch>
        </p:blipFill>
        <p:spPr>
          <a:xfrm>
            <a:off x="4073607" y="1036947"/>
            <a:ext cx="2496876" cy="1724711"/>
          </a:xfrm>
          <a:prstGeom prst="rect">
            <a:avLst/>
          </a:prstGeom>
        </p:spPr>
      </p:pic>
    </p:spTree>
    <p:custDataLst>
      <p:tags r:id="rId1"/>
    </p:custDataLst>
    <p:extLst>
      <p:ext uri="{BB962C8B-B14F-4D97-AF65-F5344CB8AC3E}">
        <p14:creationId xmlns:p14="http://schemas.microsoft.com/office/powerpoint/2010/main" val="466070131"/>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Mantenimiento preventivo de impresora de impacto</a:t>
            </a:r>
            <a:r>
              <a:rPr lang="en-US" altLang="en-US" dirty="0"/>
              <a:t/>
            </a:r>
            <a:br>
              <a:rPr lang="en-US" altLang="en-US" dirty="0"/>
            </a:br>
            <a:r>
              <a:rPr lang="x-none"/>
              <a:t>Realice mantenimiento preventivo en una impresora de impacto</a:t>
            </a:r>
          </a:p>
        </p:txBody>
      </p:sp>
      <p:sp>
        <p:nvSpPr>
          <p:cNvPr id="3" name="Content Placeholder 2"/>
          <p:cNvSpPr>
            <a:spLocks noGrp="1"/>
          </p:cNvSpPr>
          <p:nvPr>
            <p:ph idx="1"/>
          </p:nvPr>
        </p:nvSpPr>
        <p:spPr>
          <a:xfrm>
            <a:off x="181772" y="1157165"/>
            <a:ext cx="3738718" cy="1414585"/>
          </a:xfrm>
        </p:spPr>
        <p:txBody>
          <a:bodyPr/>
          <a:lstStyle/>
          <a:p>
            <a:pPr rtl="0"/>
            <a:r>
              <a:rPr lang="x-none" dirty="0"/>
              <a:t>Consulte la documentación de la impresora.</a:t>
            </a:r>
          </a:p>
          <a:p>
            <a:pPr rtl="0"/>
            <a:r>
              <a:rPr lang="x-none" dirty="0"/>
              <a:t>Reemplace la cinta.</a:t>
            </a:r>
          </a:p>
          <a:p>
            <a:pPr rtl="0"/>
            <a:r>
              <a:rPr lang="x-none" dirty="0"/>
              <a:t>Verifique la calidad de los caracteres: es posible que deba reemplazar el cabezal de impresión.</a:t>
            </a:r>
          </a:p>
        </p:txBody>
      </p:sp>
      <p:pic>
        <p:nvPicPr>
          <p:cNvPr id="5" name="Picture 4" descr="Figure shows a picture of a printer ribbon of an impact printer."/>
          <p:cNvPicPr>
            <a:picLocks noChangeAspect="1"/>
          </p:cNvPicPr>
          <p:nvPr/>
        </p:nvPicPr>
        <p:blipFill>
          <a:blip r:embed="rId4"/>
          <a:stretch>
            <a:fillRect/>
          </a:stretch>
        </p:blipFill>
        <p:spPr>
          <a:xfrm>
            <a:off x="4707493" y="990618"/>
            <a:ext cx="2738336" cy="1650065"/>
          </a:xfrm>
          <a:prstGeom prst="rect">
            <a:avLst/>
          </a:prstGeom>
        </p:spPr>
      </p:pic>
      <p:pic>
        <p:nvPicPr>
          <p:cNvPr id="6" name="Picture 5" descr="Figure  shows a picture of the print head of an impact printer."/>
          <p:cNvPicPr>
            <a:picLocks noChangeAspect="1"/>
          </p:cNvPicPr>
          <p:nvPr/>
        </p:nvPicPr>
        <p:blipFill>
          <a:blip r:embed="rId5"/>
          <a:stretch>
            <a:fillRect/>
          </a:stretch>
        </p:blipFill>
        <p:spPr>
          <a:xfrm>
            <a:off x="2416478" y="2893535"/>
            <a:ext cx="3858557" cy="2084568"/>
          </a:xfrm>
          <a:prstGeom prst="rect">
            <a:avLst/>
          </a:prstGeom>
        </p:spPr>
      </p:pic>
    </p:spTree>
    <p:custDataLst>
      <p:tags r:id="rId1"/>
    </p:custDataLst>
    <p:extLst>
      <p:ext uri="{BB962C8B-B14F-4D97-AF65-F5344CB8AC3E}">
        <p14:creationId xmlns:p14="http://schemas.microsoft.com/office/powerpoint/2010/main" val="179538060"/>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Mantenimiento preventivo de impresora 3D</a:t>
            </a:r>
            <a:r>
              <a:rPr lang="en-US" altLang="en-US" dirty="0"/>
              <a:t/>
            </a:r>
            <a:br>
              <a:rPr lang="en-US" altLang="en-US" dirty="0"/>
            </a:br>
            <a:r>
              <a:rPr lang="x-none" spc="-30" dirty="0"/>
              <a:t>Demostración de video: mantenimiento preventivo de impresora 3D</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6887" y="1609779"/>
            <a:ext cx="5610225" cy="1923941"/>
          </a:xfrm>
          <a:prstGeom prst="rect">
            <a:avLst/>
          </a:prstGeom>
        </p:spPr>
      </p:pic>
    </p:spTree>
    <p:custDataLst>
      <p:tags r:id="rId1"/>
    </p:custDataLst>
    <p:extLst>
      <p:ext uri="{BB962C8B-B14F-4D97-AF65-F5344CB8AC3E}">
        <p14:creationId xmlns:p14="http://schemas.microsoft.com/office/powerpoint/2010/main" val="1349489966"/>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Mantenimiento preventivo de impresora 3D</a:t>
            </a:r>
            <a:r>
              <a:rPr lang="en-US" altLang="en-US" sz="1600" dirty="0"/>
              <a:t/>
            </a:r>
            <a:br>
              <a:rPr lang="en-US" altLang="en-US" sz="1600" dirty="0"/>
            </a:br>
            <a:r>
              <a:rPr lang="x-none" spc="-30" dirty="0"/>
              <a:t>Demostración en video: impresora 3D imprimiendo un componente</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7078" y="1262062"/>
            <a:ext cx="6109844" cy="2619375"/>
          </a:xfrm>
          <a:prstGeom prst="rect">
            <a:avLst/>
          </a:prstGeom>
        </p:spPr>
      </p:pic>
    </p:spTree>
    <p:custDataLst>
      <p:tags r:id="rId1"/>
    </p:custDataLst>
    <p:extLst>
      <p:ext uri="{BB962C8B-B14F-4D97-AF65-F5344CB8AC3E}">
        <p14:creationId xmlns:p14="http://schemas.microsoft.com/office/powerpoint/2010/main" val="1521024090"/>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Resolución de problemas de impresión</a:t>
            </a:r>
            <a:r>
              <a:rPr lang="en-US" altLang="en-US" sz="1600" dirty="0"/>
              <a:t/>
            </a:r>
            <a:br>
              <a:rPr lang="en-US" altLang="en-US" sz="1600" dirty="0"/>
            </a:br>
            <a:r>
              <a:rPr lang="x-none"/>
              <a:t>Los seis pasos del proceso de resolución de problemas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256" y="903107"/>
            <a:ext cx="6981367" cy="3676649"/>
          </a:xfrm>
          <a:prstGeom prst="rect">
            <a:avLst/>
          </a:prstGeom>
        </p:spPr>
      </p:pic>
    </p:spTree>
    <p:custDataLst>
      <p:tags r:id="rId1"/>
    </p:custDataLst>
    <p:extLst>
      <p:ext uri="{BB962C8B-B14F-4D97-AF65-F5344CB8AC3E}">
        <p14:creationId xmlns:p14="http://schemas.microsoft.com/office/powerpoint/2010/main" val="2542115320"/>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Resolución de problemas de impresión</a:t>
            </a:r>
            <a:r>
              <a:rPr lang="en-US" altLang="en-US" sz="1600" dirty="0"/>
              <a:t/>
            </a:r>
            <a:br>
              <a:rPr lang="en-US" altLang="en-US" sz="1600" dirty="0"/>
            </a:br>
            <a:r>
              <a:rPr lang="x-none"/>
              <a:t>Identificación del problema</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312" y="1538313"/>
            <a:ext cx="7191375" cy="2066872"/>
          </a:xfrm>
          <a:prstGeom prst="rect">
            <a:avLst/>
          </a:prstGeom>
        </p:spPr>
      </p:pic>
    </p:spTree>
    <p:custDataLst>
      <p:tags r:id="rId1"/>
    </p:custDataLst>
    <p:extLst>
      <p:ext uri="{BB962C8B-B14F-4D97-AF65-F5344CB8AC3E}">
        <p14:creationId xmlns:p14="http://schemas.microsoft.com/office/powerpoint/2010/main" val="167517216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a:xfrm>
            <a:off x="1" y="41394"/>
            <a:ext cx="9144000" cy="583500"/>
          </a:xfrm>
        </p:spPr>
        <p:txBody>
          <a:bodyPr/>
          <a:lstStyle/>
          <a:p>
            <a:pPr rtl="0" eaLnBrk="1" hangingPunct="1"/>
            <a:r>
              <a:rPr lang="x-none"/>
              <a:t>Capítulo 8: Actividades (cont.)</a:t>
            </a:r>
          </a:p>
        </p:txBody>
      </p:sp>
      <p:sp>
        <p:nvSpPr>
          <p:cNvPr id="6147" name="Rectangle 34"/>
          <p:cNvSpPr>
            <a:spLocks noGrp="1" noChangeArrowheads="1"/>
          </p:cNvSpPr>
          <p:nvPr>
            <p:ph idx="1"/>
          </p:nvPr>
        </p:nvSpPr>
        <p:spPr>
          <a:xfrm>
            <a:off x="144065" y="598646"/>
            <a:ext cx="8853286" cy="354832"/>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962893255"/>
              </p:ext>
            </p:extLst>
          </p:nvPr>
        </p:nvGraphicFramePr>
        <p:xfrm>
          <a:off x="438437" y="1013341"/>
          <a:ext cx="8229418" cy="3570207"/>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2036164">
                  <a:extLst>
                    <a:ext uri="{9D8B030D-6E8A-4147-A177-3AD203B41FA5}">
                      <a16:colId xmlns="" xmlns:c="http://schemas.openxmlformats.org/drawingml/2006/chart" xmlns:c15="http://schemas.microsoft.com/office/drawing/2012/chart" xmlns:a16="http://schemas.microsoft.com/office/drawing/2014/main" val="3156509146"/>
                    </a:ext>
                  </a:extLst>
                </a:gridCol>
                <a:gridCol w="3901648">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88000">
                <a:tc>
                  <a:txBody>
                    <a:bodyPr/>
                    <a:lstStyle/>
                    <a:p>
                      <a:pPr algn="ctr" rtl="0"/>
                      <a:r>
                        <a:rPr lang="x-none" sz="1100" dirty="0"/>
                        <a:t>8.4.1.3</a:t>
                      </a:r>
                    </a:p>
                  </a:txBody>
                  <a:tcPr marL="68580" marR="68580" marT="34290" marB="34290" anchor="ctr"/>
                </a:tc>
                <a:tc>
                  <a:txBody>
                    <a:bodyPr/>
                    <a:lstStyle/>
                    <a:p>
                      <a:pPr rtl="0"/>
                      <a:r>
                        <a:rPr lang="x-none" sz="1100" dirty="0"/>
                        <a:t>Práctica de laboratorio</a:t>
                      </a:r>
                    </a:p>
                  </a:txBody>
                  <a:tcPr marL="68580" marR="68580" marT="34290" marB="34290" anchor="ctr"/>
                </a:tc>
                <a:tc>
                  <a:txBody>
                    <a:bodyPr/>
                    <a:lstStyle/>
                    <a:p>
                      <a:pPr rtl="0"/>
                      <a:r>
                        <a:rPr lang="x-none" sz="1100"/>
                        <a:t>Compartir una impresora en Windows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7"/>
                  </a:ext>
                </a:extLst>
              </a:tr>
              <a:tr h="288000">
                <a:tc>
                  <a:txBody>
                    <a:bodyPr/>
                    <a:lstStyle/>
                    <a:p>
                      <a:pPr algn="ctr" rtl="0"/>
                      <a:r>
                        <a:rPr lang="x-none" sz="1100"/>
                        <a:t>8.4.2.5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Verifique su comprensión</a:t>
                      </a:r>
                    </a:p>
                  </a:txBody>
                  <a:tcPr marL="68580" marR="68580" marT="34290" marB="34290" anchor="ctr"/>
                </a:tc>
                <a:tc>
                  <a:txBody>
                    <a:bodyPr/>
                    <a:lstStyle/>
                    <a:p>
                      <a:pPr rtl="0"/>
                      <a:r>
                        <a:rPr lang="x-none" sz="1100"/>
                        <a:t>Servidores de impresión</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88000">
                <a:tc>
                  <a:txBody>
                    <a:bodyPr/>
                    <a:lstStyle/>
                    <a:p>
                      <a:pPr algn="ctr" rtl="0"/>
                      <a:r>
                        <a:rPr lang="x-none" sz="1100"/>
                        <a:t>8.5.1.2</a:t>
                      </a:r>
                    </a:p>
                  </a:txBody>
                  <a:tcPr marL="68580" marR="68580" marT="34290" marB="34290" anchor="ctr"/>
                </a:tc>
                <a:tc>
                  <a:txBody>
                    <a:bodyPr/>
                    <a:lstStyle/>
                    <a:p>
                      <a:pPr rtl="0"/>
                      <a:r>
                        <a:rPr lang="x-none" sz="1100" dirty="0"/>
                        <a:t>¿Qué conoce hasta ahora?</a:t>
                      </a:r>
                    </a:p>
                  </a:txBody>
                  <a:tcPr marL="68580" marR="68580" marT="34290" marB="34290" anchor="ctr"/>
                </a:tc>
                <a:tc>
                  <a:txBody>
                    <a:bodyPr/>
                    <a:lstStyle/>
                    <a:p>
                      <a:pPr rtl="0"/>
                      <a:r>
                        <a:rPr lang="x-none" sz="1100" dirty="0"/>
                        <a:t>Entorno operativo de la impresora</a:t>
                      </a:r>
                    </a:p>
                  </a:txBody>
                  <a:tcPr marL="68580" marR="68580" marT="34290" marB="34290" anchor="ctr"/>
                </a:tc>
                <a:tc>
                  <a:txBody>
                    <a:bodyPr/>
                    <a:lstStyle/>
                    <a:p>
                      <a:pPr rtl="0"/>
                      <a:r>
                        <a:rPr lang="x-none" sz="1100" dirty="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88000">
                <a:tc>
                  <a:txBody>
                    <a:bodyPr/>
                    <a:lstStyle/>
                    <a:p>
                      <a:pPr algn="ctr" rtl="0"/>
                      <a:r>
                        <a:rPr lang="x-none" sz="1100"/>
                        <a:t>8.5.2.1</a:t>
                      </a:r>
                    </a:p>
                  </a:txBody>
                  <a:tcPr marL="68580" marR="68580" marT="34290" marB="34290" anchor="ctr"/>
                </a:tc>
                <a:tc>
                  <a:txBody>
                    <a:bodyPr/>
                    <a:lstStyle/>
                    <a:p>
                      <a:pPr rtl="0"/>
                      <a:r>
                        <a:rPr lang="x-none" sz="1100" dirty="0"/>
                        <a:t>Demostración en video</a:t>
                      </a:r>
                    </a:p>
                  </a:txBody>
                  <a:tcPr marL="68580" marR="68580" marT="34290" marB="34290" anchor="ctr"/>
                </a:tc>
                <a:tc>
                  <a:txBody>
                    <a:bodyPr/>
                    <a:lstStyle/>
                    <a:p>
                      <a:pPr rtl="0"/>
                      <a:r>
                        <a:rPr lang="x-none" sz="1100" spc="-30" baseline="0" dirty="0"/>
                        <a:t>Mantenimiento preventivo de impresoras de inyección de tinta</a:t>
                      </a:r>
                    </a:p>
                  </a:txBody>
                  <a:tcPr marL="68580" marR="68580" marT="34290" marB="34290" anchor="ctr"/>
                </a:tc>
                <a:tc>
                  <a:txBody>
                    <a:bodyPr/>
                    <a:lstStyle/>
                    <a:p>
                      <a:pPr rtl="0"/>
                      <a:r>
                        <a:rPr lang="x-none" sz="1100" dirty="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276622034"/>
                  </a:ext>
                </a:extLst>
              </a:tr>
              <a:tr h="0">
                <a:tc>
                  <a:txBody>
                    <a:bodyPr/>
                    <a:lstStyle/>
                    <a:p>
                      <a:pPr algn="ctr" rtl="0"/>
                      <a:r>
                        <a:rPr lang="x-none" sz="1100"/>
                        <a:t>8.5.2.2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rtl="0"/>
                      <a:r>
                        <a:rPr lang="x-none" sz="1100" dirty="0"/>
                        <a:t>Realice el mantenimiento preventivo en una impresora de inyección de tinta</a:t>
                      </a:r>
                    </a:p>
                  </a:txBody>
                  <a:tcPr marL="68580" marR="68580" marT="34290" marB="34290" anchor="ctr"/>
                </a:tc>
                <a:tc>
                  <a:txBody>
                    <a:bodyPr/>
                    <a:lstStyle/>
                    <a:p>
                      <a:pPr rtl="0"/>
                      <a:r>
                        <a:rPr lang="x-none" sz="1100" dirty="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35557263"/>
                  </a:ext>
                </a:extLst>
              </a:tr>
              <a:tr h="288000">
                <a:tc>
                  <a:txBody>
                    <a:bodyPr/>
                    <a:lstStyle/>
                    <a:p>
                      <a:pPr algn="ctr" rtl="0"/>
                      <a:r>
                        <a:rPr lang="x-none" sz="1100" dirty="0"/>
                        <a:t>8.5.3.1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Demostración en video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Mantenimiento preventivo de impresoras </a:t>
                      </a:r>
                      <a:r>
                        <a:rPr lang="x-none" sz="1100" baseline="0" dirty="0"/>
                        <a:t>láser</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88000">
                <a:tc>
                  <a:txBody>
                    <a:bodyPr/>
                    <a:lstStyle/>
                    <a:p>
                      <a:pPr algn="ctr" rtl="0"/>
                      <a:r>
                        <a:rPr lang="x-none" sz="1100"/>
                        <a:t>8.5.3.2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dirty="0"/>
                        <a:t>Práctica de laboratorio</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dirty="0"/>
                        <a:t>Mantenimiento preventivo en una impresora</a:t>
                      </a:r>
                      <a:r>
                        <a:rPr lang="x-none" sz="1100" baseline="0" dirty="0"/>
                        <a:t> láser</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88000">
                <a:tc>
                  <a:txBody>
                    <a:bodyPr/>
                    <a:lstStyle/>
                    <a:p>
                      <a:pPr algn="ctr" rtl="0"/>
                      <a:r>
                        <a:rPr lang="x-none" sz="1100"/>
                        <a:t>8.5.4.2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dirty="0"/>
                        <a:t>Verifique su comprensión</a:t>
                      </a:r>
                    </a:p>
                  </a:txBody>
                  <a:tcPr marL="68580" marR="68580" marT="34290" marB="34290" anchor="ctr"/>
                </a:tc>
                <a:tc>
                  <a:txBody>
                    <a:bodyPr/>
                    <a:lstStyle/>
                    <a:p>
                      <a:pPr rtl="0"/>
                      <a:r>
                        <a:rPr lang="x-none" sz="1100" dirty="0"/>
                        <a:t>Mantenimiento preventivo de impresoras térmicas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88000">
                <a:tc>
                  <a:txBody>
                    <a:bodyPr/>
                    <a:lstStyle/>
                    <a:p>
                      <a:pPr algn="ctr" rtl="0"/>
                      <a:r>
                        <a:rPr lang="x-none" sz="1100"/>
                        <a:t>8.5.5.2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dirty="0"/>
                        <a:t>Mantenimiento preventivo de impresoras de impacto</a:t>
                      </a:r>
                    </a:p>
                  </a:txBody>
                  <a:tcPr marL="68580" marR="68580" marT="34290" marB="34290" anchor="ctr"/>
                </a:tc>
                <a:tc>
                  <a:txBody>
                    <a:bodyPr/>
                    <a:lstStyle/>
                    <a:p>
                      <a:pPr rtl="0"/>
                      <a:r>
                        <a:rPr lang="x-none" sz="1100" dirty="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88000">
                <a:tc>
                  <a:txBody>
                    <a:bodyPr/>
                    <a:lstStyle/>
                    <a:p>
                      <a:pPr algn="ctr" rtl="0"/>
                      <a:r>
                        <a:rPr lang="x-none" sz="1100"/>
                        <a:t>8.5.6.1</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dirty="0"/>
                        <a:t>Mantenimiento preventivo de impresoras 3D</a:t>
                      </a:r>
                    </a:p>
                  </a:txBody>
                  <a:tcPr marL="68580" marR="68580" marT="34290" marB="34290" anchor="ctr"/>
                </a:tc>
                <a:tc>
                  <a:txBody>
                    <a:bodyPr/>
                    <a:lstStyle/>
                    <a:p>
                      <a:pPr rtl="0"/>
                      <a:r>
                        <a:rPr lang="x-none" sz="1100" dirty="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288000">
                <a:tc>
                  <a:txBody>
                    <a:bodyPr/>
                    <a:lstStyle/>
                    <a:p>
                      <a:pPr algn="ctr" rtl="0"/>
                      <a:r>
                        <a:rPr lang="x-none" sz="1100"/>
                        <a:t>8.5.6.2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Impresora 3D</a:t>
                      </a:r>
                      <a:r>
                        <a:rPr lang="x-none" sz="1100" baseline="0"/>
                        <a:t> imprimiendo un componente</a:t>
                      </a:r>
                    </a:p>
                  </a:txBody>
                  <a:tcPr marL="68580" marR="68580" marT="34290" marB="34290" anchor="ctr"/>
                </a:tc>
                <a:tc>
                  <a:txBody>
                    <a:bodyPr/>
                    <a:lstStyle/>
                    <a:p>
                      <a:pPr rtl="0"/>
                      <a:r>
                        <a:rPr lang="x-none" sz="1100" dirty="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153275194"/>
                  </a:ext>
                </a:extLst>
              </a:tr>
            </a:tbl>
          </a:graphicData>
        </a:graphic>
      </p:graphicFrame>
    </p:spTree>
    <p:custDataLst>
      <p:tags r:id="rId1"/>
    </p:custDataLst>
    <p:extLst>
      <p:ext uri="{BB962C8B-B14F-4D97-AF65-F5344CB8AC3E}">
        <p14:creationId xmlns:p14="http://schemas.microsoft.com/office/powerpoint/2010/main" val="3658610089"/>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Resolución de problemas de impresión</a:t>
            </a:r>
            <a:r>
              <a:rPr lang="en-US" altLang="en-US" sz="1600" dirty="0"/>
              <a:t/>
            </a:r>
            <a:br>
              <a:rPr lang="en-US" altLang="en-US" sz="1600" dirty="0"/>
            </a:br>
            <a:r>
              <a:rPr lang="x-none"/>
              <a:t>Establecimiento de una teoría de causas probables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075" y="1706026"/>
            <a:ext cx="7181850" cy="1731448"/>
          </a:xfrm>
          <a:prstGeom prst="rect">
            <a:avLst/>
          </a:prstGeom>
        </p:spPr>
      </p:pic>
    </p:spTree>
    <p:custDataLst>
      <p:tags r:id="rId1"/>
    </p:custDataLst>
    <p:extLst>
      <p:ext uri="{BB962C8B-B14F-4D97-AF65-F5344CB8AC3E}">
        <p14:creationId xmlns:p14="http://schemas.microsoft.com/office/powerpoint/2010/main" val="2099230446"/>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Resolución de problemas de impresión</a:t>
            </a:r>
            <a:r>
              <a:rPr lang="en-US" altLang="en-US" sz="1600" dirty="0"/>
              <a:t/>
            </a:r>
            <a:br>
              <a:rPr lang="en-US" altLang="en-US" sz="1600" dirty="0"/>
            </a:br>
            <a:r>
              <a:rPr lang="x-none"/>
              <a:t>Pruebe la teoría para determinar la causa</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906" y="1628775"/>
            <a:ext cx="7178187" cy="1885950"/>
          </a:xfrm>
          <a:prstGeom prst="rect">
            <a:avLst/>
          </a:prstGeom>
        </p:spPr>
      </p:pic>
    </p:spTree>
    <p:custDataLst>
      <p:tags r:id="rId1"/>
    </p:custDataLst>
    <p:extLst>
      <p:ext uri="{BB962C8B-B14F-4D97-AF65-F5344CB8AC3E}">
        <p14:creationId xmlns:p14="http://schemas.microsoft.com/office/powerpoint/2010/main" val="3952858789"/>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98155"/>
            <a:ext cx="9144000" cy="757551"/>
          </a:xfrm>
        </p:spPr>
        <p:txBody>
          <a:bodyPr/>
          <a:lstStyle/>
          <a:p>
            <a:pPr rtl="0"/>
            <a:r>
              <a:rPr lang="x-none" sz="1600"/>
              <a:t>Resolución de problemas de impresión</a:t>
            </a:r>
            <a:r>
              <a:rPr lang="en-US" altLang="en-US" sz="1600" dirty="0"/>
              <a:t/>
            </a:r>
            <a:br>
              <a:rPr lang="en-US" altLang="en-US" sz="1600" dirty="0"/>
            </a:br>
            <a:r>
              <a:rPr lang="x-none"/>
              <a:t>Establecimiento un plan de acción para resolver el problema e implementar la solución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550" y="1533686"/>
            <a:ext cx="7200900" cy="2076127"/>
          </a:xfrm>
          <a:prstGeom prst="rect">
            <a:avLst/>
          </a:prstGeom>
        </p:spPr>
      </p:pic>
    </p:spTree>
    <p:custDataLst>
      <p:tags r:id="rId1"/>
    </p:custDataLst>
    <p:extLst>
      <p:ext uri="{BB962C8B-B14F-4D97-AF65-F5344CB8AC3E}">
        <p14:creationId xmlns:p14="http://schemas.microsoft.com/office/powerpoint/2010/main" val="173807315"/>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267811"/>
            <a:ext cx="9144000" cy="757551"/>
          </a:xfrm>
        </p:spPr>
        <p:txBody>
          <a:bodyPr/>
          <a:lstStyle/>
          <a:p>
            <a:pPr rtl="0"/>
            <a:r>
              <a:rPr lang="x-none" sz="1600"/>
              <a:t>Resolución de problemas de impresión</a:t>
            </a:r>
            <a:r>
              <a:rPr lang="en-US" altLang="en-US" sz="1600" dirty="0"/>
              <a:t/>
            </a:r>
            <a:br>
              <a:rPr lang="en-US" altLang="en-US" sz="1600" dirty="0"/>
            </a:br>
            <a:r>
              <a:rPr lang="x-none"/>
              <a:t>Verificar la funcionalidad total del sistema y, si corresponde, implementar medidas preventivas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146" y="1900237"/>
            <a:ext cx="7223707" cy="1343025"/>
          </a:xfrm>
          <a:prstGeom prst="rect">
            <a:avLst/>
          </a:prstGeom>
        </p:spPr>
      </p:pic>
    </p:spTree>
    <p:custDataLst>
      <p:tags r:id="rId1"/>
    </p:custDataLst>
    <p:extLst>
      <p:ext uri="{BB962C8B-B14F-4D97-AF65-F5344CB8AC3E}">
        <p14:creationId xmlns:p14="http://schemas.microsoft.com/office/powerpoint/2010/main" val="3842440142"/>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Resolución de problemas de impresión</a:t>
            </a:r>
            <a:r>
              <a:rPr lang="en-US" altLang="en-US" sz="1600" dirty="0"/>
              <a:t/>
            </a:r>
            <a:br>
              <a:rPr lang="en-US" altLang="en-US" sz="1600" dirty="0"/>
            </a:br>
            <a:r>
              <a:rPr lang="x-none"/>
              <a:t>Registro de hallazgos, acciones y resultados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075" y="1706026"/>
            <a:ext cx="7181850" cy="1731448"/>
          </a:xfrm>
          <a:prstGeom prst="rect">
            <a:avLst/>
          </a:prstGeom>
        </p:spPr>
      </p:pic>
    </p:spTree>
    <p:custDataLst>
      <p:tags r:id="rId1"/>
    </p:custDataLst>
    <p:extLst>
      <p:ext uri="{BB962C8B-B14F-4D97-AF65-F5344CB8AC3E}">
        <p14:creationId xmlns:p14="http://schemas.microsoft.com/office/powerpoint/2010/main" val="3473158775"/>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a:t>
            </a:r>
            <a:r>
              <a:rPr lang="en-US" altLang="en-US" sz="1600" dirty="0"/>
              <a:t/>
            </a:r>
            <a:br>
              <a:rPr lang="en-US" altLang="en-US" sz="1600" dirty="0"/>
            </a:br>
            <a:r>
              <a:rPr lang="x-none"/>
              <a:t>Identificación de problemas de impresoras y soluciones</a:t>
            </a:r>
          </a:p>
        </p:txBody>
      </p:sp>
      <p:pic>
        <p:nvPicPr>
          <p:cNvPr id="2" name="Picture 1" descr="This figure shows a picture of a woman replacing a component inside of a printer."/>
          <p:cNvPicPr>
            <a:picLocks noChangeAspect="1"/>
          </p:cNvPicPr>
          <p:nvPr/>
        </p:nvPicPr>
        <p:blipFill>
          <a:blip r:embed="rId4"/>
          <a:stretch>
            <a:fillRect/>
          </a:stretch>
        </p:blipFill>
        <p:spPr>
          <a:xfrm>
            <a:off x="1725105" y="949890"/>
            <a:ext cx="5002982" cy="3503489"/>
          </a:xfrm>
          <a:prstGeom prst="rect">
            <a:avLst/>
          </a:prstGeom>
        </p:spPr>
      </p:pic>
    </p:spTree>
    <p:custDataLst>
      <p:tags r:id="rId1"/>
    </p:custDataLst>
    <p:extLst>
      <p:ext uri="{BB962C8B-B14F-4D97-AF65-F5344CB8AC3E}">
        <p14:creationId xmlns:p14="http://schemas.microsoft.com/office/powerpoint/2010/main" val="4014287960"/>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a:t>
            </a:r>
            <a:r>
              <a:rPr lang="en-US" altLang="en-US" sz="1600" dirty="0"/>
              <a:t/>
            </a:r>
            <a:br>
              <a:rPr lang="en-US" altLang="en-US" sz="1600" dirty="0"/>
            </a:br>
            <a:r>
              <a:rPr lang="x-none"/>
              <a:t>Problemas y soluciones comunes para impresoras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BCDEF0A1-05B5-483F-AFEA-E838376918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723" y="902743"/>
            <a:ext cx="7221414" cy="3590892"/>
          </a:xfrm>
          <a:prstGeom prst="rect">
            <a:avLst/>
          </a:prstGeom>
        </p:spPr>
      </p:pic>
    </p:spTree>
    <p:custDataLst>
      <p:tags r:id="rId1"/>
    </p:custDataLst>
    <p:extLst>
      <p:ext uri="{BB962C8B-B14F-4D97-AF65-F5344CB8AC3E}">
        <p14:creationId xmlns:p14="http://schemas.microsoft.com/office/powerpoint/2010/main" val="1482581923"/>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a:t>
            </a:r>
            <a:r>
              <a:rPr lang="en-US" altLang="en-US" sz="1600" dirty="0"/>
              <a:t/>
            </a:r>
            <a:br>
              <a:rPr lang="en-US" altLang="en-US" sz="1600" dirty="0"/>
            </a:br>
            <a:r>
              <a:rPr lang="x-none"/>
              <a:t>Problemas y soluciones comunes para impresoras (cont.)</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18A08948-91D4-45E6-B0C2-978468B4A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16" y="875323"/>
            <a:ext cx="8080630" cy="3790461"/>
          </a:xfrm>
          <a:prstGeom prst="rect">
            <a:avLst/>
          </a:prstGeom>
        </p:spPr>
      </p:pic>
    </p:spTree>
    <p:custDataLst>
      <p:tags r:id="rId1"/>
    </p:custDataLst>
    <p:extLst>
      <p:ext uri="{BB962C8B-B14F-4D97-AF65-F5344CB8AC3E}">
        <p14:creationId xmlns:p14="http://schemas.microsoft.com/office/powerpoint/2010/main" val="1960757764"/>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8.6 Resumen del capítulo</a:t>
            </a:r>
          </a:p>
        </p:txBody>
      </p:sp>
    </p:spTree>
    <p:custDataLst>
      <p:tags r:id="rId1"/>
    </p:custDataLst>
    <p:extLst>
      <p:ext uri="{BB962C8B-B14F-4D97-AF65-F5344CB8AC3E}">
        <p14:creationId xmlns:p14="http://schemas.microsoft.com/office/powerpoint/2010/main" val="2688638842"/>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8.6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77230188"/>
              </p:ext>
            </p:extLst>
          </p:nvPr>
        </p:nvGraphicFramePr>
        <p:xfrm>
          <a:off x="144463" y="798513"/>
          <a:ext cx="8853486" cy="3723640"/>
        </p:xfrm>
        <a:graphic>
          <a:graphicData uri="http://schemas.openxmlformats.org/drawingml/2006/table">
            <a:tbl>
              <a:tblPr firstRow="1" bandRow="1">
                <a:tableStyleId>{F5AB1C69-6EDB-4FF4-983F-18BD219EF322}</a:tableStyleId>
              </a:tblPr>
              <a:tblGrid>
                <a:gridCol w="2951162">
                  <a:extLst>
                    <a:ext uri="{9D8B030D-6E8A-4147-A177-3AD203B41FA5}">
                      <a16:colId xmlns="" xmlns:c="http://schemas.openxmlformats.org/drawingml/2006/chart" xmlns:c15="http://schemas.microsoft.com/office/drawing/2012/chart" xmlns:a16="http://schemas.microsoft.com/office/drawing/2014/main" val="2731093094"/>
                    </a:ext>
                  </a:extLst>
                </a:gridCol>
                <a:gridCol w="2951162">
                  <a:extLst>
                    <a:ext uri="{9D8B030D-6E8A-4147-A177-3AD203B41FA5}">
                      <a16:colId xmlns="" xmlns:c="http://schemas.openxmlformats.org/drawingml/2006/chart" xmlns:c15="http://schemas.microsoft.com/office/drawing/2012/chart" xmlns:a16="http://schemas.microsoft.com/office/drawing/2014/main" val="2353496225"/>
                    </a:ext>
                  </a:extLst>
                </a:gridCol>
                <a:gridCol w="2951162">
                  <a:extLst>
                    <a:ext uri="{9D8B030D-6E8A-4147-A177-3AD203B41FA5}">
                      <a16:colId xmlns="" xmlns:c="http://schemas.openxmlformats.org/drawingml/2006/chart" xmlns:c15="http://schemas.microsoft.com/office/drawing/2012/chart" xmlns:a16="http://schemas.microsoft.com/office/drawing/2014/main" val="281959122"/>
                    </a:ext>
                  </a:extLst>
                </a:gridCol>
              </a:tblGrid>
              <a:tr h="370840">
                <a:tc>
                  <a:txBody>
                    <a:bodyPr/>
                    <a:lstStyle/>
                    <a:p>
                      <a:pPr marL="173038" indent="-173038" rtl="0">
                        <a:spcBef>
                          <a:spcPts val="200"/>
                        </a:spcBef>
                        <a:spcAft>
                          <a:spcPts val="200"/>
                        </a:spcAft>
                        <a:buFont typeface="Arial" panose="020B0604020202020204" pitchFamily="34" charset="0"/>
                        <a:buChar char="•"/>
                      </a:pPr>
                      <a:r>
                        <a:rPr lang="x-none" sz="1300" b="0" baseline="0" dirty="0">
                          <a:solidFill>
                            <a:schemeClr val="tx1"/>
                          </a:solidFill>
                          <a:latin typeface="+mn-lt"/>
                        </a:rPr>
                        <a:t>Impresora</a:t>
                      </a:r>
                      <a:r>
                        <a:rPr lang="x-none" sz="1300" b="0" dirty="0">
                          <a:solidFill>
                            <a:schemeClr val="tx1"/>
                          </a:solidFill>
                          <a:latin typeface="+mn-lt"/>
                        </a:rPr>
                        <a:t> láser</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Impresora de inyección de tinta</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Impresora de impacto</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Impresora térmica</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Impresora 3D</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Alimentador de documentos automático</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Cabezal de impresión</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Rodillo</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Alimentador</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Conjunto de impresión a doble cara</a:t>
                      </a:r>
                    </a:p>
                    <a:p>
                      <a:pPr marL="173038" indent="-173038" rtl="0">
                        <a:spcBef>
                          <a:spcPts val="200"/>
                        </a:spcBef>
                        <a:spcAft>
                          <a:spcPts val="200"/>
                        </a:spcAft>
                        <a:buFont typeface="Arial" panose="020B0604020202020204" pitchFamily="34" charset="0"/>
                        <a:buChar char="•"/>
                      </a:pPr>
                      <a:r>
                        <a:rPr lang="x-none" sz="1300" b="0" dirty="0">
                          <a:solidFill>
                            <a:schemeClr val="tx1"/>
                          </a:solidFill>
                          <a:latin typeface="+mn-lt"/>
                        </a:rPr>
                        <a:t>Cartucho de tinta</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Carro/correa</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baseline="0" dirty="0">
                          <a:solidFill>
                            <a:schemeClr val="tx1"/>
                          </a:solidFill>
                          <a:latin typeface="+mn-lt"/>
                          <a:ea typeface="+mn-ea"/>
                          <a:cs typeface="+mn-cs"/>
                        </a:rPr>
                        <a:t>Tambor</a:t>
                      </a:r>
                      <a:r>
                        <a:rPr lang="x-none" sz="1300" b="0" kern="1200" dirty="0">
                          <a:solidFill>
                            <a:schemeClr val="tx1"/>
                          </a:solidFill>
                          <a:latin typeface="+mn-lt"/>
                          <a:ea typeface="+mn-ea"/>
                          <a:cs typeface="+mn-cs"/>
                        </a:rPr>
                        <a:t> de imágenes</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Cartucho de tóner</a:t>
                      </a:r>
                    </a:p>
                  </a:txBody>
                  <a:tcPr marR="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Conjunto de fusor</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Rodillo de transferencia</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Rodillos de toma de papel</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Procesamiento</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Carga</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Exposición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Revelado</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Transferencia</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Fusión</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dirty="0">
                          <a:solidFill>
                            <a:schemeClr val="tx1"/>
                          </a:solidFill>
                          <a:latin typeface="+mn-lt"/>
                          <a:ea typeface="+mn-ea"/>
                          <a:cs typeface="+mn-cs"/>
                        </a:rPr>
                        <a:t>Limpieza</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baseline="0" dirty="0">
                          <a:solidFill>
                            <a:schemeClr val="tx1"/>
                          </a:solidFill>
                          <a:latin typeface="+mn-lt"/>
                          <a:ea typeface="+mn-ea"/>
                          <a:cs typeface="+mn-cs"/>
                        </a:rPr>
                        <a:t>Impresora virtual</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baseline="0" dirty="0">
                          <a:solidFill>
                            <a:schemeClr val="tx1"/>
                          </a:solidFill>
                          <a:latin typeface="+mn-lt"/>
                          <a:ea typeface="+mn-ea"/>
                          <a:cs typeface="+mn-cs"/>
                        </a:rPr>
                        <a:t>Imprimir a un archivo</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baseline="0" dirty="0">
                          <a:solidFill>
                            <a:schemeClr val="tx1"/>
                          </a:solidFill>
                          <a:latin typeface="+mn-lt"/>
                          <a:ea typeface="+mn-ea"/>
                          <a:cs typeface="+mn-cs"/>
                        </a:rPr>
                        <a:t>Imprimir a PDF</a:t>
                      </a:r>
                    </a:p>
                    <a:p>
                      <a:pPr marL="173038" indent="-173038" algn="l" defTabSz="685777" rtl="0" eaLnBrk="1" latinLnBrk="0" hangingPunct="1">
                        <a:spcBef>
                          <a:spcPts val="200"/>
                        </a:spcBef>
                        <a:spcAft>
                          <a:spcPts val="200"/>
                        </a:spcAft>
                        <a:buFont typeface="Arial" panose="020B0604020202020204" pitchFamily="34" charset="0"/>
                        <a:buChar char="•"/>
                      </a:pPr>
                      <a:r>
                        <a:rPr lang="x-none" sz="1300" b="0" kern="1200" baseline="0" dirty="0">
                          <a:solidFill>
                            <a:schemeClr val="tx1"/>
                          </a:solidFill>
                          <a:latin typeface="+mn-lt"/>
                          <a:ea typeface="+mn-ea"/>
                          <a:cs typeface="+mn-cs"/>
                        </a:rPr>
                        <a:t>Impresión a XPS</a:t>
                      </a:r>
                    </a:p>
                  </a:txBody>
                  <a:tcPr marR="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Imprimir a la imagen</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Impresión en la nube</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Filamento de plástico</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Filamento</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Alimentador</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Boquilla de extremo caliente</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Eje</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Cama de impresión</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Controlador de impresora</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Intercalación</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dirty="0">
                          <a:solidFill>
                            <a:schemeClr val="tx1"/>
                          </a:solidFill>
                          <a:latin typeface="+mn-lt"/>
                          <a:ea typeface="+mn-ea"/>
                          <a:cs typeface="+mn-cs"/>
                        </a:rPr>
                        <a:t>Servidor de impresión por </a:t>
                      </a:r>
                      <a:r>
                        <a:rPr lang="x-none" sz="1300" b="0" kern="1200" baseline="0" dirty="0">
                          <a:solidFill>
                            <a:schemeClr val="tx1"/>
                          </a:solidFill>
                          <a:latin typeface="+mn-lt"/>
                          <a:ea typeface="+mn-ea"/>
                          <a:cs typeface="+mn-cs"/>
                        </a:rPr>
                        <a:t>hardware</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baseline="0" dirty="0">
                          <a:solidFill>
                            <a:schemeClr val="tx1"/>
                          </a:solidFill>
                          <a:latin typeface="+mn-lt"/>
                          <a:ea typeface="+mn-ea"/>
                          <a:cs typeface="+mn-cs"/>
                        </a:rPr>
                        <a:t>Servidor de impresión de software</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baseline="0" dirty="0">
                          <a:solidFill>
                            <a:schemeClr val="tx1"/>
                          </a:solidFill>
                          <a:latin typeface="+mn-lt"/>
                          <a:ea typeface="+mn-ea"/>
                          <a:cs typeface="+mn-cs"/>
                        </a:rPr>
                        <a:t>Servidor de impresión exclusivo</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b="0" kern="1200" baseline="0" dirty="0">
                          <a:solidFill>
                            <a:schemeClr val="tx1"/>
                          </a:solidFill>
                          <a:latin typeface="+mn-lt"/>
                          <a:ea typeface="+mn-ea"/>
                          <a:cs typeface="+mn-cs"/>
                        </a:rPr>
                        <a:t>Mantenimiento preventivo</a:t>
                      </a:r>
                    </a:p>
                  </a:txBody>
                  <a:tcPr marR="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8: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estudiantes deben completar la "Evaluación" del Capítulo 8 después de completar el Capítulo 8.</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8: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a:t>Antes de enseñar el capítulo 8, el instructor debe:</a:t>
            </a:r>
          </a:p>
          <a:p>
            <a:pPr rtl="0" eaLnBrk="1" hangingPunct="1">
              <a:lnSpc>
                <a:spcPct val="85000"/>
              </a:lnSpc>
              <a:spcBef>
                <a:spcPct val="30000"/>
              </a:spcBef>
            </a:pPr>
            <a:r>
              <a:rPr lang="x-none"/>
              <a:t>Completar la "Evaluación" del Capítulo 8</a:t>
            </a:r>
          </a:p>
          <a:p>
            <a:pPr rtl="0" eaLnBrk="1" hangingPunct="1">
              <a:lnSpc>
                <a:spcPct val="85000"/>
              </a:lnSpc>
              <a:spcBef>
                <a:spcPct val="30000"/>
              </a:spcBef>
            </a:pPr>
            <a:r>
              <a:rPr lang="x-none"/>
              <a:t>Los objetivos de este capítulo son:</a:t>
            </a:r>
          </a:p>
          <a:p>
            <a:pPr marL="557213" lvl="1" indent="-214313" rtl="0">
              <a:buFont typeface="Arial" panose="020B0604020202020204" pitchFamily="34" charset="0"/>
              <a:buChar char="•"/>
            </a:pPr>
            <a:r>
              <a:rPr lang="x-none" sz="1200"/>
              <a:t>Explicar el propósito y las características de diferentes tipos de impresoras.</a:t>
            </a:r>
          </a:p>
          <a:p>
            <a:pPr marL="557213" lvl="1" indent="-214313" rtl="0">
              <a:buFont typeface="Arial" panose="020B0604020202020204" pitchFamily="34" charset="0"/>
              <a:buChar char="•"/>
            </a:pPr>
            <a:r>
              <a:rPr lang="x-none" sz="1200"/>
              <a:t>Compare diferentes tipos de impresoras.</a:t>
            </a:r>
          </a:p>
          <a:p>
            <a:pPr marL="557213" lvl="1" indent="-214313" rtl="0">
              <a:buFont typeface="Arial" panose="020B0604020202020204" pitchFamily="34" charset="0"/>
              <a:buChar char="•"/>
            </a:pPr>
            <a:r>
              <a:rPr lang="x-none" sz="1200"/>
              <a:t>Instalación de una impresora.</a:t>
            </a:r>
          </a:p>
          <a:p>
            <a:pPr marL="557213" lvl="1" indent="-214313" rtl="0">
              <a:buFont typeface="Arial" panose="020B0604020202020204" pitchFamily="34" charset="0"/>
              <a:buChar char="•"/>
            </a:pPr>
            <a:r>
              <a:rPr lang="x-none" sz="1200"/>
              <a:t>Configure el uso compartido de impresoras.</a:t>
            </a:r>
          </a:p>
          <a:p>
            <a:pPr marL="557213" lvl="1" indent="-214313" rtl="0">
              <a:buFont typeface="Arial" panose="020B0604020202020204" pitchFamily="34" charset="0"/>
              <a:buChar char="•"/>
            </a:pPr>
            <a:r>
              <a:rPr lang="x-none" sz="1200"/>
              <a:t>Implemente técnicas de mantenimiento preventivo y resolución de problemas en las impresoras.</a:t>
            </a:r>
          </a:p>
          <a:p>
            <a:pPr marL="557213" lvl="1" indent="-214313">
              <a:buFont typeface="Arial" panose="020B0604020202020204" pitchFamily="34" charset="0"/>
              <a:buChar char="•"/>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8: Prácticas recomendadas (continuación)</a:t>
            </a:r>
          </a:p>
        </p:txBody>
      </p:sp>
      <p:sp>
        <p:nvSpPr>
          <p:cNvPr id="11266" name="Rectangle 34"/>
          <p:cNvSpPr>
            <a:spLocks noGrp="1" noChangeArrowheads="1"/>
          </p:cNvSpPr>
          <p:nvPr>
            <p:ph idx="1"/>
          </p:nvPr>
        </p:nvSpPr>
        <p:spPr/>
        <p:txBody>
          <a:bodyPr/>
          <a:lstStyle/>
          <a:p>
            <a:pPr rtl="0"/>
            <a:r>
              <a:rPr lang="x-none"/>
              <a:t>Asegúrese de que los alumnos comprendan los riesgos de seguridad y procedimientos de seguridad potenciales asociados a las impresoras y los escáneres: alta temperatura en impresoras láser, alto voltaje en impresoras láser, LED de escáner.</a:t>
            </a:r>
          </a:p>
          <a:p>
            <a:pPr rtl="0"/>
            <a:r>
              <a:rPr lang="x-none"/>
              <a:t>Si hay tiempo, muestre los videos para los tipos de impresoras que no tiene en el aula o haga que sean obligatorios para un curso en línea. </a:t>
            </a:r>
          </a:p>
          <a:p>
            <a:pPr rtl="0"/>
            <a:r>
              <a:rPr lang="x-none"/>
              <a:t>Practique encontrar controladores de impresoras o actualizaciones de controladores de impresoras para una impresora más antigua que está instalada actualmente en una computadora con Windows 7 que se actualiza a Windows 10 o demuestre cómo lo haría.</a:t>
            </a:r>
          </a:p>
          <a:p>
            <a:pPr rtl="0"/>
            <a:r>
              <a:rPr lang="x-none"/>
              <a:t>Pida a los alumnos que ajusten la configuración de la impresora para la intercalación, la duplicación, si es posible, y la orientación.</a:t>
            </a:r>
          </a:p>
          <a:p>
            <a:pPr rtl="0"/>
            <a:r>
              <a:rPr lang="x-none"/>
              <a:t>Una forma de pasar por los diferentes tipos de impresoras es dividir la clase en 5 grupos (impacto, inyección de tinta, térmico, 3D y láser). Deles tiempo para buscar información sobre qué diferencia a su tipo de impresora y presente en menos de 5 minutos los puntos más importantes.</a:t>
            </a:r>
          </a:p>
        </p:txBody>
      </p:sp>
    </p:spTree>
    <p:custDataLst>
      <p:tags r:id="rId1"/>
    </p:custDataLst>
    <p:extLst>
      <p:ext uri="{BB962C8B-B14F-4D97-AF65-F5344CB8AC3E}">
        <p14:creationId xmlns:p14="http://schemas.microsoft.com/office/powerpoint/2010/main" val="3929071732"/>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15662</TotalTime>
  <Words>4143</Words>
  <Application>Microsoft Office PowerPoint</Application>
  <PresentationFormat>全屏显示(16:9)</PresentationFormat>
  <Paragraphs>677</Paragraphs>
  <Slides>69</Slides>
  <Notes>69</Notes>
  <HiddenSlides>10</HiddenSlides>
  <MMClips>0</MMClips>
  <ScaleCrop>false</ScaleCrop>
  <HeadingPairs>
    <vt:vector size="4" baseType="variant">
      <vt:variant>
        <vt:lpstr>主题</vt:lpstr>
      </vt:variant>
      <vt:variant>
        <vt:i4>1</vt:i4>
      </vt:variant>
      <vt:variant>
        <vt:lpstr>幻灯片标题</vt:lpstr>
      </vt:variant>
      <vt:variant>
        <vt:i4>69</vt:i4>
      </vt:variant>
    </vt:vector>
  </HeadingPairs>
  <TitlesOfParts>
    <vt:vector size="70" baseType="lpstr">
      <vt:lpstr>Default Theme</vt:lpstr>
      <vt:lpstr>Capítulo 8: Impresoras</vt:lpstr>
      <vt:lpstr>Materiales para el instructor: Guía de planificación del capítulo 8</vt:lpstr>
      <vt:lpstr>Capítulo 8: Impresoras </vt:lpstr>
      <vt:lpstr>Verifique su comprensión y ¿Qué conoce hasta ahora? </vt:lpstr>
      <vt:lpstr>Capítulo 8: Actividades</vt:lpstr>
      <vt:lpstr>Capítulo 8: Actividades (cont.)</vt:lpstr>
      <vt:lpstr>Capítulo 8: Evaluación</vt:lpstr>
      <vt:lpstr>Capítulo 8: Prácticas recomendadas</vt:lpstr>
      <vt:lpstr>Capítulo 8: Prácticas recomendadas (continuación)</vt:lpstr>
      <vt:lpstr>Capítulo 8: Prácticas recomendadas (continuación)</vt:lpstr>
      <vt:lpstr>Capítulo 8: Ayuda adicional</vt:lpstr>
      <vt:lpstr>Capítulo 8: Impresoras</vt:lpstr>
      <vt:lpstr>Capítulo 8: Secciones y objetivos</vt:lpstr>
      <vt:lpstr>Capítulo 8: Secciones y objetivos (continuación)</vt:lpstr>
      <vt:lpstr>Capítulo 8: Secciones y objetivos (continuación)</vt:lpstr>
      <vt:lpstr>8.1 Características comunes de las impresoras</vt:lpstr>
      <vt:lpstr>Características y funcionalidades Características de las impresoras</vt:lpstr>
      <vt:lpstr>Características y capacidades Velocidad, calidad y color de las impresoras</vt:lpstr>
      <vt:lpstr>Características y capacidades Confiabilidad y costo total de propiedad</vt:lpstr>
      <vt:lpstr>Características y funcionalidades Alimentador de documentos automático</vt:lpstr>
      <vt:lpstr>8.2 Comparación de tipos de impresoras</vt:lpstr>
      <vt:lpstr>Impresoras de inyección de tinta Características de la impresora de inyección de tinta</vt:lpstr>
      <vt:lpstr>Impresoras de inyección de tinta Partes de la impresora de inyección de tinta</vt:lpstr>
      <vt:lpstr>Impresoras láser Características de las impresoras láser</vt:lpstr>
      <vt:lpstr>Impresoras láser Características de las impresoras láser</vt:lpstr>
      <vt:lpstr>Proceso de impresión láser Cómo funciona la impresión láser</vt:lpstr>
      <vt:lpstr>Impresoras térmicas e impresoras de impacto Características de la impresora térmica</vt:lpstr>
      <vt:lpstr>Impresoras térmicas e impresoras de impacto Características de la impresora de impacto</vt:lpstr>
      <vt:lpstr>Impresoras virtuales Características de las impresoras virtuales</vt:lpstr>
      <vt:lpstr>Impresoras virtuales Impresión en la nube</vt:lpstr>
      <vt:lpstr>Impresoras 3D Características de las impresoras 3D</vt:lpstr>
      <vt:lpstr>Impresoras 3D Partes de las impresoras 3D</vt:lpstr>
      <vt:lpstr>8.3 Instalación y configuración de impresoras</vt:lpstr>
      <vt:lpstr>Instalación y actualización de una impresora Instalación de una impresora</vt:lpstr>
      <vt:lpstr>Instalación y actualización de una impresora Práctica de laboratorio: Instalación de una impresora</vt:lpstr>
      <vt:lpstr>Instalación y actualización de una impresora Probar las funciones de la impresora</vt:lpstr>
      <vt:lpstr>Opciones de configuración y configuración predeterminada Valores de configuración comunes</vt:lpstr>
      <vt:lpstr>Optimización del rendimiento de la impresora optimización del software</vt:lpstr>
      <vt:lpstr>Optimización del rendimiento de la impresora Optimización del hardware</vt:lpstr>
      <vt:lpstr>8.4 Uso compartido de impresoras</vt:lpstr>
      <vt:lpstr>Configuración del sistema operativo para compartir impresoras Configuración del uso compartido de impresoras</vt:lpstr>
      <vt:lpstr>Configuración del sistema operativo para compartir impresoras Conexiones inalámbricas de impresoras</vt:lpstr>
      <vt:lpstr>Configuración del sistema operativo para compartir impresoras Práctica de laboratorio: Comparta una impresora en Windows</vt:lpstr>
      <vt:lpstr>Servidores de impresión Propósitos de los servidores de impresión</vt:lpstr>
      <vt:lpstr>Servidores de impresión Servidores de impresión de software</vt:lpstr>
      <vt:lpstr>Servidores de impresión Servidores de impresión de hardware</vt:lpstr>
      <vt:lpstr>Servidores de impresión Servidores de impresión específicos</vt:lpstr>
      <vt:lpstr>8.5 Mantenimiento y solución de problemas de impresoras</vt:lpstr>
      <vt:lpstr>Mantenimiento preventivo de impresoras Directrices para proveedores</vt:lpstr>
      <vt:lpstr>Mantenimiento preventivo de impresora de inyección de tinta Demostración de video: mantenimiento preventivo de impresoras de inyección de tinta</vt:lpstr>
      <vt:lpstr>Mantenimiento preventivo de impresora de inyección de tinta Práctica de laboratorio: mantenimiento preventivo de impresora de inyección de tinta</vt:lpstr>
      <vt:lpstr>Mantenimiento preventivo de impresora láser Demostración de video: mantenimiento preventivo de impresora láser</vt:lpstr>
      <vt:lpstr>Mantenimiento preventivo de impresora láser Práctica de laboratorio: realice mantenimiento preventivo en una impresora láser</vt:lpstr>
      <vt:lpstr>Mantenimiento preventivo de impresora térmica Realice el mantenimiento preventivo de impresora térmica</vt:lpstr>
      <vt:lpstr>Mantenimiento preventivo de impresora de impacto Realice mantenimiento preventivo en una impresora de impacto</vt:lpstr>
      <vt:lpstr>Mantenimiento preventivo de impresora 3D Demostración de video: mantenimiento preventivo de impresora 3D</vt:lpstr>
      <vt:lpstr>Mantenimiento preventivo de impresora 3D Demostración en video: impresora 3D imprimiendo un componente</vt:lpstr>
      <vt:lpstr>Resolución de problemas de impresión Los seis pasos del proceso de resolución de problemas</vt:lpstr>
      <vt:lpstr>Resolución de problemas de impresión Identificación del problema</vt:lpstr>
      <vt:lpstr>Resolución de problemas de impresión Establecimiento de una teoría de causas probables</vt:lpstr>
      <vt:lpstr>Resolución de problemas de impresión Pruebe la teoría para determinar la causa</vt:lpstr>
      <vt:lpstr>Resolución de problemas de impresión Establecimiento un plan de acción para resolver el problema e implementar la solución</vt:lpstr>
      <vt:lpstr>Resolución de problemas de impresión Verificar la funcionalidad total del sistema y, si corresponde, implementar medidas preventivas</vt:lpstr>
      <vt:lpstr>Resolución de problemas de impresión Registro de hallazgos, acciones y resultados</vt:lpstr>
      <vt:lpstr>Problemas y soluciones Identificación de problemas de impresoras y soluciones</vt:lpstr>
      <vt:lpstr>Problemas y soluciones Problemas y soluciones comunes para impresoras</vt:lpstr>
      <vt:lpstr>Problemas y soluciones Problemas y soluciones comunes para impresoras (cont.)</vt:lpstr>
      <vt:lpstr>8.6 Resumen del capítulo</vt:lpstr>
      <vt:lpstr>Sección 8.6  Nuevos términos y comandos</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510</cp:revision>
  <dcterms:created xsi:type="dcterms:W3CDTF">2016-08-22T22:27:36Z</dcterms:created>
  <dcterms:modified xsi:type="dcterms:W3CDTF">2019-12-02T04:57:08Z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13900725-8D77-46B9-90C4-52C01ECF7A75</vt:lpwstr>
  </property>
  <property fmtid="{D5CDD505-2E9C-101B-9397-08002B2CF9AE}" pid="9" name="ArticulatePath">
    <vt:lpwstr>ITE7_Chp8</vt:lpwstr>
  </property>
</Properties>
</file>