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tags/tag30.xml" ContentType="application/vnd.openxmlformats-officedocument.presentationml.tags+xml"/>
  <Override PartName="/ppt/notesSlides/notesSlide29.xml" ContentType="application/vnd.openxmlformats-officedocument.presentationml.notesSlide+xml"/>
  <Override PartName="/ppt/tags/tag31.xml" ContentType="application/vnd.openxmlformats-officedocument.presentationml.tags+xml"/>
  <Override PartName="/ppt/notesSlides/notesSlide30.xml" ContentType="application/vnd.openxmlformats-officedocument.presentationml.notesSlide+xml"/>
  <Override PartName="/ppt/tags/tag32.xml" ContentType="application/vnd.openxmlformats-officedocument.presentationml.tags+xml"/>
  <Override PartName="/ppt/notesSlides/notesSlide31.xml" ContentType="application/vnd.openxmlformats-officedocument.presentationml.notesSlide+xml"/>
  <Override PartName="/ppt/tags/tag33.xml" ContentType="application/vnd.openxmlformats-officedocument.presentationml.tags+xml"/>
  <Override PartName="/ppt/notesSlides/notesSlide32.xml" ContentType="application/vnd.openxmlformats-officedocument.presentationml.notesSlide+xml"/>
  <Override PartName="/ppt/tags/tag34.xml" ContentType="application/vnd.openxmlformats-officedocument.presentationml.tags+xml"/>
  <Override PartName="/ppt/notesSlides/notesSlide33.xml" ContentType="application/vnd.openxmlformats-officedocument.presentationml.notesSlide+xml"/>
  <Override PartName="/ppt/tags/tag35.xml" ContentType="application/vnd.openxmlformats-officedocument.presentationml.tags+xml"/>
  <Override PartName="/ppt/notesSlides/notesSlide34.xml" ContentType="application/vnd.openxmlformats-officedocument.presentationml.notesSlide+xml"/>
  <Override PartName="/ppt/tags/tag36.xml" ContentType="application/vnd.openxmlformats-officedocument.presentationml.tags+xml"/>
  <Override PartName="/ppt/notesSlides/notesSlide35.xml" ContentType="application/vnd.openxmlformats-officedocument.presentationml.notesSlide+xml"/>
  <Override PartName="/ppt/tags/tag37.xml" ContentType="application/vnd.openxmlformats-officedocument.presentationml.tags+xml"/>
  <Override PartName="/ppt/notesSlides/notesSlide36.xml" ContentType="application/vnd.openxmlformats-officedocument.presentationml.notesSlide+xml"/>
  <Override PartName="/ppt/tags/tag38.xml" ContentType="application/vnd.openxmlformats-officedocument.presentationml.tags+xml"/>
  <Override PartName="/ppt/notesSlides/notesSlide37.xml" ContentType="application/vnd.openxmlformats-officedocument.presentationml.notesSlide+xml"/>
  <Override PartName="/ppt/tags/tag39.xml" ContentType="application/vnd.openxmlformats-officedocument.presentationml.tags+xml"/>
  <Override PartName="/ppt/notesSlides/notesSlide38.xml" ContentType="application/vnd.openxmlformats-officedocument.presentationml.notesSlide+xml"/>
  <Override PartName="/ppt/tags/tag40.xml" ContentType="application/vnd.openxmlformats-officedocument.presentationml.tags+xml"/>
  <Override PartName="/ppt/notesSlides/notesSlide39.xml" ContentType="application/vnd.openxmlformats-officedocument.presentationml.notesSlide+xml"/>
  <Override PartName="/ppt/tags/tag41.xml" ContentType="application/vnd.openxmlformats-officedocument.presentationml.tags+xml"/>
  <Override PartName="/ppt/notesSlides/notesSlide40.xml" ContentType="application/vnd.openxmlformats-officedocument.presentationml.notesSlide+xml"/>
  <Override PartName="/ppt/tags/tag42.xml" ContentType="application/vnd.openxmlformats-officedocument.presentationml.tags+xml"/>
  <Override PartName="/ppt/notesSlides/notesSlide41.xml" ContentType="application/vnd.openxmlformats-officedocument.presentationml.notesSlide+xml"/>
  <Override PartName="/ppt/tags/tag43.xml" ContentType="application/vnd.openxmlformats-officedocument.presentationml.tags+xml"/>
  <Override PartName="/ppt/notesSlides/notesSlide42.xml" ContentType="application/vnd.openxmlformats-officedocument.presentationml.notesSlide+xml"/>
  <Override PartName="/ppt/tags/tag44.xml" ContentType="application/vnd.openxmlformats-officedocument.presentationml.tags+xml"/>
  <Override PartName="/ppt/notesSlides/notesSlide43.xml" ContentType="application/vnd.openxmlformats-officedocument.presentationml.notesSlide+xml"/>
  <Override PartName="/ppt/tags/tag45.xml" ContentType="application/vnd.openxmlformats-officedocument.presentationml.tags+xml"/>
  <Override PartName="/ppt/notesSlides/notesSlide44.xml" ContentType="application/vnd.openxmlformats-officedocument.presentationml.notesSlide+xml"/>
  <Override PartName="/ppt/tags/tag46.xml" ContentType="application/vnd.openxmlformats-officedocument.presentationml.tags+xml"/>
  <Override PartName="/ppt/notesSlides/notesSlide45.xml" ContentType="application/vnd.openxmlformats-officedocument.presentationml.notesSlide+xml"/>
  <Override PartName="/ppt/tags/tag47.xml" ContentType="application/vnd.openxmlformats-officedocument.presentationml.tags+xml"/>
  <Override PartName="/ppt/notesSlides/notesSlide46.xml" ContentType="application/vnd.openxmlformats-officedocument.presentationml.notesSlide+xml"/>
  <Override PartName="/ppt/tags/tag48.xml" ContentType="application/vnd.openxmlformats-officedocument.presentationml.tags+xml"/>
  <Override PartName="/ppt/notesSlides/notesSlide47.xml" ContentType="application/vnd.openxmlformats-officedocument.presentationml.notesSlide+xml"/>
  <Override PartName="/ppt/tags/tag49.xml" ContentType="application/vnd.openxmlformats-officedocument.presentationml.tags+xml"/>
  <Override PartName="/ppt/notesSlides/notesSlide48.xml" ContentType="application/vnd.openxmlformats-officedocument.presentationml.notesSlide+xml"/>
  <Override PartName="/ppt/tags/tag50.xml" ContentType="application/vnd.openxmlformats-officedocument.presentationml.tags+xml"/>
  <Override PartName="/ppt/notesSlides/notesSlide49.xml" ContentType="application/vnd.openxmlformats-officedocument.presentationml.notesSlide+xml"/>
  <Override PartName="/ppt/tags/tag51.xml" ContentType="application/vnd.openxmlformats-officedocument.presentationml.tags+xml"/>
  <Override PartName="/ppt/notesSlides/notesSlide50.xml" ContentType="application/vnd.openxmlformats-officedocument.presentationml.notesSlide+xml"/>
  <Override PartName="/ppt/tags/tag52.xml" ContentType="application/vnd.openxmlformats-officedocument.presentationml.tags+xml"/>
  <Override PartName="/ppt/notesSlides/notesSlide51.xml" ContentType="application/vnd.openxmlformats-officedocument.presentationml.notesSlide+xml"/>
  <Override PartName="/ppt/tags/tag53.xml" ContentType="application/vnd.openxmlformats-officedocument.presentationml.tags+xml"/>
  <Override PartName="/ppt/notesSlides/notesSlide52.xml" ContentType="application/vnd.openxmlformats-officedocument.presentationml.notesSlide+xml"/>
  <Override PartName="/ppt/tags/tag54.xml" ContentType="application/vnd.openxmlformats-officedocument.presentationml.tags+xml"/>
  <Override PartName="/ppt/notesSlides/notesSlide53.xml" ContentType="application/vnd.openxmlformats-officedocument.presentationml.notesSlide+xml"/>
  <Override PartName="/ppt/tags/tag55.xml" ContentType="application/vnd.openxmlformats-officedocument.presentationml.tags+xml"/>
  <Override PartName="/ppt/notesSlides/notesSlide54.xml" ContentType="application/vnd.openxmlformats-officedocument.presentationml.notesSlide+xml"/>
  <Override PartName="/ppt/tags/tag56.xml" ContentType="application/vnd.openxmlformats-officedocument.presentationml.tags+xml"/>
  <Override PartName="/ppt/notesSlides/notesSlide55.xml" ContentType="application/vnd.openxmlformats-officedocument.presentationml.notesSlide+xml"/>
  <Override PartName="/ppt/tags/tag57.xml" ContentType="application/vnd.openxmlformats-officedocument.presentationml.tags+xml"/>
  <Override PartName="/ppt/notesSlides/notesSlide56.xml" ContentType="application/vnd.openxmlformats-officedocument.presentationml.notesSlide+xml"/>
  <Override PartName="/ppt/tags/tag58.xml" ContentType="application/vnd.openxmlformats-officedocument.presentationml.tags+xml"/>
  <Override PartName="/ppt/notesSlides/notesSlide57.xml" ContentType="application/vnd.openxmlformats-officedocument.presentationml.notesSlide+xml"/>
  <Override PartName="/ppt/tags/tag59.xml" ContentType="application/vnd.openxmlformats-officedocument.presentationml.tags+xml"/>
  <Override PartName="/ppt/notesSlides/notesSlide58.xml" ContentType="application/vnd.openxmlformats-officedocument.presentationml.notesSlide+xml"/>
  <Override PartName="/ppt/tags/tag60.xml" ContentType="application/vnd.openxmlformats-officedocument.presentationml.tags+xml"/>
  <Override PartName="/ppt/notesSlides/notesSlide59.xml" ContentType="application/vnd.openxmlformats-officedocument.presentationml.notesSlide+xml"/>
  <Override PartName="/ppt/tags/tag61.xml" ContentType="application/vnd.openxmlformats-officedocument.presentationml.tags+xml"/>
  <Override PartName="/ppt/notesSlides/notesSlide60.xml" ContentType="application/vnd.openxmlformats-officedocument.presentationml.notesSlide+xml"/>
  <Override PartName="/ppt/tags/tag62.xml" ContentType="application/vnd.openxmlformats-officedocument.presentationml.tags+xml"/>
  <Override PartName="/ppt/notesSlides/notesSlide61.xml" ContentType="application/vnd.openxmlformats-officedocument.presentationml.notesSlide+xml"/>
  <Override PartName="/ppt/tags/tag63.xml" ContentType="application/vnd.openxmlformats-officedocument.presentationml.tags+xml"/>
  <Override PartName="/ppt/notesSlides/notesSlide62.xml" ContentType="application/vnd.openxmlformats-officedocument.presentationml.notesSlide+xml"/>
  <Override PartName="/ppt/tags/tag64.xml" ContentType="application/vnd.openxmlformats-officedocument.presentationml.tags+xml"/>
  <Override PartName="/ppt/notesSlides/notesSlide63.xml" ContentType="application/vnd.openxmlformats-officedocument.presentationml.notesSlide+xml"/>
  <Override PartName="/ppt/tags/tag65.xml" ContentType="application/vnd.openxmlformats-officedocument.presentationml.tags+xml"/>
  <Override PartName="/ppt/notesSlides/notesSlide64.xml" ContentType="application/vnd.openxmlformats-officedocument.presentationml.notesSlide+xml"/>
  <Override PartName="/ppt/tags/tag66.xml" ContentType="application/vnd.openxmlformats-officedocument.presentationml.tags+xml"/>
  <Override PartName="/ppt/notesSlides/notesSlide65.xml" ContentType="application/vnd.openxmlformats-officedocument.presentationml.notesSlide+xml"/>
  <Override PartName="/ppt/tags/tag67.xml" ContentType="application/vnd.openxmlformats-officedocument.presentationml.tags+xml"/>
  <Override PartName="/ppt/notesSlides/notesSlide66.xml" ContentType="application/vnd.openxmlformats-officedocument.presentationml.notesSlide+xml"/>
  <Override PartName="/ppt/tags/tag68.xml" ContentType="application/vnd.openxmlformats-officedocument.presentationml.tags+xml"/>
  <Override PartName="/ppt/notesSlides/notesSlide67.xml" ContentType="application/vnd.openxmlformats-officedocument.presentationml.notesSlide+xml"/>
  <Override PartName="/ppt/tags/tag69.xml" ContentType="application/vnd.openxmlformats-officedocument.presentationml.tags+xml"/>
  <Override PartName="/ppt/notesSlides/notesSlide68.xml" ContentType="application/vnd.openxmlformats-officedocument.presentationml.notesSlide+xml"/>
  <Override PartName="/ppt/tags/tag70.xml" ContentType="application/vnd.openxmlformats-officedocument.presentationml.tags+xml"/>
  <Override PartName="/ppt/notesSlides/notesSlide69.xml" ContentType="application/vnd.openxmlformats-officedocument.presentationml.notesSlide+xml"/>
  <Override PartName="/ppt/tags/tag71.xml" ContentType="application/vnd.openxmlformats-officedocument.presentationml.tags+xml"/>
  <Override PartName="/ppt/notesSlides/notesSlide70.xml" ContentType="application/vnd.openxmlformats-officedocument.presentationml.notesSlide+xml"/>
  <Override PartName="/ppt/tags/tag72.xml" ContentType="application/vnd.openxmlformats-officedocument.presentationml.tags+xml"/>
  <Override PartName="/ppt/notesSlides/notesSlide71.xml" ContentType="application/vnd.openxmlformats-officedocument.presentationml.notesSlide+xml"/>
  <Override PartName="/ppt/tags/tag73.xml" ContentType="application/vnd.openxmlformats-officedocument.presentationml.tags+xml"/>
  <Override PartName="/ppt/notesSlides/notesSlide72.xml" ContentType="application/vnd.openxmlformats-officedocument.presentationml.notesSlide+xml"/>
  <Override PartName="/ppt/tags/tag74.xml" ContentType="application/vnd.openxmlformats-officedocument.presentationml.tags+xml"/>
  <Override PartName="/ppt/notesSlides/notesSlide73.xml" ContentType="application/vnd.openxmlformats-officedocument.presentationml.notesSlide+xml"/>
  <Override PartName="/ppt/tags/tag75.xml" ContentType="application/vnd.openxmlformats-officedocument.presentationml.tags+xml"/>
  <Override PartName="/ppt/notesSlides/notesSlide74.xml" ContentType="application/vnd.openxmlformats-officedocument.presentationml.notesSlide+xml"/>
  <Override PartName="/ppt/tags/tag76.xml" ContentType="application/vnd.openxmlformats-officedocument.presentationml.tags+xml"/>
  <Override PartName="/ppt/notesSlides/notesSlide75.xml" ContentType="application/vnd.openxmlformats-officedocument.presentationml.notesSlide+xml"/>
  <Override PartName="/ppt/tags/tag77.xml" ContentType="application/vnd.openxmlformats-officedocument.presentationml.tags+xml"/>
  <Override PartName="/ppt/notesSlides/notesSlide76.xml" ContentType="application/vnd.openxmlformats-officedocument.presentationml.notesSlide+xml"/>
  <Override PartName="/ppt/tags/tag78.xml" ContentType="application/vnd.openxmlformats-officedocument.presentationml.tags+xml"/>
  <Override PartName="/ppt/notesSlides/notesSlide77.xml" ContentType="application/vnd.openxmlformats-officedocument.presentationml.notesSlide+xml"/>
  <Override PartName="/ppt/tags/tag79.xml" ContentType="application/vnd.openxmlformats-officedocument.presentationml.tags+xml"/>
  <Override PartName="/ppt/notesSlides/notesSlide78.xml" ContentType="application/vnd.openxmlformats-officedocument.presentationml.notesSlide+xml"/>
  <Override PartName="/ppt/tags/tag80.xml" ContentType="application/vnd.openxmlformats-officedocument.presentationml.tags+xml"/>
  <Override PartName="/ppt/notesSlides/notesSlide7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1"/>
  </p:sldMasterIdLst>
  <p:notesMasterIdLst>
    <p:notesMasterId r:id="rId81"/>
  </p:notesMasterIdLst>
  <p:sldIdLst>
    <p:sldId id="513" r:id="rId2"/>
    <p:sldId id="730" r:id="rId3"/>
    <p:sldId id="747" r:id="rId4"/>
    <p:sldId id="1106" r:id="rId5"/>
    <p:sldId id="763" r:id="rId6"/>
    <p:sldId id="834" r:id="rId7"/>
    <p:sldId id="735" r:id="rId8"/>
    <p:sldId id="736" r:id="rId9"/>
    <p:sldId id="1107" r:id="rId10"/>
    <p:sldId id="750" r:id="rId11"/>
    <p:sldId id="745" r:id="rId12"/>
    <p:sldId id="777" r:id="rId13"/>
    <p:sldId id="758" r:id="rId14"/>
    <p:sldId id="760" r:id="rId15"/>
    <p:sldId id="833" r:id="rId16"/>
    <p:sldId id="759" r:id="rId17"/>
    <p:sldId id="628" r:id="rId18"/>
    <p:sldId id="1051" r:id="rId19"/>
    <p:sldId id="1052" r:id="rId20"/>
    <p:sldId id="1053" r:id="rId21"/>
    <p:sldId id="1054" r:id="rId22"/>
    <p:sldId id="1055" r:id="rId23"/>
    <p:sldId id="1056" r:id="rId24"/>
    <p:sldId id="1057" r:id="rId25"/>
    <p:sldId id="1058" r:id="rId26"/>
    <p:sldId id="1059" r:id="rId27"/>
    <p:sldId id="1060" r:id="rId28"/>
    <p:sldId id="1061" r:id="rId29"/>
    <p:sldId id="1062" r:id="rId30"/>
    <p:sldId id="1063" r:id="rId31"/>
    <p:sldId id="1064" r:id="rId32"/>
    <p:sldId id="1065" r:id="rId33"/>
    <p:sldId id="1066" r:id="rId34"/>
    <p:sldId id="1067" r:id="rId35"/>
    <p:sldId id="1068" r:id="rId36"/>
    <p:sldId id="1069" r:id="rId37"/>
    <p:sldId id="1070" r:id="rId38"/>
    <p:sldId id="1071" r:id="rId39"/>
    <p:sldId id="1072" r:id="rId40"/>
    <p:sldId id="1073" r:id="rId41"/>
    <p:sldId id="1074" r:id="rId42"/>
    <p:sldId id="1075" r:id="rId43"/>
    <p:sldId id="1076" r:id="rId44"/>
    <p:sldId id="1077" r:id="rId45"/>
    <p:sldId id="1078" r:id="rId46"/>
    <p:sldId id="1079" r:id="rId47"/>
    <p:sldId id="1080" r:id="rId48"/>
    <p:sldId id="1081" r:id="rId49"/>
    <p:sldId id="1083" r:id="rId50"/>
    <p:sldId id="1084" r:id="rId51"/>
    <p:sldId id="1085" r:id="rId52"/>
    <p:sldId id="1086" r:id="rId53"/>
    <p:sldId id="1087" r:id="rId54"/>
    <p:sldId id="1088" r:id="rId55"/>
    <p:sldId id="1089" r:id="rId56"/>
    <p:sldId id="1090" r:id="rId57"/>
    <p:sldId id="1091" r:id="rId58"/>
    <p:sldId id="1092" r:id="rId59"/>
    <p:sldId id="1093" r:id="rId60"/>
    <p:sldId id="1094" r:id="rId61"/>
    <p:sldId id="633" r:id="rId62"/>
    <p:sldId id="1095" r:id="rId63"/>
    <p:sldId id="1096" r:id="rId64"/>
    <p:sldId id="1097" r:id="rId65"/>
    <p:sldId id="1098" r:id="rId66"/>
    <p:sldId id="1099" r:id="rId67"/>
    <p:sldId id="1100" r:id="rId68"/>
    <p:sldId id="1101" r:id="rId69"/>
    <p:sldId id="1102" r:id="rId70"/>
    <p:sldId id="1103" r:id="rId71"/>
    <p:sldId id="1104" r:id="rId72"/>
    <p:sldId id="771" r:id="rId73"/>
    <p:sldId id="765" r:id="rId74"/>
    <p:sldId id="766" r:id="rId75"/>
    <p:sldId id="773" r:id="rId76"/>
    <p:sldId id="876" r:id="rId77"/>
    <p:sldId id="1105" r:id="rId78"/>
    <p:sldId id="877" r:id="rId79"/>
    <p:sldId id="291" r:id="rId80"/>
  </p:sldIdLst>
  <p:sldSz cx="9144000" cy="5143500" type="screen16x9"/>
  <p:notesSz cx="6858000" cy="9144000"/>
  <p:custDataLst>
    <p:tags r:id="rId82"/>
  </p:custDataLst>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 xmlns:p15="http://schemas.microsoft.com/office/powerpoint/2012/main">
        <p15:guide id="1" orient="horz" pos="1620">
          <p15:clr>
            <a:srgbClr val="A4A3A4"/>
          </p15:clr>
        </p15:guide>
        <p15:guide id="2" pos="336">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arbara Reif" initials="BR" lastIdx="3" clrIdx="0"/>
  <p:cmAuthor id="1" name="Jane Gibbons -X (jagibbon - DEL ORO CONSULTING INC at Cisco)" initials="JG-(-DOCIaC" lastIdx="28" clrIdx="1"/>
  <p:cmAuthor id="2" name="Bob Vachon" initials="BV" lastIdx="24"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B381D9"/>
    <a:srgbClr val="0000CC"/>
    <a:srgbClr val="000099"/>
    <a:srgbClr val="CC99FF"/>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9039" autoAdjust="0"/>
    <p:restoredTop sz="79374" autoAdjust="0"/>
  </p:normalViewPr>
  <p:slideViewPr>
    <p:cSldViewPr snapToGrid="0" showGuides="1">
      <p:cViewPr varScale="1">
        <p:scale>
          <a:sx n="118" d="100"/>
          <a:sy n="118" d="100"/>
        </p:scale>
        <p:origin x="-102" y="-480"/>
      </p:cViewPr>
      <p:guideLst>
        <p:guide orient="horz" pos="1620"/>
        <p:guide pos="336"/>
      </p:guideLst>
    </p:cSldViewPr>
  </p:slideViewPr>
  <p:notesTextViewPr>
    <p:cViewPr>
      <p:scale>
        <a:sx n="1" d="1"/>
        <a:sy n="1" d="1"/>
      </p:scale>
      <p:origin x="0" y="0"/>
    </p:cViewPr>
  </p:notesTextViewPr>
  <p:sorterViewPr>
    <p:cViewPr>
      <p:scale>
        <a:sx n="111" d="100"/>
        <a:sy n="111" d="100"/>
      </p:scale>
      <p:origin x="0" y="-5120"/>
    </p:cViewPr>
  </p:sorterViewPr>
  <p:notesViewPr>
    <p:cSldViewPr snapToGrid="0">
      <p:cViewPr varScale="1">
        <p:scale>
          <a:sx n="82" d="100"/>
          <a:sy n="82" d="100"/>
        </p:scale>
        <p:origin x="-924"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gs" Target="tags/tag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 Id="rId8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6337D9-3022-3D41-8D8A-BDF2F3B0DD8E}" type="datetimeFigureOut">
              <a:rPr lang="en-US" smtClean="0"/>
              <a:t>12/2/2019</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41018C-6CAF-B84E-B92C-ECB119457FBA}" type="slidenum">
              <a:rPr lang="en-US" smtClean="0"/>
              <a:t>‹#›</a:t>
            </a:fld>
            <a:endParaRPr lang="en-US" dirty="0"/>
          </a:p>
        </p:txBody>
      </p:sp>
    </p:spTree>
    <p:extLst>
      <p:ext uri="{BB962C8B-B14F-4D97-AF65-F5344CB8AC3E}">
        <p14:creationId xmlns:p14="http://schemas.microsoft.com/office/powerpoint/2010/main" val="193756487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b="0"/>
              <a:t>Cisco Networking Academy Program</a:t>
            </a:r>
          </a:p>
          <a:p>
            <a:pPr rtl="0">
              <a:buFontTx/>
              <a:buNone/>
            </a:pPr>
            <a:r>
              <a:rPr lang="x-none" b="0"/>
              <a:t>IT Essentials</a:t>
            </a:r>
            <a:r>
              <a:rPr lang="x-none" b="0" baseline="0"/>
              <a:t> v7.0</a:t>
            </a:r>
          </a:p>
          <a:p>
            <a:pPr rtl="0">
              <a:buFontTx/>
              <a:buNone/>
            </a:pPr>
            <a:r>
              <a:rPr lang="x-none" sz="1200" b="0"/>
              <a:t>Capítulo 12:</a:t>
            </a:r>
            <a:r>
              <a:rPr lang="x-none"/>
              <a:t> Sistemas operativos móviles, Linux y macOS</a:t>
            </a:r>
          </a:p>
        </p:txBody>
      </p:sp>
      <p:sp>
        <p:nvSpPr>
          <p:cNvPr id="4" name="Slide Number Placeholder 3"/>
          <p:cNvSpPr>
            <a:spLocks noGrp="1"/>
          </p:cNvSpPr>
          <p:nvPr>
            <p:ph type="sldNum" sz="quarter" idx="10"/>
          </p:nvPr>
        </p:nvSpPr>
        <p:spPr/>
        <p:txBody>
          <a:bodyPr/>
          <a:lstStyle/>
          <a:p>
            <a:pPr rtl="0"/>
            <a:fld id="{5641018C-6CAF-B84E-B92C-ECB119457FBA}" type="slidenum">
              <a:rPr/>
              <a:t>1</a:t>
            </a:fld>
            <a:endParaRPr/>
          </a:p>
        </p:txBody>
      </p:sp>
    </p:spTree>
    <p:extLst>
      <p:ext uri="{BB962C8B-B14F-4D97-AF65-F5344CB8AC3E}">
        <p14:creationId xmlns:p14="http://schemas.microsoft.com/office/powerpoint/2010/main" val="3025542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391C207-9349-46D5-9D89-8ADDA5014D1F}" type="slidenum">
              <a:rPr sz="800" b="0"/>
              <a:pPr algn="r"/>
              <a:t>10</a:t>
            </a:fld>
            <a:endParaRPr sz="800" b="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35245468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algn="r" rtl="0"/>
            <a:fld id="{5F7D0146-1035-4865-8A5B-0B1E8578604B}" type="slidenum">
              <a:rPr sz="800" b="0">
                <a:ea typeface="ＭＳ Ｐゴシック" pitchFamily="34" charset="-128"/>
              </a:rPr>
              <a:pPr algn="r"/>
              <a:t>11</a:t>
            </a:fld>
            <a:endParaRPr sz="800" b="0">
              <a:ea typeface="ＭＳ Ｐゴシック" pitchFamily="34" charset="-128"/>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42915732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641018C-6CAF-B84E-B92C-ECB119457FBA}" type="slidenum">
              <a:rPr lang="en-US" smtClean="0"/>
              <a:t>12</a:t>
            </a:fld>
            <a:endParaRPr lang="en-US" dirty="0"/>
          </a:p>
        </p:txBody>
      </p:sp>
    </p:spTree>
    <p:extLst>
      <p:ext uri="{BB962C8B-B14F-4D97-AF65-F5344CB8AC3E}">
        <p14:creationId xmlns:p14="http://schemas.microsoft.com/office/powerpoint/2010/main" val="253883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b="0"/>
              <a:t>Cisco Networking Academy Program</a:t>
            </a:r>
          </a:p>
          <a:p>
            <a:pPr rtl="0">
              <a:buFontTx/>
              <a:buNone/>
            </a:pPr>
            <a:r>
              <a:rPr lang="x-none" b="0"/>
              <a:t>IT Essentials</a:t>
            </a:r>
            <a:r>
              <a:rPr lang="x-none" b="0" baseline="0"/>
              <a:t> v7.0</a:t>
            </a:r>
            <a:r>
              <a:rPr lang="x-none" b="0"/>
              <a:t>d</a:t>
            </a:r>
          </a:p>
          <a:p>
            <a:pPr rtl="0">
              <a:buFontTx/>
              <a:buNone/>
            </a:pPr>
            <a:r>
              <a:rPr lang="x-none" sz="1200" b="0"/>
              <a:t>Capítulo 12:</a:t>
            </a:r>
            <a:r>
              <a:rPr lang="x-none"/>
              <a:t> Sistemas operativos móviles, Linux y macOS</a:t>
            </a:r>
          </a:p>
        </p:txBody>
      </p:sp>
      <p:sp>
        <p:nvSpPr>
          <p:cNvPr id="4" name="Slide Number Placeholder 3"/>
          <p:cNvSpPr>
            <a:spLocks noGrp="1"/>
          </p:cNvSpPr>
          <p:nvPr>
            <p:ph type="sldNum" sz="quarter" idx="10"/>
          </p:nvPr>
        </p:nvSpPr>
        <p:spPr/>
        <p:txBody>
          <a:bodyPr/>
          <a:lstStyle/>
          <a:p>
            <a:pPr rtl="0"/>
            <a:fld id="{5641018C-6CAF-B84E-B92C-ECB119457FBA}" type="slidenum">
              <a:rPr/>
              <a:t>13</a:t>
            </a:fld>
            <a:endParaRPr/>
          </a:p>
        </p:txBody>
      </p:sp>
    </p:spTree>
    <p:extLst>
      <p:ext uri="{BB962C8B-B14F-4D97-AF65-F5344CB8AC3E}">
        <p14:creationId xmlns:p14="http://schemas.microsoft.com/office/powerpoint/2010/main" val="1496800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C839C26-801B-42B6-A101-60F37FE2B0A8}" type="slidenum">
              <a:rPr sz="800" b="0"/>
              <a:pPr algn="r"/>
              <a:t>14</a:t>
            </a:fld>
            <a:endParaRPr sz="800" b="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b="0"/>
              <a:t>Cisco Networking Academy Program</a:t>
            </a:r>
          </a:p>
          <a:p>
            <a:pPr rtl="0">
              <a:buFontTx/>
              <a:buNone/>
            </a:pPr>
            <a:r>
              <a:rPr lang="x-none" b="0"/>
              <a:t>IT Essentials</a:t>
            </a:r>
            <a:r>
              <a:rPr lang="x-none" b="0" baseline="0"/>
              <a:t> v7.0</a:t>
            </a:r>
            <a:r>
              <a:rPr lang="x-none" b="0"/>
              <a:t>d</a:t>
            </a:r>
          </a:p>
          <a:p>
            <a:pPr rtl="0">
              <a:buFontTx/>
              <a:buNone/>
            </a:pPr>
            <a:r>
              <a:rPr lang="x-none" sz="1200" b="0"/>
              <a:t>Capítulo 12:</a:t>
            </a:r>
            <a:r>
              <a:rPr lang="x-none"/>
              <a:t> Sistemas operativos móviles, Linux y macOS</a:t>
            </a:r>
          </a:p>
        </p:txBody>
      </p:sp>
    </p:spTree>
    <p:extLst>
      <p:ext uri="{BB962C8B-B14F-4D97-AF65-F5344CB8AC3E}">
        <p14:creationId xmlns:p14="http://schemas.microsoft.com/office/powerpoint/2010/main" val="10247521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C839C26-801B-42B6-A101-60F37FE2B0A8}" type="slidenum">
              <a:rPr sz="800" b="0"/>
              <a:pPr algn="r"/>
              <a:t>15</a:t>
            </a:fld>
            <a:endParaRPr sz="800" b="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b="0"/>
              <a:t>Cisco Networking Academy Program</a:t>
            </a:r>
          </a:p>
          <a:p>
            <a:pPr rtl="0">
              <a:buFontTx/>
              <a:buNone/>
            </a:pPr>
            <a:r>
              <a:rPr lang="x-none" b="0"/>
              <a:t>IT Essentials</a:t>
            </a:r>
            <a:r>
              <a:rPr lang="x-none" b="0" baseline="0"/>
              <a:t> v7.0</a:t>
            </a:r>
            <a:r>
              <a:rPr lang="x-none" b="0"/>
              <a:t>d</a:t>
            </a:r>
          </a:p>
          <a:p>
            <a:pPr rtl="0">
              <a:buFontTx/>
              <a:buNone/>
            </a:pPr>
            <a:r>
              <a:rPr lang="x-none" sz="1200" b="0"/>
              <a:t>Capítulo 12:</a:t>
            </a:r>
            <a:r>
              <a:rPr lang="x-none"/>
              <a:t> Sistemas operativos móviles, Linux y macOS</a:t>
            </a:r>
          </a:p>
        </p:txBody>
      </p:sp>
    </p:spTree>
    <p:extLst>
      <p:ext uri="{BB962C8B-B14F-4D97-AF65-F5344CB8AC3E}">
        <p14:creationId xmlns:p14="http://schemas.microsoft.com/office/powerpoint/2010/main" val="25986447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12: </a:t>
            </a:r>
            <a:r>
              <a:rPr lang="x-none"/>
              <a:t>Sistemas operativos móviles, Linux y macOS</a:t>
            </a:r>
          </a:p>
          <a:p>
            <a:pPr rtl="0">
              <a:buFontTx/>
              <a:buNone/>
            </a:pPr>
            <a:r>
              <a:rPr lang="x-none" sz="1200" b="0"/>
              <a:t>12.1 </a:t>
            </a:r>
            <a:r>
              <a:rPr lang="x-none"/>
              <a:t>Sistemas operativos móviles</a:t>
            </a:r>
          </a:p>
        </p:txBody>
      </p:sp>
      <p:sp>
        <p:nvSpPr>
          <p:cNvPr id="4" name="Slide Number Placeholder 3"/>
          <p:cNvSpPr>
            <a:spLocks noGrp="1"/>
          </p:cNvSpPr>
          <p:nvPr>
            <p:ph type="sldNum" sz="quarter" idx="10"/>
          </p:nvPr>
        </p:nvSpPr>
        <p:spPr/>
        <p:txBody>
          <a:bodyPr/>
          <a:lstStyle/>
          <a:p>
            <a:pPr rtl="0"/>
            <a:fld id="{5641018C-6CAF-B84E-B92C-ECB119457FBA}" type="slidenum">
              <a:rPr/>
              <a:t>16</a:t>
            </a:fld>
            <a:endParaRPr/>
          </a:p>
        </p:txBody>
      </p:sp>
    </p:spTree>
    <p:extLst>
      <p:ext uri="{BB962C8B-B14F-4D97-AF65-F5344CB8AC3E}">
        <p14:creationId xmlns:p14="http://schemas.microsoft.com/office/powerpoint/2010/main" val="6255296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17</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12.1 Sistemas operativos móviles</a:t>
            </a:r>
          </a:p>
          <a:p>
            <a:pPr rtl="0">
              <a:lnSpc>
                <a:spcPct val="80000"/>
              </a:lnSpc>
              <a:buFontTx/>
              <a:buNone/>
            </a:pPr>
            <a:r>
              <a:rPr lang="x-none">
                <a:latin typeface="Arial" charset="0"/>
              </a:rPr>
              <a:t>12.1.1 Android frente a iOS</a:t>
            </a:r>
          </a:p>
          <a:p>
            <a:pPr rtl="0">
              <a:lnSpc>
                <a:spcPct val="80000"/>
              </a:lnSpc>
              <a:buFontTx/>
              <a:buNone/>
            </a:pPr>
            <a:r>
              <a:rPr lang="x-none">
                <a:latin typeface="Arial" charset="0"/>
              </a:rPr>
              <a:t>12.1.1.1 Comparación de código abierto y código cerrado</a:t>
            </a:r>
          </a:p>
        </p:txBody>
      </p:sp>
    </p:spTree>
    <p:extLst>
      <p:ext uri="{BB962C8B-B14F-4D97-AF65-F5344CB8AC3E}">
        <p14:creationId xmlns:p14="http://schemas.microsoft.com/office/powerpoint/2010/main" val="35251901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18</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12.1 Sistemas operativos móviles</a:t>
            </a:r>
          </a:p>
          <a:p>
            <a:pPr rtl="0">
              <a:lnSpc>
                <a:spcPct val="80000"/>
              </a:lnSpc>
              <a:buFontTx/>
              <a:buNone/>
            </a:pPr>
            <a:r>
              <a:rPr lang="x-none">
                <a:latin typeface="Arial" charset="0"/>
              </a:rPr>
              <a:t>12.1.1 Android frente a iOS</a:t>
            </a:r>
          </a:p>
          <a:p>
            <a:pPr rtl="0">
              <a:lnSpc>
                <a:spcPct val="80000"/>
              </a:lnSpc>
              <a:buFontTx/>
              <a:buNone/>
            </a:pPr>
            <a:r>
              <a:rPr lang="x-none">
                <a:latin typeface="Arial" charset="0"/>
              </a:rPr>
              <a:t>12.1.1.2 Fuentes de aplicaciones y contenido</a:t>
            </a:r>
          </a:p>
        </p:txBody>
      </p:sp>
    </p:spTree>
    <p:extLst>
      <p:ext uri="{BB962C8B-B14F-4D97-AF65-F5344CB8AC3E}">
        <p14:creationId xmlns:p14="http://schemas.microsoft.com/office/powerpoint/2010/main" val="16934647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19</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12.1 Sistemas operativos móviles</a:t>
            </a:r>
          </a:p>
          <a:p>
            <a:pPr rtl="0">
              <a:lnSpc>
                <a:spcPct val="80000"/>
              </a:lnSpc>
              <a:buFontTx/>
              <a:buNone/>
            </a:pPr>
            <a:r>
              <a:rPr lang="x-none">
                <a:latin typeface="Arial" charset="0"/>
              </a:rPr>
              <a:t>12.1.1 Android frente a iOS</a:t>
            </a:r>
          </a:p>
          <a:p>
            <a:pPr rtl="0">
              <a:lnSpc>
                <a:spcPct val="80000"/>
              </a:lnSpc>
              <a:buFontTx/>
              <a:buNone/>
            </a:pPr>
            <a:r>
              <a:rPr lang="x-none">
                <a:latin typeface="Arial" charset="0"/>
              </a:rPr>
              <a:t>12.1.1.2 Fuentes de aplicaciones y contenido</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12.1.1.3 Verifique su comprensión: Compare Android e iOS</a:t>
            </a:r>
          </a:p>
          <a:p>
            <a:pPr>
              <a:lnSpc>
                <a:spcPct val="80000"/>
              </a:lnSpc>
              <a:buFontTx/>
              <a:buNone/>
            </a:pPr>
            <a:endParaRPr lang="en-US" dirty="0"/>
          </a:p>
        </p:txBody>
      </p:sp>
    </p:spTree>
    <p:extLst>
      <p:ext uri="{BB962C8B-B14F-4D97-AF65-F5344CB8AC3E}">
        <p14:creationId xmlns:p14="http://schemas.microsoft.com/office/powerpoint/2010/main" val="32048807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C839C26-801B-42B6-A101-60F37FE2B0A8}" type="slidenum">
              <a:rPr sz="800" b="0"/>
              <a:pPr algn="r"/>
              <a:t>2</a:t>
            </a:fld>
            <a:endParaRPr sz="800" b="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38667713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20</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12.1 Sistemas operativos móviles</a:t>
            </a:r>
          </a:p>
          <a:p>
            <a:pPr rtl="0">
              <a:lnSpc>
                <a:spcPct val="80000"/>
              </a:lnSpc>
              <a:buFontTx/>
              <a:buNone/>
            </a:pPr>
            <a:r>
              <a:rPr lang="x-none">
                <a:latin typeface="Arial" charset="0"/>
              </a:rPr>
              <a:t>12.1.2 – Interfaz táctil de Android</a:t>
            </a:r>
          </a:p>
          <a:p>
            <a:pPr rtl="0">
              <a:lnSpc>
                <a:spcPct val="80000"/>
              </a:lnSpc>
              <a:buFontTx/>
              <a:buNone/>
            </a:pPr>
            <a:r>
              <a:rPr lang="x-none">
                <a:latin typeface="Arial" charset="0"/>
              </a:rPr>
              <a:t>12.1.2.1. Elementos de la pantalla de inicio</a:t>
            </a:r>
          </a:p>
        </p:txBody>
      </p:sp>
    </p:spTree>
    <p:extLst>
      <p:ext uri="{BB962C8B-B14F-4D97-AF65-F5344CB8AC3E}">
        <p14:creationId xmlns:p14="http://schemas.microsoft.com/office/powerpoint/2010/main" val="38570857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21</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12.1 Sistemas operativos móviles</a:t>
            </a:r>
          </a:p>
          <a:p>
            <a:pPr rtl="0">
              <a:lnSpc>
                <a:spcPct val="80000"/>
              </a:lnSpc>
              <a:buFontTx/>
              <a:buNone/>
            </a:pPr>
            <a:r>
              <a:rPr lang="x-none">
                <a:latin typeface="Arial" charset="0"/>
              </a:rPr>
              <a:t>12.1.2 – Interfaz táctil de Android</a:t>
            </a:r>
          </a:p>
          <a:p>
            <a:pPr rtl="0">
              <a:lnSpc>
                <a:spcPct val="80000"/>
              </a:lnSpc>
              <a:buFontTx/>
              <a:buNone/>
            </a:pPr>
            <a:r>
              <a:rPr lang="x-none">
                <a:latin typeface="Arial" charset="0"/>
              </a:rPr>
              <a:t>12.1.2.1 Elementos de la pantalla de inicio (cont.)</a:t>
            </a:r>
          </a:p>
        </p:txBody>
      </p:sp>
    </p:spTree>
    <p:extLst>
      <p:ext uri="{BB962C8B-B14F-4D97-AF65-F5344CB8AC3E}">
        <p14:creationId xmlns:p14="http://schemas.microsoft.com/office/powerpoint/2010/main" val="29424007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12.1 Sistemas operativos móviles</a:t>
            </a:r>
          </a:p>
          <a:p>
            <a:pPr rtl="0">
              <a:lnSpc>
                <a:spcPct val="80000"/>
              </a:lnSpc>
              <a:buFontTx/>
              <a:buNone/>
            </a:pPr>
            <a:r>
              <a:rPr lang="x-none">
                <a:latin typeface="Arial" charset="0"/>
              </a:rPr>
              <a:t>12.1.2 – Interfaz táctil de Android</a:t>
            </a:r>
          </a:p>
          <a:p>
            <a:pPr rtl="0">
              <a:lnSpc>
                <a:spcPct val="80000"/>
              </a:lnSpc>
              <a:buFontTx/>
              <a:buNone/>
            </a:pPr>
            <a:r>
              <a:rPr lang="x-none">
                <a:latin typeface="Arial" charset="0"/>
              </a:rPr>
              <a:t>12.1.2.2 Práctica de laboratorio: trabajar con Android</a:t>
            </a:r>
          </a:p>
        </p:txBody>
      </p:sp>
      <p:sp>
        <p:nvSpPr>
          <p:cNvPr id="4" name="Slide Number Placeholder 3"/>
          <p:cNvSpPr>
            <a:spLocks noGrp="1"/>
          </p:cNvSpPr>
          <p:nvPr>
            <p:ph type="sldNum" sz="quarter" idx="10"/>
          </p:nvPr>
        </p:nvSpPr>
        <p:spPr/>
        <p:txBody>
          <a:bodyPr/>
          <a:lstStyle/>
          <a:p>
            <a:pPr rtl="0"/>
            <a:fld id="{5641018C-6CAF-B84E-B92C-ECB119457FBA}" type="slidenum">
              <a:rPr/>
              <a:t>22</a:t>
            </a:fld>
            <a:endParaRPr/>
          </a:p>
        </p:txBody>
      </p:sp>
    </p:spTree>
    <p:extLst>
      <p:ext uri="{BB962C8B-B14F-4D97-AF65-F5344CB8AC3E}">
        <p14:creationId xmlns:p14="http://schemas.microsoft.com/office/powerpoint/2010/main" val="16041119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23</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12.1 Sistemas operativos móviles</a:t>
            </a:r>
          </a:p>
          <a:p>
            <a:pPr rtl="0">
              <a:lnSpc>
                <a:spcPct val="80000"/>
              </a:lnSpc>
              <a:buFontTx/>
              <a:buNone/>
            </a:pPr>
            <a:r>
              <a:rPr lang="x-none">
                <a:latin typeface="Arial" charset="0"/>
              </a:rPr>
              <a:t>12.1.3 – Interfaz táctil de iOS</a:t>
            </a:r>
          </a:p>
          <a:p>
            <a:pPr rtl="0">
              <a:lnSpc>
                <a:spcPct val="80000"/>
              </a:lnSpc>
              <a:buFontTx/>
              <a:buNone/>
            </a:pPr>
            <a:r>
              <a:rPr lang="x-none">
                <a:latin typeface="Arial" charset="0"/>
              </a:rPr>
              <a:t>12.1.3.1. Elementos de la pantalla de inicio</a:t>
            </a:r>
          </a:p>
        </p:txBody>
      </p:sp>
    </p:spTree>
    <p:extLst>
      <p:ext uri="{BB962C8B-B14F-4D97-AF65-F5344CB8AC3E}">
        <p14:creationId xmlns:p14="http://schemas.microsoft.com/office/powerpoint/2010/main" val="27837410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24</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12.1 Sistemas operativos móviles</a:t>
            </a:r>
          </a:p>
          <a:p>
            <a:pPr rtl="0">
              <a:lnSpc>
                <a:spcPct val="80000"/>
              </a:lnSpc>
              <a:buFontTx/>
              <a:buNone/>
            </a:pPr>
            <a:r>
              <a:rPr lang="x-none">
                <a:latin typeface="Arial" charset="0"/>
              </a:rPr>
              <a:t>12.1.3 – Interfaz táctil de iOS</a:t>
            </a:r>
          </a:p>
          <a:p>
            <a:pPr rtl="0">
              <a:lnSpc>
                <a:spcPct val="80000"/>
              </a:lnSpc>
              <a:buFontTx/>
              <a:buNone/>
            </a:pPr>
            <a:r>
              <a:rPr lang="x-none">
                <a:latin typeface="Arial" charset="0"/>
              </a:rPr>
              <a:t>12.1.3.1. Elementos de la pantalla de inicio</a:t>
            </a:r>
          </a:p>
        </p:txBody>
      </p:sp>
    </p:spTree>
    <p:extLst>
      <p:ext uri="{BB962C8B-B14F-4D97-AF65-F5344CB8AC3E}">
        <p14:creationId xmlns:p14="http://schemas.microsoft.com/office/powerpoint/2010/main" val="19142908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12.1 Sistemas operativos móviles</a:t>
            </a:r>
          </a:p>
          <a:p>
            <a:pPr rtl="0">
              <a:lnSpc>
                <a:spcPct val="80000"/>
              </a:lnSpc>
              <a:buFontTx/>
              <a:buNone/>
            </a:pPr>
            <a:r>
              <a:rPr lang="x-none">
                <a:latin typeface="Arial" charset="0"/>
              </a:rPr>
              <a:t>12.1.3 – </a:t>
            </a:r>
            <a:r>
              <a:rPr lang="x-none" sz="1200">
                <a:latin typeface="Arial" charset="0"/>
              </a:rPr>
              <a:t>Interfaz táctil de iOS</a:t>
            </a:r>
          </a:p>
          <a:p>
            <a:pPr rtl="0">
              <a:lnSpc>
                <a:spcPct val="80000"/>
              </a:lnSpc>
              <a:buFontTx/>
              <a:buNone/>
            </a:pPr>
            <a:r>
              <a:rPr lang="x-none">
                <a:latin typeface="Arial" charset="0"/>
              </a:rPr>
              <a:t>12.1.3.2 Práctica de laboratorio: trabajar con iOS</a:t>
            </a:r>
          </a:p>
        </p:txBody>
      </p:sp>
      <p:sp>
        <p:nvSpPr>
          <p:cNvPr id="4" name="Slide Number Placeholder 3"/>
          <p:cNvSpPr>
            <a:spLocks noGrp="1"/>
          </p:cNvSpPr>
          <p:nvPr>
            <p:ph type="sldNum" sz="quarter" idx="10"/>
          </p:nvPr>
        </p:nvSpPr>
        <p:spPr/>
        <p:txBody>
          <a:bodyPr/>
          <a:lstStyle/>
          <a:p>
            <a:pPr rtl="0"/>
            <a:fld id="{5641018C-6CAF-B84E-B92C-ECB119457FBA}" type="slidenum">
              <a:rPr/>
              <a:t>25</a:t>
            </a:fld>
            <a:endParaRPr/>
          </a:p>
        </p:txBody>
      </p:sp>
    </p:spTree>
    <p:extLst>
      <p:ext uri="{BB962C8B-B14F-4D97-AF65-F5344CB8AC3E}">
        <p14:creationId xmlns:p14="http://schemas.microsoft.com/office/powerpoint/2010/main" val="26938329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26</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12.1 Sistemas operativos móviles</a:t>
            </a:r>
          </a:p>
          <a:p>
            <a:pPr rtl="0">
              <a:lnSpc>
                <a:spcPct val="80000"/>
              </a:lnSpc>
              <a:buFontTx/>
              <a:buNone/>
            </a:pPr>
            <a:r>
              <a:rPr lang="x-none">
                <a:latin typeface="Arial" charset="0"/>
              </a:rPr>
              <a:t>12.1.4 – Funciones comunes de los dispositivos móviles</a:t>
            </a:r>
          </a:p>
          <a:p>
            <a:pPr rtl="0">
              <a:lnSpc>
                <a:spcPct val="80000"/>
              </a:lnSpc>
              <a:buFontTx/>
              <a:buNone/>
            </a:pPr>
            <a:r>
              <a:rPr lang="x-none">
                <a:latin typeface="Arial" charset="0"/>
              </a:rPr>
              <a:t>12.1.4.1 Orientación de la pantalla</a:t>
            </a:r>
          </a:p>
        </p:txBody>
      </p:sp>
    </p:spTree>
    <p:extLst>
      <p:ext uri="{BB962C8B-B14F-4D97-AF65-F5344CB8AC3E}">
        <p14:creationId xmlns:p14="http://schemas.microsoft.com/office/powerpoint/2010/main" val="19356306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27</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12.1 Sistemas operativos móviles</a:t>
            </a:r>
          </a:p>
          <a:p>
            <a:pPr rtl="0">
              <a:lnSpc>
                <a:spcPct val="80000"/>
              </a:lnSpc>
              <a:buFontTx/>
              <a:buNone/>
            </a:pPr>
            <a:r>
              <a:rPr lang="x-none">
                <a:latin typeface="Arial" charset="0"/>
              </a:rPr>
              <a:t>12.1.4 Funciones comunes de los dispositivos móviles</a:t>
            </a:r>
          </a:p>
          <a:p>
            <a:pPr rtl="0">
              <a:lnSpc>
                <a:spcPct val="80000"/>
              </a:lnSpc>
              <a:buFontTx/>
              <a:buNone/>
            </a:pPr>
            <a:r>
              <a:rPr lang="x-none">
                <a:latin typeface="Arial" charset="0"/>
              </a:rPr>
              <a:t>12.1.4.2 Calibración de la pantalla</a:t>
            </a:r>
          </a:p>
        </p:txBody>
      </p:sp>
    </p:spTree>
    <p:extLst>
      <p:ext uri="{BB962C8B-B14F-4D97-AF65-F5344CB8AC3E}">
        <p14:creationId xmlns:p14="http://schemas.microsoft.com/office/powerpoint/2010/main" val="16773890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28</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12.1 Sistemas operativos móviles</a:t>
            </a:r>
          </a:p>
          <a:p>
            <a:pPr rtl="0">
              <a:lnSpc>
                <a:spcPct val="80000"/>
              </a:lnSpc>
              <a:buFontTx/>
              <a:buNone/>
            </a:pPr>
            <a:r>
              <a:rPr lang="x-none">
                <a:latin typeface="Arial" charset="0"/>
              </a:rPr>
              <a:t>12.1.4 Funciones comunes de los dispositivos móviles</a:t>
            </a:r>
          </a:p>
          <a:p>
            <a:pPr rtl="0">
              <a:lnSpc>
                <a:spcPct val="80000"/>
              </a:lnSpc>
              <a:buFontTx/>
              <a:buNone/>
            </a:pPr>
            <a:r>
              <a:rPr lang="x-none">
                <a:latin typeface="Arial" charset="0"/>
              </a:rPr>
              <a:t>12.1.4.3 GPS</a:t>
            </a:r>
          </a:p>
        </p:txBody>
      </p:sp>
    </p:spTree>
    <p:extLst>
      <p:ext uri="{BB962C8B-B14F-4D97-AF65-F5344CB8AC3E}">
        <p14:creationId xmlns:p14="http://schemas.microsoft.com/office/powerpoint/2010/main" val="19049786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12.1 Sistemas operativos móviles</a:t>
            </a:r>
          </a:p>
          <a:p>
            <a:pPr rtl="0">
              <a:lnSpc>
                <a:spcPct val="80000"/>
              </a:lnSpc>
              <a:buFontTx/>
              <a:buNone/>
            </a:pPr>
            <a:r>
              <a:rPr lang="x-none">
                <a:latin typeface="Arial" charset="0"/>
              </a:rPr>
              <a:t>12.1.4 Funciones comunes de los dispositivos móviles</a:t>
            </a:r>
          </a:p>
          <a:p>
            <a:pPr rtl="0">
              <a:lnSpc>
                <a:spcPct val="80000"/>
              </a:lnSpc>
              <a:buFontTx/>
              <a:buNone/>
            </a:pPr>
            <a:r>
              <a:rPr lang="x-none">
                <a:latin typeface="Arial" charset="0"/>
              </a:rPr>
              <a:t>12.1.4.4 Práctica de laboratorio: Características de los dispositivos móviles</a:t>
            </a:r>
          </a:p>
        </p:txBody>
      </p:sp>
      <p:sp>
        <p:nvSpPr>
          <p:cNvPr id="4" name="Slide Number Placeholder 3"/>
          <p:cNvSpPr>
            <a:spLocks noGrp="1"/>
          </p:cNvSpPr>
          <p:nvPr>
            <p:ph type="sldNum" sz="quarter" idx="10"/>
          </p:nvPr>
        </p:nvSpPr>
        <p:spPr/>
        <p:txBody>
          <a:bodyPr/>
          <a:lstStyle/>
          <a:p>
            <a:pPr rtl="0"/>
            <a:fld id="{5641018C-6CAF-B84E-B92C-ECB119457FBA}" type="slidenum">
              <a:rPr/>
              <a:t>29</a:t>
            </a:fld>
            <a:endParaRPr/>
          </a:p>
        </p:txBody>
      </p:sp>
    </p:spTree>
    <p:extLst>
      <p:ext uri="{BB962C8B-B14F-4D97-AF65-F5344CB8AC3E}">
        <p14:creationId xmlns:p14="http://schemas.microsoft.com/office/powerpoint/2010/main" val="40455002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b="0"/>
              <a:t>Cisco Networking Academy Program</a:t>
            </a:r>
          </a:p>
          <a:p>
            <a:pPr rtl="0">
              <a:buFontTx/>
              <a:buNone/>
            </a:pPr>
            <a:r>
              <a:rPr lang="x-none" b="0"/>
              <a:t>IT Essentials</a:t>
            </a:r>
            <a:r>
              <a:rPr lang="x-none" b="0" baseline="0"/>
              <a:t> v7.0</a:t>
            </a:r>
          </a:p>
          <a:p>
            <a:pPr rtl="0">
              <a:buFontTx/>
              <a:buNone/>
            </a:pPr>
            <a:r>
              <a:rPr lang="x-none" sz="1200" b="0"/>
              <a:t>Capítulo 12:</a:t>
            </a:r>
            <a:r>
              <a:rPr lang="x-none"/>
              <a:t> Sistemas operativos móviles, Linux y macOS</a:t>
            </a:r>
          </a:p>
        </p:txBody>
      </p:sp>
      <p:sp>
        <p:nvSpPr>
          <p:cNvPr id="4" name="Slide Number Placeholder 3"/>
          <p:cNvSpPr>
            <a:spLocks noGrp="1"/>
          </p:cNvSpPr>
          <p:nvPr>
            <p:ph type="sldNum" sz="quarter" idx="10"/>
          </p:nvPr>
        </p:nvSpPr>
        <p:spPr/>
        <p:txBody>
          <a:bodyPr/>
          <a:lstStyle/>
          <a:p>
            <a:pPr rtl="0"/>
            <a:fld id="{5641018C-6CAF-B84E-B92C-ECB119457FBA}" type="slidenum">
              <a:rPr/>
              <a:t>3</a:t>
            </a:fld>
            <a:endParaRPr/>
          </a:p>
        </p:txBody>
      </p:sp>
    </p:spTree>
    <p:extLst>
      <p:ext uri="{BB962C8B-B14F-4D97-AF65-F5344CB8AC3E}">
        <p14:creationId xmlns:p14="http://schemas.microsoft.com/office/powerpoint/2010/main" val="41503246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30</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12.1 Sistemas operativos móviles</a:t>
            </a:r>
          </a:p>
          <a:p>
            <a:pPr rtl="0">
              <a:lnSpc>
                <a:spcPct val="80000"/>
              </a:lnSpc>
              <a:buFontTx/>
              <a:buNone/>
            </a:pPr>
            <a:r>
              <a:rPr lang="x-none">
                <a:latin typeface="Arial" charset="0"/>
              </a:rPr>
              <a:t>12.1.4 Funciones comunes de los dispositivos móviles</a:t>
            </a:r>
          </a:p>
          <a:p>
            <a:pPr rtl="0">
              <a:lnSpc>
                <a:spcPct val="80000"/>
              </a:lnSpc>
              <a:buFontTx/>
              <a:buNone/>
            </a:pPr>
            <a:r>
              <a:rPr lang="x-none">
                <a:latin typeface="Arial" charset="0"/>
              </a:rPr>
              <a:t>12.1.4.5 Llamadas Wifi</a:t>
            </a:r>
          </a:p>
        </p:txBody>
      </p:sp>
    </p:spTree>
    <p:extLst>
      <p:ext uri="{BB962C8B-B14F-4D97-AF65-F5344CB8AC3E}">
        <p14:creationId xmlns:p14="http://schemas.microsoft.com/office/powerpoint/2010/main" val="289080431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31</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12.1 Sistemas operativos móviles</a:t>
            </a:r>
          </a:p>
          <a:p>
            <a:pPr rtl="0">
              <a:lnSpc>
                <a:spcPct val="80000"/>
              </a:lnSpc>
              <a:buFontTx/>
              <a:buNone/>
            </a:pPr>
            <a:r>
              <a:rPr lang="x-none">
                <a:latin typeface="Arial" charset="0"/>
              </a:rPr>
              <a:t>12.1.4 – Funciones comunes de los dispositivos móviles</a:t>
            </a:r>
          </a:p>
          <a:p>
            <a:pPr rtl="0">
              <a:lnSpc>
                <a:spcPct val="80000"/>
              </a:lnSpc>
              <a:buFontTx/>
              <a:buNone/>
            </a:pPr>
            <a:r>
              <a:rPr lang="x-none">
                <a:latin typeface="Arial" charset="0"/>
              </a:rPr>
              <a:t>12.1.4.6 Pago de NFC</a:t>
            </a:r>
          </a:p>
        </p:txBody>
      </p:sp>
    </p:spTree>
    <p:extLst>
      <p:ext uri="{BB962C8B-B14F-4D97-AF65-F5344CB8AC3E}">
        <p14:creationId xmlns:p14="http://schemas.microsoft.com/office/powerpoint/2010/main" val="344063988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32</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12.1 Sistemas operativos móviles</a:t>
            </a:r>
          </a:p>
          <a:p>
            <a:pPr rtl="0">
              <a:lnSpc>
                <a:spcPct val="80000"/>
              </a:lnSpc>
              <a:buFontTx/>
              <a:buNone/>
            </a:pPr>
            <a:r>
              <a:rPr lang="x-none">
                <a:latin typeface="Arial" charset="0"/>
              </a:rPr>
              <a:t>12.1.4 – Funciones comunes de los dispositivos móviles</a:t>
            </a:r>
          </a:p>
          <a:p>
            <a:pPr rtl="0">
              <a:lnSpc>
                <a:spcPct val="80000"/>
              </a:lnSpc>
              <a:buFontTx/>
              <a:buNone/>
            </a:pPr>
            <a:r>
              <a:rPr lang="x-none">
                <a:latin typeface="Arial" charset="0"/>
              </a:rPr>
              <a:t>12.1.4.7 Red privada virtual</a:t>
            </a:r>
          </a:p>
        </p:txBody>
      </p:sp>
    </p:spTree>
    <p:extLst>
      <p:ext uri="{BB962C8B-B14F-4D97-AF65-F5344CB8AC3E}">
        <p14:creationId xmlns:p14="http://schemas.microsoft.com/office/powerpoint/2010/main" val="209834369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33</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12.1 Sistemas operativos móviles</a:t>
            </a:r>
          </a:p>
          <a:p>
            <a:pPr rtl="0">
              <a:lnSpc>
                <a:spcPct val="80000"/>
              </a:lnSpc>
              <a:buFontTx/>
              <a:buNone/>
            </a:pPr>
            <a:r>
              <a:rPr lang="x-none">
                <a:latin typeface="Arial" charset="0"/>
              </a:rPr>
              <a:t>12.1.4 – Funciones comunes de los dispositivos móviles</a:t>
            </a:r>
          </a:p>
          <a:p>
            <a:pPr rtl="0">
              <a:lnSpc>
                <a:spcPct val="80000"/>
              </a:lnSpc>
              <a:buFontTx/>
              <a:buNone/>
            </a:pPr>
            <a:r>
              <a:rPr lang="x-none">
                <a:latin typeface="Arial" charset="0"/>
              </a:rPr>
              <a:t>12.1.4.8 Asistentes virtuales</a:t>
            </a:r>
          </a:p>
        </p:txBody>
      </p:sp>
    </p:spTree>
    <p:extLst>
      <p:ext uri="{BB962C8B-B14F-4D97-AF65-F5344CB8AC3E}">
        <p14:creationId xmlns:p14="http://schemas.microsoft.com/office/powerpoint/2010/main" val="42677875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12: </a:t>
            </a:r>
            <a:r>
              <a:rPr lang="x-none"/>
              <a:t>Sistemas operativos móviles, Linux y macOS</a:t>
            </a:r>
          </a:p>
          <a:p>
            <a:pPr rtl="0">
              <a:buFontTx/>
              <a:buNone/>
            </a:pPr>
            <a:r>
              <a:rPr lang="x-none" sz="1200" b="0"/>
              <a:t>12.2 </a:t>
            </a:r>
            <a:r>
              <a:rPr lang="x-none"/>
              <a:t>Métodos para proteger los dispositivos móviles</a:t>
            </a:r>
          </a:p>
        </p:txBody>
      </p:sp>
      <p:sp>
        <p:nvSpPr>
          <p:cNvPr id="4" name="Slide Number Placeholder 3"/>
          <p:cNvSpPr>
            <a:spLocks noGrp="1"/>
          </p:cNvSpPr>
          <p:nvPr>
            <p:ph type="sldNum" sz="quarter" idx="10"/>
          </p:nvPr>
        </p:nvSpPr>
        <p:spPr/>
        <p:txBody>
          <a:bodyPr/>
          <a:lstStyle/>
          <a:p>
            <a:pPr rtl="0"/>
            <a:fld id="{5641018C-6CAF-B84E-B92C-ECB119457FBA}" type="slidenum">
              <a:rPr/>
              <a:t>34</a:t>
            </a:fld>
            <a:endParaRPr/>
          </a:p>
        </p:txBody>
      </p:sp>
    </p:spTree>
    <p:extLst>
      <p:ext uri="{BB962C8B-B14F-4D97-AF65-F5344CB8AC3E}">
        <p14:creationId xmlns:p14="http://schemas.microsoft.com/office/powerpoint/2010/main" val="54608753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35</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12.2 </a:t>
            </a:r>
            <a:r>
              <a:rPr lang="x-none"/>
              <a:t>Métodos para proteger los dispositivos móviles</a:t>
            </a:r>
          </a:p>
          <a:p>
            <a:pPr rtl="0">
              <a:lnSpc>
                <a:spcPct val="80000"/>
              </a:lnSpc>
              <a:buFontTx/>
              <a:buNone/>
            </a:pPr>
            <a:r>
              <a:rPr lang="x-none">
                <a:latin typeface="Arial" charset="0"/>
              </a:rPr>
              <a:t>12.2.1 Bloqueos de pantalla y autenticación biométrica</a:t>
            </a:r>
          </a:p>
          <a:p>
            <a:pPr rtl="0">
              <a:lnSpc>
                <a:spcPct val="80000"/>
              </a:lnSpc>
              <a:buFontTx/>
              <a:buNone/>
            </a:pPr>
            <a:r>
              <a:rPr lang="x-none">
                <a:latin typeface="Arial" charset="0"/>
              </a:rPr>
              <a:t>12.2.1.1 ¿Qué conoce hasta ahora? – Bloqueos</a:t>
            </a:r>
          </a:p>
          <a:p>
            <a:pPr rtl="0">
              <a:lnSpc>
                <a:spcPct val="80000"/>
              </a:lnSpc>
              <a:buFontTx/>
              <a:buNone/>
            </a:pPr>
            <a:r>
              <a:rPr lang="x-none">
                <a:latin typeface="Arial" charset="0"/>
              </a:rPr>
              <a:t>12.2.1.2 Práctica de laboratorio: Bloqueos por contraseña</a:t>
            </a:r>
          </a:p>
        </p:txBody>
      </p:sp>
    </p:spTree>
    <p:extLst>
      <p:ext uri="{BB962C8B-B14F-4D97-AF65-F5344CB8AC3E}">
        <p14:creationId xmlns:p14="http://schemas.microsoft.com/office/powerpoint/2010/main" val="395660107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36</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12.2 </a:t>
            </a:r>
            <a:r>
              <a:rPr lang="x-none"/>
              <a:t>Método para proteger los dispositivos móviles</a:t>
            </a:r>
          </a:p>
          <a:p>
            <a:pPr rtl="0">
              <a:lnSpc>
                <a:spcPct val="80000"/>
              </a:lnSpc>
              <a:buFontTx/>
              <a:buNone/>
            </a:pPr>
            <a:r>
              <a:rPr lang="x-none">
                <a:latin typeface="Arial" charset="0"/>
              </a:rPr>
              <a:t>12.2.1 Bloqueos de pantalla y autenticación biométrica</a:t>
            </a:r>
          </a:p>
          <a:p>
            <a:pPr rtl="0">
              <a:lnSpc>
                <a:spcPct val="80000"/>
              </a:lnSpc>
              <a:buFontTx/>
              <a:buNone/>
            </a:pPr>
            <a:r>
              <a:rPr lang="x-none">
                <a:latin typeface="Arial" charset="0"/>
              </a:rPr>
              <a:t>12.2.1.3 Restricciones tras intentos fallidos de inicio de sesión</a:t>
            </a:r>
          </a:p>
          <a:p>
            <a:pPr rtl="0">
              <a:lnSpc>
                <a:spcPct val="80000"/>
              </a:lnSpc>
              <a:buFontTx/>
              <a:buNone/>
            </a:pPr>
            <a:r>
              <a:rPr lang="x-none">
                <a:latin typeface="Arial" charset="0"/>
              </a:rPr>
              <a:t>12.2.1.4 Verifique su comprensión: Bloqueos de pantalla y autenticación biométrica</a:t>
            </a:r>
          </a:p>
        </p:txBody>
      </p:sp>
    </p:spTree>
    <p:extLst>
      <p:ext uri="{BB962C8B-B14F-4D97-AF65-F5344CB8AC3E}">
        <p14:creationId xmlns:p14="http://schemas.microsoft.com/office/powerpoint/2010/main" val="406727035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37</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12.2 </a:t>
            </a:r>
            <a:r>
              <a:rPr lang="x-none"/>
              <a:t>Métodos para proteger los dispositivos móviles</a:t>
            </a:r>
          </a:p>
          <a:p>
            <a:pPr rtl="0">
              <a:lnSpc>
                <a:spcPct val="80000"/>
              </a:lnSpc>
              <a:buFontTx/>
              <a:buNone/>
            </a:pPr>
            <a:r>
              <a:rPr lang="x-none">
                <a:latin typeface="Arial" charset="0"/>
              </a:rPr>
              <a:t>12.2.2 </a:t>
            </a:r>
            <a:r>
              <a:rPr lang="x-none" sz="1200" kern="1200">
                <a:solidFill>
                  <a:schemeClr val="tx1"/>
                </a:solidFill>
                <a:effectLst/>
                <a:latin typeface="+mn-lt"/>
                <a:ea typeface="+mn-ea"/>
                <a:cs typeface="+mn-cs"/>
              </a:rPr>
              <a:t>Servicios habilitados para la nube para dispositivos móviles</a:t>
            </a:r>
          </a:p>
          <a:p>
            <a:pPr rtl="0">
              <a:lnSpc>
                <a:spcPct val="80000"/>
              </a:lnSpc>
              <a:buFontTx/>
              <a:buNone/>
            </a:pPr>
            <a:r>
              <a:rPr lang="x-none">
                <a:latin typeface="Arial" charset="0"/>
              </a:rPr>
              <a:t>12.2.2.1 Copia de seguridad remota</a:t>
            </a:r>
          </a:p>
        </p:txBody>
      </p:sp>
    </p:spTree>
    <p:extLst>
      <p:ext uri="{BB962C8B-B14F-4D97-AF65-F5344CB8AC3E}">
        <p14:creationId xmlns:p14="http://schemas.microsoft.com/office/powerpoint/2010/main" val="419083589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38</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12.2 </a:t>
            </a:r>
            <a:r>
              <a:rPr lang="x-none"/>
              <a:t>Métodos para proteger los dispositivos móviles</a:t>
            </a:r>
          </a:p>
          <a:p>
            <a:pPr rtl="0">
              <a:lnSpc>
                <a:spcPct val="80000"/>
              </a:lnSpc>
              <a:buFontTx/>
              <a:buNone/>
            </a:pPr>
            <a:r>
              <a:rPr lang="x-none">
                <a:latin typeface="Arial" charset="0"/>
              </a:rPr>
              <a:t>12.2.2 </a:t>
            </a:r>
            <a:r>
              <a:rPr lang="x-none" sz="1200" kern="1200">
                <a:solidFill>
                  <a:schemeClr val="tx1"/>
                </a:solidFill>
                <a:effectLst/>
                <a:latin typeface="+mn-lt"/>
                <a:ea typeface="+mn-ea"/>
                <a:cs typeface="+mn-cs"/>
              </a:rPr>
              <a:t>Servicios habilitados para la nube para dispositivos móviles</a:t>
            </a:r>
          </a:p>
          <a:p>
            <a:pPr rtl="0">
              <a:lnSpc>
                <a:spcPct val="80000"/>
              </a:lnSpc>
              <a:buFontTx/>
              <a:buNone/>
            </a:pPr>
            <a:r>
              <a:rPr lang="x-none">
                <a:latin typeface="Arial" charset="0"/>
              </a:rPr>
              <a:t>12.2.2.2. Aplicaciones de localización</a:t>
            </a:r>
          </a:p>
        </p:txBody>
      </p:sp>
    </p:spTree>
    <p:extLst>
      <p:ext uri="{BB962C8B-B14F-4D97-AF65-F5344CB8AC3E}">
        <p14:creationId xmlns:p14="http://schemas.microsoft.com/office/powerpoint/2010/main" val="225798557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39</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12.2 </a:t>
            </a:r>
            <a:r>
              <a:rPr lang="x-none"/>
              <a:t>Métodos para proteger los dispositivos móviles</a:t>
            </a:r>
          </a:p>
          <a:p>
            <a:pPr rtl="0">
              <a:lnSpc>
                <a:spcPct val="80000"/>
              </a:lnSpc>
              <a:buFontTx/>
              <a:buNone/>
            </a:pPr>
            <a:r>
              <a:rPr lang="x-none">
                <a:latin typeface="Arial" charset="0"/>
              </a:rPr>
              <a:t>12.2.2 </a:t>
            </a:r>
            <a:r>
              <a:rPr lang="x-none" sz="1200" kern="1200">
                <a:solidFill>
                  <a:schemeClr val="tx1"/>
                </a:solidFill>
                <a:effectLst/>
                <a:latin typeface="+mn-lt"/>
                <a:ea typeface="+mn-ea"/>
                <a:cs typeface="+mn-cs"/>
              </a:rPr>
              <a:t>Servicios habilitados para la nube para dispositivos móviles</a:t>
            </a:r>
          </a:p>
          <a:p>
            <a:pPr rtl="0">
              <a:lnSpc>
                <a:spcPct val="80000"/>
              </a:lnSpc>
              <a:buFontTx/>
              <a:buNone/>
            </a:pPr>
            <a:r>
              <a:rPr lang="x-none">
                <a:latin typeface="Arial" charset="0"/>
              </a:rPr>
              <a:t>12.2.2.3. Bloqueo y eliminación remotos</a:t>
            </a:r>
          </a:p>
          <a:p>
            <a:pPr rtl="0">
              <a:lnSpc>
                <a:spcPct val="80000"/>
              </a:lnSpc>
              <a:buFontTx/>
              <a:buNone/>
            </a:pPr>
            <a:r>
              <a:rPr lang="x-none">
                <a:latin typeface="Arial" charset="0"/>
              </a:rPr>
              <a:t>12.2.2.4 Verifique su comprensión: Servicios en la nube para dispositivos móviles</a:t>
            </a:r>
          </a:p>
        </p:txBody>
      </p:sp>
    </p:spTree>
    <p:extLst>
      <p:ext uri="{BB962C8B-B14F-4D97-AF65-F5344CB8AC3E}">
        <p14:creationId xmlns:p14="http://schemas.microsoft.com/office/powerpoint/2010/main" val="18354842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algn="r" rtl="0"/>
            <a:fld id="{ACE20BE7-F2F3-4E26-9454-50B18F790A4E}" type="slidenum">
              <a:rPr sz="800" b="0">
                <a:ea typeface="ＭＳ Ｐゴシック" pitchFamily="34" charset="-128"/>
              </a:rPr>
              <a:pPr algn="r"/>
              <a:t>4</a:t>
            </a:fld>
            <a:endParaRPr sz="800" b="0">
              <a:ea typeface="ＭＳ Ｐゴシック" pitchFamily="34" charset="-128"/>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92089280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40</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12.2 </a:t>
            </a:r>
            <a:r>
              <a:rPr lang="x-none"/>
              <a:t>Métodos para proteger los dispositivos móviles</a:t>
            </a:r>
          </a:p>
          <a:p>
            <a:pPr rtl="0">
              <a:lnSpc>
                <a:spcPct val="80000"/>
              </a:lnSpc>
              <a:buFontTx/>
              <a:buNone/>
            </a:pPr>
            <a:r>
              <a:rPr lang="x-none">
                <a:latin typeface="Arial" charset="0"/>
              </a:rPr>
              <a:t>12.2.3 </a:t>
            </a:r>
            <a:r>
              <a:rPr lang="x-none" sz="1200" kern="1200">
                <a:solidFill>
                  <a:schemeClr val="tx1"/>
                </a:solidFill>
                <a:effectLst/>
                <a:latin typeface="+mn-lt"/>
                <a:ea typeface="+mn-ea"/>
                <a:cs typeface="+mn-cs"/>
              </a:rPr>
              <a:t>Seguridad de software</a:t>
            </a:r>
          </a:p>
          <a:p>
            <a:pPr rtl="0">
              <a:lnSpc>
                <a:spcPct val="80000"/>
              </a:lnSpc>
              <a:buFontTx/>
              <a:buNone/>
            </a:pPr>
            <a:r>
              <a:rPr lang="x-none">
                <a:latin typeface="Arial" charset="0"/>
              </a:rPr>
              <a:t>12.2.3.1 Antivirus</a:t>
            </a:r>
          </a:p>
        </p:txBody>
      </p:sp>
    </p:spTree>
    <p:extLst>
      <p:ext uri="{BB962C8B-B14F-4D97-AF65-F5344CB8AC3E}">
        <p14:creationId xmlns:p14="http://schemas.microsoft.com/office/powerpoint/2010/main" val="88544629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41</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12.2 </a:t>
            </a:r>
            <a:r>
              <a:rPr lang="x-none"/>
              <a:t>Métodos para proteger los dispositivos móviles</a:t>
            </a:r>
          </a:p>
          <a:p>
            <a:pPr rtl="0">
              <a:lnSpc>
                <a:spcPct val="80000"/>
              </a:lnSpc>
              <a:buFontTx/>
              <a:buNone/>
            </a:pPr>
            <a:r>
              <a:rPr lang="x-none">
                <a:latin typeface="Arial" charset="0"/>
              </a:rPr>
              <a:t>12.2.3 </a:t>
            </a:r>
            <a:r>
              <a:rPr lang="x-none" sz="1200" kern="1200">
                <a:solidFill>
                  <a:schemeClr val="tx1"/>
                </a:solidFill>
                <a:effectLst/>
                <a:latin typeface="+mn-lt"/>
                <a:ea typeface="+mn-ea"/>
                <a:cs typeface="+mn-cs"/>
              </a:rPr>
              <a:t>Seguridad de software</a:t>
            </a:r>
          </a:p>
          <a:p>
            <a:pPr rtl="0">
              <a:lnSpc>
                <a:spcPct val="80000"/>
              </a:lnSpc>
              <a:buFontTx/>
              <a:buNone/>
            </a:pPr>
            <a:r>
              <a:rPr lang="x-none">
                <a:latin typeface="Arial" charset="0"/>
              </a:rPr>
              <a:t>Rooting y jailbreaking</a:t>
            </a:r>
          </a:p>
        </p:txBody>
      </p:sp>
    </p:spTree>
    <p:extLst>
      <p:ext uri="{BB962C8B-B14F-4D97-AF65-F5344CB8AC3E}">
        <p14:creationId xmlns:p14="http://schemas.microsoft.com/office/powerpoint/2010/main" val="427793645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42</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12.2 </a:t>
            </a:r>
            <a:r>
              <a:rPr lang="x-none"/>
              <a:t>Métodos para proteger los dispositivos móviles</a:t>
            </a:r>
          </a:p>
          <a:p>
            <a:pPr rtl="0">
              <a:lnSpc>
                <a:spcPct val="80000"/>
              </a:lnSpc>
              <a:buFontTx/>
              <a:buNone/>
            </a:pPr>
            <a:r>
              <a:rPr lang="x-none">
                <a:latin typeface="Arial" charset="0"/>
              </a:rPr>
              <a:t>12.2.3 </a:t>
            </a:r>
            <a:r>
              <a:rPr lang="x-none" sz="1200" kern="1200">
                <a:solidFill>
                  <a:schemeClr val="tx1"/>
                </a:solidFill>
                <a:effectLst/>
                <a:latin typeface="+mn-lt"/>
                <a:ea typeface="+mn-ea"/>
                <a:cs typeface="+mn-cs"/>
              </a:rPr>
              <a:t>Seguridad de software</a:t>
            </a:r>
          </a:p>
          <a:p>
            <a:pPr rtl="0">
              <a:lnSpc>
                <a:spcPct val="80000"/>
              </a:lnSpc>
              <a:buFontTx/>
              <a:buNone/>
            </a:pPr>
            <a:r>
              <a:rPr lang="x-none">
                <a:latin typeface="Arial" charset="0"/>
              </a:rPr>
              <a:t>12.2.3.3 Revisiones y actualización de los sistemas operativos</a:t>
            </a:r>
          </a:p>
          <a:p>
            <a:pPr rtl="0">
              <a:lnSpc>
                <a:spcPct val="80000"/>
              </a:lnSpc>
              <a:buFontTx/>
              <a:buNone/>
            </a:pPr>
            <a:r>
              <a:rPr lang="x-none">
                <a:latin typeface="Arial" charset="0"/>
              </a:rPr>
              <a:t>12.2.3.4 Verifique su comprensión: Características de la seguridad móvil</a:t>
            </a:r>
          </a:p>
        </p:txBody>
      </p:sp>
    </p:spTree>
    <p:extLst>
      <p:ext uri="{BB962C8B-B14F-4D97-AF65-F5344CB8AC3E}">
        <p14:creationId xmlns:p14="http://schemas.microsoft.com/office/powerpoint/2010/main" val="60147081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12 </a:t>
            </a:r>
            <a:r>
              <a:rPr lang="x-none"/>
              <a:t>Sistemas operativos móviles, Linux y macOS</a:t>
            </a:r>
          </a:p>
          <a:p>
            <a:pPr rtl="0">
              <a:buFontTx/>
              <a:buNone/>
            </a:pPr>
            <a:r>
              <a:rPr lang="x-none" sz="1200" b="0"/>
              <a:t>12.3 </a:t>
            </a:r>
            <a:r>
              <a:rPr lang="x-none"/>
              <a:t>Sistemas operativos Linux y MacOS</a:t>
            </a:r>
          </a:p>
        </p:txBody>
      </p:sp>
      <p:sp>
        <p:nvSpPr>
          <p:cNvPr id="4" name="Slide Number Placeholder 3"/>
          <p:cNvSpPr>
            <a:spLocks noGrp="1"/>
          </p:cNvSpPr>
          <p:nvPr>
            <p:ph type="sldNum" sz="quarter" idx="10"/>
          </p:nvPr>
        </p:nvSpPr>
        <p:spPr/>
        <p:txBody>
          <a:bodyPr/>
          <a:lstStyle/>
          <a:p>
            <a:pPr rtl="0"/>
            <a:fld id="{5641018C-6CAF-B84E-B92C-ECB119457FBA}" type="slidenum">
              <a:rPr/>
              <a:t>43</a:t>
            </a:fld>
            <a:endParaRPr/>
          </a:p>
        </p:txBody>
      </p:sp>
    </p:spTree>
    <p:extLst>
      <p:ext uri="{BB962C8B-B14F-4D97-AF65-F5344CB8AC3E}">
        <p14:creationId xmlns:p14="http://schemas.microsoft.com/office/powerpoint/2010/main" val="365122154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44</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12.3 </a:t>
            </a:r>
            <a:r>
              <a:rPr lang="x-none"/>
              <a:t>Sistemas operativos Linux y MacOS</a:t>
            </a:r>
          </a:p>
          <a:p>
            <a:pPr rtl="0">
              <a:lnSpc>
                <a:spcPct val="80000"/>
              </a:lnSpc>
              <a:buFontTx/>
              <a:buNone/>
            </a:pPr>
            <a:r>
              <a:rPr lang="x-none">
                <a:latin typeface="Arial" charset="0"/>
              </a:rPr>
              <a:t>12.3.1 – </a:t>
            </a:r>
            <a:r>
              <a:rPr lang="x-none" sz="1200" kern="1200">
                <a:solidFill>
                  <a:schemeClr val="tx1"/>
                </a:solidFill>
                <a:effectLst/>
                <a:latin typeface="+mn-lt"/>
                <a:ea typeface="+mn-ea"/>
                <a:cs typeface="+mn-cs"/>
              </a:rPr>
              <a:t>Herramientas y funciones de Linux y macOS</a:t>
            </a:r>
          </a:p>
          <a:p>
            <a:pPr rtl="0">
              <a:lnSpc>
                <a:spcPct val="80000"/>
              </a:lnSpc>
              <a:buFontTx/>
              <a:buNone/>
            </a:pPr>
            <a:r>
              <a:rPr lang="x-none">
                <a:latin typeface="Arial" charset="0"/>
              </a:rPr>
              <a:t>12.3.1.1 Introducción a los sistemas operativos Linux y macOS</a:t>
            </a:r>
          </a:p>
        </p:txBody>
      </p:sp>
    </p:spTree>
    <p:extLst>
      <p:ext uri="{BB962C8B-B14F-4D97-AF65-F5344CB8AC3E}">
        <p14:creationId xmlns:p14="http://schemas.microsoft.com/office/powerpoint/2010/main" val="296063141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45</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12.3 </a:t>
            </a:r>
            <a:r>
              <a:rPr lang="x-none"/>
              <a:t>Sistemas operativos Linux y MacOS</a:t>
            </a:r>
          </a:p>
          <a:p>
            <a:pPr rtl="0">
              <a:lnSpc>
                <a:spcPct val="80000"/>
              </a:lnSpc>
              <a:buFontTx/>
              <a:buNone/>
            </a:pPr>
            <a:r>
              <a:rPr lang="x-none">
                <a:latin typeface="Arial" charset="0"/>
              </a:rPr>
              <a:t>12.3.1 </a:t>
            </a:r>
            <a:r>
              <a:rPr lang="x-none" sz="1200" kern="1200">
                <a:solidFill>
                  <a:schemeClr val="tx1"/>
                </a:solidFill>
                <a:effectLst/>
                <a:latin typeface="+mn-lt"/>
                <a:ea typeface="+mn-ea"/>
                <a:cs typeface="+mn-cs"/>
              </a:rPr>
              <a:t>Herramientas y funciones de Linux y macOS</a:t>
            </a:r>
          </a:p>
          <a:p>
            <a:pPr rtl="0">
              <a:lnSpc>
                <a:spcPct val="80000"/>
              </a:lnSpc>
              <a:buFontTx/>
              <a:buNone/>
            </a:pPr>
            <a:r>
              <a:rPr lang="x-none">
                <a:latin typeface="Arial" charset="0"/>
              </a:rPr>
              <a:t>12.3.1.2 Descripción general de la GUI de Linux</a:t>
            </a:r>
          </a:p>
        </p:txBody>
      </p:sp>
    </p:spTree>
    <p:extLst>
      <p:ext uri="{BB962C8B-B14F-4D97-AF65-F5344CB8AC3E}">
        <p14:creationId xmlns:p14="http://schemas.microsoft.com/office/powerpoint/2010/main" val="170259875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46</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12.3 </a:t>
            </a:r>
            <a:r>
              <a:rPr lang="x-none"/>
              <a:t>Sistemas operativos Linux y MacOS</a:t>
            </a:r>
          </a:p>
          <a:p>
            <a:pPr rtl="0">
              <a:lnSpc>
                <a:spcPct val="80000"/>
              </a:lnSpc>
              <a:buFontTx/>
              <a:buNone/>
            </a:pPr>
            <a:r>
              <a:rPr lang="x-none">
                <a:latin typeface="Arial" charset="0"/>
              </a:rPr>
              <a:t>12.3.1 </a:t>
            </a:r>
            <a:r>
              <a:rPr lang="x-none" sz="1200" kern="1200">
                <a:solidFill>
                  <a:schemeClr val="tx1"/>
                </a:solidFill>
                <a:effectLst/>
                <a:latin typeface="+mn-lt"/>
                <a:ea typeface="+mn-ea"/>
                <a:cs typeface="+mn-cs"/>
              </a:rPr>
              <a:t>Herramientas y funciones de Linux y macOS</a:t>
            </a:r>
          </a:p>
          <a:p>
            <a:pPr rtl="0">
              <a:lnSpc>
                <a:spcPct val="80000"/>
              </a:lnSpc>
              <a:buFontTx/>
              <a:buNone/>
            </a:pPr>
            <a:r>
              <a:rPr lang="x-none">
                <a:latin typeface="Arial" charset="0"/>
              </a:rPr>
              <a:t>12.3.1.3 Descripción general de la GUI de macOS</a:t>
            </a:r>
          </a:p>
        </p:txBody>
      </p:sp>
    </p:spTree>
    <p:extLst>
      <p:ext uri="{BB962C8B-B14F-4D97-AF65-F5344CB8AC3E}">
        <p14:creationId xmlns:p14="http://schemas.microsoft.com/office/powerpoint/2010/main" val="127139510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47</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12.3 </a:t>
            </a:r>
            <a:r>
              <a:rPr lang="x-none"/>
              <a:t>Sistemas operativos Linux y MacOS</a:t>
            </a:r>
          </a:p>
          <a:p>
            <a:pPr rtl="0">
              <a:lnSpc>
                <a:spcPct val="80000"/>
              </a:lnSpc>
              <a:buFontTx/>
              <a:buNone/>
            </a:pPr>
            <a:r>
              <a:rPr lang="x-none">
                <a:latin typeface="Arial" charset="0"/>
              </a:rPr>
              <a:t>12.3.1 </a:t>
            </a:r>
            <a:r>
              <a:rPr lang="x-none" sz="1200" kern="1200">
                <a:solidFill>
                  <a:schemeClr val="tx1"/>
                </a:solidFill>
                <a:effectLst/>
                <a:latin typeface="+mn-lt"/>
                <a:ea typeface="+mn-ea"/>
                <a:cs typeface="+mn-cs"/>
              </a:rPr>
              <a:t>Herramientas y funciones de Linux y macOS</a:t>
            </a:r>
          </a:p>
          <a:p>
            <a:pPr rtl="0">
              <a:lnSpc>
                <a:spcPct val="80000"/>
              </a:lnSpc>
              <a:buFontTx/>
              <a:buNone/>
            </a:pPr>
            <a:r>
              <a:rPr lang="x-none">
                <a:latin typeface="Arial" charset="0"/>
              </a:rPr>
              <a:t>12.3.1.4 Descripción general de la CLI de Linux y macOS</a:t>
            </a:r>
          </a:p>
        </p:txBody>
      </p:sp>
    </p:spTree>
    <p:extLst>
      <p:ext uri="{BB962C8B-B14F-4D97-AF65-F5344CB8AC3E}">
        <p14:creationId xmlns:p14="http://schemas.microsoft.com/office/powerpoint/2010/main" val="302985357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48</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12.3 </a:t>
            </a:r>
            <a:r>
              <a:rPr lang="x-none"/>
              <a:t>Sistemas operativos Linux y MacOS</a:t>
            </a:r>
          </a:p>
          <a:p>
            <a:pPr rtl="0">
              <a:lnSpc>
                <a:spcPct val="80000"/>
              </a:lnSpc>
              <a:buFontTx/>
              <a:buNone/>
            </a:pPr>
            <a:r>
              <a:rPr lang="x-none">
                <a:latin typeface="Arial" charset="0"/>
              </a:rPr>
              <a:t>12.3.1 </a:t>
            </a:r>
            <a:r>
              <a:rPr lang="x-none" sz="1200" kern="1200">
                <a:solidFill>
                  <a:schemeClr val="tx1"/>
                </a:solidFill>
                <a:effectLst/>
                <a:latin typeface="+mn-lt"/>
                <a:ea typeface="+mn-ea"/>
                <a:cs typeface="+mn-cs"/>
              </a:rPr>
              <a:t>Herramientas y funciones de Linux y macOS</a:t>
            </a:r>
          </a:p>
          <a:p>
            <a:pPr rtl="0">
              <a:lnSpc>
                <a:spcPct val="80000"/>
              </a:lnSpc>
              <a:buFontTx/>
              <a:buNone/>
            </a:pPr>
            <a:r>
              <a:rPr lang="x-none">
                <a:latin typeface="Arial" charset="0"/>
              </a:rPr>
              <a:t>12.3.1.4 Descripción general de la CLI de Linux y macOS</a:t>
            </a:r>
          </a:p>
        </p:txBody>
      </p:sp>
    </p:spTree>
    <p:extLst>
      <p:ext uri="{BB962C8B-B14F-4D97-AF65-F5344CB8AC3E}">
        <p14:creationId xmlns:p14="http://schemas.microsoft.com/office/powerpoint/2010/main" val="111403950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49</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12.3 </a:t>
            </a:r>
            <a:r>
              <a:rPr lang="x-none"/>
              <a:t>Sistemas operativos Linux y MacOS</a:t>
            </a:r>
          </a:p>
          <a:p>
            <a:pPr rtl="0">
              <a:lnSpc>
                <a:spcPct val="80000"/>
              </a:lnSpc>
              <a:buFontTx/>
              <a:buNone/>
            </a:pPr>
            <a:r>
              <a:rPr lang="x-none">
                <a:latin typeface="Arial" charset="0"/>
              </a:rPr>
              <a:t>12.3.1 </a:t>
            </a:r>
            <a:r>
              <a:rPr lang="x-none" sz="1200" kern="1200">
                <a:solidFill>
                  <a:schemeClr val="tx1"/>
                </a:solidFill>
                <a:effectLst/>
                <a:latin typeface="+mn-lt"/>
                <a:ea typeface="+mn-ea"/>
                <a:cs typeface="+mn-cs"/>
              </a:rPr>
              <a:t>Herramientas y funciones de Linux y macOS</a:t>
            </a:r>
          </a:p>
          <a:p>
            <a:pPr rtl="0">
              <a:lnSpc>
                <a:spcPct val="80000"/>
              </a:lnSpc>
              <a:buFontTx/>
              <a:buNone/>
            </a:pPr>
            <a:r>
              <a:rPr lang="x-none">
                <a:latin typeface="Arial" charset="0"/>
              </a:rPr>
              <a:t>12.3.1.5 Copia de respaldo y recuperación de Linux</a:t>
            </a:r>
          </a:p>
        </p:txBody>
      </p:sp>
    </p:spTree>
    <p:extLst>
      <p:ext uri="{BB962C8B-B14F-4D97-AF65-F5344CB8AC3E}">
        <p14:creationId xmlns:p14="http://schemas.microsoft.com/office/powerpoint/2010/main" val="7730652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0A313ED8-785B-4D16-9B17-4143385249B9}" type="slidenum">
              <a:rPr sz="800" b="0"/>
              <a:pPr algn="r"/>
              <a:t>5</a:t>
            </a:fld>
            <a:endParaRPr sz="800" b="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68745380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50</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12.3 </a:t>
            </a:r>
            <a:r>
              <a:rPr lang="x-none"/>
              <a:t>Sistemas operativos Linux y MacOS</a:t>
            </a:r>
          </a:p>
          <a:p>
            <a:pPr rtl="0">
              <a:lnSpc>
                <a:spcPct val="80000"/>
              </a:lnSpc>
              <a:buFontTx/>
              <a:buNone/>
            </a:pPr>
            <a:r>
              <a:rPr lang="x-none">
                <a:latin typeface="Arial" charset="0"/>
              </a:rPr>
              <a:t>12.3.1 </a:t>
            </a:r>
            <a:r>
              <a:rPr lang="x-none" sz="1200" kern="1200">
                <a:solidFill>
                  <a:schemeClr val="tx1"/>
                </a:solidFill>
                <a:effectLst/>
                <a:latin typeface="+mn-lt"/>
                <a:ea typeface="+mn-ea"/>
                <a:cs typeface="+mn-cs"/>
              </a:rPr>
              <a:t>Herramientas y funciones de Linux y macOS</a:t>
            </a:r>
          </a:p>
          <a:p>
            <a:pPr rtl="0">
              <a:lnSpc>
                <a:spcPct val="80000"/>
              </a:lnSpc>
              <a:buFontTx/>
              <a:buNone/>
            </a:pPr>
            <a:r>
              <a:rPr lang="x-none">
                <a:latin typeface="Arial" charset="0"/>
              </a:rPr>
              <a:t>12.3.1.6 Copias de respaldo y recuperación en macOS</a:t>
            </a:r>
          </a:p>
        </p:txBody>
      </p:sp>
    </p:spTree>
    <p:extLst>
      <p:ext uri="{BB962C8B-B14F-4D97-AF65-F5344CB8AC3E}">
        <p14:creationId xmlns:p14="http://schemas.microsoft.com/office/powerpoint/2010/main" val="106172431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51</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12.3 </a:t>
            </a:r>
            <a:r>
              <a:rPr lang="x-none"/>
              <a:t>Sistemas operativos Linux y MacOS</a:t>
            </a:r>
          </a:p>
          <a:p>
            <a:pPr rtl="0">
              <a:lnSpc>
                <a:spcPct val="80000"/>
              </a:lnSpc>
              <a:buFontTx/>
              <a:buNone/>
            </a:pPr>
            <a:r>
              <a:rPr lang="x-none">
                <a:latin typeface="Arial" charset="0"/>
              </a:rPr>
              <a:t>12.3.1 </a:t>
            </a:r>
            <a:r>
              <a:rPr lang="x-none" sz="1200" kern="1200">
                <a:solidFill>
                  <a:schemeClr val="tx1"/>
                </a:solidFill>
                <a:effectLst/>
                <a:latin typeface="+mn-lt"/>
                <a:ea typeface="+mn-ea"/>
                <a:cs typeface="+mn-cs"/>
              </a:rPr>
              <a:t>Herramientas y funciones de Linux y macOS</a:t>
            </a:r>
          </a:p>
          <a:p>
            <a:pPr rtl="0">
              <a:lnSpc>
                <a:spcPct val="80000"/>
              </a:lnSpc>
              <a:buFontTx/>
              <a:buNone/>
            </a:pPr>
            <a:r>
              <a:rPr lang="x-none">
                <a:latin typeface="Arial" charset="0"/>
              </a:rPr>
              <a:t>12.3.1.7 Descripción general de las utilidades de disco</a:t>
            </a:r>
          </a:p>
        </p:txBody>
      </p:sp>
    </p:spTree>
    <p:extLst>
      <p:ext uri="{BB962C8B-B14F-4D97-AF65-F5344CB8AC3E}">
        <p14:creationId xmlns:p14="http://schemas.microsoft.com/office/powerpoint/2010/main" val="101261932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52</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12.3 </a:t>
            </a:r>
            <a:r>
              <a:rPr lang="x-none"/>
              <a:t>Sistemas operativos Linux y MacOS</a:t>
            </a:r>
          </a:p>
          <a:p>
            <a:pPr rtl="0">
              <a:lnSpc>
                <a:spcPct val="80000"/>
              </a:lnSpc>
              <a:buFontTx/>
              <a:buNone/>
            </a:pPr>
            <a:r>
              <a:rPr lang="x-none">
                <a:latin typeface="Arial" charset="0"/>
              </a:rPr>
              <a:t>12.3.1 </a:t>
            </a:r>
            <a:r>
              <a:rPr lang="x-none" sz="1200" kern="1200">
                <a:solidFill>
                  <a:schemeClr val="tx1"/>
                </a:solidFill>
                <a:effectLst/>
                <a:latin typeface="+mn-lt"/>
                <a:ea typeface="+mn-ea"/>
                <a:cs typeface="+mn-cs"/>
              </a:rPr>
              <a:t>Herramientas y funciones de Linux y macOS</a:t>
            </a:r>
          </a:p>
          <a:p>
            <a:pPr rtl="0">
              <a:lnSpc>
                <a:spcPct val="80000"/>
              </a:lnSpc>
              <a:buFontTx/>
              <a:buNone/>
            </a:pPr>
            <a:r>
              <a:rPr lang="x-none">
                <a:latin typeface="Arial" charset="0"/>
              </a:rPr>
              <a:t>12.3.1.7 Descripción general de las utilidades de disco</a:t>
            </a:r>
          </a:p>
          <a:p>
            <a:pPr rtl="0">
              <a:lnSpc>
                <a:spcPct val="80000"/>
              </a:lnSpc>
              <a:buFontTx/>
              <a:buNone/>
            </a:pPr>
            <a:r>
              <a:rPr lang="x-none">
                <a:latin typeface="Arial" charset="0"/>
              </a:rPr>
              <a:t>12.3.1.8 Verifique su comprensión: Sistemas operativos Linux y macOS</a:t>
            </a:r>
          </a:p>
        </p:txBody>
      </p:sp>
    </p:spTree>
    <p:extLst>
      <p:ext uri="{BB962C8B-B14F-4D97-AF65-F5344CB8AC3E}">
        <p14:creationId xmlns:p14="http://schemas.microsoft.com/office/powerpoint/2010/main" val="3467970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53</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12.3 </a:t>
            </a:r>
            <a:r>
              <a:rPr lang="x-none"/>
              <a:t>Sistemas operativos Linux y MacOS</a:t>
            </a:r>
          </a:p>
          <a:p>
            <a:pPr rtl="0">
              <a:lnSpc>
                <a:spcPct val="80000"/>
              </a:lnSpc>
              <a:buFontTx/>
              <a:buNone/>
            </a:pPr>
            <a:r>
              <a:rPr lang="x-none">
                <a:latin typeface="Arial" charset="0"/>
              </a:rPr>
              <a:t>12.3.2 </a:t>
            </a:r>
            <a:r>
              <a:rPr lang="x-none" sz="1200" kern="1200">
                <a:solidFill>
                  <a:schemeClr val="tx1"/>
                </a:solidFill>
                <a:effectLst/>
                <a:latin typeface="+mn-lt"/>
                <a:ea typeface="+mn-ea"/>
                <a:cs typeface="+mn-cs"/>
              </a:rPr>
              <a:t>Prácticas recomendadas para Linux y macOS</a:t>
            </a:r>
          </a:p>
          <a:p>
            <a:pPr rtl="0">
              <a:lnSpc>
                <a:spcPct val="80000"/>
              </a:lnSpc>
              <a:buFontTx/>
              <a:buNone/>
            </a:pPr>
            <a:r>
              <a:rPr lang="x-none">
                <a:latin typeface="Arial" charset="0"/>
              </a:rPr>
              <a:t>12.3.2.1 Tareas programadas</a:t>
            </a:r>
          </a:p>
        </p:txBody>
      </p:sp>
    </p:spTree>
    <p:extLst>
      <p:ext uri="{BB962C8B-B14F-4D97-AF65-F5344CB8AC3E}">
        <p14:creationId xmlns:p14="http://schemas.microsoft.com/office/powerpoint/2010/main" val="98180527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54</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12.3 </a:t>
            </a:r>
            <a:r>
              <a:rPr lang="x-none"/>
              <a:t>Sistemas operativos Linux y MacOS</a:t>
            </a:r>
          </a:p>
          <a:p>
            <a:pPr rtl="0">
              <a:lnSpc>
                <a:spcPct val="80000"/>
              </a:lnSpc>
              <a:buFontTx/>
              <a:buNone/>
            </a:pPr>
            <a:r>
              <a:rPr lang="x-none">
                <a:latin typeface="Arial" charset="0"/>
              </a:rPr>
              <a:t>12.3.2 </a:t>
            </a:r>
            <a:r>
              <a:rPr lang="x-none" sz="1200" kern="1200">
                <a:solidFill>
                  <a:schemeClr val="tx1"/>
                </a:solidFill>
                <a:effectLst/>
                <a:latin typeface="+mn-lt"/>
                <a:ea typeface="+mn-ea"/>
                <a:cs typeface="+mn-cs"/>
              </a:rPr>
              <a:t>Prácticas recomendadas para Linux y macOS</a:t>
            </a:r>
          </a:p>
          <a:p>
            <a:pPr rtl="0">
              <a:lnSpc>
                <a:spcPct val="80000"/>
              </a:lnSpc>
              <a:buFontTx/>
              <a:buNone/>
            </a:pPr>
            <a:r>
              <a:rPr lang="x-none">
                <a:latin typeface="Arial" charset="0"/>
              </a:rPr>
              <a:t>12.3.2.2 Actualizaciones del sistema operativo</a:t>
            </a:r>
          </a:p>
        </p:txBody>
      </p:sp>
    </p:spTree>
    <p:extLst>
      <p:ext uri="{BB962C8B-B14F-4D97-AF65-F5344CB8AC3E}">
        <p14:creationId xmlns:p14="http://schemas.microsoft.com/office/powerpoint/2010/main" val="125456035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55</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xfrm>
            <a:off x="685799" y="4343400"/>
            <a:ext cx="5830747"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dirty="0"/>
              <a:t>12.3 </a:t>
            </a:r>
            <a:r>
              <a:rPr lang="x-none" dirty="0"/>
              <a:t>Sistemas operativos Linux y MacOS</a:t>
            </a:r>
          </a:p>
          <a:p>
            <a:pPr rtl="0">
              <a:lnSpc>
                <a:spcPct val="80000"/>
              </a:lnSpc>
              <a:buFontTx/>
              <a:buNone/>
            </a:pPr>
            <a:r>
              <a:rPr lang="x-none" dirty="0">
                <a:latin typeface="Arial" charset="0"/>
              </a:rPr>
              <a:t>12.3 </a:t>
            </a:r>
            <a:r>
              <a:rPr lang="x-none" sz="1200" kern="1200" dirty="0">
                <a:solidFill>
                  <a:schemeClr val="tx1"/>
                </a:solidFill>
                <a:effectLst/>
                <a:latin typeface="+mn-lt"/>
                <a:ea typeface="+mn-ea"/>
                <a:cs typeface="+mn-cs"/>
              </a:rPr>
              <a:t>mejores prácticas de Linux y MacOS</a:t>
            </a:r>
          </a:p>
          <a:p>
            <a:pPr rtl="0">
              <a:lnSpc>
                <a:spcPct val="80000"/>
              </a:lnSpc>
              <a:buFontTx/>
              <a:buNone/>
            </a:pPr>
            <a:r>
              <a:rPr lang="x-none" dirty="0">
                <a:latin typeface="Arial" charset="0"/>
              </a:rPr>
              <a:t>12.3.2.3 Seguridad</a:t>
            </a:r>
          </a:p>
          <a:p>
            <a:pPr rtl="0">
              <a:lnSpc>
                <a:spcPct val="80000"/>
              </a:lnSpc>
              <a:buFontTx/>
              <a:buNone/>
            </a:pPr>
            <a:r>
              <a:rPr lang="x-none" dirty="0">
                <a:latin typeface="Arial" charset="0"/>
              </a:rPr>
              <a:t>12.3.2.4 Verifique su comprensión: Prácticas recomendadas de Linux y macOS</a:t>
            </a:r>
          </a:p>
          <a:p>
            <a:pPr rtl="0">
              <a:lnSpc>
                <a:spcPct val="80000"/>
              </a:lnSpc>
              <a:buFontTx/>
              <a:buNone/>
            </a:pPr>
            <a:r>
              <a:rPr lang="x-none" dirty="0">
                <a:latin typeface="Arial" charset="0"/>
              </a:rPr>
              <a:t>12.3.3.1 Verificador de sintaxis: Comandos de directorio y archivos</a:t>
            </a:r>
          </a:p>
          <a:p>
            <a:pPr rtl="0">
              <a:lnSpc>
                <a:spcPct val="80000"/>
              </a:lnSpc>
              <a:buFontTx/>
              <a:buNone/>
            </a:pPr>
            <a:r>
              <a:rPr lang="x-none" dirty="0">
                <a:latin typeface="Arial" charset="0"/>
              </a:rPr>
              <a:t>12.3.3.2 Verifique su comprensión: Comandos de archivo y directorio</a:t>
            </a:r>
          </a:p>
          <a:p>
            <a:pPr>
              <a:lnSpc>
                <a:spcPct val="80000"/>
              </a:lnSpc>
              <a:buFontTx/>
              <a:buNone/>
            </a:pPr>
            <a:endParaRPr lang="en-US" dirty="0"/>
          </a:p>
        </p:txBody>
      </p:sp>
    </p:spTree>
    <p:extLst>
      <p:ext uri="{BB962C8B-B14F-4D97-AF65-F5344CB8AC3E}">
        <p14:creationId xmlns:p14="http://schemas.microsoft.com/office/powerpoint/2010/main" val="252330654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56</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12.3 </a:t>
            </a:r>
            <a:r>
              <a:rPr lang="x-none"/>
              <a:t>Sistemas operativos Linux y MacOS</a:t>
            </a:r>
          </a:p>
          <a:p>
            <a:pPr rtl="0">
              <a:lnSpc>
                <a:spcPct val="80000"/>
              </a:lnSpc>
              <a:buFontTx/>
              <a:buNone/>
            </a:pPr>
            <a:r>
              <a:rPr lang="x-none">
                <a:latin typeface="Arial" charset="0"/>
              </a:rPr>
              <a:t>12.3.3 Comandos básicos de CLI</a:t>
            </a:r>
          </a:p>
          <a:p>
            <a:pPr rtl="0">
              <a:lnSpc>
                <a:spcPct val="80000"/>
              </a:lnSpc>
              <a:buFontTx/>
              <a:buNone/>
            </a:pPr>
            <a:r>
              <a:rPr lang="x-none">
                <a:latin typeface="Arial" charset="0"/>
              </a:rPr>
              <a:t>12.3.3.3 Resultado del comando ls – l</a:t>
            </a:r>
          </a:p>
        </p:txBody>
      </p:sp>
    </p:spTree>
    <p:extLst>
      <p:ext uri="{BB962C8B-B14F-4D97-AF65-F5344CB8AC3E}">
        <p14:creationId xmlns:p14="http://schemas.microsoft.com/office/powerpoint/2010/main" val="370899143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57</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12.3 </a:t>
            </a:r>
            <a:r>
              <a:rPr lang="x-none"/>
              <a:t>Sistemas operativos Linux y MacOS</a:t>
            </a:r>
          </a:p>
          <a:p>
            <a:pPr rtl="0">
              <a:lnSpc>
                <a:spcPct val="80000"/>
              </a:lnSpc>
              <a:buFontTx/>
              <a:buNone/>
            </a:pPr>
            <a:r>
              <a:rPr lang="x-none">
                <a:latin typeface="Arial" charset="0"/>
              </a:rPr>
              <a:t>12.3.3 Comandos básicos de CLI</a:t>
            </a:r>
          </a:p>
          <a:p>
            <a:pPr rtl="0">
              <a:lnSpc>
                <a:spcPct val="80000"/>
              </a:lnSpc>
              <a:buFontTx/>
              <a:buNone/>
            </a:pPr>
            <a:r>
              <a:rPr lang="x-none">
                <a:latin typeface="Arial" charset="0"/>
              </a:rPr>
              <a:t>12.3.3.4 Permisos básicos de archivos y directorios de Unix</a:t>
            </a:r>
          </a:p>
          <a:p>
            <a:pPr rtl="0">
              <a:lnSpc>
                <a:spcPct val="80000"/>
              </a:lnSpc>
              <a:buFontTx/>
              <a:buNone/>
            </a:pPr>
            <a:r>
              <a:rPr lang="x-none">
                <a:latin typeface="Arial" charset="0"/>
              </a:rPr>
              <a:t>12.3.3.5 Verificador de sintaxis: Permisos de directorio y archivos</a:t>
            </a:r>
          </a:p>
          <a:p>
            <a:pPr rtl="0">
              <a:lnSpc>
                <a:spcPct val="80000"/>
              </a:lnSpc>
              <a:buFontTx/>
              <a:buNone/>
            </a:pPr>
            <a:r>
              <a:rPr lang="x-none">
                <a:latin typeface="Arial" charset="0"/>
              </a:rPr>
              <a:t>12.3.3.6 Verifique su comprensión: Permiso de archivo y directorio</a:t>
            </a:r>
          </a:p>
        </p:txBody>
      </p:sp>
    </p:spTree>
    <p:extLst>
      <p:ext uri="{BB962C8B-B14F-4D97-AF65-F5344CB8AC3E}">
        <p14:creationId xmlns:p14="http://schemas.microsoft.com/office/powerpoint/2010/main" val="255777189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58</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12.3 </a:t>
            </a:r>
            <a:r>
              <a:rPr lang="x-none"/>
              <a:t>Sistemas operativos Linux y MacOS</a:t>
            </a:r>
          </a:p>
          <a:p>
            <a:pPr rtl="0">
              <a:lnSpc>
                <a:spcPct val="80000"/>
              </a:lnSpc>
              <a:buFontTx/>
              <a:buNone/>
            </a:pPr>
            <a:r>
              <a:rPr lang="x-none">
                <a:latin typeface="Arial" charset="0"/>
              </a:rPr>
              <a:t>12.3.3 Comandos básicos de CLI</a:t>
            </a:r>
          </a:p>
          <a:p>
            <a:pPr rtl="0">
              <a:lnSpc>
                <a:spcPct val="80000"/>
              </a:lnSpc>
              <a:buFontTx/>
              <a:buNone/>
            </a:pPr>
            <a:r>
              <a:rPr lang="x-none">
                <a:latin typeface="Arial" charset="0"/>
              </a:rPr>
              <a:t>12.3.3.7 Comandos administrativos de Linux</a:t>
            </a:r>
          </a:p>
        </p:txBody>
      </p:sp>
    </p:spTree>
    <p:extLst>
      <p:ext uri="{BB962C8B-B14F-4D97-AF65-F5344CB8AC3E}">
        <p14:creationId xmlns:p14="http://schemas.microsoft.com/office/powerpoint/2010/main" val="90741646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59</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12.3 </a:t>
            </a:r>
            <a:r>
              <a:rPr lang="x-none"/>
              <a:t>Sistemas operativos Linux y MacOS</a:t>
            </a:r>
          </a:p>
          <a:p>
            <a:pPr rtl="0">
              <a:lnSpc>
                <a:spcPct val="80000"/>
              </a:lnSpc>
              <a:buFontTx/>
              <a:buNone/>
            </a:pPr>
            <a:r>
              <a:rPr lang="x-none">
                <a:latin typeface="Arial" charset="0"/>
              </a:rPr>
              <a:t>12.3.3 Comandos básicos de CLI</a:t>
            </a:r>
          </a:p>
          <a:p>
            <a:pPr rtl="0">
              <a:lnSpc>
                <a:spcPct val="80000"/>
              </a:lnSpc>
              <a:buFontTx/>
              <a:buNone/>
            </a:pPr>
            <a:r>
              <a:rPr lang="x-none">
                <a:latin typeface="Arial" charset="0"/>
              </a:rPr>
              <a:t>12.3.3.8 Comandos administrativos de Linux que requieren acceso de raíz</a:t>
            </a:r>
          </a:p>
          <a:p>
            <a:pPr rtl="0">
              <a:lnSpc>
                <a:spcPct val="80000"/>
              </a:lnSpc>
              <a:buFontTx/>
              <a:buNone/>
            </a:pPr>
            <a:r>
              <a:rPr lang="x-none">
                <a:latin typeface="Arial" charset="0"/>
              </a:rPr>
              <a:t>12.3.3.9: Verifique su comprensión: Comandos administrativos</a:t>
            </a:r>
          </a:p>
          <a:p>
            <a:pPr rtl="0">
              <a:lnSpc>
                <a:spcPct val="80000"/>
              </a:lnSpc>
              <a:buFontTx/>
              <a:buNone/>
            </a:pPr>
            <a:r>
              <a:rPr lang="x-none">
                <a:latin typeface="Arial" charset="0"/>
              </a:rPr>
              <a:t>12.3.3.10 Verificador de sintaxis: propiedad y permisos de archivos</a:t>
            </a:r>
          </a:p>
        </p:txBody>
      </p:sp>
    </p:spTree>
    <p:extLst>
      <p:ext uri="{BB962C8B-B14F-4D97-AF65-F5344CB8AC3E}">
        <p14:creationId xmlns:p14="http://schemas.microsoft.com/office/powerpoint/2010/main" val="35139664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0A313ED8-785B-4D16-9B17-4143385249B9}" type="slidenum">
              <a:rPr sz="800" b="0"/>
              <a:pPr algn="r"/>
              <a:t>6</a:t>
            </a:fld>
            <a:endParaRPr sz="800" b="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34100625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12 </a:t>
            </a:r>
            <a:r>
              <a:rPr lang="x-none"/>
              <a:t>Sistemas operativos móviles, Linux y macOS</a:t>
            </a:r>
          </a:p>
          <a:p>
            <a:pPr rtl="0">
              <a:buFontTx/>
              <a:buNone/>
            </a:pPr>
            <a:r>
              <a:rPr lang="x-none" sz="1200" b="0"/>
              <a:t>12.4 </a:t>
            </a:r>
            <a:r>
              <a:rPr lang="x-none"/>
              <a:t>Proceso básico de resolución de problemas de los sistemas operativos móviles, Linux y macOS</a:t>
            </a:r>
          </a:p>
        </p:txBody>
      </p:sp>
      <p:sp>
        <p:nvSpPr>
          <p:cNvPr id="4" name="Slide Number Placeholder 3"/>
          <p:cNvSpPr>
            <a:spLocks noGrp="1"/>
          </p:cNvSpPr>
          <p:nvPr>
            <p:ph type="sldNum" sz="quarter" idx="10"/>
          </p:nvPr>
        </p:nvSpPr>
        <p:spPr/>
        <p:txBody>
          <a:bodyPr/>
          <a:lstStyle/>
          <a:p>
            <a:pPr rtl="0"/>
            <a:fld id="{5641018C-6CAF-B84E-B92C-ECB119457FBA}" type="slidenum">
              <a:rPr/>
              <a:t>60</a:t>
            </a:fld>
            <a:endParaRPr/>
          </a:p>
        </p:txBody>
      </p:sp>
    </p:spTree>
    <p:extLst>
      <p:ext uri="{BB962C8B-B14F-4D97-AF65-F5344CB8AC3E}">
        <p14:creationId xmlns:p14="http://schemas.microsoft.com/office/powerpoint/2010/main" val="211987510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12.4 </a:t>
            </a:r>
            <a:r>
              <a:rPr lang="x-none"/>
              <a:t>Proceso básico de resolución de problemas de los sistemas operativos móviles, Linux y macOS</a:t>
            </a:r>
          </a:p>
          <a:p>
            <a:pPr rtl="0">
              <a:lnSpc>
                <a:spcPct val="80000"/>
              </a:lnSpc>
              <a:buFontTx/>
              <a:buNone/>
            </a:pPr>
            <a:r>
              <a:rPr lang="x-none">
                <a:latin typeface="Arial" charset="0"/>
              </a:rPr>
              <a:t>12.4.1 Aplicación del proceso de solución de problemas a sistemas operativos móviles, Linux y macOS</a:t>
            </a:r>
          </a:p>
          <a:p>
            <a:pPr rtl="0">
              <a:lnSpc>
                <a:spcPct val="80000"/>
              </a:lnSpc>
              <a:buFontTx/>
              <a:buNone/>
            </a:pPr>
            <a:r>
              <a:rPr lang="x-none">
                <a:latin typeface="Arial" charset="0"/>
              </a:rPr>
              <a:t>12.4.1.1 Los seis pasos del proceso de resolución de problemas.</a:t>
            </a:r>
          </a:p>
        </p:txBody>
      </p:sp>
      <p:sp>
        <p:nvSpPr>
          <p:cNvPr id="4" name="Slide Number Placeholder 3"/>
          <p:cNvSpPr>
            <a:spLocks noGrp="1"/>
          </p:cNvSpPr>
          <p:nvPr>
            <p:ph type="sldNum" sz="quarter" idx="10"/>
          </p:nvPr>
        </p:nvSpPr>
        <p:spPr/>
        <p:txBody>
          <a:bodyPr/>
          <a:lstStyle/>
          <a:p>
            <a:pPr rtl="0"/>
            <a:fld id="{5641018C-6CAF-B84E-B92C-ECB119457FBA}" type="slidenum">
              <a:rPr/>
              <a:t>61</a:t>
            </a:fld>
            <a:endParaRPr/>
          </a:p>
        </p:txBody>
      </p:sp>
    </p:spTree>
    <p:extLst>
      <p:ext uri="{BB962C8B-B14F-4D97-AF65-F5344CB8AC3E}">
        <p14:creationId xmlns:p14="http://schemas.microsoft.com/office/powerpoint/2010/main" val="194158710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12.4 </a:t>
            </a:r>
            <a:r>
              <a:rPr lang="x-none"/>
              <a:t>Proceso básico de resolución de problemas de los sistemas operativos móviles, Linux y macOS</a:t>
            </a:r>
          </a:p>
          <a:p>
            <a:pPr rtl="0">
              <a:lnSpc>
                <a:spcPct val="80000"/>
              </a:lnSpc>
              <a:buFontTx/>
              <a:buNone/>
            </a:pPr>
            <a:r>
              <a:rPr lang="x-none">
                <a:latin typeface="Arial" charset="0"/>
              </a:rPr>
              <a:t>12.4.1 Aplicación del proceso de resolución de problemas a sistemas operativos móviles, Linux y macOS</a:t>
            </a:r>
          </a:p>
          <a:p>
            <a:pPr rtl="0">
              <a:lnSpc>
                <a:spcPct val="80000"/>
              </a:lnSpc>
              <a:buFontTx/>
              <a:buNone/>
            </a:pPr>
            <a:r>
              <a:rPr lang="x-none">
                <a:latin typeface="Arial" charset="0"/>
              </a:rPr>
              <a:t>12.4.1.2 Identificación del problema</a:t>
            </a:r>
          </a:p>
        </p:txBody>
      </p:sp>
      <p:sp>
        <p:nvSpPr>
          <p:cNvPr id="4" name="Slide Number Placeholder 3"/>
          <p:cNvSpPr>
            <a:spLocks noGrp="1"/>
          </p:cNvSpPr>
          <p:nvPr>
            <p:ph type="sldNum" sz="quarter" idx="10"/>
          </p:nvPr>
        </p:nvSpPr>
        <p:spPr/>
        <p:txBody>
          <a:bodyPr/>
          <a:lstStyle/>
          <a:p>
            <a:pPr rtl="0"/>
            <a:fld id="{5641018C-6CAF-B84E-B92C-ECB119457FBA}" type="slidenum">
              <a:rPr/>
              <a:t>62</a:t>
            </a:fld>
            <a:endParaRPr/>
          </a:p>
        </p:txBody>
      </p:sp>
    </p:spTree>
    <p:extLst>
      <p:ext uri="{BB962C8B-B14F-4D97-AF65-F5344CB8AC3E}">
        <p14:creationId xmlns:p14="http://schemas.microsoft.com/office/powerpoint/2010/main" val="324310933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12.4 </a:t>
            </a:r>
            <a:r>
              <a:rPr lang="x-none"/>
              <a:t>Proceso básico de resolución de problemas de los sistemas operativos móviles, Linux y macOS</a:t>
            </a:r>
          </a:p>
          <a:p>
            <a:pPr rtl="0">
              <a:lnSpc>
                <a:spcPct val="80000"/>
              </a:lnSpc>
              <a:buFontTx/>
              <a:buNone/>
            </a:pPr>
            <a:r>
              <a:rPr lang="x-none">
                <a:latin typeface="Arial" charset="0"/>
              </a:rPr>
              <a:t>12.4.1 Aplicación del proceso de resolución de problemas a sistemas operativos móviles, Linux y macOS</a:t>
            </a:r>
          </a:p>
          <a:p>
            <a:pPr rtl="0">
              <a:lnSpc>
                <a:spcPct val="80000"/>
              </a:lnSpc>
              <a:buFontTx/>
              <a:buNone/>
            </a:pPr>
            <a:r>
              <a:rPr lang="x-none">
                <a:latin typeface="Arial" charset="0"/>
              </a:rPr>
              <a:t>12.4.1.3. Establecimiento de una teoría de causas probables</a:t>
            </a:r>
          </a:p>
        </p:txBody>
      </p:sp>
      <p:sp>
        <p:nvSpPr>
          <p:cNvPr id="4" name="Slide Number Placeholder 3"/>
          <p:cNvSpPr>
            <a:spLocks noGrp="1"/>
          </p:cNvSpPr>
          <p:nvPr>
            <p:ph type="sldNum" sz="quarter" idx="10"/>
          </p:nvPr>
        </p:nvSpPr>
        <p:spPr/>
        <p:txBody>
          <a:bodyPr/>
          <a:lstStyle/>
          <a:p>
            <a:pPr rtl="0"/>
            <a:fld id="{5641018C-6CAF-B84E-B92C-ECB119457FBA}" type="slidenum">
              <a:rPr/>
              <a:t>63</a:t>
            </a:fld>
            <a:endParaRPr/>
          </a:p>
        </p:txBody>
      </p:sp>
    </p:spTree>
    <p:extLst>
      <p:ext uri="{BB962C8B-B14F-4D97-AF65-F5344CB8AC3E}">
        <p14:creationId xmlns:p14="http://schemas.microsoft.com/office/powerpoint/2010/main" val="309774449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12.4 </a:t>
            </a:r>
            <a:r>
              <a:rPr lang="x-none"/>
              <a:t>Proceso básico de resolución de problemas de los sistemas operativos móviles, Linux y macOS</a:t>
            </a:r>
          </a:p>
          <a:p>
            <a:pPr rtl="0">
              <a:lnSpc>
                <a:spcPct val="80000"/>
              </a:lnSpc>
              <a:buFontTx/>
              <a:buNone/>
            </a:pPr>
            <a:r>
              <a:rPr lang="x-none">
                <a:latin typeface="Arial" charset="0"/>
              </a:rPr>
              <a:t>12.4.1 Aplicación del proceso de resolución de problemas a sistemas operativos móviles, Linux y macOS</a:t>
            </a:r>
          </a:p>
          <a:p>
            <a:pPr rtl="0">
              <a:lnSpc>
                <a:spcPct val="80000"/>
              </a:lnSpc>
              <a:buFontTx/>
              <a:buNone/>
            </a:pPr>
            <a:r>
              <a:rPr lang="x-none">
                <a:latin typeface="Arial" charset="0"/>
              </a:rPr>
              <a:t>12.4.1.4 Aplicación de la teoría de determinación de causa</a:t>
            </a:r>
          </a:p>
        </p:txBody>
      </p:sp>
      <p:sp>
        <p:nvSpPr>
          <p:cNvPr id="4" name="Slide Number Placeholder 3"/>
          <p:cNvSpPr>
            <a:spLocks noGrp="1"/>
          </p:cNvSpPr>
          <p:nvPr>
            <p:ph type="sldNum" sz="quarter" idx="10"/>
          </p:nvPr>
        </p:nvSpPr>
        <p:spPr/>
        <p:txBody>
          <a:bodyPr/>
          <a:lstStyle/>
          <a:p>
            <a:pPr rtl="0"/>
            <a:fld id="{5641018C-6CAF-B84E-B92C-ECB119457FBA}" type="slidenum">
              <a:rPr/>
              <a:t>64</a:t>
            </a:fld>
            <a:endParaRPr/>
          </a:p>
        </p:txBody>
      </p:sp>
    </p:spTree>
    <p:extLst>
      <p:ext uri="{BB962C8B-B14F-4D97-AF65-F5344CB8AC3E}">
        <p14:creationId xmlns:p14="http://schemas.microsoft.com/office/powerpoint/2010/main" val="41985291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12.4 </a:t>
            </a:r>
            <a:r>
              <a:rPr lang="x-none"/>
              <a:t>Proceso básico de resolución de problemas de los sistemas operativos móviles, Linux y macOS</a:t>
            </a:r>
          </a:p>
          <a:p>
            <a:pPr rtl="0">
              <a:lnSpc>
                <a:spcPct val="80000"/>
              </a:lnSpc>
              <a:buFontTx/>
              <a:buNone/>
            </a:pPr>
            <a:r>
              <a:rPr lang="x-none">
                <a:latin typeface="Arial" charset="0"/>
              </a:rPr>
              <a:t>12.4.1 Aplicación del proceso de resolución de problemas a sistemas operativos móviles, Linux y macOS</a:t>
            </a:r>
          </a:p>
          <a:p>
            <a:pPr rtl="0">
              <a:lnSpc>
                <a:spcPct val="80000"/>
              </a:lnSpc>
              <a:buFontTx/>
              <a:buNone/>
            </a:pPr>
            <a:r>
              <a:rPr lang="x-none">
                <a:latin typeface="Arial" charset="0"/>
              </a:rPr>
              <a:t>12.4.1.5 Establecimiento de un plan de acción para resolver el problema e implementar la solución</a:t>
            </a:r>
          </a:p>
        </p:txBody>
      </p:sp>
      <p:sp>
        <p:nvSpPr>
          <p:cNvPr id="4" name="Slide Number Placeholder 3"/>
          <p:cNvSpPr>
            <a:spLocks noGrp="1"/>
          </p:cNvSpPr>
          <p:nvPr>
            <p:ph type="sldNum" sz="quarter" idx="10"/>
          </p:nvPr>
        </p:nvSpPr>
        <p:spPr/>
        <p:txBody>
          <a:bodyPr/>
          <a:lstStyle/>
          <a:p>
            <a:pPr rtl="0"/>
            <a:fld id="{5641018C-6CAF-B84E-B92C-ECB119457FBA}" type="slidenum">
              <a:rPr/>
              <a:t>65</a:t>
            </a:fld>
            <a:endParaRPr/>
          </a:p>
        </p:txBody>
      </p:sp>
    </p:spTree>
    <p:extLst>
      <p:ext uri="{BB962C8B-B14F-4D97-AF65-F5344CB8AC3E}">
        <p14:creationId xmlns:p14="http://schemas.microsoft.com/office/powerpoint/2010/main" val="215566912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12.4 </a:t>
            </a:r>
            <a:r>
              <a:rPr lang="x-none"/>
              <a:t>Proceso básico de resolución de problemas de los sistemas operativos móviles, Linux y macOS</a:t>
            </a:r>
          </a:p>
          <a:p>
            <a:pPr rtl="0">
              <a:lnSpc>
                <a:spcPct val="80000"/>
              </a:lnSpc>
              <a:buFontTx/>
              <a:buNone/>
            </a:pPr>
            <a:r>
              <a:rPr lang="x-none">
                <a:latin typeface="Arial" charset="0"/>
              </a:rPr>
              <a:t>12.4.1 Aplicación del proceso de resolución de problemas a sistemas operativos móviles, Linux y macOS</a:t>
            </a:r>
          </a:p>
          <a:p>
            <a:pPr rtl="0">
              <a:lnSpc>
                <a:spcPct val="80000"/>
              </a:lnSpc>
              <a:buFontTx/>
              <a:buNone/>
            </a:pPr>
            <a:r>
              <a:rPr lang="x-none">
                <a:latin typeface="Arial" charset="0"/>
              </a:rPr>
              <a:t>12.4.1.6 Verificación de la funcionalidad completa del sistema y, si corresponde, implementación de medidas preventivas</a:t>
            </a:r>
          </a:p>
        </p:txBody>
      </p:sp>
      <p:sp>
        <p:nvSpPr>
          <p:cNvPr id="4" name="Slide Number Placeholder 3"/>
          <p:cNvSpPr>
            <a:spLocks noGrp="1"/>
          </p:cNvSpPr>
          <p:nvPr>
            <p:ph type="sldNum" sz="quarter" idx="10"/>
          </p:nvPr>
        </p:nvSpPr>
        <p:spPr/>
        <p:txBody>
          <a:bodyPr/>
          <a:lstStyle/>
          <a:p>
            <a:pPr rtl="0"/>
            <a:fld id="{5641018C-6CAF-B84E-B92C-ECB119457FBA}" type="slidenum">
              <a:rPr/>
              <a:t>66</a:t>
            </a:fld>
            <a:endParaRPr/>
          </a:p>
        </p:txBody>
      </p:sp>
    </p:spTree>
    <p:extLst>
      <p:ext uri="{BB962C8B-B14F-4D97-AF65-F5344CB8AC3E}">
        <p14:creationId xmlns:p14="http://schemas.microsoft.com/office/powerpoint/2010/main" val="124475883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12.4 </a:t>
            </a:r>
            <a:r>
              <a:rPr lang="x-none"/>
              <a:t>Proceso básico de resolución de problemas de los sistemas operativos móviles, Linux y macOS</a:t>
            </a:r>
          </a:p>
          <a:p>
            <a:pPr rtl="0">
              <a:lnSpc>
                <a:spcPct val="80000"/>
              </a:lnSpc>
              <a:buFontTx/>
              <a:buNone/>
            </a:pPr>
            <a:r>
              <a:rPr lang="x-none">
                <a:latin typeface="Arial" charset="0"/>
              </a:rPr>
              <a:t>12.4.1 Aplicación del proceso de resolución de problemas a sistemas operativos móviles, Linux y macOS</a:t>
            </a:r>
          </a:p>
          <a:p>
            <a:pPr rtl="0">
              <a:lnSpc>
                <a:spcPct val="80000"/>
              </a:lnSpc>
              <a:buFontTx/>
              <a:buNone/>
            </a:pPr>
            <a:r>
              <a:rPr lang="x-none">
                <a:latin typeface="Arial" charset="0"/>
              </a:rPr>
              <a:t>12.4.1.7 Registre hallazgos, acciones y resultados</a:t>
            </a:r>
          </a:p>
        </p:txBody>
      </p:sp>
      <p:sp>
        <p:nvSpPr>
          <p:cNvPr id="4" name="Slide Number Placeholder 3"/>
          <p:cNvSpPr>
            <a:spLocks noGrp="1"/>
          </p:cNvSpPr>
          <p:nvPr>
            <p:ph type="sldNum" sz="quarter" idx="10"/>
          </p:nvPr>
        </p:nvSpPr>
        <p:spPr/>
        <p:txBody>
          <a:bodyPr/>
          <a:lstStyle/>
          <a:p>
            <a:pPr rtl="0"/>
            <a:fld id="{5641018C-6CAF-B84E-B92C-ECB119457FBA}" type="slidenum">
              <a:rPr/>
              <a:t>67</a:t>
            </a:fld>
            <a:endParaRPr/>
          </a:p>
        </p:txBody>
      </p:sp>
    </p:spTree>
    <p:extLst>
      <p:ext uri="{BB962C8B-B14F-4D97-AF65-F5344CB8AC3E}">
        <p14:creationId xmlns:p14="http://schemas.microsoft.com/office/powerpoint/2010/main" val="51498841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12.4 </a:t>
            </a:r>
            <a:r>
              <a:rPr lang="x-none"/>
              <a:t>Proceso básico de resolución de problemas de los sistemas operativos móviles, Linux y macOS</a:t>
            </a:r>
          </a:p>
          <a:p>
            <a:pPr rtl="0">
              <a:lnSpc>
                <a:spcPct val="80000"/>
              </a:lnSpc>
              <a:buFontTx/>
              <a:buNone/>
            </a:pPr>
            <a:r>
              <a:rPr lang="x-none">
                <a:latin typeface="Arial" charset="0"/>
              </a:rPr>
              <a:t>12.4.2 Problemas y soluciones comunes de los sistemas operativos móviles</a:t>
            </a:r>
          </a:p>
          <a:p>
            <a:pPr rtl="0">
              <a:lnSpc>
                <a:spcPct val="80000"/>
              </a:lnSpc>
              <a:buFontTx/>
              <a:buNone/>
            </a:pPr>
            <a:r>
              <a:rPr lang="x-none">
                <a:latin typeface="Arial" charset="0"/>
              </a:rPr>
              <a:t>12.4.2.1 Problemas y soluciones comunes de los sistemas operativos móviles</a:t>
            </a:r>
          </a:p>
        </p:txBody>
      </p:sp>
      <p:sp>
        <p:nvSpPr>
          <p:cNvPr id="4" name="Slide Number Placeholder 3"/>
          <p:cNvSpPr>
            <a:spLocks noGrp="1"/>
          </p:cNvSpPr>
          <p:nvPr>
            <p:ph type="sldNum" sz="quarter" idx="10"/>
          </p:nvPr>
        </p:nvSpPr>
        <p:spPr/>
        <p:txBody>
          <a:bodyPr/>
          <a:lstStyle/>
          <a:p>
            <a:pPr rtl="0"/>
            <a:fld id="{5641018C-6CAF-B84E-B92C-ECB119457FBA}" type="slidenum">
              <a:rPr/>
              <a:t>68</a:t>
            </a:fld>
            <a:endParaRPr/>
          </a:p>
        </p:txBody>
      </p:sp>
    </p:spTree>
    <p:extLst>
      <p:ext uri="{BB962C8B-B14F-4D97-AF65-F5344CB8AC3E}">
        <p14:creationId xmlns:p14="http://schemas.microsoft.com/office/powerpoint/2010/main" val="154322156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12.4 </a:t>
            </a:r>
            <a:r>
              <a:rPr lang="x-none"/>
              <a:t>Proceso básico de resolución de problemas de los sistemas operativos móviles, Linux y macOS</a:t>
            </a:r>
          </a:p>
          <a:p>
            <a:pPr rtl="0">
              <a:lnSpc>
                <a:spcPct val="80000"/>
              </a:lnSpc>
              <a:buFontTx/>
              <a:buNone/>
            </a:pPr>
            <a:r>
              <a:rPr lang="x-none">
                <a:latin typeface="Arial" charset="0"/>
              </a:rPr>
              <a:t>12.4.2 Problemas y soluciones comunes de los sistemas operativos móviles</a:t>
            </a:r>
          </a:p>
          <a:p>
            <a:pPr rtl="0">
              <a:lnSpc>
                <a:spcPct val="80000"/>
              </a:lnSpc>
              <a:buFontTx/>
              <a:buNone/>
            </a:pPr>
            <a:r>
              <a:rPr lang="x-none">
                <a:latin typeface="Arial" charset="0"/>
              </a:rPr>
              <a:t>12.4.2.2 </a:t>
            </a:r>
            <a:r>
              <a:rPr lang="x-none"/>
              <a:t>Problemas y soluciones comunes de la seguridad del SO móvil</a:t>
            </a:r>
          </a:p>
        </p:txBody>
      </p:sp>
      <p:sp>
        <p:nvSpPr>
          <p:cNvPr id="4" name="Slide Number Placeholder 3"/>
          <p:cNvSpPr>
            <a:spLocks noGrp="1"/>
          </p:cNvSpPr>
          <p:nvPr>
            <p:ph type="sldNum" sz="quarter" idx="10"/>
          </p:nvPr>
        </p:nvSpPr>
        <p:spPr/>
        <p:txBody>
          <a:bodyPr/>
          <a:lstStyle/>
          <a:p>
            <a:pPr rtl="0"/>
            <a:fld id="{5641018C-6CAF-B84E-B92C-ECB119457FBA}" type="slidenum">
              <a:rPr/>
              <a:t>69</a:t>
            </a:fld>
            <a:endParaRPr/>
          </a:p>
        </p:txBody>
      </p:sp>
    </p:spTree>
    <p:extLst>
      <p:ext uri="{BB962C8B-B14F-4D97-AF65-F5344CB8AC3E}">
        <p14:creationId xmlns:p14="http://schemas.microsoft.com/office/powerpoint/2010/main" val="37679392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algn="r" rtl="0"/>
            <a:fld id="{ACE20BE7-F2F3-4E26-9454-50B18F790A4E}" type="slidenum">
              <a:rPr sz="800" b="0">
                <a:ea typeface="ＭＳ Ｐゴシック" pitchFamily="34" charset="-128"/>
              </a:rPr>
              <a:pPr algn="r"/>
              <a:t>7</a:t>
            </a:fld>
            <a:endParaRPr sz="800" b="0">
              <a:ea typeface="ＭＳ Ｐゴシック" pitchFamily="34" charset="-128"/>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42261386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12.4 </a:t>
            </a:r>
            <a:r>
              <a:rPr lang="x-none"/>
              <a:t>Proceso básico de resolución de problemas de los sistemas operativos móviles, Linux y macOS</a:t>
            </a:r>
          </a:p>
          <a:p>
            <a:pPr rtl="0">
              <a:lnSpc>
                <a:spcPct val="80000"/>
              </a:lnSpc>
              <a:buFontTx/>
              <a:buNone/>
            </a:pPr>
            <a:r>
              <a:rPr lang="x-none">
                <a:latin typeface="Arial" charset="0"/>
              </a:rPr>
              <a:t>12.4.2 Problemas y soluciones comunes de los sistemas operativos móviles</a:t>
            </a:r>
          </a:p>
          <a:p>
            <a:pPr rtl="0">
              <a:lnSpc>
                <a:spcPct val="80000"/>
              </a:lnSpc>
              <a:buFontTx/>
              <a:buNone/>
            </a:pPr>
            <a:r>
              <a:rPr lang="x-none">
                <a:latin typeface="Arial" charset="0"/>
              </a:rPr>
              <a:t>12.4.2.3 Problemas y soluciones comunes de los sistemas operativos Linux y macOS</a:t>
            </a:r>
          </a:p>
        </p:txBody>
      </p:sp>
      <p:sp>
        <p:nvSpPr>
          <p:cNvPr id="4" name="Slide Number Placeholder 3"/>
          <p:cNvSpPr>
            <a:spLocks noGrp="1"/>
          </p:cNvSpPr>
          <p:nvPr>
            <p:ph type="sldNum" sz="quarter" idx="10"/>
          </p:nvPr>
        </p:nvSpPr>
        <p:spPr/>
        <p:txBody>
          <a:bodyPr/>
          <a:lstStyle/>
          <a:p>
            <a:pPr rtl="0"/>
            <a:fld id="{5641018C-6CAF-B84E-B92C-ECB119457FBA}" type="slidenum">
              <a:rPr/>
              <a:t>70</a:t>
            </a:fld>
            <a:endParaRPr/>
          </a:p>
        </p:txBody>
      </p:sp>
    </p:spTree>
    <p:extLst>
      <p:ext uri="{BB962C8B-B14F-4D97-AF65-F5344CB8AC3E}">
        <p14:creationId xmlns:p14="http://schemas.microsoft.com/office/powerpoint/2010/main" val="19294472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12.4 </a:t>
            </a:r>
            <a:r>
              <a:rPr lang="x-none"/>
              <a:t>Proceso básico de resolución de problemas de los sistemas operativos móviles, Linux y macOS</a:t>
            </a:r>
          </a:p>
          <a:p>
            <a:pPr rtl="0">
              <a:lnSpc>
                <a:spcPct val="80000"/>
              </a:lnSpc>
              <a:buFontTx/>
              <a:buNone/>
            </a:pPr>
            <a:r>
              <a:rPr lang="x-none">
                <a:latin typeface="Arial" charset="0"/>
              </a:rPr>
              <a:t>12.4.2 Problemas y soluciones comunes de los sistemas operativos móviles</a:t>
            </a:r>
          </a:p>
          <a:p>
            <a:pPr rtl="0">
              <a:lnSpc>
                <a:spcPct val="80000"/>
              </a:lnSpc>
              <a:buFontTx/>
              <a:buNone/>
            </a:pPr>
            <a:r>
              <a:rPr lang="x-none">
                <a:latin typeface="Arial" charset="0"/>
              </a:rPr>
              <a:t>12.4.2.4 Práctica de laboratorio: Resolución de problemas de dispositivos móviles</a:t>
            </a:r>
          </a:p>
        </p:txBody>
      </p:sp>
      <p:sp>
        <p:nvSpPr>
          <p:cNvPr id="4" name="Slide Number Placeholder 3"/>
          <p:cNvSpPr>
            <a:spLocks noGrp="1"/>
          </p:cNvSpPr>
          <p:nvPr>
            <p:ph type="sldNum" sz="quarter" idx="10"/>
          </p:nvPr>
        </p:nvSpPr>
        <p:spPr/>
        <p:txBody>
          <a:bodyPr/>
          <a:lstStyle/>
          <a:p>
            <a:pPr rtl="0"/>
            <a:fld id="{5641018C-6CAF-B84E-B92C-ECB119457FBA}" type="slidenum">
              <a:rPr/>
              <a:t>71</a:t>
            </a:fld>
            <a:endParaRPr/>
          </a:p>
        </p:txBody>
      </p:sp>
    </p:spTree>
    <p:extLst>
      <p:ext uri="{BB962C8B-B14F-4D97-AF65-F5344CB8AC3E}">
        <p14:creationId xmlns:p14="http://schemas.microsoft.com/office/powerpoint/2010/main" val="264681963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12 </a:t>
            </a:r>
            <a:r>
              <a:rPr lang="x-none"/>
              <a:t>Sistemas operativos móviles, Linux y macOS</a:t>
            </a:r>
          </a:p>
          <a:p>
            <a:pPr rtl="0">
              <a:buFontTx/>
              <a:buNone/>
            </a:pPr>
            <a:r>
              <a:rPr lang="x-none" sz="1200" b="0"/>
              <a:t>12.5 Resumen del capítulo</a:t>
            </a:r>
          </a:p>
        </p:txBody>
      </p:sp>
      <p:sp>
        <p:nvSpPr>
          <p:cNvPr id="4" name="Slide Number Placeholder 3"/>
          <p:cNvSpPr>
            <a:spLocks noGrp="1"/>
          </p:cNvSpPr>
          <p:nvPr>
            <p:ph type="sldNum" sz="quarter" idx="10"/>
          </p:nvPr>
        </p:nvSpPr>
        <p:spPr/>
        <p:txBody>
          <a:bodyPr/>
          <a:lstStyle/>
          <a:p>
            <a:pPr rtl="0"/>
            <a:fld id="{5641018C-6CAF-B84E-B92C-ECB119457FBA}" type="slidenum">
              <a:rPr/>
              <a:t>72</a:t>
            </a:fld>
            <a:endParaRPr/>
          </a:p>
        </p:txBody>
      </p:sp>
    </p:spTree>
    <p:extLst>
      <p:ext uri="{BB962C8B-B14F-4D97-AF65-F5344CB8AC3E}">
        <p14:creationId xmlns:p14="http://schemas.microsoft.com/office/powerpoint/2010/main" val="17641006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pPr rtl="0"/>
            <a:fld id="{3997A419-355F-A04A-96E0-21643AF8E9FF}" type="slidenum">
              <a:rPr sz="800"/>
              <a:pPr/>
              <a:t>73</a:t>
            </a:fld>
            <a:endParaRPr sz="800"/>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12.5 Resumen del capítulo</a:t>
            </a:r>
          </a:p>
          <a:p>
            <a:pPr rtl="0"/>
            <a:r>
              <a:rPr lang="x-none"/>
              <a:t>12.5.1 </a:t>
            </a:r>
            <a:r>
              <a:rPr lang="x-none" sz="1200" b="0" i="0" kern="1200">
                <a:solidFill>
                  <a:schemeClr val="tx1"/>
                </a:solidFill>
                <a:effectLst/>
                <a:latin typeface="+mn-lt"/>
                <a:ea typeface="+mn-ea"/>
                <a:cs typeface="+mn-cs"/>
              </a:rPr>
              <a:t>Conclusión</a:t>
            </a:r>
          </a:p>
          <a:p>
            <a:pPr rtl="0">
              <a:lnSpc>
                <a:spcPct val="80000"/>
              </a:lnSpc>
              <a:buFontTx/>
              <a:buNone/>
            </a:pPr>
            <a:r>
              <a:rPr lang="x-none"/>
              <a:t>12.5.1.1 Capítulo 12: </a:t>
            </a:r>
            <a:r>
              <a:rPr lang="x-none" baseline="0"/>
              <a:t>Sistemas operativos móviles, Linux y macOS</a:t>
            </a:r>
          </a:p>
        </p:txBody>
      </p:sp>
    </p:spTree>
    <p:extLst>
      <p:ext uri="{BB962C8B-B14F-4D97-AF65-F5344CB8AC3E}">
        <p14:creationId xmlns:p14="http://schemas.microsoft.com/office/powerpoint/2010/main" val="242379819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pPr rtl="0"/>
            <a:fld id="{6C92755B-29FD-8743-9094-C0E3A734D22E}" type="slidenum">
              <a:rPr sz="800"/>
              <a:pPr/>
              <a:t>74</a:t>
            </a:fld>
            <a:endParaRPr sz="800"/>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lnSpc>
                <a:spcPct val="80000"/>
              </a:lnSpc>
              <a:buFontTx/>
              <a:buNone/>
            </a:pPr>
            <a:r>
              <a:rPr lang="x-none">
                <a:latin typeface="Arial" charset="0"/>
              </a:rPr>
              <a:t>Nuevos términos y comandos</a:t>
            </a:r>
          </a:p>
        </p:txBody>
      </p:sp>
    </p:spTree>
    <p:extLst>
      <p:ext uri="{BB962C8B-B14F-4D97-AF65-F5344CB8AC3E}">
        <p14:creationId xmlns:p14="http://schemas.microsoft.com/office/powerpoint/2010/main" val="38466476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pPr rtl="0"/>
            <a:fld id="{6C92755B-29FD-8743-9094-C0E3A734D22E}" type="slidenum">
              <a:rPr sz="800"/>
              <a:pPr/>
              <a:t>75</a:t>
            </a:fld>
            <a:endParaRPr sz="800"/>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lnSpc>
                <a:spcPct val="80000"/>
              </a:lnSpc>
              <a:buFontTx/>
              <a:buNone/>
            </a:pPr>
            <a:r>
              <a:rPr lang="x-none">
                <a:latin typeface="Arial" charset="0"/>
              </a:rPr>
              <a:t>Nuevos términos y comandos</a:t>
            </a:r>
          </a:p>
        </p:txBody>
      </p:sp>
    </p:spTree>
    <p:extLst>
      <p:ext uri="{BB962C8B-B14F-4D97-AF65-F5344CB8AC3E}">
        <p14:creationId xmlns:p14="http://schemas.microsoft.com/office/powerpoint/2010/main" val="221291182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pPr rtl="0"/>
            <a:fld id="{6C92755B-29FD-8743-9094-C0E3A734D22E}" type="slidenum">
              <a:rPr sz="800"/>
              <a:pPr/>
              <a:t>76</a:t>
            </a:fld>
            <a:endParaRPr sz="800"/>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lnSpc>
                <a:spcPct val="80000"/>
              </a:lnSpc>
              <a:buFontTx/>
              <a:buNone/>
            </a:pPr>
            <a:r>
              <a:rPr lang="x-none" dirty="0">
                <a:latin typeface="Arial" charset="0"/>
              </a:rPr>
              <a:t>Nuevos términos y comandos</a:t>
            </a:r>
          </a:p>
        </p:txBody>
      </p:sp>
    </p:spTree>
    <p:extLst>
      <p:ext uri="{BB962C8B-B14F-4D97-AF65-F5344CB8AC3E}">
        <p14:creationId xmlns:p14="http://schemas.microsoft.com/office/powerpoint/2010/main" val="298979135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pPr rtl="0"/>
            <a:fld id="{6C92755B-29FD-8743-9094-C0E3A734D22E}" type="slidenum">
              <a:rPr sz="800"/>
              <a:pPr/>
              <a:t>77</a:t>
            </a:fld>
            <a:endParaRPr sz="800"/>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lnSpc>
                <a:spcPct val="80000"/>
              </a:lnSpc>
              <a:buFontTx/>
              <a:buNone/>
            </a:pPr>
            <a:r>
              <a:rPr lang="x-none">
                <a:latin typeface="Arial" charset="0"/>
              </a:rPr>
              <a:t>Nuevos términos y comandos</a:t>
            </a:r>
          </a:p>
        </p:txBody>
      </p:sp>
    </p:spTree>
    <p:extLst>
      <p:ext uri="{BB962C8B-B14F-4D97-AF65-F5344CB8AC3E}">
        <p14:creationId xmlns:p14="http://schemas.microsoft.com/office/powerpoint/2010/main" val="362150261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pPr rtl="0"/>
            <a:fld id="{6C92755B-29FD-8743-9094-C0E3A734D22E}" type="slidenum">
              <a:rPr sz="800"/>
              <a:pPr/>
              <a:t>78</a:t>
            </a:fld>
            <a:endParaRPr sz="800"/>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lnSpc>
                <a:spcPct val="80000"/>
              </a:lnSpc>
              <a:buFontTx/>
              <a:buNone/>
            </a:pPr>
            <a:r>
              <a:rPr lang="x-none">
                <a:latin typeface="Arial" charset="0"/>
              </a:rPr>
              <a:t>Nuevos términos y comandos</a:t>
            </a:r>
          </a:p>
        </p:txBody>
      </p:sp>
    </p:spTree>
    <p:extLst>
      <p:ext uri="{BB962C8B-B14F-4D97-AF65-F5344CB8AC3E}">
        <p14:creationId xmlns:p14="http://schemas.microsoft.com/office/powerpoint/2010/main" val="264862225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641018C-6CAF-B84E-B92C-ECB119457FBA}" type="slidenum">
              <a:rPr lang="en-US" smtClean="0"/>
              <a:t>79</a:t>
            </a:fld>
            <a:endParaRPr lang="en-US" dirty="0"/>
          </a:p>
        </p:txBody>
      </p:sp>
    </p:spTree>
    <p:extLst>
      <p:ext uri="{BB962C8B-B14F-4D97-AF65-F5344CB8AC3E}">
        <p14:creationId xmlns:p14="http://schemas.microsoft.com/office/powerpoint/2010/main" val="18028516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391C207-9349-46D5-9D89-8ADDA5014D1F}" type="slidenum">
              <a:rPr sz="800" b="0"/>
              <a:pPr algn="r"/>
              <a:t>8</a:t>
            </a:fld>
            <a:endParaRPr sz="800" b="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5605797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391C207-9349-46D5-9D89-8ADDA5014D1F}" type="slidenum">
              <a:rPr sz="800" b="0"/>
              <a:pPr algn="r"/>
              <a:t>9</a:t>
            </a:fld>
            <a:endParaRPr sz="800" b="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9748352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3_Title Slide-animated gradient">
    <p:bg>
      <p:bgPr>
        <a:solidFill>
          <a:schemeClr val="accent5"/>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dirty="0"/>
              <a:t>Click to edit Master subtitle style</a:t>
            </a:r>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dirty="0"/>
              <a:t>Click to edit Master text styles</a:t>
            </a:r>
          </a:p>
        </p:txBody>
      </p:sp>
      <p:sp>
        <p:nvSpPr>
          <p:cNvPr id="2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dirty="0"/>
              <a:t>Click to edit Master title style</a:t>
            </a:r>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3086725553"/>
      </p:ext>
    </p:extLst>
  </p:cSld>
  <p:clrMapOvr>
    <a:masterClrMapping/>
  </p:clrMapOvr>
  <p:transition spd="slow">
    <p:wipe/>
  </p:transition>
  <p:extLst>
    <p:ext uri="{DCECCB84-F9BA-43D5-87BE-67443E8EF086}">
      <p15:sldGuideLst xmlns="" xmlns:c="http://schemas.openxmlformats.org/drawingml/2006/chart" xmlns:c15="http://schemas.microsoft.com/office/drawing/2012/char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1_Closing Slide">
    <p:bg>
      <p:bgPr>
        <a:solidFill>
          <a:schemeClr val="accent5"/>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1"/>
            <a:ext cx="9143999" cy="5165874"/>
          </a:xfrm>
          <a:prstGeom prst="rect">
            <a:avLst/>
          </a:prstGeom>
        </p:spPr>
      </p:pic>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198843304"/>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Closing Slide">
    <p:bg>
      <p:bgPr>
        <a:solidFill>
          <a:schemeClr val="accent5"/>
        </a:solidFill>
        <a:effectLst/>
      </p:bgPr>
    </p:bg>
    <p:spTree>
      <p:nvGrpSpPr>
        <p:cNvPr id="1" name=""/>
        <p:cNvGrpSpPr/>
        <p:nvPr/>
      </p:nvGrpSpPr>
      <p:grpSpPr>
        <a:xfrm>
          <a:off x="0" y="0"/>
          <a:ext cx="0" cy="0"/>
          <a:chOff x="0" y="0"/>
          <a:chExt cx="0" cy="0"/>
        </a:xfrm>
      </p:grpSpPr>
      <p:sp>
        <p:nvSpPr>
          <p:cNvPr id="3" name="Rectangle 2"/>
          <p:cNvSpPr/>
          <p:nvPr userDrawn="1"/>
        </p:nvSpPr>
        <p:spPr>
          <a:xfrm>
            <a:off x="0" y="0"/>
            <a:ext cx="9144000" cy="5143500"/>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47974899"/>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3_Closing Slide">
    <p:bg>
      <p:bgPr>
        <a:solidFill>
          <a:schemeClr val="accent5"/>
        </a:solidFill>
        <a:effectLst/>
      </p:bgPr>
    </p:bg>
    <p:spTree>
      <p:nvGrpSpPr>
        <p:cNvPr id="1" name=""/>
        <p:cNvGrpSpPr/>
        <p:nvPr/>
      </p:nvGrpSpPr>
      <p:grpSpPr>
        <a:xfrm>
          <a:off x="0" y="0"/>
          <a:ext cx="0" cy="0"/>
          <a:chOff x="0" y="0"/>
          <a:chExt cx="0" cy="0"/>
        </a:xfrm>
      </p:grpSpPr>
      <p:grpSp>
        <p:nvGrpSpPr>
          <p:cNvPr id="4" name="Group 4"/>
          <p:cNvGrpSpPr>
            <a:grpSpLocks noChangeAspect="1"/>
          </p:cNvGrpSpPr>
          <p:nvPr userDrawn="1"/>
        </p:nvGrpSpPr>
        <p:grpSpPr bwMode="auto">
          <a:xfrm>
            <a:off x="3746294" y="2129856"/>
            <a:ext cx="1617944" cy="860542"/>
            <a:chOff x="310" y="249"/>
            <a:chExt cx="502" cy="267"/>
          </a:xfrm>
          <a:solidFill>
            <a:schemeClr val="accent1">
              <a:lumMod val="75000"/>
            </a:schemeClr>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851544963"/>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8473441" y="4954263"/>
            <a:ext cx="676910" cy="189238"/>
          </a:xfrm>
          <a:prstGeom prst="rect">
            <a:avLst/>
          </a:prstGeom>
        </p:spPr>
        <p:txBody>
          <a:bodyPr vert="horz" lIns="91440" tIns="45720" rIns="91440" bIns="45720" rtlCol="0" anchor="ctr"/>
          <a:lstStyle>
            <a:lvl1pPr algn="r">
              <a:defRPr sz="525">
                <a:solidFill>
                  <a:schemeClr val="tx2"/>
                </a:solidFill>
              </a:defRPr>
            </a:lvl1pPr>
          </a:lstStyle>
          <a:p>
            <a:pPr defTabSz="385763">
              <a:defRPr/>
            </a:pPr>
            <a:fld id="{2F5CCB13-0A32-4557-88E9-079F0C330695}" type="slidenum">
              <a:rPr lang="en-US" kern="0" smtClean="0">
                <a:solidFill>
                  <a:srgbClr val="595959"/>
                </a:solidFill>
              </a:rPr>
              <a:pPr defTabSz="385763">
                <a:defRPr/>
              </a:pPr>
              <a:t>‹#›</a:t>
            </a:fld>
            <a:endParaRPr lang="en-US" kern="0" dirty="0">
              <a:solidFill>
                <a:srgbClr val="595959"/>
              </a:solidFill>
            </a:endParaRPr>
          </a:p>
        </p:txBody>
      </p:sp>
      <p:sp>
        <p:nvSpPr>
          <p:cNvPr id="5" name="Rectangle 3"/>
          <p:cNvSpPr>
            <a:spLocks noGrp="1" noChangeArrowheads="1"/>
          </p:cNvSpPr>
          <p:nvPr>
            <p:ph idx="1"/>
          </p:nvPr>
        </p:nvSpPr>
        <p:spPr bwMode="auto">
          <a:xfrm>
            <a:off x="144065" y="798944"/>
            <a:ext cx="8853286" cy="4155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nSpc>
                <a:spcPct val="100000"/>
              </a:lnSpc>
              <a:spcBef>
                <a:spcPts val="600"/>
              </a:spcBef>
              <a:spcAft>
                <a:spcPts val="600"/>
              </a:spcAft>
              <a:buFont typeface="Wingdings" panose="05000000000000000000" pitchFamily="2" charset="2"/>
              <a:buChar char="§"/>
              <a:defRPr>
                <a:solidFill>
                  <a:srgbClr val="000000"/>
                </a:solidFill>
              </a:defRPr>
            </a:lvl1pPr>
            <a:lvl2pPr>
              <a:lnSpc>
                <a:spcPct val="100000"/>
              </a:lnSpc>
              <a:spcBef>
                <a:spcPts val="300"/>
              </a:spcBef>
              <a:spcAft>
                <a:spcPts val="300"/>
              </a:spcAft>
              <a:defRPr>
                <a:solidFill>
                  <a:srgbClr val="000000"/>
                </a:solidFill>
              </a:defRPr>
            </a:lvl2pPr>
            <a:lvl3pPr>
              <a:lnSpc>
                <a:spcPct val="100000"/>
              </a:lnSpc>
              <a:spcBef>
                <a:spcPts val="300"/>
              </a:spcBef>
              <a:spcAft>
                <a:spcPts val="300"/>
              </a:spcAft>
              <a:defRPr>
                <a:solidFill>
                  <a:srgbClr val="000000"/>
                </a:solidFill>
              </a:defRPr>
            </a:lvl3pPr>
            <a:lvl4pPr>
              <a:lnSpc>
                <a:spcPct val="100000"/>
              </a:lnSpc>
              <a:spcBef>
                <a:spcPts val="300"/>
              </a:spcBef>
              <a:spcAft>
                <a:spcPts val="300"/>
              </a:spcAft>
              <a:defRPr>
                <a:solidFill>
                  <a:srgbClr val="000000"/>
                </a:solidFill>
              </a:defRPr>
            </a:lvl4pPr>
          </a:lstStyle>
          <a:p>
            <a:pPr lvl="0"/>
            <a:r>
              <a:rPr lang="en-US" dirty="0">
                <a:sym typeface="Arial" pitchFamily="34" charset="0"/>
              </a:rPr>
              <a:t>Click to edit Master text styles</a:t>
            </a:r>
          </a:p>
          <a:p>
            <a:pPr lvl="1"/>
            <a:r>
              <a:rPr lang="en-US" dirty="0">
                <a:sym typeface="Arial" pitchFamily="34" charset="0"/>
              </a:rPr>
              <a:t>Second level</a:t>
            </a:r>
          </a:p>
          <a:p>
            <a:pPr lvl="2"/>
            <a:r>
              <a:rPr lang="en-US" dirty="0">
                <a:sym typeface="Arial" pitchFamily="34" charset="0"/>
              </a:rPr>
              <a:t>Third level</a:t>
            </a:r>
          </a:p>
          <a:p>
            <a:pPr lvl="3"/>
            <a:r>
              <a:rPr lang="en-US" dirty="0">
                <a:sym typeface="Arial" pitchFamily="34" charset="0"/>
              </a:rPr>
              <a:t>Fourth level</a:t>
            </a:r>
          </a:p>
        </p:txBody>
      </p:sp>
      <p:sp>
        <p:nvSpPr>
          <p:cNvPr id="6" name="Rectangle 2"/>
          <p:cNvSpPr>
            <a:spLocks noGrp="1" noChangeArrowheads="1"/>
          </p:cNvSpPr>
          <p:nvPr>
            <p:ph type="title"/>
          </p:nvPr>
        </p:nvSpPr>
        <p:spPr bwMode="auto">
          <a:xfrm>
            <a:off x="1" y="41393"/>
            <a:ext cx="9144000"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nSpc>
                <a:spcPct val="100000"/>
              </a:lnSpc>
              <a:defRPr sz="2400"/>
            </a:lvl1pPr>
          </a:lstStyle>
          <a:p>
            <a:pPr lvl="0"/>
            <a:r>
              <a:rPr lang="en-US" dirty="0">
                <a:sym typeface="Arial" pitchFamily="34" charset="0"/>
              </a:rPr>
              <a:t>Click to edit Master title style</a:t>
            </a:r>
          </a:p>
        </p:txBody>
      </p:sp>
    </p:spTree>
    <p:extLst>
      <p:ext uri="{BB962C8B-B14F-4D97-AF65-F5344CB8AC3E}">
        <p14:creationId xmlns:p14="http://schemas.microsoft.com/office/powerpoint/2010/main" val="2257996623"/>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99250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5_Title Slide-animated gradient">
    <p:bg>
      <p:bgPr>
        <a:solidFill>
          <a:schemeClr val="accent5"/>
        </a:solidFill>
        <a:effectLst/>
      </p:bgPr>
    </p:bg>
    <p:spTree>
      <p:nvGrpSpPr>
        <p:cNvPr id="1" name=""/>
        <p:cNvGrpSpPr/>
        <p:nvPr/>
      </p:nvGrpSpPr>
      <p:grpSpPr>
        <a:xfrm>
          <a:off x="0" y="0"/>
          <a:ext cx="0" cy="0"/>
          <a:chOff x="0" y="0"/>
          <a:chExt cx="0" cy="0"/>
        </a:xfrm>
      </p:grpSpPr>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1"/>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dirty="0"/>
              <a:t>Click to edit Master subtitle style</a:t>
            </a:r>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rgbClr val="004C69"/>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accent1"/>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dirty="0"/>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chemeClr val="accent1"/>
                </a:solidFill>
                <a:latin typeface="+mj-lt"/>
                <a:cs typeface="CiscoSans Thin"/>
              </a:defRPr>
            </a:lvl1pPr>
          </a:lstStyle>
          <a:p>
            <a:r>
              <a:rPr lang="en-US" dirty="0"/>
              <a:t>Click to edit Master title style</a:t>
            </a:r>
          </a:p>
        </p:txBody>
      </p:sp>
    </p:spTree>
    <p:extLst>
      <p:ext uri="{BB962C8B-B14F-4D97-AF65-F5344CB8AC3E}">
        <p14:creationId xmlns:p14="http://schemas.microsoft.com/office/powerpoint/2010/main" val="3653042546"/>
      </p:ext>
    </p:extLst>
  </p:cSld>
  <p:clrMapOvr>
    <a:masterClrMapping/>
  </p:clrMapOvr>
  <p:transition spd="slow">
    <p:wipe/>
  </p:transition>
  <p:extLst>
    <p:ext uri="{DCECCB84-F9BA-43D5-87BE-67443E8EF086}">
      <p15:sldGuideLst xmlns="" xmlns:c="http://schemas.openxmlformats.org/drawingml/2006/chart" xmlns:c15="http://schemas.microsoft.com/office/drawing/2012/char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6_Title Slide-animated gradient">
    <p:bg>
      <p:bgPr>
        <a:solidFill>
          <a:schemeClr val="accent5"/>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dirty="0"/>
              <a:t>Click to edit Master subtitle style</a:t>
            </a:r>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dirty="0"/>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dirty="0"/>
              <a:t>Click to edit Master title style</a:t>
            </a:r>
          </a:p>
        </p:txBody>
      </p:sp>
    </p:spTree>
    <p:extLst>
      <p:ext uri="{BB962C8B-B14F-4D97-AF65-F5344CB8AC3E}">
        <p14:creationId xmlns:p14="http://schemas.microsoft.com/office/powerpoint/2010/main" val="1974617842"/>
      </p:ext>
    </p:extLst>
  </p:cSld>
  <p:clrMapOvr>
    <a:masterClrMapping/>
  </p:clrMapOvr>
  <p:transition spd="slow">
    <p:wipe/>
  </p:transition>
  <p:extLst>
    <p:ext uri="{DCECCB84-F9BA-43D5-87BE-67443E8EF086}">
      <p15:sldGuideLst xmlns="" xmlns:c="http://schemas.openxmlformats.org/drawingml/2006/chart" xmlns:c15="http://schemas.microsoft.com/office/drawing/2012/char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3_Segue">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5143499"/>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p:cNvSpPr>
            <a:spLocks noGrp="1"/>
          </p:cNvSpPr>
          <p:nvPr>
            <p:ph type="ctrTitle"/>
          </p:nvPr>
        </p:nvSpPr>
        <p:spPr>
          <a:xfrm>
            <a:off x="416425" y="915409"/>
            <a:ext cx="7598042" cy="2569946"/>
          </a:xfrm>
          <a:prstGeom prst="rect">
            <a:avLst/>
          </a:prstGeom>
        </p:spPr>
        <p:txBody>
          <a:bodyPr anchor="b">
            <a:noAutofit/>
          </a:bodyPr>
          <a:lstStyle>
            <a:lvl1pPr marL="0" indent="0" algn="l">
              <a:lnSpc>
                <a:spcPct val="90000"/>
              </a:lnSpc>
              <a:buFont typeface="Arial" panose="020B0604020202020204" pitchFamily="34" charset="0"/>
              <a:buNone/>
              <a:defRPr sz="4600" b="0" i="0" spc="0" baseline="0">
                <a:solidFill>
                  <a:schemeClr val="accent5"/>
                </a:solidFill>
                <a:latin typeface="+mj-lt"/>
                <a:cs typeface="CiscoSans Thin"/>
              </a:defRPr>
            </a:lvl1pPr>
          </a:lstStyle>
          <a:p>
            <a:r>
              <a:rPr lang="en-US" dirty="0"/>
              <a:t>Click to edit Master title style</a:t>
            </a:r>
          </a:p>
        </p:txBody>
      </p:sp>
      <p:sp>
        <p:nvSpPr>
          <p:cNvPr id="8" name="Rectangle 7"/>
          <p:cNvSpPr>
            <a:spLocks noChangeArrowheads="1"/>
          </p:cNvSpPr>
          <p:nvPr userDrawn="1"/>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rtl="0" fontAlgn="auto">
              <a:spcBef>
                <a:spcPts val="0"/>
              </a:spcBef>
              <a:spcAft>
                <a:spcPts val="0"/>
              </a:spcAft>
              <a:defRPr/>
            </a:pPr>
            <a:fld id="{6A1E46DC-7EF6-4EA2-B285-14272867D133}" type="slidenum">
              <a:rPr sz="600">
                <a:solidFill>
                  <a:schemeClr val="accent5">
                    <a:lumMod val="50000"/>
                  </a:schemeClr>
                </a:solidFill>
                <a:latin typeface="+mn-lt"/>
                <a:ea typeface="+mn-ea"/>
                <a:cs typeface="CiscoSans Thin"/>
              </a:rPr>
              <a:pPr algn="r" defTabSz="610744" fontAlgn="auto">
                <a:spcBef>
                  <a:spcPts val="0"/>
                </a:spcBef>
                <a:spcAft>
                  <a:spcPts val="0"/>
                </a:spcAft>
                <a:defRPr/>
              </a:pPr>
              <a:t>‹#›</a:t>
            </a:fld>
            <a:endParaRPr sz="600">
              <a:solidFill>
                <a:schemeClr val="accent5">
                  <a:lumMod val="50000"/>
                </a:schemeClr>
              </a:solidFill>
              <a:latin typeface="+mn-lt"/>
              <a:ea typeface="+mn-ea"/>
              <a:cs typeface="CiscoSans Thin"/>
            </a:endParaRPr>
          </a:p>
        </p:txBody>
      </p:sp>
      <p:grpSp>
        <p:nvGrpSpPr>
          <p:cNvPr id="11" name="Group 4"/>
          <p:cNvGrpSpPr>
            <a:grpSpLocks noChangeAspect="1"/>
          </p:cNvGrpSpPr>
          <p:nvPr userDrawn="1"/>
        </p:nvGrpSpPr>
        <p:grpSpPr bwMode="auto">
          <a:xfrm>
            <a:off x="508039" y="4715197"/>
            <a:ext cx="340257" cy="180974"/>
            <a:chOff x="310" y="249"/>
            <a:chExt cx="502" cy="267"/>
          </a:xfrm>
          <a:solidFill>
            <a:srgbClr val="086D8E"/>
          </a:solidFill>
        </p:grpSpPr>
        <p:sp>
          <p:nvSpPr>
            <p:cNvPr id="12"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6" name="Rectangle 4"/>
          <p:cNvSpPr>
            <a:spLocks noChangeArrowheads="1"/>
          </p:cNvSpPr>
          <p:nvPr userDrawn="1"/>
        </p:nvSpPr>
        <p:spPr bwMode="ltGray">
          <a:xfrm>
            <a:off x="5083969" y="4741653"/>
            <a:ext cx="3441557" cy="154518"/>
          </a:xfrm>
          <a:prstGeom prst="rect">
            <a:avLst/>
          </a:prstGeom>
          <a:noFill/>
          <a:ln w="9525">
            <a:noFill/>
            <a:miter lim="800000"/>
            <a:headEnd/>
            <a:tailEnd/>
          </a:ln>
          <a:effectLst/>
        </p:spPr>
        <p:txBody>
          <a:bodyPr wrap="square" lIns="61586" tIns="30792" rIns="61586" bIns="30792" anchor="b">
            <a:spAutoFit/>
          </a:bodyPr>
          <a:lstStyle/>
          <a:p>
            <a:pPr defTabSz="610744" rtl="0" fontAlgn="auto">
              <a:spcBef>
                <a:spcPts val="0"/>
              </a:spcBef>
              <a:spcAft>
                <a:spcPts val="0"/>
              </a:spcAft>
              <a:defRPr/>
            </a:pPr>
            <a:r>
              <a:rPr lang="x-none" sz="600" kern="1200" dirty="0">
                <a:solidFill>
                  <a:schemeClr val="accent5">
                    <a:lumMod val="50000"/>
                  </a:schemeClr>
                </a:solidFill>
                <a:latin typeface="+mn-lt"/>
                <a:ea typeface="+mn-ea"/>
                <a:cs typeface="CiscoSans Thin"/>
              </a:rPr>
              <a:t>© 2016 Cisco y/o sus filiales. Todos los derechos reservados</a:t>
            </a:r>
            <a:r>
              <a:rPr lang="x-none" sz="600" kern="1200" dirty="0" smtClean="0">
                <a:solidFill>
                  <a:schemeClr val="accent5">
                    <a:lumMod val="50000"/>
                  </a:schemeClr>
                </a:solidFill>
                <a:latin typeface="+mn-lt"/>
                <a:ea typeface="+mn-ea"/>
                <a:cs typeface="CiscoSans Thin"/>
              </a:rPr>
              <a:t>.</a:t>
            </a:r>
            <a:r>
              <a:rPr lang="en-US" sz="600" kern="1200" dirty="0" smtClean="0">
                <a:solidFill>
                  <a:schemeClr val="accent5">
                    <a:lumMod val="50000"/>
                  </a:schemeClr>
                </a:solidFill>
                <a:latin typeface="+mn-lt"/>
                <a:ea typeface="+mn-ea"/>
                <a:cs typeface="CiscoSans Thin"/>
              </a:rPr>
              <a:t> </a:t>
            </a:r>
            <a:r>
              <a:rPr lang="x-none" sz="600" kern="1200" dirty="0" smtClean="0">
                <a:solidFill>
                  <a:schemeClr val="accent5">
                    <a:lumMod val="50000"/>
                  </a:schemeClr>
                </a:solidFill>
                <a:latin typeface="+mn-lt"/>
                <a:ea typeface="+mn-ea"/>
                <a:cs typeface="CiscoSans Thin"/>
              </a:rPr>
              <a:t>Información </a:t>
            </a:r>
            <a:r>
              <a:rPr lang="x-none" sz="600" kern="1200" dirty="0">
                <a:solidFill>
                  <a:schemeClr val="accent5">
                    <a:lumMod val="50000"/>
                  </a:schemeClr>
                </a:solidFill>
                <a:latin typeface="+mn-lt"/>
                <a:ea typeface="+mn-ea"/>
                <a:cs typeface="CiscoSans Thin"/>
              </a:rPr>
              <a:t>confidencial de Cisco.</a:t>
            </a:r>
          </a:p>
        </p:txBody>
      </p:sp>
    </p:spTree>
    <p:extLst>
      <p:ext uri="{BB962C8B-B14F-4D97-AF65-F5344CB8AC3E}">
        <p14:creationId xmlns:p14="http://schemas.microsoft.com/office/powerpoint/2010/main" val="1890854121"/>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Multi_Slide">
    <p:spTree>
      <p:nvGrpSpPr>
        <p:cNvPr id="1" name=""/>
        <p:cNvGrpSpPr/>
        <p:nvPr/>
      </p:nvGrpSpPr>
      <p:grpSpPr>
        <a:xfrm>
          <a:off x="0" y="0"/>
          <a:ext cx="0" cy="0"/>
          <a:chOff x="0" y="0"/>
          <a:chExt cx="0" cy="0"/>
        </a:xfrm>
      </p:grpSpPr>
      <p:sp>
        <p:nvSpPr>
          <p:cNvPr id="5" name="Content Placeholder 2"/>
          <p:cNvSpPr>
            <a:spLocks noGrp="1"/>
          </p:cNvSpPr>
          <p:nvPr>
            <p:ph idx="1"/>
          </p:nvPr>
        </p:nvSpPr>
        <p:spPr>
          <a:xfrm>
            <a:off x="474662" y="1347788"/>
            <a:ext cx="8280057" cy="3073946"/>
          </a:xfrm>
          <a:prstGeom prst="rect">
            <a:avLst/>
          </a:prstGeom>
        </p:spPr>
        <p:txBody>
          <a:bodyPr lIns="91420" tIns="45710" rIns="91420" bIns="45710">
            <a:noAutofit/>
          </a:bodyPr>
          <a:lstStyle>
            <a:lvl1pPr marL="285690" marR="0" indent="-285690" algn="ctr" defTabSz="457105" rtl="0" eaLnBrk="1" fontAlgn="auto" latinLnBrk="0" hangingPunct="1">
              <a:lnSpc>
                <a:spcPct val="100000"/>
              </a:lnSpc>
              <a:spcBef>
                <a:spcPct val="20000"/>
              </a:spcBef>
              <a:spcAft>
                <a:spcPts val="0"/>
              </a:spcAft>
              <a:buClrTx/>
              <a:buSzTx/>
              <a:buFont typeface="Arial"/>
              <a:buNone/>
              <a:tabLst/>
              <a:defRPr sz="2000" b="0" i="0" baseline="0">
                <a:solidFill>
                  <a:schemeClr val="bg1"/>
                </a:solidFill>
                <a:latin typeface="+mn-lt"/>
                <a:cs typeface="CiscoSans ExtraLight"/>
              </a:defRPr>
            </a:lvl1pPr>
          </a:lstStyle>
          <a:p>
            <a:pPr lvl="0"/>
            <a:r>
              <a:rPr lang="en-US"/>
              <a:t>Click to edit Master text styles</a:t>
            </a:r>
          </a:p>
        </p:txBody>
      </p:sp>
      <p:sp>
        <p:nvSpPr>
          <p:cNvPr id="4" name="Title Placeholder 5"/>
          <p:cNvSpPr>
            <a:spLocks noGrp="1"/>
          </p:cNvSpPr>
          <p:nvPr>
            <p:ph type="title"/>
          </p:nvPr>
        </p:nvSpPr>
        <p:spPr bwMode="auto">
          <a:xfrm>
            <a:off x="437766"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004C69"/>
                </a:solidFill>
              </a:defRPr>
            </a:lvl1pPr>
          </a:lstStyle>
          <a:p>
            <a:pPr lvl="0"/>
            <a:r>
              <a:rPr lang="en-US" dirty="0"/>
              <a:t>Click to edit Master title style</a:t>
            </a:r>
            <a:endParaRPr lang="en-GB" dirty="0"/>
          </a:p>
        </p:txBody>
      </p:sp>
    </p:spTree>
    <p:extLst>
      <p:ext uri="{BB962C8B-B14F-4D97-AF65-F5344CB8AC3E}">
        <p14:creationId xmlns:p14="http://schemas.microsoft.com/office/powerpoint/2010/main" val="542967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http://schemas.openxmlformats.org/drawingml/2006/chart" xmlns:c15="http://schemas.microsoft.com/office/drawing/2012/chart" xmlns="">
      <p:transition xmlns:p14="http://schemas.microsoft.com/office/powerpoint/2010/mai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2912136"/>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p>
        </p:txBody>
      </p:sp>
      <p:sp>
        <p:nvSpPr>
          <p:cNvPr id="12" name="Oval 11"/>
          <p:cNvSpPr/>
          <p:nvPr/>
        </p:nvSpPr>
        <p:spPr>
          <a:xfrm>
            <a:off x="575610" y="2552550"/>
            <a:ext cx="698624" cy="698624"/>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FFFFFF"/>
              </a:solidFill>
              <a:cs typeface="Arial"/>
            </a:endParaRPr>
          </a:p>
        </p:txBody>
      </p:sp>
      <p:sp>
        <p:nvSpPr>
          <p:cNvPr id="15" name="Oval 14"/>
          <p:cNvSpPr/>
          <p:nvPr/>
        </p:nvSpPr>
        <p:spPr>
          <a:xfrm>
            <a:off x="575610" y="1426607"/>
            <a:ext cx="698624" cy="698624"/>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bg1"/>
              </a:solidFill>
              <a:cs typeface="Arial"/>
            </a:endParaRPr>
          </a:p>
        </p:txBody>
      </p:sp>
      <p:sp>
        <p:nvSpPr>
          <p:cNvPr id="22" name="Oval 21"/>
          <p:cNvSpPr/>
          <p:nvPr/>
        </p:nvSpPr>
        <p:spPr>
          <a:xfrm>
            <a:off x="575610" y="3653093"/>
            <a:ext cx="698624" cy="698624"/>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049FD9"/>
              </a:solidFill>
              <a:cs typeface="Arial"/>
            </a:endParaRPr>
          </a:p>
        </p:txBody>
      </p:sp>
      <p:sp>
        <p:nvSpPr>
          <p:cNvPr id="24" name="Text Placeholder 17"/>
          <p:cNvSpPr>
            <a:spLocks noGrp="1"/>
          </p:cNvSpPr>
          <p:nvPr>
            <p:ph type="body" sz="quarter" idx="13"/>
          </p:nvPr>
        </p:nvSpPr>
        <p:spPr>
          <a:xfrm>
            <a:off x="1365250" y="1432522"/>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Click to edit Master text styles</a:t>
            </a:r>
          </a:p>
        </p:txBody>
      </p:sp>
      <p:sp>
        <p:nvSpPr>
          <p:cNvPr id="25" name="Text Placeholder 17"/>
          <p:cNvSpPr>
            <a:spLocks noGrp="1"/>
          </p:cNvSpPr>
          <p:nvPr>
            <p:ph type="body" sz="quarter" idx="14"/>
          </p:nvPr>
        </p:nvSpPr>
        <p:spPr>
          <a:xfrm>
            <a:off x="1365250" y="25577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365250" y="36530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8" name="Text Placeholder 17"/>
          <p:cNvSpPr>
            <a:spLocks noGrp="1"/>
          </p:cNvSpPr>
          <p:nvPr>
            <p:ph type="body" sz="quarter" idx="17" hasCustomPrompt="1"/>
          </p:nvPr>
        </p:nvSpPr>
        <p:spPr>
          <a:xfrm>
            <a:off x="575610" y="2552550"/>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1" y="3651140"/>
            <a:ext cx="698624" cy="693381"/>
          </a:xfrm>
          <a:prstGeom prst="rect">
            <a:avLst/>
          </a:prstGeom>
          <a:ln>
            <a:noFill/>
          </a:ln>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Text Placeholder 17"/>
          <p:cNvSpPr>
            <a:spLocks noGrp="1"/>
          </p:cNvSpPr>
          <p:nvPr>
            <p:ph type="body" sz="quarter" idx="19" hasCustomPrompt="1"/>
          </p:nvPr>
        </p:nvSpPr>
        <p:spPr>
          <a:xfrm>
            <a:off x="575610" y="1427248"/>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Tree>
    <p:extLst>
      <p:ext uri="{BB962C8B-B14F-4D97-AF65-F5344CB8AC3E}">
        <p14:creationId xmlns:p14="http://schemas.microsoft.com/office/powerpoint/2010/main" val="3053872667"/>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5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p>
        </p:txBody>
      </p:sp>
      <p:sp>
        <p:nvSpPr>
          <p:cNvPr id="12" name="Oval 1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5" name="Oval 14"/>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2" name="Oval 21"/>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4" name="Text Placeholder 17"/>
          <p:cNvSpPr>
            <a:spLocks noGrp="1"/>
          </p:cNvSpPr>
          <p:nvPr>
            <p:ph type="body" sz="quarter" idx="13"/>
          </p:nvPr>
        </p:nvSpPr>
        <p:spPr>
          <a:xfrm>
            <a:off x="1172384" y="1334842"/>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Click to edit Master text styles</a:t>
            </a:r>
          </a:p>
        </p:txBody>
      </p:sp>
      <p:sp>
        <p:nvSpPr>
          <p:cNvPr id="25" name="Text Placeholder 17"/>
          <p:cNvSpPr>
            <a:spLocks noGrp="1"/>
          </p:cNvSpPr>
          <p:nvPr>
            <p:ph type="body" sz="quarter" idx="14"/>
          </p:nvPr>
        </p:nvSpPr>
        <p:spPr>
          <a:xfrm>
            <a:off x="1172385" y="198456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172385" y="262744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7"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28"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Oval 12"/>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4" name="Text Placeholder 17"/>
          <p:cNvSpPr>
            <a:spLocks noGrp="1"/>
          </p:cNvSpPr>
          <p:nvPr>
            <p:ph type="body" sz="quarter" idx="19"/>
          </p:nvPr>
        </p:nvSpPr>
        <p:spPr>
          <a:xfrm>
            <a:off x="1172386" y="327458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6"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17" name="Oval 16"/>
          <p:cNvSpPr/>
          <p:nvPr/>
        </p:nvSpPr>
        <p:spPr>
          <a:xfrm>
            <a:off x="575613" y="3921716"/>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8" name="Text Placeholder 17"/>
          <p:cNvSpPr>
            <a:spLocks noGrp="1"/>
          </p:cNvSpPr>
          <p:nvPr>
            <p:ph type="body" sz="quarter" idx="21"/>
          </p:nvPr>
        </p:nvSpPr>
        <p:spPr>
          <a:xfrm>
            <a:off x="1172387" y="392171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9" name="Text Placeholder 17"/>
          <p:cNvSpPr>
            <a:spLocks noGrp="1"/>
          </p:cNvSpPr>
          <p:nvPr>
            <p:ph type="body" sz="quarter" idx="22" hasCustomPrompt="1"/>
          </p:nvPr>
        </p:nvSpPr>
        <p:spPr>
          <a:xfrm>
            <a:off x="575614" y="3919763"/>
            <a:ext cx="464815" cy="461327"/>
          </a:xfrm>
          <a:prstGeom prst="rect">
            <a:avLst/>
          </a:prstGeom>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Tree>
    <p:extLst>
      <p:ext uri="{BB962C8B-B14F-4D97-AF65-F5344CB8AC3E}">
        <p14:creationId xmlns:p14="http://schemas.microsoft.com/office/powerpoint/2010/main" val="2962125011"/>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6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4C69"/>
                </a:solidFill>
              </a:defRPr>
            </a:lvl1pPr>
          </a:lstStyle>
          <a:p>
            <a:r>
              <a:rPr lang="en-US" dirty="0"/>
              <a:t>Click to edit Master title style</a:t>
            </a:r>
          </a:p>
        </p:txBody>
      </p:sp>
      <p:sp>
        <p:nvSpPr>
          <p:cNvPr id="42" name="Oval 4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3" name="Oval 42"/>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rgbClr val="FFFFFF"/>
              </a:solidFill>
              <a:cs typeface="Arial"/>
            </a:endParaRPr>
          </a:p>
        </p:txBody>
      </p:sp>
      <p:sp>
        <p:nvSpPr>
          <p:cNvPr id="44" name="Oval 43"/>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5" name="Text Placeholder 17"/>
          <p:cNvSpPr>
            <a:spLocks noGrp="1"/>
          </p:cNvSpPr>
          <p:nvPr>
            <p:ph type="body" sz="quarter" idx="13"/>
          </p:nvPr>
        </p:nvSpPr>
        <p:spPr>
          <a:xfrm>
            <a:off x="1172384" y="133484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Click to edit Master text styles</a:t>
            </a:r>
          </a:p>
        </p:txBody>
      </p:sp>
      <p:sp>
        <p:nvSpPr>
          <p:cNvPr id="46" name="Text Placeholder 17"/>
          <p:cNvSpPr>
            <a:spLocks noGrp="1"/>
          </p:cNvSpPr>
          <p:nvPr>
            <p:ph type="body" sz="quarter" idx="14"/>
          </p:nvPr>
        </p:nvSpPr>
        <p:spPr>
          <a:xfrm>
            <a:off x="1172385" y="198456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7" name="Text Placeholder 17"/>
          <p:cNvSpPr>
            <a:spLocks noGrp="1"/>
          </p:cNvSpPr>
          <p:nvPr>
            <p:ph type="body" sz="quarter" idx="15"/>
          </p:nvPr>
        </p:nvSpPr>
        <p:spPr>
          <a:xfrm>
            <a:off x="1172385" y="262744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8"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49"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50"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51" name="Oval 50"/>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2" name="Text Placeholder 17"/>
          <p:cNvSpPr>
            <a:spLocks noGrp="1"/>
          </p:cNvSpPr>
          <p:nvPr>
            <p:ph type="body" sz="quarter" idx="19"/>
          </p:nvPr>
        </p:nvSpPr>
        <p:spPr>
          <a:xfrm>
            <a:off x="1172386" y="327458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3"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54" name="Oval 53"/>
          <p:cNvSpPr/>
          <p:nvPr/>
        </p:nvSpPr>
        <p:spPr>
          <a:xfrm>
            <a:off x="575613" y="3921716"/>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5" name="Text Placeholder 17"/>
          <p:cNvSpPr>
            <a:spLocks noGrp="1"/>
          </p:cNvSpPr>
          <p:nvPr>
            <p:ph type="body" sz="quarter" idx="21"/>
          </p:nvPr>
        </p:nvSpPr>
        <p:spPr>
          <a:xfrm>
            <a:off x="1172387" y="392171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6" name="Text Placeholder 17"/>
          <p:cNvSpPr>
            <a:spLocks noGrp="1"/>
          </p:cNvSpPr>
          <p:nvPr>
            <p:ph type="body" sz="quarter" idx="22" hasCustomPrompt="1"/>
          </p:nvPr>
        </p:nvSpPr>
        <p:spPr>
          <a:xfrm>
            <a:off x="575614" y="391976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
        <p:nvSpPr>
          <p:cNvPr id="57" name="Oval 56"/>
          <p:cNvSpPr/>
          <p:nvPr/>
        </p:nvSpPr>
        <p:spPr>
          <a:xfrm>
            <a:off x="4414576" y="1983084"/>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8" name="Oval 57"/>
          <p:cNvSpPr/>
          <p:nvPr/>
        </p:nvSpPr>
        <p:spPr>
          <a:xfrm>
            <a:off x="4414575" y="1332693"/>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9" name="Oval 58"/>
          <p:cNvSpPr/>
          <p:nvPr/>
        </p:nvSpPr>
        <p:spPr>
          <a:xfrm>
            <a:off x="4414576" y="2631212"/>
            <a:ext cx="464815" cy="464815"/>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0" name="Text Placeholder 17"/>
          <p:cNvSpPr>
            <a:spLocks noGrp="1"/>
          </p:cNvSpPr>
          <p:nvPr>
            <p:ph type="body" sz="quarter" idx="23"/>
          </p:nvPr>
        </p:nvSpPr>
        <p:spPr>
          <a:xfrm>
            <a:off x="5011349" y="1338608"/>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1" name="Text Placeholder 17"/>
          <p:cNvSpPr>
            <a:spLocks noGrp="1"/>
          </p:cNvSpPr>
          <p:nvPr>
            <p:ph type="body" sz="quarter" idx="24"/>
          </p:nvPr>
        </p:nvSpPr>
        <p:spPr>
          <a:xfrm>
            <a:off x="5011350" y="198832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2" name="Text Placeholder 17"/>
          <p:cNvSpPr>
            <a:spLocks noGrp="1"/>
          </p:cNvSpPr>
          <p:nvPr>
            <p:ph type="body" sz="quarter" idx="25"/>
          </p:nvPr>
        </p:nvSpPr>
        <p:spPr>
          <a:xfrm>
            <a:off x="5011350" y="263121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3" name="Text Placeholder 17"/>
          <p:cNvSpPr>
            <a:spLocks noGrp="1"/>
          </p:cNvSpPr>
          <p:nvPr>
            <p:ph type="body" sz="quarter" idx="26" hasCustomPrompt="1"/>
          </p:nvPr>
        </p:nvSpPr>
        <p:spPr>
          <a:xfrm>
            <a:off x="4414576" y="1331287"/>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6</a:t>
            </a:r>
          </a:p>
        </p:txBody>
      </p:sp>
      <p:sp>
        <p:nvSpPr>
          <p:cNvPr id="64" name="Text Placeholder 17"/>
          <p:cNvSpPr>
            <a:spLocks noGrp="1"/>
          </p:cNvSpPr>
          <p:nvPr>
            <p:ph type="body" sz="quarter" idx="27" hasCustomPrompt="1"/>
          </p:nvPr>
        </p:nvSpPr>
        <p:spPr>
          <a:xfrm>
            <a:off x="4414576" y="198308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7</a:t>
            </a:r>
          </a:p>
        </p:txBody>
      </p:sp>
      <p:sp>
        <p:nvSpPr>
          <p:cNvPr id="65" name="Text Placeholder 17"/>
          <p:cNvSpPr>
            <a:spLocks noGrp="1"/>
          </p:cNvSpPr>
          <p:nvPr>
            <p:ph type="body" sz="quarter" idx="28" hasCustomPrompt="1"/>
          </p:nvPr>
        </p:nvSpPr>
        <p:spPr>
          <a:xfrm>
            <a:off x="4414577" y="262925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8</a:t>
            </a:r>
          </a:p>
        </p:txBody>
      </p:sp>
      <p:sp>
        <p:nvSpPr>
          <p:cNvPr id="66" name="Oval 65"/>
          <p:cNvSpPr/>
          <p:nvPr/>
        </p:nvSpPr>
        <p:spPr>
          <a:xfrm>
            <a:off x="4414577" y="3278347"/>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7" name="Text Placeholder 17"/>
          <p:cNvSpPr>
            <a:spLocks noGrp="1"/>
          </p:cNvSpPr>
          <p:nvPr>
            <p:ph type="body" sz="quarter" idx="29"/>
          </p:nvPr>
        </p:nvSpPr>
        <p:spPr>
          <a:xfrm>
            <a:off x="5011351" y="327834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8" name="Text Placeholder 17"/>
          <p:cNvSpPr>
            <a:spLocks noGrp="1"/>
          </p:cNvSpPr>
          <p:nvPr>
            <p:ph type="body" sz="quarter" idx="30" hasCustomPrompt="1"/>
          </p:nvPr>
        </p:nvSpPr>
        <p:spPr>
          <a:xfrm>
            <a:off x="4414578" y="327639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9</a:t>
            </a:r>
          </a:p>
        </p:txBody>
      </p:sp>
      <p:sp>
        <p:nvSpPr>
          <p:cNvPr id="69" name="Oval 68"/>
          <p:cNvSpPr/>
          <p:nvPr/>
        </p:nvSpPr>
        <p:spPr>
          <a:xfrm>
            <a:off x="4414578" y="3925482"/>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70" name="Text Placeholder 17"/>
          <p:cNvSpPr>
            <a:spLocks noGrp="1"/>
          </p:cNvSpPr>
          <p:nvPr>
            <p:ph type="body" sz="quarter" idx="31"/>
          </p:nvPr>
        </p:nvSpPr>
        <p:spPr>
          <a:xfrm>
            <a:off x="5011352" y="392548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71" name="Text Placeholder 17"/>
          <p:cNvSpPr>
            <a:spLocks noGrp="1"/>
          </p:cNvSpPr>
          <p:nvPr>
            <p:ph type="body" sz="quarter" idx="32" hasCustomPrompt="1"/>
          </p:nvPr>
        </p:nvSpPr>
        <p:spPr>
          <a:xfrm>
            <a:off x="4414579" y="392352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10</a:t>
            </a:r>
          </a:p>
        </p:txBody>
      </p:sp>
    </p:spTree>
    <p:extLst>
      <p:ext uri="{BB962C8B-B14F-4D97-AF65-F5344CB8AC3E}">
        <p14:creationId xmlns:p14="http://schemas.microsoft.com/office/powerpoint/2010/main" val="3643099958"/>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5"/>
          <p:cNvSpPr>
            <a:spLocks noGrp="1"/>
          </p:cNvSpPr>
          <p:nvPr>
            <p:ph type="title"/>
          </p:nvPr>
        </p:nvSpPr>
        <p:spPr bwMode="auto">
          <a:xfrm>
            <a:off x="438150"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4" tIns="45712" rIns="91424" bIns="45712" numCol="1" anchor="ctr" anchorCtr="0" compatLnSpc="1">
            <a:prstTxWarp prst="textNoShape">
              <a:avLst/>
            </a:prstTxWarp>
          </a:bodyPr>
          <a:lstStyle/>
          <a:p>
            <a:pPr lvl="0"/>
            <a:r>
              <a:rPr lang="en-GB" altLang="en-US" dirty="0"/>
              <a:t>Title Goes Here</a:t>
            </a:r>
          </a:p>
        </p:txBody>
      </p:sp>
      <p:sp>
        <p:nvSpPr>
          <p:cNvPr id="12" name="Rectangle 7"/>
          <p:cNvSpPr>
            <a:spLocks noChangeArrowheads="1"/>
          </p:cNvSpPr>
          <p:nvPr/>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rtl="0" fontAlgn="auto">
              <a:spcBef>
                <a:spcPts val="0"/>
              </a:spcBef>
              <a:spcAft>
                <a:spcPts val="0"/>
              </a:spcAft>
              <a:defRPr/>
            </a:pPr>
            <a:fld id="{6A1E46DC-7EF6-4EA2-B285-14272867D133}" type="slidenum">
              <a:rPr sz="600">
                <a:solidFill>
                  <a:schemeClr val="accent3">
                    <a:lumMod val="85000"/>
                  </a:schemeClr>
                </a:solidFill>
                <a:latin typeface="+mn-lt"/>
                <a:ea typeface="+mn-ea"/>
                <a:cs typeface="CiscoSans Thin"/>
              </a:rPr>
              <a:pPr algn="r" defTabSz="610744" fontAlgn="auto">
                <a:spcBef>
                  <a:spcPts val="0"/>
                </a:spcBef>
                <a:spcAft>
                  <a:spcPts val="0"/>
                </a:spcAft>
                <a:defRPr/>
              </a:pPr>
              <a:t>‹#›</a:t>
            </a:fld>
            <a:endParaRPr sz="600">
              <a:solidFill>
                <a:schemeClr val="accent3">
                  <a:lumMod val="85000"/>
                </a:schemeClr>
              </a:solidFill>
              <a:latin typeface="+mn-lt"/>
              <a:ea typeface="+mn-ea"/>
              <a:cs typeface="CiscoSans Thin"/>
            </a:endParaRPr>
          </a:p>
        </p:txBody>
      </p:sp>
      <p:grpSp>
        <p:nvGrpSpPr>
          <p:cNvPr id="6" name="Group 4"/>
          <p:cNvGrpSpPr>
            <a:grpSpLocks noChangeAspect="1"/>
          </p:cNvGrpSpPr>
          <p:nvPr userDrawn="1"/>
        </p:nvGrpSpPr>
        <p:grpSpPr bwMode="auto">
          <a:xfrm>
            <a:off x="508039" y="4715197"/>
            <a:ext cx="340257" cy="180974"/>
            <a:chOff x="310" y="249"/>
            <a:chExt cx="502" cy="267"/>
          </a:xfrm>
          <a:solidFill>
            <a:schemeClr val="accent5"/>
          </a:solidFill>
        </p:grpSpPr>
        <p:sp>
          <p:nvSpPr>
            <p:cNvPr id="7"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3" name="Rectangle 4"/>
          <p:cNvSpPr>
            <a:spLocks noChangeArrowheads="1"/>
          </p:cNvSpPr>
          <p:nvPr userDrawn="1"/>
        </p:nvSpPr>
        <p:spPr bwMode="ltGray">
          <a:xfrm>
            <a:off x="5083969" y="4741653"/>
            <a:ext cx="3441557" cy="154518"/>
          </a:xfrm>
          <a:prstGeom prst="rect">
            <a:avLst/>
          </a:prstGeom>
          <a:noFill/>
          <a:ln w="9525">
            <a:noFill/>
            <a:miter lim="800000"/>
            <a:headEnd/>
            <a:tailEnd/>
          </a:ln>
          <a:effectLst/>
        </p:spPr>
        <p:txBody>
          <a:bodyPr wrap="square" lIns="61586" tIns="30792" rIns="61586" bIns="30792" anchor="b">
            <a:spAutoFit/>
          </a:bodyPr>
          <a:lstStyle/>
          <a:p>
            <a:pPr defTabSz="610744" rtl="0" fontAlgn="auto">
              <a:spcBef>
                <a:spcPts val="0"/>
              </a:spcBef>
              <a:spcAft>
                <a:spcPts val="0"/>
              </a:spcAft>
              <a:defRPr/>
            </a:pPr>
            <a:r>
              <a:rPr lang="x-none" sz="600" dirty="0">
                <a:solidFill>
                  <a:schemeClr val="accent3">
                    <a:lumMod val="85000"/>
                  </a:schemeClr>
                </a:solidFill>
                <a:latin typeface="+mn-lt"/>
                <a:ea typeface="+mn-ea"/>
                <a:cs typeface="CiscoSans Thin"/>
              </a:rPr>
              <a:t>© 2016 Cisco y/o sus filiales. Todos los derechos reservados</a:t>
            </a:r>
            <a:r>
              <a:rPr lang="x-none" sz="600" dirty="0" smtClean="0">
                <a:solidFill>
                  <a:schemeClr val="accent3">
                    <a:lumMod val="85000"/>
                  </a:schemeClr>
                </a:solidFill>
                <a:latin typeface="+mn-lt"/>
                <a:ea typeface="+mn-ea"/>
                <a:cs typeface="CiscoSans Thin"/>
              </a:rPr>
              <a:t>.</a:t>
            </a:r>
            <a:r>
              <a:rPr lang="en-US" sz="600" dirty="0" smtClean="0">
                <a:solidFill>
                  <a:schemeClr val="accent3">
                    <a:lumMod val="85000"/>
                  </a:schemeClr>
                </a:solidFill>
                <a:latin typeface="+mn-lt"/>
                <a:ea typeface="+mn-ea"/>
                <a:cs typeface="CiscoSans Thin"/>
              </a:rPr>
              <a:t> </a:t>
            </a:r>
            <a:r>
              <a:rPr lang="x-none" sz="600" dirty="0" smtClean="0">
                <a:solidFill>
                  <a:schemeClr val="accent3">
                    <a:lumMod val="85000"/>
                  </a:schemeClr>
                </a:solidFill>
                <a:latin typeface="+mn-lt"/>
                <a:ea typeface="+mn-ea"/>
                <a:cs typeface="CiscoSans Thin"/>
              </a:rPr>
              <a:t>Información </a:t>
            </a:r>
            <a:r>
              <a:rPr lang="x-none" sz="600" dirty="0">
                <a:solidFill>
                  <a:schemeClr val="accent3">
                    <a:lumMod val="85000"/>
                  </a:schemeClr>
                </a:solidFill>
                <a:latin typeface="+mn-lt"/>
                <a:ea typeface="+mn-ea"/>
                <a:cs typeface="CiscoSans Thin"/>
              </a:rPr>
              <a:t>confidencial de Cisco.</a:t>
            </a:r>
          </a:p>
        </p:txBody>
      </p:sp>
    </p:spTree>
  </p:cSld>
  <p:clrMap bg1="lt1" tx1="dk1" bg2="lt2" tx2="dk2" accent1="accent1" accent2="accent2" accent3="accent3" accent4="accent4" accent5="accent5" accent6="accent6" hlink="hlink" folHlink="folHlink"/>
  <p:sldLayoutIdLst>
    <p:sldLayoutId id="2147483962" r:id="rId1"/>
    <p:sldLayoutId id="2147484013" r:id="rId2"/>
    <p:sldLayoutId id="2147484014" r:id="rId3"/>
    <p:sldLayoutId id="2147483965" r:id="rId4"/>
    <p:sldLayoutId id="2147483967" r:id="rId5"/>
    <p:sldLayoutId id="2147483995" r:id="rId6"/>
    <p:sldLayoutId id="2147484007" r:id="rId7"/>
    <p:sldLayoutId id="2147484010" r:id="rId8"/>
    <p:sldLayoutId id="2147484011" r:id="rId9"/>
    <p:sldLayoutId id="2147484015" r:id="rId10"/>
    <p:sldLayoutId id="2147483998" r:id="rId11"/>
    <p:sldLayoutId id="2147484027" r:id="rId12"/>
    <p:sldLayoutId id="2147484029" r:id="rId13"/>
    <p:sldLayoutId id="2147484031" r:id="rId14"/>
  </p:sldLayoutIdLst>
  <p:transition spd="slow">
    <p:wipe/>
  </p:transition>
  <p:txStyles>
    <p:titleStyle>
      <a:lvl1pPr algn="l" defTabSz="684213" rtl="0" eaLnBrk="1" fontAlgn="base" hangingPunct="1">
        <a:lnSpc>
          <a:spcPct val="80000"/>
        </a:lnSpc>
        <a:spcBef>
          <a:spcPct val="0"/>
        </a:spcBef>
        <a:spcAft>
          <a:spcPct val="0"/>
        </a:spcAft>
        <a:defRPr lang="en-US" sz="3200" kern="1200" dirty="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p:titleStyle>
    <p:bodyStyle>
      <a:lvl1pPr marL="169863" indent="-169863" algn="l" defTabSz="684213" rtl="0" eaLnBrk="1" fontAlgn="base" hangingPunct="1">
        <a:lnSpc>
          <a:spcPct val="95000"/>
        </a:lnSpc>
        <a:spcBef>
          <a:spcPts val="1075"/>
        </a:spcBef>
        <a:spcAft>
          <a:spcPct val="0"/>
        </a:spcAft>
        <a:buClr>
          <a:schemeClr val="tx2"/>
        </a:buClr>
        <a:buSzPct val="90000"/>
        <a:buFont typeface="Arial" charset="0"/>
        <a:buChar char="•"/>
        <a:defRPr lang="en-US" sz="1500" kern="1200" dirty="0">
          <a:solidFill>
            <a:schemeClr val="tx1"/>
          </a:solidFill>
          <a:latin typeface="+mn-lt"/>
          <a:ea typeface="ＭＳ Ｐゴシック" charset="0"/>
          <a:cs typeface="CiscoSans"/>
        </a:defRPr>
      </a:lvl1pPr>
      <a:lvl2pPr marL="358775" indent="-215900" algn="l" defTabSz="684213" rtl="0" eaLnBrk="1" fontAlgn="base" hangingPunct="1">
        <a:lnSpc>
          <a:spcPct val="95000"/>
        </a:lnSpc>
        <a:spcBef>
          <a:spcPts val="600"/>
        </a:spcBef>
        <a:spcAft>
          <a:spcPct val="0"/>
        </a:spcAft>
        <a:buClr>
          <a:schemeClr val="tx2"/>
        </a:buClr>
        <a:buFont typeface="Arial" charset="0"/>
        <a:buChar char="•"/>
        <a:defRPr lang="en-US" sz="1400" kern="1200" dirty="0">
          <a:solidFill>
            <a:schemeClr val="tx1"/>
          </a:solidFill>
          <a:latin typeface="+mn-lt"/>
          <a:ea typeface="ＭＳ Ｐゴシック" charset="0"/>
          <a:cs typeface="CiscoSans"/>
        </a:defRPr>
      </a:lvl2pPr>
      <a:lvl3pPr marL="431800" indent="-169863" algn="l" defTabSz="684213" rtl="0" eaLnBrk="1" fontAlgn="base" hangingPunct="1">
        <a:lnSpc>
          <a:spcPct val="95000"/>
        </a:lnSpc>
        <a:spcBef>
          <a:spcPts val="625"/>
        </a:spcBef>
        <a:spcAft>
          <a:spcPct val="0"/>
        </a:spcAft>
        <a:buFont typeface="Arial" charset="0"/>
        <a:buChar char="•"/>
        <a:defRPr lang="en-US" sz="1200" kern="1200" dirty="0">
          <a:solidFill>
            <a:schemeClr val="tx1"/>
          </a:solidFill>
          <a:latin typeface="+mn-lt"/>
          <a:ea typeface="ＭＳ Ｐゴシック" charset="0"/>
          <a:cs typeface="CiscoSans"/>
        </a:defRPr>
      </a:lvl3pPr>
      <a:lvl4pPr marL="503238"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77" rtl="0" eaLnBrk="1" latinLnBrk="0" hangingPunct="1">
        <a:defRPr sz="1400" kern="1200">
          <a:solidFill>
            <a:schemeClr val="tx1"/>
          </a:solidFill>
          <a:latin typeface="+mn-lt"/>
          <a:ea typeface="+mn-ea"/>
          <a:cs typeface="+mn-cs"/>
        </a:defRPr>
      </a:lvl1pPr>
      <a:lvl2pPr marL="342886" algn="l" defTabSz="685777" rtl="0" eaLnBrk="1" latinLnBrk="0" hangingPunct="1">
        <a:defRPr sz="1400" kern="1200">
          <a:solidFill>
            <a:schemeClr val="tx1"/>
          </a:solidFill>
          <a:latin typeface="+mn-lt"/>
          <a:ea typeface="+mn-ea"/>
          <a:cs typeface="+mn-cs"/>
        </a:defRPr>
      </a:lvl2pPr>
      <a:lvl3pPr marL="685777" algn="l" defTabSz="685777" rtl="0" eaLnBrk="1" latinLnBrk="0" hangingPunct="1">
        <a:defRPr sz="1400" kern="1200">
          <a:solidFill>
            <a:schemeClr val="tx1"/>
          </a:solidFill>
          <a:latin typeface="+mn-lt"/>
          <a:ea typeface="+mn-ea"/>
          <a:cs typeface="+mn-cs"/>
        </a:defRPr>
      </a:lvl3pPr>
      <a:lvl4pPr marL="1028665" algn="l" defTabSz="685777" rtl="0" eaLnBrk="1" latinLnBrk="0" hangingPunct="1">
        <a:defRPr sz="1400" kern="1200">
          <a:solidFill>
            <a:schemeClr val="tx1"/>
          </a:solidFill>
          <a:latin typeface="+mn-lt"/>
          <a:ea typeface="+mn-ea"/>
          <a:cs typeface="+mn-cs"/>
        </a:defRPr>
      </a:lvl4pPr>
      <a:lvl5pPr marL="1371555" algn="l" defTabSz="685777" rtl="0" eaLnBrk="1" latinLnBrk="0" hangingPunct="1">
        <a:defRPr sz="1400" kern="1200">
          <a:solidFill>
            <a:schemeClr val="tx1"/>
          </a:solidFill>
          <a:latin typeface="+mn-lt"/>
          <a:ea typeface="+mn-ea"/>
          <a:cs typeface="+mn-cs"/>
        </a:defRPr>
      </a:lvl5pPr>
      <a:lvl6pPr marL="1714441" algn="l" defTabSz="685777" rtl="0" eaLnBrk="1" latinLnBrk="0" hangingPunct="1">
        <a:defRPr sz="1400" kern="1200">
          <a:solidFill>
            <a:schemeClr val="tx1"/>
          </a:solidFill>
          <a:latin typeface="+mn-lt"/>
          <a:ea typeface="+mn-ea"/>
          <a:cs typeface="+mn-cs"/>
        </a:defRPr>
      </a:lvl6pPr>
      <a:lvl7pPr marL="2057332" algn="l" defTabSz="685777" rtl="0" eaLnBrk="1" latinLnBrk="0" hangingPunct="1">
        <a:defRPr sz="1400" kern="1200">
          <a:solidFill>
            <a:schemeClr val="tx1"/>
          </a:solidFill>
          <a:latin typeface="+mn-lt"/>
          <a:ea typeface="+mn-ea"/>
          <a:cs typeface="+mn-cs"/>
        </a:defRPr>
      </a:lvl7pPr>
      <a:lvl8pPr marL="2400220" algn="l" defTabSz="685777" rtl="0" eaLnBrk="1" latinLnBrk="0" hangingPunct="1">
        <a:defRPr sz="1400" kern="1200">
          <a:solidFill>
            <a:schemeClr val="tx1"/>
          </a:solidFill>
          <a:latin typeface="+mn-lt"/>
          <a:ea typeface="+mn-ea"/>
          <a:cs typeface="+mn-cs"/>
        </a:defRPr>
      </a:lvl8pPr>
      <a:lvl9pPr marL="2743110" algn="l" defTabSz="685777" rtl="0" eaLnBrk="1" latinLnBrk="0" hangingPunct="1">
        <a:defRPr sz="1400" kern="1200">
          <a:solidFill>
            <a:schemeClr val="tx1"/>
          </a:solidFill>
          <a:latin typeface="+mn-lt"/>
          <a:ea typeface="+mn-ea"/>
          <a:cs typeface="+mn-cs"/>
        </a:defRPr>
      </a:lvl9pPr>
    </p:otherStyle>
  </p:txStyles>
  <p:extLst mod="1">
    <p:ext uri="{27BBF7A9-308A-43DC-89C8-2F10F3537804}">
      <p15:sldGuideLst xmlns="" xmlns:c="http://schemas.openxmlformats.org/drawingml/2006/chart" xmlns:c15="http://schemas.microsoft.com/office/drawing/2012/chart" xmlns:p15="http://schemas.microsoft.com/office/powerpoint/2012/main">
        <p15:guide id="1" orient="horz" pos="1620" userDrawn="1">
          <p15:clr>
            <a:srgbClr val="F26B43"/>
          </p15:clr>
        </p15:guide>
        <p15:guide id="2" pos="33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3.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3.xml"/><Relationship Id="rId1" Type="http://schemas.openxmlformats.org/officeDocument/2006/relationships/tags" Target="../tags/tag12.xml"/><Relationship Id="rId5" Type="http://schemas.openxmlformats.org/officeDocument/2006/relationships/hyperlink" Target="https://www.netacad.com/group/communities/it-essentials" TargetMode="External"/><Relationship Id="rId4" Type="http://schemas.openxmlformats.org/officeDocument/2006/relationships/hyperlink" Target="https://www.netacad.com/group/communities/community-home" TargetMode="Externa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0.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3.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3.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4.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3.xml"/><Relationship Id="rId1" Type="http://schemas.openxmlformats.org/officeDocument/2006/relationships/tags" Target="../tags/tag18.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3.xml"/><Relationship Id="rId1" Type="http://schemas.openxmlformats.org/officeDocument/2006/relationships/tags" Target="../tags/tag19.xml"/><Relationship Id="rId5" Type="http://schemas.openxmlformats.org/officeDocument/2006/relationships/image" Target="../media/image5.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3.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3.xml"/><Relationship Id="rId1" Type="http://schemas.openxmlformats.org/officeDocument/2006/relationships/tags" Target="../tags/tag21.xm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3.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3.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3.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3.xml"/><Relationship Id="rId1" Type="http://schemas.openxmlformats.org/officeDocument/2006/relationships/tags" Target="../tags/tag25.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3.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3.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3.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3.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3.xml"/><Relationship Id="rId1" Type="http://schemas.openxmlformats.org/officeDocument/2006/relationships/tags" Target="../tags/tag30.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3.xml"/><Relationship Id="rId1" Type="http://schemas.openxmlformats.org/officeDocument/2006/relationships/tags" Target="../tags/tag31.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3.xml"/><Relationship Id="rId1" Type="http://schemas.openxmlformats.org/officeDocument/2006/relationships/tags" Target="../tags/tag3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3.xml"/><Relationship Id="rId1" Type="http://schemas.openxmlformats.org/officeDocument/2006/relationships/tags" Target="../tags/tag33.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3.xml"/><Relationship Id="rId1" Type="http://schemas.openxmlformats.org/officeDocument/2006/relationships/tags" Target="../tags/tag34.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4.xml"/><Relationship Id="rId1" Type="http://schemas.openxmlformats.org/officeDocument/2006/relationships/tags" Target="../tags/tag35.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3.xml"/><Relationship Id="rId1" Type="http://schemas.openxmlformats.org/officeDocument/2006/relationships/tags" Target="../tags/tag36.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3.xml"/><Relationship Id="rId1" Type="http://schemas.openxmlformats.org/officeDocument/2006/relationships/tags" Target="../tags/tag37.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3.xml"/><Relationship Id="rId1" Type="http://schemas.openxmlformats.org/officeDocument/2006/relationships/tags" Target="../tags/tag38.xml"/><Relationship Id="rId4" Type="http://schemas.openxmlformats.org/officeDocument/2006/relationships/image" Target="../media/image7.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3.xml"/><Relationship Id="rId1" Type="http://schemas.openxmlformats.org/officeDocument/2006/relationships/tags" Target="../tags/tag39.xml"/><Relationship Id="rId4" Type="http://schemas.openxmlformats.org/officeDocument/2006/relationships/image" Target="../media/image8.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3.xml"/><Relationship Id="rId1" Type="http://schemas.openxmlformats.org/officeDocument/2006/relationships/tags" Target="../tags/tag40.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3.xml"/><Relationship Id="rId1" Type="http://schemas.openxmlformats.org/officeDocument/2006/relationships/tags" Target="../tags/tag41.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3.xml"/><Relationship Id="rId1" Type="http://schemas.openxmlformats.org/officeDocument/2006/relationships/tags" Target="../tags/tag42.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3.xml"/><Relationship Id="rId1" Type="http://schemas.openxmlformats.org/officeDocument/2006/relationships/tags" Target="../tags/tag43.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4.xml"/><Relationship Id="rId1" Type="http://schemas.openxmlformats.org/officeDocument/2006/relationships/tags" Target="../tags/tag44.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13.xml"/><Relationship Id="rId1" Type="http://schemas.openxmlformats.org/officeDocument/2006/relationships/tags" Target="../tags/tag45.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3.xml"/><Relationship Id="rId1" Type="http://schemas.openxmlformats.org/officeDocument/2006/relationships/tags" Target="../tags/tag46.xml"/><Relationship Id="rId5" Type="http://schemas.openxmlformats.org/officeDocument/2006/relationships/image" Target="../media/image10.png"/><Relationship Id="rId4" Type="http://schemas.openxmlformats.org/officeDocument/2006/relationships/hyperlink" Target="http://tour.ubuntu.com/en/" TargetMode="Externa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13.xml"/><Relationship Id="rId1" Type="http://schemas.openxmlformats.org/officeDocument/2006/relationships/tags" Target="../tags/tag47.xml"/><Relationship Id="rId4" Type="http://schemas.openxmlformats.org/officeDocument/2006/relationships/image" Target="../media/image11.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13.xml"/><Relationship Id="rId1" Type="http://schemas.openxmlformats.org/officeDocument/2006/relationships/tags" Target="../tags/tag48.xml"/><Relationship Id="rId4" Type="http://schemas.openxmlformats.org/officeDocument/2006/relationships/image" Target="../media/image12.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13.xml"/><Relationship Id="rId1" Type="http://schemas.openxmlformats.org/officeDocument/2006/relationships/tags" Target="../tags/tag49.xml"/><Relationship Id="rId4" Type="http://schemas.openxmlformats.org/officeDocument/2006/relationships/image" Target="../media/image13.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13.xml"/><Relationship Id="rId1" Type="http://schemas.openxmlformats.org/officeDocument/2006/relationships/tags" Target="../tags/tag50.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tags" Target="../tags/tag6.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3.xml"/><Relationship Id="rId1" Type="http://schemas.openxmlformats.org/officeDocument/2006/relationships/tags" Target="../tags/tag51.xml"/><Relationship Id="rId4" Type="http://schemas.openxmlformats.org/officeDocument/2006/relationships/image" Target="../media/image15.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13.xml"/><Relationship Id="rId1" Type="http://schemas.openxmlformats.org/officeDocument/2006/relationships/tags" Target="../tags/tag52.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13.xml"/><Relationship Id="rId1" Type="http://schemas.openxmlformats.org/officeDocument/2006/relationships/tags" Target="../tags/tag53.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13.xml"/><Relationship Id="rId1" Type="http://schemas.openxmlformats.org/officeDocument/2006/relationships/tags" Target="../tags/tag54.xml"/><Relationship Id="rId4" Type="http://schemas.openxmlformats.org/officeDocument/2006/relationships/image" Target="../media/image16.pn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13.xml"/><Relationship Id="rId1" Type="http://schemas.openxmlformats.org/officeDocument/2006/relationships/tags" Target="../tags/tag55.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13.xml"/><Relationship Id="rId1" Type="http://schemas.openxmlformats.org/officeDocument/2006/relationships/tags" Target="../tags/tag56.xml"/><Relationship Id="rId5" Type="http://schemas.openxmlformats.org/officeDocument/2006/relationships/image" Target="../media/image18.png"/><Relationship Id="rId4" Type="http://schemas.openxmlformats.org/officeDocument/2006/relationships/image" Target="../media/image17.pn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13.xml"/><Relationship Id="rId1" Type="http://schemas.openxmlformats.org/officeDocument/2006/relationships/tags" Target="../tags/tag57.xml"/><Relationship Id="rId4" Type="http://schemas.openxmlformats.org/officeDocument/2006/relationships/image" Target="../media/image19.pn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13.xml"/><Relationship Id="rId1" Type="http://schemas.openxmlformats.org/officeDocument/2006/relationships/tags" Target="../tags/tag58.xml"/><Relationship Id="rId4" Type="http://schemas.openxmlformats.org/officeDocument/2006/relationships/image" Target="../media/image20.pn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13.xml"/><Relationship Id="rId1" Type="http://schemas.openxmlformats.org/officeDocument/2006/relationships/tags" Target="../tags/tag59.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13.xml"/><Relationship Id="rId1" Type="http://schemas.openxmlformats.org/officeDocument/2006/relationships/tags" Target="../tags/tag60.xml"/><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xml"/><Relationship Id="rId1" Type="http://schemas.openxmlformats.org/officeDocument/2006/relationships/tags" Target="../tags/tag7.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4.xml"/><Relationship Id="rId1" Type="http://schemas.openxmlformats.org/officeDocument/2006/relationships/tags" Target="../tags/tag61.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13.xml"/><Relationship Id="rId1" Type="http://schemas.openxmlformats.org/officeDocument/2006/relationships/tags" Target="../tags/tag62.xml"/><Relationship Id="rId4" Type="http://schemas.openxmlformats.org/officeDocument/2006/relationships/image" Target="../media/image22.pn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13.xml"/><Relationship Id="rId1" Type="http://schemas.openxmlformats.org/officeDocument/2006/relationships/tags" Target="../tags/tag63.xml"/><Relationship Id="rId4" Type="http://schemas.openxmlformats.org/officeDocument/2006/relationships/image" Target="../media/image23.pn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13.xml"/><Relationship Id="rId1" Type="http://schemas.openxmlformats.org/officeDocument/2006/relationships/tags" Target="../tags/tag64.xml"/><Relationship Id="rId4" Type="http://schemas.openxmlformats.org/officeDocument/2006/relationships/image" Target="../media/image24.pn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13.xml"/><Relationship Id="rId1" Type="http://schemas.openxmlformats.org/officeDocument/2006/relationships/tags" Target="../tags/tag65.xml"/><Relationship Id="rId4" Type="http://schemas.openxmlformats.org/officeDocument/2006/relationships/image" Target="../media/image25.pn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13.xml"/><Relationship Id="rId1" Type="http://schemas.openxmlformats.org/officeDocument/2006/relationships/tags" Target="../tags/tag66.xml"/><Relationship Id="rId4" Type="http://schemas.openxmlformats.org/officeDocument/2006/relationships/image" Target="../media/image26.png"/></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13.xml"/><Relationship Id="rId1" Type="http://schemas.openxmlformats.org/officeDocument/2006/relationships/tags" Target="../tags/tag67.xml"/><Relationship Id="rId4" Type="http://schemas.openxmlformats.org/officeDocument/2006/relationships/image" Target="../media/image27.png"/></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13.xml"/><Relationship Id="rId1" Type="http://schemas.openxmlformats.org/officeDocument/2006/relationships/tags" Target="../tags/tag68.xml"/><Relationship Id="rId4" Type="http://schemas.openxmlformats.org/officeDocument/2006/relationships/image" Target="../media/image28.png"/></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13.xml"/><Relationship Id="rId1" Type="http://schemas.openxmlformats.org/officeDocument/2006/relationships/tags" Target="../tags/tag69.xml"/><Relationship Id="rId4" Type="http://schemas.openxmlformats.org/officeDocument/2006/relationships/image" Target="../media/image29.png"/></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13.xml"/><Relationship Id="rId1" Type="http://schemas.openxmlformats.org/officeDocument/2006/relationships/tags" Target="../tags/tag70.xml"/><Relationship Id="rId4" Type="http://schemas.openxmlformats.org/officeDocument/2006/relationships/image" Target="../media/image30.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3.xml"/><Relationship Id="rId1" Type="http://schemas.openxmlformats.org/officeDocument/2006/relationships/tags" Target="../tags/tag8.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13.xml"/><Relationship Id="rId1" Type="http://schemas.openxmlformats.org/officeDocument/2006/relationships/tags" Target="../tags/tag71.xml"/><Relationship Id="rId4" Type="http://schemas.openxmlformats.org/officeDocument/2006/relationships/image" Target="../media/image31.png"/></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13.xml"/><Relationship Id="rId1" Type="http://schemas.openxmlformats.org/officeDocument/2006/relationships/tags" Target="../tags/tag72.xm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4.xml"/><Relationship Id="rId1" Type="http://schemas.openxmlformats.org/officeDocument/2006/relationships/tags" Target="../tags/tag73.xml"/></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13.xml"/><Relationship Id="rId1" Type="http://schemas.openxmlformats.org/officeDocument/2006/relationships/tags" Target="../tags/tag74.xml"/></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13.xml"/><Relationship Id="rId1" Type="http://schemas.openxmlformats.org/officeDocument/2006/relationships/tags" Target="../tags/tag75.xml"/></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13.xml"/><Relationship Id="rId1" Type="http://schemas.openxmlformats.org/officeDocument/2006/relationships/tags" Target="../tags/tag76.xml"/></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13.xml"/><Relationship Id="rId1" Type="http://schemas.openxmlformats.org/officeDocument/2006/relationships/tags" Target="../tags/tag77.xml"/></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13.xml"/><Relationship Id="rId1" Type="http://schemas.openxmlformats.org/officeDocument/2006/relationships/tags" Target="../tags/tag78.xml"/></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78.xml"/><Relationship Id="rId2" Type="http://schemas.openxmlformats.org/officeDocument/2006/relationships/slideLayout" Target="../slideLayouts/slideLayout13.xml"/><Relationship Id="rId1" Type="http://schemas.openxmlformats.org/officeDocument/2006/relationships/tags" Target="../tags/tag79.xml"/></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10.xml"/><Relationship Id="rId1" Type="http://schemas.openxmlformats.org/officeDocument/2006/relationships/tags" Target="../tags/tag80.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3.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lstStyle/>
          <a:p>
            <a:pPr rtl="0"/>
            <a:r>
              <a:rPr lang="x-none">
                <a:solidFill>
                  <a:schemeClr val="bg2">
                    <a:lumMod val="40000"/>
                    <a:lumOff val="60000"/>
                  </a:schemeClr>
                </a:solidFill>
              </a:rPr>
              <a:t>Materiales del Instructor</a:t>
            </a:r>
          </a:p>
        </p:txBody>
      </p:sp>
      <p:sp>
        <p:nvSpPr>
          <p:cNvPr id="6" name="Title 5"/>
          <p:cNvSpPr>
            <a:spLocks noGrp="1"/>
          </p:cNvSpPr>
          <p:nvPr>
            <p:ph type="ctrTitle"/>
          </p:nvPr>
        </p:nvSpPr>
        <p:spPr>
          <a:xfrm>
            <a:off x="425764" y="1789386"/>
            <a:ext cx="7300915" cy="1156094"/>
          </a:xfrm>
        </p:spPr>
        <p:txBody>
          <a:bodyPr/>
          <a:lstStyle/>
          <a:p>
            <a:pPr rtl="0"/>
            <a:r>
              <a:rPr lang="x-none" dirty="0">
                <a:solidFill>
                  <a:schemeClr val="accent5">
                    <a:lumMod val="40000"/>
                    <a:lumOff val="60000"/>
                  </a:schemeClr>
                </a:solidFill>
              </a:rPr>
              <a:t>Capítulo 12: Sistemas operativos móviles, Linux y macOS</a:t>
            </a:r>
          </a:p>
        </p:txBody>
      </p:sp>
      <p:sp>
        <p:nvSpPr>
          <p:cNvPr id="7" name="Subtitle 6"/>
          <p:cNvSpPr>
            <a:spLocks noGrp="1"/>
          </p:cNvSpPr>
          <p:nvPr>
            <p:ph type="subTitle" idx="1"/>
          </p:nvPr>
        </p:nvSpPr>
        <p:spPr>
          <a:xfrm>
            <a:off x="469496" y="3809526"/>
            <a:ext cx="2898544" cy="902174"/>
          </a:xfrm>
        </p:spPr>
        <p:txBody>
          <a:bodyPr/>
          <a:lstStyle/>
          <a:p>
            <a:pPr rtl="0"/>
            <a:r>
              <a:rPr lang="x-none">
                <a:solidFill>
                  <a:schemeClr val="accent5">
                    <a:lumMod val="40000"/>
                    <a:lumOff val="60000"/>
                  </a:schemeClr>
                </a:solidFill>
              </a:rPr>
              <a:t>IT Essentials v7.0</a:t>
            </a:r>
          </a:p>
        </p:txBody>
      </p:sp>
    </p:spTree>
    <p:custDataLst>
      <p:tags r:id="rId1"/>
    </p:custDataLst>
    <p:extLst>
      <p:ext uri="{BB962C8B-B14F-4D97-AF65-F5344CB8AC3E}">
        <p14:creationId xmlns:p14="http://schemas.microsoft.com/office/powerpoint/2010/main" val="343650477"/>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x-none"/>
              <a:t>Capítulo 12: Prácticas recomendadas (cont.)</a:t>
            </a:r>
          </a:p>
        </p:txBody>
      </p:sp>
      <p:sp>
        <p:nvSpPr>
          <p:cNvPr id="11266" name="Rectangle 34"/>
          <p:cNvSpPr>
            <a:spLocks noGrp="1" noChangeArrowheads="1"/>
          </p:cNvSpPr>
          <p:nvPr>
            <p:ph idx="1"/>
          </p:nvPr>
        </p:nvSpPr>
        <p:spPr/>
        <p:txBody>
          <a:bodyPr/>
          <a:lstStyle/>
          <a:p>
            <a:pPr rtl="0"/>
            <a:r>
              <a:rPr lang="x-none"/>
              <a:t>Proporcione una descripción general de los comandos básicos de la CLI. Escriba algunos comandos en la pizarra, pida a los alumnos que los hagan y luego verifique en el Explorador de archivos o Windows Explorer.</a:t>
            </a:r>
          </a:p>
          <a:p>
            <a:pPr rtl="0"/>
            <a:r>
              <a:rPr lang="x-none"/>
              <a:t>Enfatice la importancia del proceso de resolución de problemas para los sistemas operativos móviles, Linux y macOS. Puede mencionar algunos de los problemas y soluciones presentados en el currículo para estimular ideas y pedir que los alumnos cuenten cualquier problema que hayan tenido con sus dispositivos móviles y cómo corrigieron los problemas.</a:t>
            </a:r>
          </a:p>
        </p:txBody>
      </p:sp>
    </p:spTree>
    <p:custDataLst>
      <p:tags r:id="rId1"/>
    </p:custDataLst>
    <p:extLst>
      <p:ext uri="{BB962C8B-B14F-4D97-AF65-F5344CB8AC3E}">
        <p14:creationId xmlns:p14="http://schemas.microsoft.com/office/powerpoint/2010/main" val="3929071732"/>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314" name="Rectangle 33"/>
          <p:cNvSpPr>
            <a:spLocks noGrp="1" noChangeArrowheads="1"/>
          </p:cNvSpPr>
          <p:nvPr>
            <p:ph type="title"/>
          </p:nvPr>
        </p:nvSpPr>
        <p:spPr/>
        <p:txBody>
          <a:bodyPr/>
          <a:lstStyle/>
          <a:p>
            <a:pPr rtl="0" eaLnBrk="1" hangingPunct="1"/>
            <a:r>
              <a:rPr lang="x-none"/>
              <a:t>Capítulo 12: Ayuda adicional</a:t>
            </a:r>
          </a:p>
        </p:txBody>
      </p:sp>
      <p:sp>
        <p:nvSpPr>
          <p:cNvPr id="20483" name="Rectangle 34"/>
          <p:cNvSpPr>
            <a:spLocks noGrp="1" noChangeArrowheads="1"/>
          </p:cNvSpPr>
          <p:nvPr>
            <p:ph idx="1"/>
          </p:nvPr>
        </p:nvSpPr>
        <p:spPr/>
        <p:txBody>
          <a:bodyPr/>
          <a:lstStyle/>
          <a:p>
            <a:pPr rtl="0">
              <a:lnSpc>
                <a:spcPct val="85000"/>
              </a:lnSpc>
              <a:spcBef>
                <a:spcPct val="30000"/>
              </a:spcBef>
              <a:spcAft>
                <a:spcPts val="900"/>
              </a:spcAft>
              <a:defRPr/>
            </a:pPr>
            <a:r>
              <a:rPr lang="x-none"/>
              <a:t>Para obtener ayuda adicional sobre estrategias de enseñanza, incluidos planes de lección, analogías para conceptos difíciles y temas de debate, visite la Comunidad ITE en: </a:t>
            </a:r>
            <a:r>
              <a:rPr lang="x-none">
                <a:hlinkClick r:id="rId4"/>
              </a:rPr>
              <a:t>https://www.netacad.com/group/communities/community-home</a:t>
            </a:r>
            <a:r>
              <a:rPr lang="x-none"/>
              <a:t>.</a:t>
            </a:r>
          </a:p>
          <a:p>
            <a:pPr rtl="0">
              <a:lnSpc>
                <a:spcPct val="85000"/>
              </a:lnSpc>
              <a:spcBef>
                <a:spcPct val="30000"/>
              </a:spcBef>
              <a:spcAft>
                <a:spcPts val="900"/>
              </a:spcAft>
              <a:defRPr/>
            </a:pPr>
            <a:r>
              <a:rPr lang="x-none"/>
              <a:t>Prácticas recomendadas de todo el mundo para enseñar IT Essentials. </a:t>
            </a:r>
            <a:r>
              <a:rPr lang="x-none">
                <a:hlinkClick r:id="rId5"/>
              </a:rPr>
              <a:t>https://www.netacad.com/group/communities/it-essentials</a:t>
            </a:r>
          </a:p>
          <a:p>
            <a:pPr rtl="0">
              <a:lnSpc>
                <a:spcPct val="85000"/>
              </a:lnSpc>
              <a:spcBef>
                <a:spcPct val="30000"/>
              </a:spcBef>
              <a:spcAft>
                <a:spcPts val="900"/>
              </a:spcAft>
              <a:defRPr/>
            </a:pPr>
            <a:r>
              <a:rPr lang="x-none"/>
              <a:t>Si tiene planes o recursos de lección que desee compartir, cárguelos a la Comunidad ITE a fin de ayudar a otros instructores.</a:t>
            </a:r>
          </a:p>
          <a:p>
            <a:pPr rtl="0"/>
            <a:r>
              <a:rPr lang="x-none"/>
              <a:t>Los alumnos pueden inscribirse en </a:t>
            </a:r>
            <a:r>
              <a:rPr lang="x-none" b="1"/>
              <a:t>Introducción a Packet Tracer</a:t>
            </a:r>
            <a:r>
              <a:rPr lang="x-none"/>
              <a:t> (autodidacta).</a:t>
            </a:r>
          </a:p>
        </p:txBody>
      </p:sp>
    </p:spTree>
    <p:custDataLst>
      <p:tags r:id="rId1"/>
    </p:custDataLst>
    <p:extLst>
      <p:ext uri="{BB962C8B-B14F-4D97-AF65-F5344CB8AC3E}">
        <p14:creationId xmlns:p14="http://schemas.microsoft.com/office/powerpoint/2010/main" val="1849301981"/>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783168022"/>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425764" y="1907628"/>
            <a:ext cx="7060885" cy="1037852"/>
          </a:xfrm>
        </p:spPr>
        <p:txBody>
          <a:bodyPr/>
          <a:lstStyle/>
          <a:p>
            <a:pPr rtl="0"/>
            <a:r>
              <a:rPr lang="x-none" dirty="0">
                <a:solidFill>
                  <a:schemeClr val="accent5">
                    <a:lumMod val="40000"/>
                    <a:lumOff val="60000"/>
                  </a:schemeClr>
                </a:solidFill>
              </a:rPr>
              <a:t>Capítulo 12: Sistemas operativos móviles, Linux y macOS</a:t>
            </a:r>
          </a:p>
        </p:txBody>
      </p:sp>
      <p:sp>
        <p:nvSpPr>
          <p:cNvPr id="7" name="Subtitle 6"/>
          <p:cNvSpPr>
            <a:spLocks noGrp="1"/>
          </p:cNvSpPr>
          <p:nvPr>
            <p:ph type="subTitle" idx="1"/>
          </p:nvPr>
        </p:nvSpPr>
        <p:spPr>
          <a:xfrm>
            <a:off x="469496" y="3809526"/>
            <a:ext cx="3302403" cy="952974"/>
          </a:xfrm>
        </p:spPr>
        <p:txBody>
          <a:bodyPr/>
          <a:lstStyle/>
          <a:p>
            <a:pPr rtl="0"/>
            <a:r>
              <a:rPr lang="x-none">
                <a:solidFill>
                  <a:schemeClr val="accent5">
                    <a:lumMod val="40000"/>
                    <a:lumOff val="60000"/>
                  </a:schemeClr>
                </a:solidFill>
              </a:rPr>
              <a:t>IT Essentials v7.0</a:t>
            </a:r>
          </a:p>
          <a:p>
            <a:endParaRPr lang="en-US" dirty="0">
              <a:solidFill>
                <a:schemeClr val="accent5">
                  <a:lumMod val="40000"/>
                  <a:lumOff val="60000"/>
                </a:schemeClr>
              </a:solidFill>
            </a:endParaRPr>
          </a:p>
        </p:txBody>
      </p:sp>
    </p:spTree>
    <p:custDataLst>
      <p:tags r:id="rId1"/>
    </p:custDataLst>
    <p:extLst>
      <p:ext uri="{BB962C8B-B14F-4D97-AF65-F5344CB8AC3E}">
        <p14:creationId xmlns:p14="http://schemas.microsoft.com/office/powerpoint/2010/main" val="1782938014"/>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p:txBody>
          <a:bodyPr/>
          <a:lstStyle/>
          <a:p>
            <a:pPr rtl="0" eaLnBrk="1" hangingPunct="1"/>
            <a:r>
              <a:rPr lang="x-none"/>
              <a:t>Capítulo 12: Secciones y objetivos</a:t>
            </a:r>
          </a:p>
        </p:txBody>
      </p:sp>
      <p:sp>
        <p:nvSpPr>
          <p:cNvPr id="4099" name="Rectangle 34"/>
          <p:cNvSpPr>
            <a:spLocks noGrp="1" noChangeArrowheads="1"/>
          </p:cNvSpPr>
          <p:nvPr>
            <p:ph idx="1"/>
          </p:nvPr>
        </p:nvSpPr>
        <p:spPr>
          <a:xfrm>
            <a:off x="145358" y="697344"/>
            <a:ext cx="8853286" cy="4155319"/>
          </a:xfrm>
        </p:spPr>
        <p:txBody>
          <a:bodyPr/>
          <a:lstStyle/>
          <a:p>
            <a:pPr rtl="0"/>
            <a:r>
              <a:rPr lang="x-none" sz="1600" dirty="0"/>
              <a:t>12.1 </a:t>
            </a:r>
            <a:r>
              <a:rPr lang="x-none" dirty="0"/>
              <a:t>Sistemas operativos móviles</a:t>
            </a:r>
          </a:p>
          <a:p>
            <a:pPr marL="0" indent="0" rtl="0">
              <a:buNone/>
            </a:pPr>
            <a:r>
              <a:rPr lang="x-none" dirty="0"/>
              <a:t>Explicar el propósito y las características de los sistemas operativos móviles.</a:t>
            </a:r>
          </a:p>
          <a:p>
            <a:pPr marL="542131" lvl="2" indent="-214313" rtl="0">
              <a:buFont typeface="Arial" panose="020B0604020202020204" pitchFamily="34" charset="0"/>
              <a:buChar char="•"/>
            </a:pPr>
            <a:r>
              <a:rPr lang="x-none" dirty="0"/>
              <a:t>Compare los sistemas operativos Android e iOS.</a:t>
            </a:r>
          </a:p>
          <a:p>
            <a:pPr marL="542131" lvl="2" indent="-214313" rtl="0">
              <a:buFont typeface="Arial" panose="020B0604020202020204" pitchFamily="34" charset="0"/>
              <a:buChar char="•"/>
            </a:pPr>
            <a:r>
              <a:rPr lang="x-none" dirty="0"/>
              <a:t>Describa las características de la interfaz táctil Android.</a:t>
            </a:r>
          </a:p>
          <a:p>
            <a:pPr marL="542131" lvl="2" indent="-214313" rtl="0">
              <a:buFont typeface="Arial" panose="020B0604020202020204" pitchFamily="34" charset="0"/>
              <a:buChar char="•"/>
            </a:pPr>
            <a:r>
              <a:rPr lang="x-none" dirty="0"/>
              <a:t>Describa las características de la interfaz táctil de iOS.</a:t>
            </a:r>
          </a:p>
          <a:p>
            <a:pPr marL="542131" lvl="2" indent="-214313" rtl="0">
              <a:buFont typeface="Arial" panose="020B0604020202020204" pitchFamily="34" charset="0"/>
              <a:buChar char="•"/>
            </a:pPr>
            <a:r>
              <a:rPr lang="x-none" dirty="0"/>
              <a:t>Describa las características de la interfaz táctil de Windows.</a:t>
            </a:r>
          </a:p>
          <a:p>
            <a:pPr marL="542131" lvl="2" indent="-214313" rtl="0">
              <a:buFont typeface="Arial" panose="020B0604020202020204" pitchFamily="34" charset="0"/>
              <a:buChar char="•"/>
            </a:pPr>
            <a:r>
              <a:rPr lang="x-none" dirty="0"/>
              <a:t>Describa las características del sistema operativo que son comunes entre los dispositivos móviles.</a:t>
            </a:r>
          </a:p>
          <a:p>
            <a:pPr marL="327818" lvl="2" indent="0">
              <a:buNone/>
            </a:pPr>
            <a:endParaRPr lang="en-US" dirty="0"/>
          </a:p>
          <a:p>
            <a:pPr rtl="0"/>
            <a:r>
              <a:rPr lang="x-none" sz="1600" dirty="0"/>
              <a:t>12.2 </a:t>
            </a:r>
            <a:r>
              <a:rPr lang="x-none" dirty="0"/>
              <a:t>Métodos para proteger los dispositivos móviles</a:t>
            </a:r>
          </a:p>
          <a:p>
            <a:pPr marL="0" indent="0" rtl="0">
              <a:buNone/>
            </a:pPr>
            <a:r>
              <a:rPr lang="x-none" dirty="0"/>
              <a:t>Explicar los métodos para asegurar los dispositivos móviles.</a:t>
            </a:r>
          </a:p>
          <a:p>
            <a:pPr marL="542131" lvl="2" indent="-214313" rtl="0">
              <a:buFont typeface="Arial" panose="020B0604020202020204" pitchFamily="34" charset="0"/>
              <a:buChar char="•"/>
            </a:pPr>
            <a:r>
              <a:rPr lang="x-none" dirty="0"/>
              <a:t>Explique cómo configurar diversos tipos de bloqueos de contraseña.</a:t>
            </a:r>
          </a:p>
          <a:p>
            <a:pPr marL="542131" lvl="2" indent="-214313" rtl="0">
              <a:buFont typeface="Arial" panose="020B0604020202020204" pitchFamily="34" charset="0"/>
              <a:buChar char="•"/>
            </a:pPr>
            <a:r>
              <a:rPr lang="x-none" dirty="0"/>
              <a:t>Describa los servicios habilitados para la nube para dispositivos móviles</a:t>
            </a:r>
          </a:p>
          <a:p>
            <a:pPr marL="542131" lvl="2" indent="-214313" rtl="0">
              <a:buFont typeface="Arial" panose="020B0604020202020204" pitchFamily="34" charset="0"/>
              <a:buChar char="•"/>
            </a:pPr>
            <a:r>
              <a:rPr lang="x-none" dirty="0"/>
              <a:t>Describa la seguridad del software para dispositivos móviles.</a:t>
            </a:r>
          </a:p>
          <a:p>
            <a:pPr marL="543322" lvl="2" indent="-214313">
              <a:buFont typeface="Arial" panose="020B0604020202020204" pitchFamily="34" charset="0"/>
              <a:buChar char="•"/>
            </a:pPr>
            <a:endParaRPr lang="en-US" dirty="0"/>
          </a:p>
        </p:txBody>
      </p:sp>
    </p:spTree>
    <p:custDataLst>
      <p:tags r:id="rId1"/>
    </p:custDataLst>
    <p:extLst>
      <p:ext uri="{BB962C8B-B14F-4D97-AF65-F5344CB8AC3E}">
        <p14:creationId xmlns:p14="http://schemas.microsoft.com/office/powerpoint/2010/main" val="1758868671"/>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p:txBody>
          <a:bodyPr/>
          <a:lstStyle/>
          <a:p>
            <a:pPr rtl="0" eaLnBrk="1" hangingPunct="1"/>
            <a:r>
              <a:rPr lang="x-none"/>
              <a:t>Capítulo 12: Secciones y objetivos (continuación)</a:t>
            </a:r>
          </a:p>
        </p:txBody>
      </p:sp>
      <p:sp>
        <p:nvSpPr>
          <p:cNvPr id="4099" name="Rectangle 34"/>
          <p:cNvSpPr>
            <a:spLocks noGrp="1" noChangeArrowheads="1"/>
          </p:cNvSpPr>
          <p:nvPr>
            <p:ph idx="1"/>
          </p:nvPr>
        </p:nvSpPr>
        <p:spPr/>
        <p:txBody>
          <a:bodyPr/>
          <a:lstStyle/>
          <a:p>
            <a:pPr rtl="0"/>
            <a:r>
              <a:rPr lang="x-none" sz="1600"/>
              <a:t>12.3 </a:t>
            </a:r>
            <a:r>
              <a:rPr lang="x-none"/>
              <a:t>Sistemas operativos Linux y Mac</a:t>
            </a:r>
          </a:p>
          <a:p>
            <a:pPr marL="0" indent="0" rtl="0">
              <a:buNone/>
            </a:pPr>
            <a:r>
              <a:rPr lang="x-none"/>
              <a:t>Explique la finalidad y las características de los sistemas operativos Linux y Mac.</a:t>
            </a:r>
          </a:p>
          <a:p>
            <a:pPr marL="543322" lvl="2" indent="-214313" rtl="0">
              <a:buFont typeface="Arial" panose="020B0604020202020204" pitchFamily="34" charset="0"/>
              <a:buChar char="•"/>
            </a:pPr>
            <a:r>
              <a:rPr lang="x-none"/>
              <a:t>Describa las herramientas y características de los sistemas operativos Linux y Mac.</a:t>
            </a:r>
          </a:p>
          <a:p>
            <a:pPr marL="543322" lvl="2" indent="-214313" rtl="0">
              <a:buFont typeface="Arial" panose="020B0604020202020204" pitchFamily="34" charset="0"/>
              <a:buChar char="•"/>
            </a:pPr>
            <a:r>
              <a:rPr lang="x-none"/>
              <a:t>Describa las prácticas recomendadas para Linux y OS X</a:t>
            </a:r>
          </a:p>
          <a:p>
            <a:pPr marL="543322" lvl="2" indent="-214313" rtl="0">
              <a:buFont typeface="Arial" panose="020B0604020202020204" pitchFamily="34" charset="0"/>
              <a:buChar char="•"/>
            </a:pPr>
            <a:r>
              <a:rPr lang="x-none"/>
              <a:t>Defina los comandos CLI básicos.</a:t>
            </a:r>
          </a:p>
          <a:p>
            <a:pPr marL="329009" lvl="2" indent="0">
              <a:buNone/>
            </a:pPr>
            <a:endParaRPr lang="en-US" dirty="0"/>
          </a:p>
          <a:p>
            <a:pPr rtl="0"/>
            <a:r>
              <a:rPr lang="x-none" sz="1600"/>
              <a:t>12.4 </a:t>
            </a:r>
            <a:r>
              <a:rPr lang="x-none"/>
              <a:t>Proceso básico de solución de problemas para otros sistemas operativos</a:t>
            </a:r>
          </a:p>
          <a:p>
            <a:pPr marL="0" indent="0" rtl="0">
              <a:buNone/>
            </a:pPr>
            <a:r>
              <a:rPr lang="x-none"/>
              <a:t>Explicar cómo solucionar los problemas de otros sistemas operativos.</a:t>
            </a:r>
          </a:p>
          <a:p>
            <a:pPr marL="543322" lvl="2" indent="-214313" rtl="0">
              <a:buFont typeface="Arial" panose="020B0604020202020204" pitchFamily="34" charset="0"/>
              <a:buChar char="•"/>
            </a:pPr>
            <a:r>
              <a:rPr lang="x-none"/>
              <a:t>Explique los seis pasos para resolver problemas de otros sistemas operativos.</a:t>
            </a:r>
          </a:p>
          <a:p>
            <a:pPr marL="543322" lvl="2" indent="-214313" rtl="0">
              <a:buFont typeface="Arial" panose="020B0604020202020204" pitchFamily="34" charset="0"/>
              <a:buChar char="•"/>
            </a:pPr>
            <a:r>
              <a:rPr lang="x-none"/>
              <a:t>Describa problemas y soluciones comunes para otros sistemas operativos</a:t>
            </a:r>
          </a:p>
        </p:txBody>
      </p:sp>
    </p:spTree>
    <p:custDataLst>
      <p:tags r:id="rId1"/>
    </p:custDataLst>
    <p:extLst>
      <p:ext uri="{BB962C8B-B14F-4D97-AF65-F5344CB8AC3E}">
        <p14:creationId xmlns:p14="http://schemas.microsoft.com/office/powerpoint/2010/main" val="2607216131"/>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4" y="915409"/>
            <a:ext cx="8727575" cy="2982823"/>
          </a:xfrm>
        </p:spPr>
        <p:txBody>
          <a:bodyPr/>
          <a:lstStyle/>
          <a:p>
            <a:pPr rtl="0"/>
            <a:r>
              <a:rPr lang="x-none" dirty="0">
                <a:solidFill>
                  <a:schemeClr val="accent5">
                    <a:lumMod val="40000"/>
                    <a:lumOff val="60000"/>
                  </a:schemeClr>
                </a:solidFill>
              </a:rPr>
              <a:t>12.1 Sistemas operativos móviles</a:t>
            </a:r>
          </a:p>
        </p:txBody>
      </p:sp>
    </p:spTree>
    <p:custDataLst>
      <p:tags r:id="rId1"/>
    </p:custDataLst>
    <p:extLst>
      <p:ext uri="{BB962C8B-B14F-4D97-AF65-F5344CB8AC3E}">
        <p14:creationId xmlns:p14="http://schemas.microsoft.com/office/powerpoint/2010/main" val="673099643"/>
      </p:ext>
    </p:extLst>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latin typeface="Arial" charset="0"/>
              </a:rPr>
              <a:t>Android frente a iOS</a:t>
            </a:r>
            <a:r>
              <a:rPr lang="en-US" altLang="en-US" sz="1600" dirty="0"/>
              <a:t/>
            </a:r>
            <a:br>
              <a:rPr lang="en-US" altLang="en-US" sz="1600" dirty="0"/>
            </a:br>
            <a:r>
              <a:rPr lang="x-none">
                <a:latin typeface="Arial" charset="0"/>
              </a:rPr>
              <a:t>Código abierto frente a código cerrado</a:t>
            </a:r>
          </a:p>
        </p:txBody>
      </p:sp>
      <p:sp>
        <p:nvSpPr>
          <p:cNvPr id="8195" name="Rectangle 6"/>
          <p:cNvSpPr>
            <a:spLocks noGrp="1" noChangeArrowheads="1"/>
          </p:cNvSpPr>
          <p:nvPr>
            <p:ph idx="1"/>
          </p:nvPr>
        </p:nvSpPr>
        <p:spPr>
          <a:xfrm>
            <a:off x="144063" y="834114"/>
            <a:ext cx="4464000" cy="3765034"/>
          </a:xfrm>
        </p:spPr>
        <p:txBody>
          <a:bodyPr/>
          <a:lstStyle/>
          <a:p>
            <a:pPr rtl="0"/>
            <a:r>
              <a:rPr lang="x-none" dirty="0"/>
              <a:t>Tal como las computadoras de escritorio y las portátiles, los dispositivos móviles utilizan un sistema operativo (SO) para ejecutar el software. </a:t>
            </a:r>
          </a:p>
          <a:p>
            <a:pPr rtl="0"/>
            <a:r>
              <a:rPr lang="x-none" dirty="0"/>
              <a:t>Antes de que los usuarios puedan analizar y modificar el software, deben poder ver el código fuente. </a:t>
            </a:r>
          </a:p>
          <a:p>
            <a:pPr lvl="1" rtl="0"/>
            <a:r>
              <a:rPr lang="x-none" dirty="0"/>
              <a:t>Cuando el desarrollador elige proporcionar el código fuente, se dice que el software es de código abierto. </a:t>
            </a:r>
          </a:p>
          <a:p>
            <a:pPr lvl="1" rtl="0"/>
            <a:r>
              <a:rPr lang="x-none" dirty="0"/>
              <a:t>Si el código fuente del programa no se publica, se dice que el software es de código cerrado.</a:t>
            </a:r>
          </a:p>
          <a:p>
            <a:pPr rtl="0"/>
            <a:r>
              <a:rPr lang="x-none" dirty="0"/>
              <a:t>Android fue creado por Google e iOS, por Apple.</a:t>
            </a:r>
          </a:p>
          <a:p>
            <a:pPr lvl="1"/>
            <a:endParaRPr lang="en-US" dirty="0"/>
          </a:p>
        </p:txBody>
      </p:sp>
      <p:pic>
        <p:nvPicPr>
          <p:cNvPr id="3" name="Picture 2" descr="Photograph shows a group of mobile devices including smartphones, tablet and laptop" title="Decorative">
            <a:extLst>
              <a:ext uri="{FF2B5EF4-FFF2-40B4-BE49-F238E27FC236}">
                <a16:creationId xmlns="" xmlns:c="http://schemas.openxmlformats.org/drawingml/2006/chart" xmlns:c15="http://schemas.microsoft.com/office/drawing/2012/chart" xmlns:a16="http://schemas.microsoft.com/office/drawing/2014/main" id="{121E6738-2584-4A13-8D10-9E0A68826EA9}"/>
              </a:ext>
            </a:extLst>
          </p:cNvPr>
          <p:cNvPicPr>
            <a:picLocks noChangeAspect="1"/>
          </p:cNvPicPr>
          <p:nvPr/>
        </p:nvPicPr>
        <p:blipFill>
          <a:blip r:embed="rId4"/>
          <a:srcRect/>
          <a:stretch/>
        </p:blipFill>
        <p:spPr>
          <a:xfrm>
            <a:off x="4617598" y="1193184"/>
            <a:ext cx="4273043" cy="2757130"/>
          </a:xfrm>
          <a:prstGeom prst="rect">
            <a:avLst/>
          </a:prstGeom>
        </p:spPr>
      </p:pic>
    </p:spTree>
    <p:custDataLst>
      <p:tags r:id="rId1"/>
    </p:custDataLst>
    <p:extLst>
      <p:ext uri="{BB962C8B-B14F-4D97-AF65-F5344CB8AC3E}">
        <p14:creationId xmlns:p14="http://schemas.microsoft.com/office/powerpoint/2010/main" val="2342478232"/>
      </p:ext>
    </p:extLst>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6400799" cy="757551"/>
          </a:xfrm>
        </p:spPr>
        <p:txBody>
          <a:bodyPr/>
          <a:lstStyle/>
          <a:p>
            <a:pPr rtl="0"/>
            <a:r>
              <a:rPr lang="x-none" sz="1600">
                <a:latin typeface="Arial" charset="0"/>
              </a:rPr>
              <a:t>Android frente a iOS</a:t>
            </a:r>
            <a:r>
              <a:rPr lang="en-US" altLang="en-US" sz="1600" dirty="0"/>
              <a:t/>
            </a:r>
            <a:br>
              <a:rPr lang="en-US" altLang="en-US" sz="1600" dirty="0"/>
            </a:br>
            <a:r>
              <a:rPr lang="x-none">
                <a:latin typeface="Arial" charset="0"/>
              </a:rPr>
              <a:t>Fuentes de aplicaciones y contenido</a:t>
            </a:r>
          </a:p>
        </p:txBody>
      </p:sp>
      <p:sp>
        <p:nvSpPr>
          <p:cNvPr id="8195" name="Rectangle 6"/>
          <p:cNvSpPr>
            <a:spLocks noGrp="1" noChangeArrowheads="1"/>
          </p:cNvSpPr>
          <p:nvPr>
            <p:ph idx="1"/>
          </p:nvPr>
        </p:nvSpPr>
        <p:spPr>
          <a:xfrm>
            <a:off x="179234" y="837816"/>
            <a:ext cx="5318890" cy="3765034"/>
          </a:xfrm>
        </p:spPr>
        <p:txBody>
          <a:bodyPr/>
          <a:lstStyle/>
          <a:p>
            <a:pPr rtl="0"/>
            <a:r>
              <a:rPr lang="x-none" dirty="0"/>
              <a:t>Las aplicaciones se escriben y compilan para un sistema operativo móvil específico, como Apple iOS, Android o Windows. </a:t>
            </a:r>
          </a:p>
          <a:p>
            <a:pPr rtl="0"/>
            <a:r>
              <a:rPr lang="x-none" dirty="0"/>
              <a:t>Estos traen una variedad de aplicaciones preinstaladas, a fin de proporcionar una funcionalidad básica. </a:t>
            </a:r>
          </a:p>
          <a:p>
            <a:pPr lvl="1" rtl="0"/>
            <a:r>
              <a:rPr lang="x-none" dirty="0"/>
              <a:t>Existen aplicaciones para hacer llamadas telefónicas, enviar y recibir correo electrónico, escuchar música, tomar fotografías, reproducir videos y jugar videojuegos. </a:t>
            </a:r>
          </a:p>
          <a:p>
            <a:pPr rtl="0"/>
            <a:r>
              <a:rPr lang="x-none" dirty="0"/>
              <a:t>En lugar de instalarse desde un disco óptico, las aplicaciones se descargan desde una fuente de contenido. </a:t>
            </a:r>
          </a:p>
        </p:txBody>
      </p:sp>
      <p:pic>
        <p:nvPicPr>
          <p:cNvPr id="2" name="Picture 1" descr="Image shows the AppStore on an iOS device." title="AppStore">
            <a:extLst>
              <a:ext uri="{FF2B5EF4-FFF2-40B4-BE49-F238E27FC236}">
                <a16:creationId xmlns="" xmlns:c="http://schemas.openxmlformats.org/drawingml/2006/chart" xmlns:c15="http://schemas.microsoft.com/office/drawing/2012/chart" xmlns:a16="http://schemas.microsoft.com/office/drawing/2014/main" id="{0E70081F-2B8C-44F7-ADB0-09D455CF5D20}"/>
              </a:ext>
            </a:extLst>
          </p:cNvPr>
          <p:cNvPicPr>
            <a:picLocks noChangeAspect="1"/>
          </p:cNvPicPr>
          <p:nvPr/>
        </p:nvPicPr>
        <p:blipFill>
          <a:blip r:embed="rId4"/>
          <a:stretch>
            <a:fillRect/>
          </a:stretch>
        </p:blipFill>
        <p:spPr>
          <a:xfrm>
            <a:off x="6549252" y="262334"/>
            <a:ext cx="1178859" cy="2172279"/>
          </a:xfrm>
          <a:prstGeom prst="rect">
            <a:avLst/>
          </a:prstGeom>
        </p:spPr>
      </p:pic>
      <p:pic>
        <p:nvPicPr>
          <p:cNvPr id="4" name="Picture 3" descr="The photograph shows a screenshot from an Android tablet depicting the Google Play main screen." title="Android">
            <a:extLst>
              <a:ext uri="{FF2B5EF4-FFF2-40B4-BE49-F238E27FC236}">
                <a16:creationId xmlns="" xmlns:c="http://schemas.openxmlformats.org/drawingml/2006/chart" xmlns:c15="http://schemas.microsoft.com/office/drawing/2012/chart" xmlns:a16="http://schemas.microsoft.com/office/drawing/2014/main" id="{9A782366-EE5D-4D6E-A64E-D965895BBA8C}"/>
              </a:ext>
            </a:extLst>
          </p:cNvPr>
          <p:cNvPicPr>
            <a:picLocks noChangeAspect="1"/>
          </p:cNvPicPr>
          <p:nvPr/>
        </p:nvPicPr>
        <p:blipFill>
          <a:blip r:embed="rId5"/>
          <a:stretch>
            <a:fillRect/>
          </a:stretch>
        </p:blipFill>
        <p:spPr>
          <a:xfrm>
            <a:off x="5769154" y="2571750"/>
            <a:ext cx="2739056" cy="2027398"/>
          </a:xfrm>
          <a:prstGeom prst="rect">
            <a:avLst/>
          </a:prstGeom>
        </p:spPr>
      </p:pic>
    </p:spTree>
    <p:custDataLst>
      <p:tags r:id="rId1"/>
    </p:custDataLst>
    <p:extLst>
      <p:ext uri="{BB962C8B-B14F-4D97-AF65-F5344CB8AC3E}">
        <p14:creationId xmlns:p14="http://schemas.microsoft.com/office/powerpoint/2010/main" val="3126229823"/>
      </p:ext>
    </p:extLst>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latin typeface="Arial" charset="0"/>
              </a:rPr>
              <a:t>Android frente a iOS</a:t>
            </a:r>
            <a:r>
              <a:rPr lang="en-US" altLang="en-US" sz="1600" dirty="0"/>
              <a:t/>
            </a:r>
            <a:br>
              <a:rPr lang="en-US" altLang="en-US" sz="1600" dirty="0"/>
            </a:br>
            <a:r>
              <a:rPr lang="x-none">
                <a:latin typeface="Arial" charset="0"/>
              </a:rPr>
              <a:t>Fuentes de aplicaciones y contenido (cont.)</a:t>
            </a:r>
          </a:p>
        </p:txBody>
      </p:sp>
      <p:sp>
        <p:nvSpPr>
          <p:cNvPr id="8195" name="Rectangle 6"/>
          <p:cNvSpPr>
            <a:spLocks noGrp="1" noChangeArrowheads="1"/>
          </p:cNvSpPr>
          <p:nvPr>
            <p:ph idx="1"/>
          </p:nvPr>
        </p:nvSpPr>
        <p:spPr>
          <a:xfrm>
            <a:off x="144065" y="834114"/>
            <a:ext cx="8683412" cy="3765034"/>
          </a:xfrm>
        </p:spPr>
        <p:txBody>
          <a:bodyPr/>
          <a:lstStyle/>
          <a:p>
            <a:pPr rtl="0"/>
            <a:r>
              <a:rPr lang="x-none"/>
              <a:t>Las aplicaciones para dispositivos móviles Apple con iOS se consiguen de forma gratuita o paga en la App Store.</a:t>
            </a:r>
          </a:p>
          <a:p>
            <a:pPr rtl="0"/>
            <a:r>
              <a:rPr lang="x-none"/>
              <a:t>Apple usa un modelo de jardín de pared para sus aplicaciones, lo que significa que las aplicaciones deben enviarse y estar aprobadas por Apple antes de que se lancen a los usuarios. </a:t>
            </a:r>
          </a:p>
          <a:p>
            <a:pPr lvl="1" rtl="0"/>
            <a:r>
              <a:rPr lang="x-none"/>
              <a:t>Esto ayuda a evitar la propagación de malware y código malicioso.</a:t>
            </a:r>
          </a:p>
          <a:p>
            <a:pPr rtl="0"/>
            <a:r>
              <a:rPr lang="x-none"/>
              <a:t>Las aplicaciones de Android se consiguen en Google Play</a:t>
            </a:r>
            <a:r>
              <a:rPr lang="x-none" baseline="30000"/>
              <a:t>TM</a:t>
            </a:r>
            <a:r>
              <a:rPr lang="x-none"/>
              <a:t> y sitios de terceros, como la App Store de Amazon.</a:t>
            </a:r>
          </a:p>
          <a:p>
            <a:pPr rtl="0"/>
            <a:r>
              <a:rPr lang="x-none"/>
              <a:t>Las aplicaciones de Android se ejecutan en un sandbox y solo tienen los privilegios habilitados por el usuario. </a:t>
            </a:r>
          </a:p>
          <a:p>
            <a:pPr rtl="0"/>
            <a:r>
              <a:rPr lang="x-none"/>
              <a:t>Los programas de terceros o personalizados se instalan directamente mediante un archivo de paquete de aplicación de Android (apk). </a:t>
            </a:r>
          </a:p>
          <a:p>
            <a:pPr lvl="1" rtl="0"/>
            <a:r>
              <a:rPr lang="x-none"/>
              <a:t>Esto permite a los usuarios instalar aplicaciones directamente sin pasar por la interfaz de la tienda de aplicaciones, y se conoce como Transmisiones.</a:t>
            </a:r>
          </a:p>
        </p:txBody>
      </p:sp>
    </p:spTree>
    <p:custDataLst>
      <p:tags r:id="rId1"/>
    </p:custDataLst>
    <p:extLst>
      <p:ext uri="{BB962C8B-B14F-4D97-AF65-F5344CB8AC3E}">
        <p14:creationId xmlns:p14="http://schemas.microsoft.com/office/powerpoint/2010/main" val="1105054583"/>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p:txBody>
          <a:bodyPr/>
          <a:lstStyle/>
          <a:p>
            <a:pPr rtl="0"/>
            <a:r>
              <a:rPr lang="x-none"/>
              <a:t>Materiales del instructor: Guía de planificación del capítulo 12</a:t>
            </a:r>
          </a:p>
        </p:txBody>
      </p:sp>
      <p:sp>
        <p:nvSpPr>
          <p:cNvPr id="4099" name="Rectangle 34"/>
          <p:cNvSpPr>
            <a:spLocks noGrp="1" noChangeArrowheads="1"/>
          </p:cNvSpPr>
          <p:nvPr>
            <p:ph idx="1"/>
          </p:nvPr>
        </p:nvSpPr>
        <p:spPr/>
        <p:txBody>
          <a:bodyPr/>
          <a:lstStyle/>
          <a:p>
            <a:pPr rtl="0"/>
            <a:r>
              <a:rPr lang="x-none"/>
              <a:t>Esta presentación en PowerPoint se divide en dos partes:</a:t>
            </a:r>
          </a:p>
          <a:p>
            <a:pPr rtl="0"/>
            <a:r>
              <a:rPr lang="x-none"/>
              <a:t>Guía de planificación para el instructor</a:t>
            </a:r>
          </a:p>
          <a:p>
            <a:pPr lvl="1" rtl="0"/>
            <a:r>
              <a:rPr lang="x-none"/>
              <a:t>Información para ayudarlo a familiarizarse con el capítulo</a:t>
            </a:r>
          </a:p>
          <a:p>
            <a:pPr lvl="1" rtl="0"/>
            <a:r>
              <a:rPr lang="x-none"/>
              <a:t>Ayuda didáctica</a:t>
            </a:r>
          </a:p>
          <a:p>
            <a:pPr rtl="0"/>
            <a:r>
              <a:rPr lang="x-none"/>
              <a:t>Presentación de la clase del instructor</a:t>
            </a:r>
          </a:p>
          <a:p>
            <a:pPr lvl="1" rtl="0"/>
            <a:r>
              <a:rPr lang="x-none"/>
              <a:t>Diapositivas opcionales que puede utilizar en el aula</a:t>
            </a:r>
          </a:p>
          <a:p>
            <a:pPr lvl="1" rtl="0"/>
            <a:r>
              <a:rPr lang="x-none"/>
              <a:t>Comienza en la diapositiva n.º 13</a:t>
            </a:r>
          </a:p>
          <a:p>
            <a:endParaRPr lang="en-CA" dirty="0"/>
          </a:p>
          <a:p>
            <a:pPr rtl="0"/>
            <a:r>
              <a:rPr lang="x-none" b="1"/>
              <a:t>Nota</a:t>
            </a:r>
            <a:r>
              <a:rPr lang="x-none"/>
              <a:t>: Elimine la Guía de Planificación de esta presentación antes de compartirla con otras personas.</a:t>
            </a:r>
          </a:p>
        </p:txBody>
      </p:sp>
    </p:spTree>
    <p:custDataLst>
      <p:tags r:id="rId1"/>
    </p:custDataLst>
    <p:extLst>
      <p:ext uri="{BB962C8B-B14F-4D97-AF65-F5344CB8AC3E}">
        <p14:creationId xmlns:p14="http://schemas.microsoft.com/office/powerpoint/2010/main" val="3599581950"/>
      </p:ext>
    </p:extLst>
  </p:cSld>
  <p:clrMapOvr>
    <a:masterClrMapping/>
  </p:clrMapOvr>
  <p:transition spd="slow">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latin typeface="Arial" charset="0"/>
              </a:rPr>
              <a:t>Interfaz táctil de Android</a:t>
            </a:r>
            <a:r>
              <a:rPr lang="en-US" altLang="en-US" sz="1600" dirty="0"/>
              <a:t/>
            </a:r>
            <a:br>
              <a:rPr lang="en-US" altLang="en-US" sz="1600" dirty="0"/>
            </a:br>
            <a:r>
              <a:rPr lang="x-none">
                <a:latin typeface="Arial" charset="0"/>
              </a:rPr>
              <a:t>Elementos de la pantalla de inicio</a:t>
            </a:r>
          </a:p>
        </p:txBody>
      </p:sp>
      <p:sp>
        <p:nvSpPr>
          <p:cNvPr id="8195" name="Rectangle 6"/>
          <p:cNvSpPr>
            <a:spLocks noGrp="1" noChangeArrowheads="1"/>
          </p:cNvSpPr>
          <p:nvPr>
            <p:ph idx="1"/>
          </p:nvPr>
        </p:nvSpPr>
        <p:spPr>
          <a:xfrm>
            <a:off x="179234" y="837816"/>
            <a:ext cx="4529926" cy="3765034"/>
          </a:xfrm>
        </p:spPr>
        <p:txBody>
          <a:bodyPr/>
          <a:lstStyle/>
          <a:p>
            <a:pPr rtl="0"/>
            <a:r>
              <a:rPr lang="x-none" dirty="0"/>
              <a:t>Pantalla de inicio principal de Android</a:t>
            </a:r>
          </a:p>
          <a:p>
            <a:pPr lvl="1" rtl="0"/>
            <a:r>
              <a:rPr lang="x-none" dirty="0"/>
              <a:t>Una pantalla se designa como pantalla de inicio. </a:t>
            </a:r>
          </a:p>
          <a:p>
            <a:pPr lvl="1" rtl="0"/>
            <a:r>
              <a:rPr lang="x-none" dirty="0"/>
              <a:t>Para acceder a las pantallas, se debe deslizar la pantalla de inicio hacia la izquierda o la derecha.</a:t>
            </a:r>
          </a:p>
          <a:p>
            <a:pPr rtl="0"/>
            <a:r>
              <a:rPr lang="x-none" dirty="0"/>
              <a:t>Íconos de navegación</a:t>
            </a:r>
          </a:p>
          <a:p>
            <a:pPr lvl="1" rtl="0"/>
            <a:r>
              <a:rPr lang="x-none" sz="1500" dirty="0"/>
              <a:t>El SO Android</a:t>
            </a:r>
            <a:r>
              <a:rPr lang="x-none" sz="1500" baseline="30000" dirty="0"/>
              <a:t>®</a:t>
            </a:r>
            <a:r>
              <a:rPr lang="x-none" sz="1500" dirty="0"/>
              <a:t> utiliza la barra de sistema para explorar las aplicaciones y pantallas.</a:t>
            </a:r>
            <a:r>
              <a:rPr lang="x-none" sz="1600" dirty="0"/>
              <a:t> </a:t>
            </a:r>
          </a:p>
          <a:p>
            <a:pPr lvl="2" rtl="0"/>
            <a:r>
              <a:rPr lang="x-none" sz="1300" dirty="0"/>
              <a:t>La barra de sistema contiene los siguientes botones:</a:t>
            </a:r>
          </a:p>
          <a:p>
            <a:pPr lvl="3" rtl="0"/>
            <a:r>
              <a:rPr lang="x-none" sz="1200" dirty="0"/>
              <a:t>Atrás </a:t>
            </a:r>
          </a:p>
          <a:p>
            <a:pPr lvl="3" rtl="0"/>
            <a:r>
              <a:rPr lang="x-none" sz="1200" dirty="0"/>
              <a:t>Inicio </a:t>
            </a:r>
          </a:p>
          <a:p>
            <a:pPr lvl="3" rtl="0"/>
            <a:r>
              <a:rPr lang="x-none" sz="1200" dirty="0"/>
              <a:t>Aplicaciones recientes</a:t>
            </a:r>
          </a:p>
          <a:p>
            <a:pPr lvl="3" rtl="0"/>
            <a:r>
              <a:rPr lang="x-none" sz="1200" dirty="0"/>
              <a:t>Menú</a:t>
            </a:r>
          </a:p>
        </p:txBody>
      </p:sp>
      <p:pic>
        <p:nvPicPr>
          <p:cNvPr id="3" name="Picture 2">
            <a:extLst>
              <a:ext uri="{FF2B5EF4-FFF2-40B4-BE49-F238E27FC236}">
                <a16:creationId xmlns="" xmlns:c="http://schemas.openxmlformats.org/drawingml/2006/chart" xmlns:c15="http://schemas.microsoft.com/office/drawing/2012/chart" xmlns:a16="http://schemas.microsoft.com/office/drawing/2014/main" id="{6FC8912E-D600-4572-912A-B6E82FDF7D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10853" y="898435"/>
            <a:ext cx="4326278" cy="3346629"/>
          </a:xfrm>
          <a:prstGeom prst="rect">
            <a:avLst/>
          </a:prstGeom>
        </p:spPr>
      </p:pic>
    </p:spTree>
    <p:custDataLst>
      <p:tags r:id="rId1"/>
    </p:custDataLst>
    <p:extLst>
      <p:ext uri="{BB962C8B-B14F-4D97-AF65-F5344CB8AC3E}">
        <p14:creationId xmlns:p14="http://schemas.microsoft.com/office/powerpoint/2010/main" val="1366328004"/>
      </p:ext>
    </p:extLst>
  </p:cSld>
  <p:clrMapOvr>
    <a:masterClrMapping/>
  </p:clrMapOvr>
  <p:transition spd="slow">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latin typeface="Arial" charset="0"/>
              </a:rPr>
              <a:t>Interfaz táctil de Android</a:t>
            </a:r>
            <a:r>
              <a:rPr lang="en-US" altLang="en-US" sz="1600" dirty="0"/>
              <a:t/>
            </a:r>
            <a:br>
              <a:rPr lang="en-US" altLang="en-US" sz="1600" dirty="0"/>
            </a:br>
            <a:r>
              <a:rPr lang="x-none">
                <a:latin typeface="Arial" charset="0"/>
              </a:rPr>
              <a:t>Elementos de la pantalla de inicio (cont.)</a:t>
            </a:r>
          </a:p>
        </p:txBody>
      </p:sp>
      <p:sp>
        <p:nvSpPr>
          <p:cNvPr id="8195" name="Rectangle 6"/>
          <p:cNvSpPr>
            <a:spLocks noGrp="1" noChangeArrowheads="1"/>
          </p:cNvSpPr>
          <p:nvPr>
            <p:ph idx="1"/>
          </p:nvPr>
        </p:nvSpPr>
        <p:spPr>
          <a:xfrm>
            <a:off x="179234" y="837816"/>
            <a:ext cx="8800643" cy="3765034"/>
          </a:xfrm>
        </p:spPr>
        <p:txBody>
          <a:bodyPr/>
          <a:lstStyle/>
          <a:p>
            <a:pPr rtl="0"/>
            <a:r>
              <a:rPr lang="x-none" dirty="0"/>
              <a:t>Íconos de notificación y de sistema</a:t>
            </a:r>
          </a:p>
          <a:p>
            <a:pPr lvl="1" rtl="0"/>
            <a:r>
              <a:rPr lang="x-none" sz="1500" dirty="0"/>
              <a:t>Cada dispositivo Android</a:t>
            </a:r>
            <a:r>
              <a:rPr lang="x-none" sz="1500" baseline="30000" dirty="0"/>
              <a:t>®</a:t>
            </a:r>
            <a:r>
              <a:rPr lang="x-none" sz="1500" dirty="0"/>
              <a:t> tiene un área con íconos de sistema, como el reloj, el estado de la batería y el estado de Wifi y de las redes del proveedor. </a:t>
            </a:r>
          </a:p>
          <a:p>
            <a:pPr lvl="1" rtl="0"/>
            <a:r>
              <a:rPr lang="x-none" sz="1500" dirty="0"/>
              <a:t>Las aplicaciones como las de correo electrónico, mensajería de texto y Facebook</a:t>
            </a:r>
            <a:r>
              <a:rPr lang="x-none" sz="1500" baseline="30000" dirty="0"/>
              <a:t>®</a:t>
            </a:r>
            <a:r>
              <a:rPr lang="x-none" sz="1500" dirty="0"/>
              <a:t> suelen mostrar íconos de estado para indicar la actividad de comunicación. </a:t>
            </a:r>
          </a:p>
          <a:p>
            <a:r>
              <a:rPr lang="x-none" dirty="0"/>
              <a:t>Para abrir el área de notificación en dispositivos con Android</a:t>
            </a:r>
            <a:r>
              <a:rPr lang="x-none" baseline="30000" dirty="0"/>
              <a:t>®</a:t>
            </a:r>
            <a:r>
              <a:rPr lang="x-none" dirty="0"/>
              <a:t>, deslice hacia abajo desde la parte superior de la pantalla.</a:t>
            </a:r>
          </a:p>
          <a:p>
            <a:pPr lvl="1" rtl="0">
              <a:spcAft>
                <a:spcPts val="230"/>
              </a:spcAft>
            </a:pPr>
            <a:r>
              <a:rPr lang="x-none" sz="1500" dirty="0"/>
              <a:t>Puede realizar lo siguiente cuando las notificaciones están abiertas:</a:t>
            </a:r>
          </a:p>
          <a:p>
            <a:pPr lvl="2" rtl="0">
              <a:spcAft>
                <a:spcPts val="230"/>
              </a:spcAft>
            </a:pPr>
            <a:r>
              <a:rPr lang="x-none" sz="1300" dirty="0"/>
              <a:t>Responder a una notificación tocándola.</a:t>
            </a:r>
          </a:p>
          <a:p>
            <a:pPr lvl="2" rtl="0">
              <a:spcAft>
                <a:spcPts val="230"/>
              </a:spcAft>
            </a:pPr>
            <a:r>
              <a:rPr lang="x-none" sz="1300" dirty="0"/>
              <a:t>Descartar una notificación deslizándola hacia fuera de la pantalla para cualquiera de los lados.</a:t>
            </a:r>
          </a:p>
          <a:p>
            <a:pPr lvl="2" rtl="0">
              <a:spcAft>
                <a:spcPts val="230"/>
              </a:spcAft>
            </a:pPr>
            <a:r>
              <a:rPr lang="x-none" sz="1300" dirty="0"/>
              <a:t>Descartar todas las notificaciones con el icono.</a:t>
            </a:r>
          </a:p>
          <a:p>
            <a:pPr lvl="2" rtl="0">
              <a:spcAft>
                <a:spcPts val="230"/>
              </a:spcAft>
            </a:pPr>
            <a:r>
              <a:rPr lang="x-none" sz="1300" dirty="0"/>
              <a:t>Alternar entre las configuraciones de uso frecuente.</a:t>
            </a:r>
          </a:p>
          <a:p>
            <a:pPr lvl="2" rtl="0">
              <a:spcAft>
                <a:spcPts val="230"/>
              </a:spcAft>
            </a:pPr>
            <a:r>
              <a:rPr lang="x-none" sz="1300" dirty="0"/>
              <a:t>Ajustar el brillo de la pantalla.</a:t>
            </a:r>
          </a:p>
          <a:p>
            <a:pPr lvl="2" rtl="0">
              <a:spcAft>
                <a:spcPts val="230"/>
              </a:spcAft>
            </a:pPr>
            <a:r>
              <a:rPr lang="x-none" sz="1300" dirty="0"/>
              <a:t>Abrir el menú Configuración con el icono de configuración rápida.</a:t>
            </a:r>
          </a:p>
        </p:txBody>
      </p:sp>
    </p:spTree>
    <p:custDataLst>
      <p:tags r:id="rId1"/>
    </p:custDataLst>
    <p:extLst>
      <p:ext uri="{BB962C8B-B14F-4D97-AF65-F5344CB8AC3E}">
        <p14:creationId xmlns:p14="http://schemas.microsoft.com/office/powerpoint/2010/main" val="845801412"/>
      </p:ext>
    </p:extLst>
  </p:cSld>
  <p:clrMapOvr>
    <a:masterClrMapping/>
  </p:clrMapOvr>
  <p:transition spd="slow">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1" y="16272"/>
            <a:ext cx="9144000" cy="757551"/>
          </a:xfrm>
        </p:spPr>
        <p:txBody>
          <a:bodyPr/>
          <a:lstStyle/>
          <a:p>
            <a:pPr rtl="0"/>
            <a:r>
              <a:rPr lang="x-none" sz="1600">
                <a:latin typeface="Arial" charset="0"/>
              </a:rPr>
              <a:t>Interfaz táctil de Android</a:t>
            </a:r>
            <a:r>
              <a:rPr lang="en-US" altLang="en-US" sz="1600" dirty="0"/>
              <a:t/>
            </a:r>
            <a:br>
              <a:rPr lang="en-US" altLang="en-US" sz="1600" dirty="0"/>
            </a:br>
            <a:r>
              <a:rPr lang="x-none">
                <a:latin typeface="Arial" charset="0"/>
              </a:rPr>
              <a:t>Práctica de laboratorio: trabajar con Android</a:t>
            </a:r>
          </a:p>
        </p:txBody>
      </p:sp>
      <p:sp>
        <p:nvSpPr>
          <p:cNvPr id="2" name="TextBox 1">
            <a:extLst>
              <a:ext uri="{FF2B5EF4-FFF2-40B4-BE49-F238E27FC236}">
                <a16:creationId xmlns="" xmlns:c="http://schemas.openxmlformats.org/drawingml/2006/chart" xmlns:c15="http://schemas.microsoft.com/office/drawing/2012/chart" xmlns:a16="http://schemas.microsoft.com/office/drawing/2014/main" id="{8E3FDA66-5A61-4114-95F2-5575CF6D1E6F}"/>
              </a:ext>
            </a:extLst>
          </p:cNvPr>
          <p:cNvSpPr txBox="1"/>
          <p:nvPr/>
        </p:nvSpPr>
        <p:spPr>
          <a:xfrm>
            <a:off x="192018" y="889986"/>
            <a:ext cx="8510548" cy="923330"/>
          </a:xfrm>
          <a:prstGeom prst="rect">
            <a:avLst/>
          </a:prstGeom>
          <a:noFill/>
        </p:spPr>
        <p:txBody>
          <a:bodyPr wrap="square" rtlCol="0">
            <a:spAutoFit/>
          </a:bodyPr>
          <a:lstStyle/>
          <a:p>
            <a:pPr rtl="0"/>
            <a:r>
              <a:rPr lang="x-none"/>
              <a:t>En esta práctica de laboratorio, colocará aplicaciones y widgets en la pantalla de inicio y los moverá entre distintas pantallas. También creará carpetas. Por último, instalará y desinstalará aplicaciones del dispositivo Android. </a:t>
            </a:r>
          </a:p>
        </p:txBody>
      </p:sp>
    </p:spTree>
    <p:custDataLst>
      <p:tags r:id="rId1"/>
    </p:custDataLst>
    <p:extLst>
      <p:ext uri="{BB962C8B-B14F-4D97-AF65-F5344CB8AC3E}">
        <p14:creationId xmlns:p14="http://schemas.microsoft.com/office/powerpoint/2010/main" val="2086287715"/>
      </p:ext>
    </p:extLst>
  </p:cSld>
  <p:clrMapOvr>
    <a:masterClrMapping/>
  </p:clrMapOvr>
  <p:transition spd="slow">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latin typeface="Arial" charset="0"/>
              </a:rPr>
              <a:t>Interfaz táctil de Android</a:t>
            </a:r>
            <a:r>
              <a:rPr lang="en-US" altLang="en-US" sz="1600" dirty="0"/>
              <a:t/>
            </a:r>
            <a:br>
              <a:rPr lang="en-US" altLang="en-US" sz="1600" dirty="0"/>
            </a:br>
            <a:r>
              <a:rPr lang="x-none">
                <a:latin typeface="Arial" charset="0"/>
              </a:rPr>
              <a:t>Elementos de la pantalla de inicio</a:t>
            </a:r>
          </a:p>
        </p:txBody>
      </p:sp>
      <p:sp>
        <p:nvSpPr>
          <p:cNvPr id="8195" name="Rectangle 6"/>
          <p:cNvSpPr>
            <a:spLocks noGrp="1" noChangeArrowheads="1"/>
          </p:cNvSpPr>
          <p:nvPr>
            <p:ph idx="1"/>
          </p:nvPr>
        </p:nvSpPr>
        <p:spPr>
          <a:xfrm>
            <a:off x="179234" y="837816"/>
            <a:ext cx="9036000" cy="3765034"/>
          </a:xfrm>
        </p:spPr>
        <p:txBody>
          <a:bodyPr/>
          <a:lstStyle/>
          <a:p>
            <a:pPr rtl="0"/>
            <a:r>
              <a:rPr lang="x-none" dirty="0"/>
              <a:t>Interfaz de iOS</a:t>
            </a:r>
          </a:p>
          <a:p>
            <a:pPr lvl="1" rtl="0"/>
            <a:r>
              <a:rPr lang="x-none" dirty="0"/>
              <a:t>La interfaz de iOS</a:t>
            </a:r>
            <a:r>
              <a:rPr lang="x-none" baseline="30000" dirty="0"/>
              <a:t>®</a:t>
            </a:r>
            <a:r>
              <a:rPr lang="x-none" dirty="0"/>
              <a:t> funciona de manera similar a la interfaz de Android</a:t>
            </a:r>
            <a:r>
              <a:rPr lang="x-none" baseline="30000" dirty="0"/>
              <a:t>®</a:t>
            </a:r>
            <a:r>
              <a:rPr lang="x-none" dirty="0"/>
              <a:t>, pero existen diferencias muy importantes. </a:t>
            </a:r>
          </a:p>
          <a:p>
            <a:pPr lvl="2" rtl="0"/>
            <a:r>
              <a:rPr lang="x-none" dirty="0"/>
              <a:t>No hay íconos de navegación: en lugar de tocar íconos de navegación, se puede tener que presionar un botón físico. </a:t>
            </a:r>
          </a:p>
          <a:p>
            <a:pPr lvl="2" rtl="0"/>
            <a:r>
              <a:rPr lang="x-none" dirty="0"/>
              <a:t>No hay widgets: en las pantallas de los dispositivos iOS</a:t>
            </a:r>
            <a:r>
              <a:rPr lang="x-none" baseline="30000" dirty="0"/>
              <a:t>®</a:t>
            </a:r>
            <a:r>
              <a:rPr lang="x-none" dirty="0"/>
              <a:t>, solo se pueden instalar aplicaciones y demás contenido.</a:t>
            </a:r>
          </a:p>
          <a:p>
            <a:pPr lvl="2" rtl="0"/>
            <a:r>
              <a:rPr lang="x-none" dirty="0"/>
              <a:t>No hay </a:t>
            </a:r>
            <a:r>
              <a:rPr lang="x-none" spc="-30" dirty="0"/>
              <a:t>accesos directos: Las aplicaciones en la pantalla de inicio no son accesos directos, sino aplicaciones en sí </a:t>
            </a:r>
            <a:r>
              <a:rPr lang="x-none" dirty="0"/>
              <a:t>mismas.</a:t>
            </a:r>
          </a:p>
          <a:p>
            <a:pPr rtl="0"/>
            <a:r>
              <a:rPr lang="x-none" dirty="0"/>
              <a:t>Botón de inicio</a:t>
            </a:r>
          </a:p>
          <a:p>
            <a:pPr lvl="1" rtl="0"/>
            <a:r>
              <a:rPr lang="x-none" dirty="0"/>
              <a:t>A diferencia de Android</a:t>
            </a:r>
            <a:r>
              <a:rPr lang="x-none" baseline="30000" dirty="0"/>
              <a:t>®</a:t>
            </a:r>
            <a:r>
              <a:rPr lang="x-none" dirty="0"/>
              <a:t>, los dispositivos iOS</a:t>
            </a:r>
            <a:r>
              <a:rPr lang="x-none" baseline="30000" dirty="0"/>
              <a:t>®</a:t>
            </a:r>
            <a:r>
              <a:rPr lang="x-none" dirty="0"/>
              <a:t> no utilizan íconos de navegación para llevar a cabo funciones. </a:t>
            </a:r>
          </a:p>
          <a:p>
            <a:pPr lvl="1" rtl="0"/>
            <a:r>
              <a:rPr lang="x-none" dirty="0"/>
              <a:t>Algunas de las funciones comunes que realiza el botón de inicio son las siguientes:</a:t>
            </a:r>
          </a:p>
          <a:p>
            <a:pPr lvl="2" rtl="0"/>
            <a:r>
              <a:rPr lang="x-none" b="1" dirty="0"/>
              <a:t>Active el dispositivo</a:t>
            </a:r>
          </a:p>
          <a:p>
            <a:pPr lvl="2" rtl="0"/>
            <a:r>
              <a:rPr lang="x-none" b="1" dirty="0"/>
              <a:t>Vuelva a la pantalla de inicio.</a:t>
            </a:r>
          </a:p>
          <a:p>
            <a:pPr lvl="2" rtl="0"/>
            <a:r>
              <a:rPr lang="x-none" b="1" dirty="0"/>
              <a:t>Inicie Siri</a:t>
            </a:r>
            <a:r>
              <a:rPr lang="x-none" b="1" baseline="30000" dirty="0"/>
              <a:t>®</a:t>
            </a:r>
            <a:r>
              <a:rPr lang="x-none" b="1" dirty="0"/>
              <a:t> o el control por voz.</a:t>
            </a:r>
          </a:p>
        </p:txBody>
      </p:sp>
    </p:spTree>
    <p:custDataLst>
      <p:tags r:id="rId1"/>
    </p:custDataLst>
    <p:extLst>
      <p:ext uri="{BB962C8B-B14F-4D97-AF65-F5344CB8AC3E}">
        <p14:creationId xmlns:p14="http://schemas.microsoft.com/office/powerpoint/2010/main" val="1254657595"/>
      </p:ext>
    </p:extLst>
  </p:cSld>
  <p:clrMapOvr>
    <a:masterClrMapping/>
  </p:clrMapOvr>
  <p:transition spd="slow">
    <p:wip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latin typeface="Arial" charset="0"/>
              </a:rPr>
              <a:t>Interfaz táctil de iOS</a:t>
            </a:r>
            <a:r>
              <a:rPr lang="en-US" altLang="en-US" sz="1600" dirty="0"/>
              <a:t/>
            </a:r>
            <a:br>
              <a:rPr lang="en-US" altLang="en-US" sz="1600" dirty="0"/>
            </a:br>
            <a:r>
              <a:rPr lang="x-none">
                <a:latin typeface="Arial" charset="0"/>
              </a:rPr>
              <a:t>Elementos de la pantalla de inicio (cont.)</a:t>
            </a:r>
          </a:p>
        </p:txBody>
      </p:sp>
      <p:sp>
        <p:nvSpPr>
          <p:cNvPr id="8195" name="Rectangle 6"/>
          <p:cNvSpPr>
            <a:spLocks noGrp="1" noChangeArrowheads="1"/>
          </p:cNvSpPr>
          <p:nvPr>
            <p:ph idx="1"/>
          </p:nvPr>
        </p:nvSpPr>
        <p:spPr>
          <a:xfrm>
            <a:off x="179233" y="837816"/>
            <a:ext cx="8804345" cy="3765034"/>
          </a:xfrm>
        </p:spPr>
        <p:txBody>
          <a:bodyPr/>
          <a:lstStyle/>
          <a:p>
            <a:pPr rtl="0"/>
            <a:r>
              <a:rPr lang="x-none" sz="1400" dirty="0"/>
              <a:t>Centro de notificación de iOS</a:t>
            </a:r>
          </a:p>
          <a:p>
            <a:pPr lvl="1" rtl="0"/>
            <a:r>
              <a:rPr lang="x-none" sz="1200" dirty="0"/>
              <a:t>Los dispositivos iOS</a:t>
            </a:r>
            <a:r>
              <a:rPr lang="x-none" sz="1200" baseline="30000" dirty="0"/>
              <a:t>®</a:t>
            </a:r>
            <a:r>
              <a:rPr lang="x-none" sz="1200" dirty="0"/>
              <a:t> tienen un centro de notificación que muestra todas las alertas en una ubicación. </a:t>
            </a:r>
          </a:p>
          <a:p>
            <a:pPr rtl="0"/>
            <a:r>
              <a:rPr lang="x-none" sz="1400" dirty="0"/>
              <a:t>Configuraciones de uso frecuente</a:t>
            </a:r>
          </a:p>
          <a:p>
            <a:pPr lvl="1" rtl="0"/>
            <a:r>
              <a:rPr lang="x-none" sz="1200" dirty="0"/>
              <a:t>Los dispositivos iOS</a:t>
            </a:r>
            <a:r>
              <a:rPr lang="x-none" sz="1200" baseline="30000" dirty="0"/>
              <a:t>®</a:t>
            </a:r>
            <a:r>
              <a:rPr lang="x-none" sz="1200" dirty="0"/>
              <a:t> permiten que el usuario tenga acceso rápidamente a las configuraciones y los switches comunes, aun si están bloqueados.</a:t>
            </a:r>
          </a:p>
          <a:p>
            <a:pPr lvl="1" rtl="0"/>
            <a:r>
              <a:rPr lang="x-none" sz="1200" dirty="0"/>
              <a:t>Desde la pantalla de configuración de uso frecuente, un usuario puede:</a:t>
            </a:r>
          </a:p>
          <a:p>
            <a:pPr lvl="2" rtl="0"/>
            <a:r>
              <a:rPr lang="x-none" sz="1100" dirty="0"/>
              <a:t>Alternar las configuraciones de uso frecuente, como el modo de avión, Wifi, Bluetooth, el modo de no molestar y el bloqueo de rotación de pantalla</a:t>
            </a:r>
          </a:p>
          <a:p>
            <a:pPr lvl="2" rtl="0"/>
            <a:r>
              <a:rPr lang="x-none" sz="1100" dirty="0"/>
              <a:t>Ajustar el brillo de la pantalla</a:t>
            </a:r>
          </a:p>
          <a:p>
            <a:pPr lvl="2" rtl="0"/>
            <a:r>
              <a:rPr lang="x-none" sz="1100" dirty="0"/>
              <a:t>Controlar el reproductor de música</a:t>
            </a:r>
          </a:p>
          <a:p>
            <a:pPr lvl="2" rtl="0"/>
            <a:r>
              <a:rPr lang="x-none" sz="1100" dirty="0"/>
              <a:t>Acceder a Airdrop</a:t>
            </a:r>
          </a:p>
          <a:p>
            <a:pPr lvl="2" rtl="0"/>
            <a:r>
              <a:rPr lang="x-none" sz="1100" dirty="0"/>
              <a:t>Acceder a la linterna, el reloj, el calendario y la cámara</a:t>
            </a:r>
          </a:p>
          <a:p>
            <a:pPr rtl="0"/>
            <a:r>
              <a:rPr lang="x-none" sz="1400" dirty="0"/>
              <a:t>Spotlight de iOS</a:t>
            </a:r>
          </a:p>
          <a:p>
            <a:pPr lvl="1" rtl="0"/>
            <a:r>
              <a:rPr lang="x-none" sz="1200" dirty="0"/>
              <a:t>Spotlight muestra sugerencias de muchas fuentes, por ejemplo, Internet, iTunes</a:t>
            </a:r>
            <a:r>
              <a:rPr lang="x-none" sz="1200" baseline="30000" dirty="0"/>
              <a:t>®</a:t>
            </a:r>
            <a:r>
              <a:rPr lang="x-none" sz="1200" dirty="0"/>
              <a:t>, App Store, horarios de películas y ubicaciones cercanas.</a:t>
            </a:r>
          </a:p>
        </p:txBody>
      </p:sp>
    </p:spTree>
    <p:custDataLst>
      <p:tags r:id="rId1"/>
    </p:custDataLst>
    <p:extLst>
      <p:ext uri="{BB962C8B-B14F-4D97-AF65-F5344CB8AC3E}">
        <p14:creationId xmlns:p14="http://schemas.microsoft.com/office/powerpoint/2010/main" val="405847553"/>
      </p:ext>
    </p:extLst>
  </p:cSld>
  <p:clrMapOvr>
    <a:masterClrMapping/>
  </p:clrMapOvr>
  <p:transition spd="slow">
    <p:wip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1" y="16272"/>
            <a:ext cx="9144000" cy="757551"/>
          </a:xfrm>
        </p:spPr>
        <p:txBody>
          <a:bodyPr/>
          <a:lstStyle/>
          <a:p>
            <a:pPr rtl="0"/>
            <a:r>
              <a:rPr lang="x-none" sz="1600">
                <a:latin typeface="Arial" charset="0"/>
              </a:rPr>
              <a:t>Interfaz táctil de iOS</a:t>
            </a:r>
            <a:r>
              <a:rPr lang="en-US" altLang="en-US" sz="1600" dirty="0"/>
              <a:t/>
            </a:r>
            <a:br>
              <a:rPr lang="en-US" altLang="en-US" sz="1600" dirty="0"/>
            </a:br>
            <a:r>
              <a:rPr lang="x-none">
                <a:latin typeface="Arial" charset="0"/>
              </a:rPr>
              <a:t>Práctica de laboratorio: trabajar con iOS</a:t>
            </a:r>
          </a:p>
        </p:txBody>
      </p:sp>
      <p:sp>
        <p:nvSpPr>
          <p:cNvPr id="3" name="TextBox 2">
            <a:extLst>
              <a:ext uri="{FF2B5EF4-FFF2-40B4-BE49-F238E27FC236}">
                <a16:creationId xmlns="" xmlns:c="http://schemas.openxmlformats.org/drawingml/2006/chart" xmlns:c15="http://schemas.microsoft.com/office/drawing/2012/chart" xmlns:a16="http://schemas.microsoft.com/office/drawing/2014/main" id="{E5392D0A-307B-4398-9C7B-286B306A0698}"/>
              </a:ext>
            </a:extLst>
          </p:cNvPr>
          <p:cNvSpPr txBox="1"/>
          <p:nvPr/>
        </p:nvSpPr>
        <p:spPr>
          <a:xfrm>
            <a:off x="256824" y="892009"/>
            <a:ext cx="8587771" cy="923330"/>
          </a:xfrm>
          <a:prstGeom prst="rect">
            <a:avLst/>
          </a:prstGeom>
          <a:noFill/>
        </p:spPr>
        <p:txBody>
          <a:bodyPr wrap="square" rtlCol="0">
            <a:spAutoFit/>
          </a:bodyPr>
          <a:lstStyle/>
          <a:p>
            <a:pPr rtl="0"/>
            <a:r>
              <a:rPr lang="x-none"/>
              <a:t>En esta práctica de laboratorio, ubicará aplicaciones en la pantalla de inicio y las moverá a distintas pantallas de inicio. También creará carpetas. Por último, instalará una aplicación en el dispositivo iOS y la desinstalará.</a:t>
            </a:r>
          </a:p>
        </p:txBody>
      </p:sp>
    </p:spTree>
    <p:custDataLst>
      <p:tags r:id="rId1"/>
    </p:custDataLst>
    <p:extLst>
      <p:ext uri="{BB962C8B-B14F-4D97-AF65-F5344CB8AC3E}">
        <p14:creationId xmlns:p14="http://schemas.microsoft.com/office/powerpoint/2010/main" val="2510125380"/>
      </p:ext>
    </p:extLst>
  </p:cSld>
  <p:clrMapOvr>
    <a:masterClrMapping/>
  </p:clrMapOvr>
  <p:transition spd="slow">
    <p:wip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latin typeface="Arial" charset="0"/>
              </a:rPr>
              <a:t>Características comunes de los dispositivos móviles</a:t>
            </a:r>
            <a:r>
              <a:rPr lang="en-US" sz="1600" dirty="0">
                <a:latin typeface="Arial" charset="0"/>
              </a:rPr>
              <a:t/>
            </a:r>
            <a:br>
              <a:rPr lang="en-US" sz="1600" dirty="0">
                <a:latin typeface="Arial" charset="0"/>
              </a:rPr>
            </a:br>
            <a:r>
              <a:rPr lang="x-none">
                <a:latin typeface="Arial" charset="0"/>
              </a:rPr>
              <a:t>Orientación de la pantalla</a:t>
            </a:r>
          </a:p>
        </p:txBody>
      </p:sp>
      <p:sp>
        <p:nvSpPr>
          <p:cNvPr id="8195" name="Rectangle 6"/>
          <p:cNvSpPr>
            <a:spLocks noGrp="1" noChangeArrowheads="1"/>
          </p:cNvSpPr>
          <p:nvPr>
            <p:ph idx="1"/>
          </p:nvPr>
        </p:nvSpPr>
        <p:spPr>
          <a:xfrm>
            <a:off x="179233" y="773647"/>
            <a:ext cx="8804345" cy="3942731"/>
          </a:xfrm>
        </p:spPr>
        <p:txBody>
          <a:bodyPr/>
          <a:lstStyle/>
          <a:p>
            <a:pPr rtl="0"/>
            <a:r>
              <a:rPr lang="x-none"/>
              <a:t>Orientación de la pantalla</a:t>
            </a:r>
          </a:p>
          <a:p>
            <a:pPr lvl="1" rtl="0"/>
            <a:r>
              <a:rPr lang="x-none"/>
              <a:t>La mayoría de los dispositivos móviles se pueden utilizar en el modo vertical u horizontal. </a:t>
            </a:r>
          </a:p>
          <a:p>
            <a:pPr lvl="1" rtl="0"/>
            <a:r>
              <a:rPr lang="x-none"/>
              <a:t>Un sensor interno denominado acelerómetro detecta cómo se está sosteniendo el dispositivo y, con esa información, decide la orientación de la pantalla. </a:t>
            </a:r>
          </a:p>
          <a:p>
            <a:pPr lvl="2" rtl="0"/>
            <a:r>
              <a:rPr lang="x-none"/>
              <a:t>Cuando el dispositivo se cambia al modo horizontal, la aplicación de la cámara también adopta ese modo. </a:t>
            </a:r>
          </a:p>
          <a:p>
            <a:pPr lvl="1" rtl="0"/>
            <a:r>
              <a:rPr lang="x-none"/>
              <a:t>Algunos dispositivos poseen giroscopios para detectar mejor el movimiento. </a:t>
            </a:r>
          </a:p>
          <a:p>
            <a:pPr lvl="2" rtl="0"/>
            <a:r>
              <a:rPr lang="x-none"/>
              <a:t>Los giroscopios permiten que el dispositivo se utilice como mecanismo de control en los juegos de autos en los que el propio dispositivo actúa como volante.</a:t>
            </a:r>
          </a:p>
          <a:p>
            <a:pPr rtl="0"/>
            <a:r>
              <a:rPr lang="x-none"/>
              <a:t>Configuración de la rotación automática de pantalla de Android</a:t>
            </a:r>
          </a:p>
          <a:p>
            <a:pPr lvl="1" rtl="0"/>
            <a:r>
              <a:rPr lang="x-none"/>
              <a:t>Al utilizar un dispositivo Android, para habilitar la rotación automática, vaya a Configuración &gt; Pantalla &gt; Opciones avanzadas &gt; Pantalla de rotación automática.</a:t>
            </a:r>
          </a:p>
          <a:p>
            <a:pPr rtl="0"/>
            <a:r>
              <a:rPr lang="x-none"/>
              <a:t>Configuración de la rotación automática de pantalla de iOS</a:t>
            </a:r>
          </a:p>
          <a:p>
            <a:pPr lvl="1" rtl="0"/>
            <a:r>
              <a:rPr lang="x-none"/>
              <a:t>Al utilizar un dispositivo iOS, para habilitar la rotación automática, deslice el dedo hacia arriba desde la parte inferior de la pantalla y pulse el ícono de candado.</a:t>
            </a:r>
          </a:p>
        </p:txBody>
      </p:sp>
    </p:spTree>
    <p:custDataLst>
      <p:tags r:id="rId1"/>
    </p:custDataLst>
    <p:extLst>
      <p:ext uri="{BB962C8B-B14F-4D97-AF65-F5344CB8AC3E}">
        <p14:creationId xmlns:p14="http://schemas.microsoft.com/office/powerpoint/2010/main" val="1521850317"/>
      </p:ext>
    </p:extLst>
  </p:cSld>
  <p:clrMapOvr>
    <a:masterClrMapping/>
  </p:clrMapOvr>
  <p:transition spd="slow">
    <p:wip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latin typeface="Arial" charset="0"/>
              </a:rPr>
              <a:t>Características comunes de los dispositivos móviles</a:t>
            </a:r>
            <a:r>
              <a:rPr lang="en-US" sz="1600" dirty="0">
                <a:latin typeface="Arial" charset="0"/>
              </a:rPr>
              <a:t/>
            </a:r>
            <a:br>
              <a:rPr lang="en-US" sz="1600" dirty="0">
                <a:latin typeface="Arial" charset="0"/>
              </a:rPr>
            </a:br>
            <a:r>
              <a:rPr lang="x-none">
                <a:latin typeface="Arial" charset="0"/>
              </a:rPr>
              <a:t>Calibración de la pantalla</a:t>
            </a:r>
          </a:p>
        </p:txBody>
      </p:sp>
      <p:sp>
        <p:nvSpPr>
          <p:cNvPr id="8195" name="Rectangle 6"/>
          <p:cNvSpPr>
            <a:spLocks noGrp="1" noChangeArrowheads="1"/>
          </p:cNvSpPr>
          <p:nvPr>
            <p:ph idx="1"/>
          </p:nvPr>
        </p:nvSpPr>
        <p:spPr>
          <a:xfrm>
            <a:off x="179233" y="773647"/>
            <a:ext cx="8804345" cy="3942731"/>
          </a:xfrm>
        </p:spPr>
        <p:txBody>
          <a:bodyPr/>
          <a:lstStyle/>
          <a:p>
            <a:pPr rtl="0"/>
            <a:r>
              <a:rPr lang="x-none"/>
              <a:t>Calibración </a:t>
            </a:r>
            <a:r>
              <a:rPr lang="x-none">
                <a:latin typeface="Arial" charset="0"/>
              </a:rPr>
              <a:t>de la pantalla</a:t>
            </a:r>
          </a:p>
          <a:p>
            <a:pPr lvl="1" rtl="0"/>
            <a:r>
              <a:rPr lang="x-none"/>
              <a:t>Cuando la luz solar dificulta la lectura de la pantalla, aumente el brillo. </a:t>
            </a:r>
          </a:p>
          <a:p>
            <a:pPr lvl="1" rtl="0"/>
            <a:r>
              <a:rPr lang="x-none"/>
              <a:t>En cambio, si lee un libro en un dispositivo móvil por la noche, le será útil disminuir el brillo. </a:t>
            </a:r>
          </a:p>
          <a:p>
            <a:pPr lvl="1" rtl="0"/>
            <a:r>
              <a:rPr lang="x-none"/>
              <a:t>Algunos dispositivos móviles se pueden configurar para que el brillo se ajuste de manera automática según la cantidad de luz del entorno. </a:t>
            </a:r>
          </a:p>
          <a:p>
            <a:pPr lvl="2" rtl="0"/>
            <a:r>
              <a:rPr lang="x-none"/>
              <a:t>Para esto, el dispositivo debe contar con un sensor de luz.</a:t>
            </a:r>
          </a:p>
          <a:p>
            <a:pPr rtl="0"/>
            <a:r>
              <a:rPr lang="x-none"/>
              <a:t>Menú de brillo en Android</a:t>
            </a:r>
          </a:p>
          <a:p>
            <a:pPr lvl="1" rtl="0"/>
            <a:r>
              <a:rPr lang="x-none"/>
              <a:t>En los dispositivos con Android, para configurar el brillo de la pantalla, vaya Configuración &gt; Pantalla &gt; Brillo, y ajuste el brillo en el nivel deseado.</a:t>
            </a:r>
            <a:r>
              <a:rPr lang="x-none" sz="1600" b="1"/>
              <a:t> </a:t>
            </a:r>
          </a:p>
          <a:p>
            <a:pPr rtl="0"/>
            <a:r>
              <a:rPr lang="x-none"/>
              <a:t>Menú de brillo y pantalla en iOS</a:t>
            </a:r>
          </a:p>
          <a:p>
            <a:pPr lvl="1" rtl="0"/>
            <a:r>
              <a:rPr lang="x-none"/>
              <a:t>En los dispositivos con iOS, para configurar el brillo de la pantalla, deslice hacia arriba desde la parte inferior de la pantalla y mueva la barra de brillo hacia arriba o hacia abajo para modificarlo.</a:t>
            </a:r>
          </a:p>
        </p:txBody>
      </p:sp>
    </p:spTree>
    <p:custDataLst>
      <p:tags r:id="rId1"/>
    </p:custDataLst>
    <p:extLst>
      <p:ext uri="{BB962C8B-B14F-4D97-AF65-F5344CB8AC3E}">
        <p14:creationId xmlns:p14="http://schemas.microsoft.com/office/powerpoint/2010/main" val="3120721108"/>
      </p:ext>
    </p:extLst>
  </p:cSld>
  <p:clrMapOvr>
    <a:masterClrMapping/>
  </p:clrMapOvr>
  <p:transition spd="slow">
    <p:wip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latin typeface="Arial" charset="0"/>
              </a:rPr>
              <a:t>Características comunes de los dispositivos móviles</a:t>
            </a:r>
            <a:r>
              <a:rPr lang="en-US" sz="1600" dirty="0">
                <a:latin typeface="Arial" charset="0"/>
              </a:rPr>
              <a:t/>
            </a:r>
            <a:br>
              <a:rPr lang="en-US" sz="1600" dirty="0">
                <a:latin typeface="Arial" charset="0"/>
              </a:rPr>
            </a:br>
            <a:r>
              <a:rPr lang="x-none">
                <a:latin typeface="Arial" charset="0"/>
              </a:rPr>
              <a:t>GPS</a:t>
            </a:r>
          </a:p>
        </p:txBody>
      </p:sp>
      <p:sp>
        <p:nvSpPr>
          <p:cNvPr id="8195" name="Rectangle 6"/>
          <p:cNvSpPr>
            <a:spLocks noGrp="1" noChangeArrowheads="1"/>
          </p:cNvSpPr>
          <p:nvPr>
            <p:ph idx="1"/>
          </p:nvPr>
        </p:nvSpPr>
        <p:spPr>
          <a:xfrm>
            <a:off x="179233" y="773647"/>
            <a:ext cx="8964767" cy="3942731"/>
          </a:xfrm>
        </p:spPr>
        <p:txBody>
          <a:bodyPr/>
          <a:lstStyle/>
          <a:p>
            <a:pPr rtl="0"/>
            <a:r>
              <a:rPr lang="x-none" sz="1400" dirty="0"/>
              <a:t>GPS</a:t>
            </a:r>
          </a:p>
          <a:p>
            <a:pPr lvl="1" rtl="0"/>
            <a:r>
              <a:rPr lang="x-none" sz="1200" dirty="0"/>
              <a:t>El Sistema de posicionamiento global (GPS) es un sistema de navegación que determina la hora y la ubicación del dispositivo por medio de mensajes que se envían desde satélites espaciales y de un receptor en la Tierra. </a:t>
            </a:r>
          </a:p>
          <a:p>
            <a:pPr lvl="1" rtl="0"/>
            <a:r>
              <a:rPr lang="x-none" sz="1200" dirty="0"/>
              <a:t>El receptor de radio de un GPS utiliza, al menos, cuatro satélites para calcular la posición de este según los mensajes. </a:t>
            </a:r>
          </a:p>
          <a:p>
            <a:pPr lvl="1" rtl="0"/>
            <a:r>
              <a:rPr lang="x-none" sz="1200" dirty="0"/>
              <a:t>Los servicios de GPS permiten que los distribuidores de aplicaciones y el sitio web conozcan la ubicación de un dispositivo y ofrezcan servicios específicos para la ubicación, lo que se denomina geotracking.</a:t>
            </a:r>
          </a:p>
          <a:p>
            <a:pPr lvl="1" rtl="0"/>
            <a:r>
              <a:rPr lang="x-none" sz="1200" dirty="0"/>
              <a:t>Los sistemas de posicionamiento interior (IPS) pueden determinar la ubicación del dispositivo al triangular su proximidad a otras señales de radio, como puntos de acceso Wi-Fi.</a:t>
            </a:r>
          </a:p>
          <a:p>
            <a:pPr rtl="0"/>
            <a:r>
              <a:rPr lang="x-none" sz="1400" dirty="0"/>
              <a:t>Servicios de ubicación de Android</a:t>
            </a:r>
          </a:p>
          <a:p>
            <a:pPr lvl="1" rtl="0"/>
            <a:r>
              <a:rPr lang="x-none" sz="1200" dirty="0"/>
              <a:t>Para activar el GPS en dispositivos con Android, utilice Configuración &gt; Ubicación &gt; Tocar la opción para activar los servicios de ubicación.</a:t>
            </a:r>
          </a:p>
          <a:p>
            <a:pPr rtl="0"/>
            <a:r>
              <a:rPr lang="x-none" sz="1400" dirty="0"/>
              <a:t>Servicios de ubicación de iOS</a:t>
            </a:r>
          </a:p>
          <a:p>
            <a:pPr lvl="1" rtl="0"/>
            <a:r>
              <a:rPr lang="x-none" sz="1200" dirty="0"/>
              <a:t>Para activar el GPS en dispositivos con iOS, utilice Configuración &gt; Privacidad &gt; Servicios de ubicación &gt; Activar servicios de ubicación.</a:t>
            </a:r>
          </a:p>
        </p:txBody>
      </p:sp>
    </p:spTree>
    <p:custDataLst>
      <p:tags r:id="rId1"/>
    </p:custDataLst>
    <p:extLst>
      <p:ext uri="{BB962C8B-B14F-4D97-AF65-F5344CB8AC3E}">
        <p14:creationId xmlns:p14="http://schemas.microsoft.com/office/powerpoint/2010/main" val="3624812756"/>
      </p:ext>
    </p:extLst>
  </p:cSld>
  <p:clrMapOvr>
    <a:masterClrMapping/>
  </p:clrMapOvr>
  <p:transition spd="slow">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1" y="16272"/>
            <a:ext cx="9144000" cy="757551"/>
          </a:xfrm>
        </p:spPr>
        <p:txBody>
          <a:bodyPr/>
          <a:lstStyle/>
          <a:p>
            <a:pPr rtl="0"/>
            <a:r>
              <a:rPr lang="x-none" sz="1600">
                <a:latin typeface="Arial" charset="0"/>
              </a:rPr>
              <a:t>Características comunes de los dispositivos móviles</a:t>
            </a:r>
            <a:r>
              <a:rPr lang="en-US" altLang="en-US" sz="1600" dirty="0"/>
              <a:t/>
            </a:r>
            <a:br>
              <a:rPr lang="en-US" altLang="en-US" sz="1600" dirty="0"/>
            </a:br>
            <a:r>
              <a:rPr lang="x-none">
                <a:latin typeface="Arial" charset="0"/>
              </a:rPr>
              <a:t>Práctica de laboratorio: características de los dispositivos móviles</a:t>
            </a:r>
          </a:p>
        </p:txBody>
      </p:sp>
      <p:sp>
        <p:nvSpPr>
          <p:cNvPr id="3" name="TextBox 2">
            <a:extLst>
              <a:ext uri="{FF2B5EF4-FFF2-40B4-BE49-F238E27FC236}">
                <a16:creationId xmlns="" xmlns:c="http://schemas.openxmlformats.org/drawingml/2006/chart" xmlns:c15="http://schemas.microsoft.com/office/drawing/2012/chart" xmlns:a16="http://schemas.microsoft.com/office/drawing/2014/main" id="{B37D14AE-D866-43D0-B5AF-DB51D5F510C8}"/>
              </a:ext>
            </a:extLst>
          </p:cNvPr>
          <p:cNvSpPr txBox="1"/>
          <p:nvPr/>
        </p:nvSpPr>
        <p:spPr>
          <a:xfrm>
            <a:off x="176252" y="836887"/>
            <a:ext cx="8681998" cy="646331"/>
          </a:xfrm>
          <a:prstGeom prst="rect">
            <a:avLst/>
          </a:prstGeom>
          <a:noFill/>
        </p:spPr>
        <p:txBody>
          <a:bodyPr wrap="square" rtlCol="0">
            <a:spAutoFit/>
          </a:bodyPr>
          <a:lstStyle/>
          <a:p>
            <a:pPr rtl="0"/>
            <a:r>
              <a:rPr lang="x-none" dirty="0"/>
              <a:t>En esta práctica de laboratorio, aprenderá sobre las características de los dispositivos móviles.</a:t>
            </a:r>
          </a:p>
        </p:txBody>
      </p:sp>
    </p:spTree>
    <p:custDataLst>
      <p:tags r:id="rId1"/>
    </p:custDataLst>
    <p:extLst>
      <p:ext uri="{BB962C8B-B14F-4D97-AF65-F5344CB8AC3E}">
        <p14:creationId xmlns:p14="http://schemas.microsoft.com/office/powerpoint/2010/main" val="41016669"/>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6521586" cy="1802391"/>
          </a:xfrm>
        </p:spPr>
        <p:txBody>
          <a:bodyPr/>
          <a:lstStyle/>
          <a:p>
            <a:pPr rtl="0"/>
            <a:r>
              <a:rPr lang="x-none" dirty="0">
                <a:solidFill>
                  <a:schemeClr val="accent5">
                    <a:lumMod val="40000"/>
                    <a:lumOff val="60000"/>
                  </a:schemeClr>
                </a:solidFill>
              </a:rPr>
              <a:t>Capítulo 12: Sistemas operativos móviles, Linux y OSX</a:t>
            </a:r>
          </a:p>
        </p:txBody>
      </p:sp>
      <p:sp>
        <p:nvSpPr>
          <p:cNvPr id="3" name="Rectangle 2"/>
          <p:cNvSpPr/>
          <p:nvPr/>
        </p:nvSpPr>
        <p:spPr>
          <a:xfrm>
            <a:off x="628650" y="3436035"/>
            <a:ext cx="5303520" cy="369332"/>
          </a:xfrm>
          <a:prstGeom prst="rect">
            <a:avLst/>
          </a:prstGeom>
        </p:spPr>
        <p:txBody>
          <a:bodyPr wrap="square">
            <a:spAutoFit/>
          </a:bodyPr>
          <a:lstStyle/>
          <a:p>
            <a:pPr rtl="0"/>
            <a:r>
              <a:rPr lang="x-none" b="1" dirty="0">
                <a:solidFill>
                  <a:schemeClr val="bg2">
                    <a:lumMod val="40000"/>
                    <a:lumOff val="60000"/>
                  </a:schemeClr>
                </a:solidFill>
              </a:rPr>
              <a:t>Guía de planificación de IT Essentials 7.0</a:t>
            </a:r>
          </a:p>
        </p:txBody>
      </p:sp>
    </p:spTree>
    <p:custDataLst>
      <p:tags r:id="rId1"/>
    </p:custDataLst>
    <p:extLst>
      <p:ext uri="{BB962C8B-B14F-4D97-AF65-F5344CB8AC3E}">
        <p14:creationId xmlns:p14="http://schemas.microsoft.com/office/powerpoint/2010/main" val="914249568"/>
      </p:ext>
    </p:extLst>
  </p:cSld>
  <p:clrMapOvr>
    <a:masterClrMapping/>
  </p:clrMapOvr>
  <p:transition spd="slow">
    <p:wip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latin typeface="Arial" charset="0"/>
              </a:rPr>
              <a:t>Características comunes de los dispositivos móviles</a:t>
            </a:r>
            <a:r>
              <a:rPr lang="en-US" sz="1600" dirty="0">
                <a:latin typeface="Arial" charset="0"/>
              </a:rPr>
              <a:t/>
            </a:r>
            <a:br>
              <a:rPr lang="en-US" sz="1600" dirty="0">
                <a:latin typeface="Arial" charset="0"/>
              </a:rPr>
            </a:br>
            <a:r>
              <a:rPr lang="x-none">
                <a:latin typeface="Arial" charset="0"/>
              </a:rPr>
              <a:t>Llamada Wifi</a:t>
            </a:r>
          </a:p>
        </p:txBody>
      </p:sp>
      <p:sp>
        <p:nvSpPr>
          <p:cNvPr id="8195" name="Rectangle 6"/>
          <p:cNvSpPr>
            <a:spLocks noGrp="1" noChangeArrowheads="1"/>
          </p:cNvSpPr>
          <p:nvPr>
            <p:ph idx="1"/>
          </p:nvPr>
        </p:nvSpPr>
        <p:spPr>
          <a:xfrm>
            <a:off x="179233" y="773647"/>
            <a:ext cx="8964767" cy="3942731"/>
          </a:xfrm>
        </p:spPr>
        <p:txBody>
          <a:bodyPr/>
          <a:lstStyle/>
          <a:p>
            <a:pPr rtl="0"/>
            <a:r>
              <a:rPr lang="x-none" dirty="0"/>
              <a:t>Llamada Wifi</a:t>
            </a:r>
          </a:p>
          <a:p>
            <a:pPr lvl="1" rtl="0"/>
            <a:r>
              <a:rPr lang="x-none" dirty="0"/>
              <a:t>En lugar de utilizar la red de un proveedor de servicios de telefonía móvil, los smartphones modernos pueden utilizar Internet para transportar las llamadas de voz aprovechando una zona de cobertura Wifi local. </a:t>
            </a:r>
          </a:p>
          <a:p>
            <a:pPr lvl="2" rtl="0"/>
            <a:r>
              <a:rPr lang="x-none" dirty="0"/>
              <a:t>Si no hay una zona de cobertura wifi dentro del alcance, el teléfono utilizará la red de un proveedor de servicios de telefonía móvil para transportar las llamadas de voz.</a:t>
            </a:r>
          </a:p>
          <a:p>
            <a:pPr lvl="1" rtl="0"/>
            <a:r>
              <a:rPr lang="x-none" dirty="0"/>
              <a:t>La llamada wifi es muy útil en áreas con escasa cobertura de celulares, ya que utiliza una zona de cobertura wifi para cubrir las brechas. </a:t>
            </a:r>
          </a:p>
          <a:p>
            <a:pPr lvl="2" rtl="0"/>
            <a:r>
              <a:rPr lang="x-none" dirty="0"/>
              <a:t>La </a:t>
            </a:r>
            <a:r>
              <a:rPr lang="x-none" spc="-30" dirty="0"/>
              <a:t>zona de cobertura Wifi debe garantizar una velocidad de al menos 1 Mbps para que la calidad de la llamada sea óptima.</a:t>
            </a:r>
          </a:p>
          <a:p>
            <a:pPr rtl="0"/>
            <a:r>
              <a:rPr lang="x-none" dirty="0"/>
              <a:t>Llamadas a través de una red wifi en Android</a:t>
            </a:r>
          </a:p>
          <a:p>
            <a:pPr lvl="1" rtl="0"/>
            <a:r>
              <a:rPr lang="x-none" dirty="0"/>
              <a:t>Para activar las llamadas Wifi en Android, vaya a </a:t>
            </a:r>
            <a:r>
              <a:rPr lang="x-none" sz="1400" b="1" dirty="0"/>
              <a:t>Configuración &gt; Más </a:t>
            </a:r>
            <a:r>
              <a:rPr lang="x-none" sz="1400" dirty="0"/>
              <a:t>(en la sección de conexión inalámbrica y redes) </a:t>
            </a:r>
            <a:r>
              <a:rPr lang="x-none" sz="1400" b="1" dirty="0"/>
              <a:t>&gt; Llamadas Wifi &gt;</a:t>
            </a:r>
            <a:r>
              <a:rPr lang="x-none" sz="1400" dirty="0"/>
              <a:t> Toque para activar la opción.</a:t>
            </a:r>
          </a:p>
          <a:p>
            <a:pPr rtl="0"/>
            <a:r>
              <a:rPr lang="x-none" dirty="0"/>
              <a:t>Habilitación de llamadas a través de una red wifi en iOS </a:t>
            </a:r>
          </a:p>
          <a:p>
            <a:pPr lvl="1" rtl="0"/>
            <a:r>
              <a:rPr lang="x-none" dirty="0"/>
              <a:t>Para habilitar la llamada Wifi en iOS, vaya a </a:t>
            </a:r>
            <a:r>
              <a:rPr lang="x-none" b="1" dirty="0"/>
              <a:t>Configuración &gt; Teléfono</a:t>
            </a:r>
            <a:r>
              <a:rPr lang="x-none" dirty="0"/>
              <a:t> y active las llamadas Wifi.</a:t>
            </a:r>
          </a:p>
        </p:txBody>
      </p:sp>
    </p:spTree>
    <p:custDataLst>
      <p:tags r:id="rId1"/>
    </p:custDataLst>
    <p:extLst>
      <p:ext uri="{BB962C8B-B14F-4D97-AF65-F5344CB8AC3E}">
        <p14:creationId xmlns:p14="http://schemas.microsoft.com/office/powerpoint/2010/main" val="3978585060"/>
      </p:ext>
    </p:extLst>
  </p:cSld>
  <p:clrMapOvr>
    <a:masterClrMapping/>
  </p:clrMapOvr>
  <p:transition spd="slow">
    <p:wip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latin typeface="Arial" charset="0"/>
              </a:rPr>
              <a:t>Características comunes de los dispositivos móviles</a:t>
            </a:r>
            <a:r>
              <a:rPr lang="en-US" sz="1600" dirty="0">
                <a:latin typeface="Arial" charset="0"/>
              </a:rPr>
              <a:t/>
            </a:r>
            <a:br>
              <a:rPr lang="en-US" sz="1600" dirty="0">
                <a:latin typeface="Arial" charset="0"/>
              </a:rPr>
            </a:br>
            <a:r>
              <a:rPr lang="x-none">
                <a:latin typeface="Arial" charset="0"/>
              </a:rPr>
              <a:t>Pago NFC</a:t>
            </a:r>
          </a:p>
        </p:txBody>
      </p:sp>
      <p:sp>
        <p:nvSpPr>
          <p:cNvPr id="8195" name="Rectangle 6"/>
          <p:cNvSpPr>
            <a:spLocks noGrp="1" noChangeArrowheads="1"/>
          </p:cNvSpPr>
          <p:nvPr>
            <p:ph idx="1"/>
          </p:nvPr>
        </p:nvSpPr>
        <p:spPr>
          <a:xfrm>
            <a:off x="179233" y="773647"/>
            <a:ext cx="8804345" cy="3942731"/>
          </a:xfrm>
        </p:spPr>
        <p:txBody>
          <a:bodyPr/>
          <a:lstStyle/>
          <a:p>
            <a:pPr rtl="0"/>
            <a:r>
              <a:rPr lang="x-none" dirty="0"/>
              <a:t>Los pagos móviles son los pagos realizados a través de un teléfono móvil. </a:t>
            </a:r>
          </a:p>
          <a:p>
            <a:pPr lvl="1" rtl="0"/>
            <a:r>
              <a:rPr lang="x-none" b="1" dirty="0"/>
              <a:t>Pagos transaccionales basados en SMS premium</a:t>
            </a:r>
            <a:r>
              <a:rPr lang="x-none" dirty="0"/>
              <a:t>: los consumidores envían un mensaje SMS al número de teléfono especial de un proveedor que contiene una solicitud de pago, y se informa al vendedor de que se ha recibido el pago y tiene autorización para enviar los productos.</a:t>
            </a:r>
            <a:r>
              <a:rPr lang="x-none" b="1" dirty="0"/>
              <a:t> </a:t>
            </a:r>
          </a:p>
          <a:p>
            <a:pPr lvl="1" rtl="0"/>
            <a:r>
              <a:rPr lang="x-none" b="1" dirty="0"/>
              <a:t>Facturación móvil directa</a:t>
            </a:r>
            <a:r>
              <a:rPr lang="x-none" dirty="0"/>
              <a:t>: Usando una opción móvil de facturación durante el pago, un usuario se identifica (generalmente con una autenticación con dos factores) y permite agregar el cobro en la factura de servicios móviles.</a:t>
            </a:r>
            <a:r>
              <a:rPr lang="x-none" b="1" dirty="0"/>
              <a:t> </a:t>
            </a:r>
          </a:p>
          <a:p>
            <a:pPr lvl="1" rtl="0"/>
            <a:r>
              <a:rPr lang="x-none" b="1" dirty="0"/>
              <a:t>Pagos web móviles</a:t>
            </a:r>
            <a:r>
              <a:rPr lang="x-none" dirty="0"/>
              <a:t>: El consumidor utiliza la red o las aplicaciones dedicadas para completar la transacción.</a:t>
            </a:r>
            <a:r>
              <a:rPr lang="x-none" b="1" dirty="0"/>
              <a:t> </a:t>
            </a:r>
          </a:p>
          <a:p>
            <a:pPr lvl="1" rtl="0"/>
            <a:r>
              <a:rPr lang="x-none" b="1" dirty="0"/>
              <a:t>NFC sin contacto (comunicación de campo cercana)</a:t>
            </a:r>
            <a:r>
              <a:rPr lang="x-none" dirty="0"/>
              <a:t>:</a:t>
            </a:r>
            <a:r>
              <a:rPr lang="x-none" b="1" dirty="0"/>
              <a:t> </a:t>
            </a:r>
            <a:r>
              <a:rPr lang="x-none" dirty="0"/>
              <a:t>este método se utiliza principalmente en transacciones de almacenamiento físico en las que un consumidor paga por productos o servicios moviendo el teléfono cerca del sistema de pago.</a:t>
            </a:r>
          </a:p>
        </p:txBody>
      </p:sp>
    </p:spTree>
    <p:custDataLst>
      <p:tags r:id="rId1"/>
    </p:custDataLst>
    <p:extLst>
      <p:ext uri="{BB962C8B-B14F-4D97-AF65-F5344CB8AC3E}">
        <p14:creationId xmlns:p14="http://schemas.microsoft.com/office/powerpoint/2010/main" val="1743499643"/>
      </p:ext>
    </p:extLst>
  </p:cSld>
  <p:clrMapOvr>
    <a:masterClrMapping/>
  </p:clrMapOvr>
  <p:transition spd="slow">
    <p:wip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dirty="0" smtClean="0">
                <a:latin typeface="Arial" charset="0"/>
              </a:rPr>
              <a:t>Características</a:t>
            </a:r>
            <a:r>
              <a:rPr lang="en-US" sz="1600" dirty="0" smtClean="0">
                <a:latin typeface="Arial" charset="0"/>
              </a:rPr>
              <a:t> </a:t>
            </a:r>
            <a:r>
              <a:rPr lang="x-none" sz="1600" dirty="0" smtClean="0">
                <a:latin typeface="Arial" charset="0"/>
              </a:rPr>
              <a:t>comunes </a:t>
            </a:r>
            <a:r>
              <a:rPr lang="x-none" sz="1600" dirty="0">
                <a:latin typeface="Arial" charset="0"/>
              </a:rPr>
              <a:t>de dispositivos </a:t>
            </a:r>
            <a:r>
              <a:rPr lang="x-none" sz="1600" dirty="0" smtClean="0">
                <a:latin typeface="Arial" charset="0"/>
              </a:rPr>
              <a:t>móviles</a:t>
            </a:r>
            <a:r>
              <a:rPr lang="en-US" sz="1600" dirty="0" smtClean="0">
                <a:latin typeface="Arial" charset="0"/>
              </a:rPr>
              <a:t> </a:t>
            </a:r>
            <a:br>
              <a:rPr lang="en-US" sz="1600" dirty="0" smtClean="0">
                <a:latin typeface="Arial" charset="0"/>
              </a:rPr>
            </a:br>
            <a:r>
              <a:rPr lang="x-none" dirty="0" smtClean="0">
                <a:latin typeface="Arial" charset="0"/>
              </a:rPr>
              <a:t>red </a:t>
            </a:r>
            <a:r>
              <a:rPr lang="x-none" dirty="0">
                <a:latin typeface="Arial" charset="0"/>
              </a:rPr>
              <a:t>privada virtual</a:t>
            </a:r>
          </a:p>
        </p:txBody>
      </p:sp>
      <p:sp>
        <p:nvSpPr>
          <p:cNvPr id="8195" name="Rectangle 6"/>
          <p:cNvSpPr>
            <a:spLocks noGrp="1" noChangeArrowheads="1"/>
          </p:cNvSpPr>
          <p:nvPr>
            <p:ph idx="1"/>
          </p:nvPr>
        </p:nvSpPr>
        <p:spPr>
          <a:xfrm>
            <a:off x="179233" y="773647"/>
            <a:ext cx="8804345" cy="3942731"/>
          </a:xfrm>
        </p:spPr>
        <p:txBody>
          <a:bodyPr/>
          <a:lstStyle/>
          <a:p>
            <a:pPr rtl="0"/>
            <a:r>
              <a:rPr lang="x-none" dirty="0"/>
              <a:t>Una red privada virtual (VPN) es una red privada que utiliza una red pública (por lo general, Internet) para conectar sitios o usuarios remotos entre sí. </a:t>
            </a:r>
          </a:p>
          <a:p>
            <a:pPr rtl="0"/>
            <a:r>
              <a:rPr lang="x-none" dirty="0"/>
              <a:t>Muchas empresas crean sus propias redes privadas virtuales (VPN) para satisfacer las necesidades de los trabajadores remotos y las oficinas lejanas.</a:t>
            </a:r>
          </a:p>
          <a:p>
            <a:pPr lvl="1" rtl="0"/>
            <a:r>
              <a:rPr lang="x-none" dirty="0"/>
              <a:t>Cuando se establece una VPN de un cliente a un servidor, el cliente accede a la red detrás del servidor, como si estuviera conectado directamente a esa red. </a:t>
            </a:r>
          </a:p>
          <a:p>
            <a:pPr lvl="1" rtl="0"/>
            <a:r>
              <a:rPr lang="x-none" dirty="0"/>
              <a:t>Debido a que los protocolos de VPN también permiten el cifrado de datos, la comunicación entre el cliente y el servidor es segura.</a:t>
            </a:r>
          </a:p>
          <a:p>
            <a:pPr rtl="0"/>
            <a:r>
              <a:rPr lang="x-none" dirty="0"/>
              <a:t>Configuración de una conexión VPN en Android</a:t>
            </a:r>
          </a:p>
          <a:p>
            <a:pPr lvl="1" rtl="0"/>
            <a:r>
              <a:rPr lang="x-none" dirty="0"/>
              <a:t>Para crear una nueva conexión de VPN en Android, vaya a</a:t>
            </a:r>
            <a:r>
              <a:rPr lang="x-none" b="1" dirty="0"/>
              <a:t> Configuración &gt; Más</a:t>
            </a:r>
            <a:r>
              <a:rPr lang="x-none" dirty="0"/>
              <a:t> (en la sección de conexión inalámbrica y redes) </a:t>
            </a:r>
            <a:r>
              <a:rPr lang="x-none" b="1" dirty="0"/>
              <a:t>&gt; VPN &gt;</a:t>
            </a:r>
            <a:r>
              <a:rPr lang="x-none" dirty="0"/>
              <a:t> Toque el signo + para agregar una conexión de VPN.</a:t>
            </a:r>
          </a:p>
          <a:p>
            <a:pPr rtl="0"/>
            <a:r>
              <a:rPr lang="x-none" dirty="0"/>
              <a:t>Configuración de una conexión VPN en iOS</a:t>
            </a:r>
          </a:p>
          <a:p>
            <a:pPr lvl="1" rtl="0"/>
            <a:r>
              <a:rPr lang="x-none" dirty="0"/>
              <a:t>Para crear una nueva conexión de VPN en iOS, vaya </a:t>
            </a:r>
            <a:r>
              <a:rPr lang="x-none" dirty="0" smtClean="0"/>
              <a:t>a </a:t>
            </a:r>
            <a:r>
              <a:rPr lang="x-none" b="1" dirty="0" smtClean="0"/>
              <a:t>Configuración </a:t>
            </a:r>
            <a:r>
              <a:rPr lang="x-none" b="1" dirty="0"/>
              <a:t>&gt; General &gt; VPN &gt;</a:t>
            </a:r>
            <a:r>
              <a:rPr lang="x-none" dirty="0"/>
              <a:t> Agregar configuración VPN.</a:t>
            </a:r>
          </a:p>
          <a:p>
            <a:endParaRPr lang="en-US" dirty="0"/>
          </a:p>
        </p:txBody>
      </p:sp>
    </p:spTree>
    <p:custDataLst>
      <p:tags r:id="rId1"/>
    </p:custDataLst>
    <p:extLst>
      <p:ext uri="{BB962C8B-B14F-4D97-AF65-F5344CB8AC3E}">
        <p14:creationId xmlns:p14="http://schemas.microsoft.com/office/powerpoint/2010/main" val="3952957614"/>
      </p:ext>
    </p:extLst>
  </p:cSld>
  <p:clrMapOvr>
    <a:masterClrMapping/>
  </p:clrMapOvr>
  <p:transition spd="slow">
    <p:wip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latin typeface="Arial" charset="0"/>
              </a:rPr>
              <a:t>Características comunes de dispositivos móviles</a:t>
            </a:r>
            <a:r>
              <a:rPr lang="en-US" sz="1600" dirty="0">
                <a:latin typeface="Arial" charset="0"/>
              </a:rPr>
              <a:t/>
            </a:r>
            <a:br>
              <a:rPr lang="en-US" sz="1600" dirty="0">
                <a:latin typeface="Arial" charset="0"/>
              </a:rPr>
            </a:br>
            <a:r>
              <a:rPr lang="x-none">
                <a:latin typeface="Arial" charset="0"/>
              </a:rPr>
              <a:t>Asistentes virtuales</a:t>
            </a:r>
          </a:p>
        </p:txBody>
      </p:sp>
      <p:sp>
        <p:nvSpPr>
          <p:cNvPr id="8195" name="Rectangle 6"/>
          <p:cNvSpPr>
            <a:spLocks noGrp="1" noChangeArrowheads="1"/>
          </p:cNvSpPr>
          <p:nvPr>
            <p:ph idx="1"/>
          </p:nvPr>
        </p:nvSpPr>
        <p:spPr>
          <a:xfrm>
            <a:off x="179233" y="773647"/>
            <a:ext cx="8804345" cy="3942731"/>
          </a:xfrm>
        </p:spPr>
        <p:txBody>
          <a:bodyPr/>
          <a:lstStyle/>
          <a:p>
            <a:pPr rtl="0"/>
            <a:r>
              <a:rPr lang="x-none"/>
              <a:t>Un asistente digital, a veces denominado asistente virtual, es un programa que puede comprender el lenguaje conversacional natural y realizar tareas para el usuario final. </a:t>
            </a:r>
          </a:p>
          <a:p>
            <a:pPr lvl="1" rtl="0"/>
            <a:r>
              <a:rPr lang="x-none"/>
              <a:t>Estos asistentes digitales dependen de la inteligencia artificial, el aprendizaje automático y tecnología de reconocimiento de voz para comprender los controles por voz de estilo conversacional.</a:t>
            </a:r>
          </a:p>
          <a:p>
            <a:pPr lvl="1" rtl="0"/>
            <a:r>
              <a:rPr lang="x-none"/>
              <a:t>Emparejando las solicitudes simples de voz con otros datos, como la ubicación de GPS, estos asistentes pueden realizar varias tareas, entre ellas reproducir una canción específica, ejecutar una búsqueda en Internet, tomar una nota o enviar un correo electrónico.</a:t>
            </a:r>
          </a:p>
          <a:p>
            <a:pPr rtl="0"/>
            <a:r>
              <a:rPr lang="x-none"/>
              <a:t>Google Now</a:t>
            </a:r>
          </a:p>
          <a:p>
            <a:pPr lvl="1" rtl="0"/>
            <a:r>
              <a:rPr lang="x-none"/>
              <a:t>Para acceder a Google Now en un dispositivo con Android, simplemente diga "OK Google" y Google Now se activará y comenzará a escuchar sus órdenes.</a:t>
            </a:r>
          </a:p>
          <a:p>
            <a:pPr rtl="0"/>
            <a:r>
              <a:rPr lang="x-none"/>
              <a:t>Siri</a:t>
            </a:r>
          </a:p>
          <a:p>
            <a:pPr lvl="1" rtl="0"/>
            <a:r>
              <a:rPr lang="x-none"/>
              <a:t>Para acceder a Siri en un dispositivo iOS, mantenga presionado el botón de </a:t>
            </a:r>
            <a:r>
              <a:rPr lang="x-none" b="1"/>
              <a:t>Inicio</a:t>
            </a:r>
            <a:r>
              <a:rPr lang="x-none"/>
              <a:t> y Siri se activará y comenzará a escuchar las solicitudes. </a:t>
            </a:r>
          </a:p>
          <a:p>
            <a:pPr lvl="1" rtl="0"/>
            <a:r>
              <a:rPr lang="x-none"/>
              <a:t>También se puede configurar Siri para que comience a escuchar al decir "Hola, Siri".</a:t>
            </a:r>
          </a:p>
        </p:txBody>
      </p:sp>
    </p:spTree>
    <p:custDataLst>
      <p:tags r:id="rId1"/>
    </p:custDataLst>
    <p:extLst>
      <p:ext uri="{BB962C8B-B14F-4D97-AF65-F5344CB8AC3E}">
        <p14:creationId xmlns:p14="http://schemas.microsoft.com/office/powerpoint/2010/main" val="3491052155"/>
      </p:ext>
    </p:extLst>
  </p:cSld>
  <p:clrMapOvr>
    <a:masterClrMapping/>
  </p:clrMapOvr>
  <p:transition spd="slow">
    <p:wip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7598042" cy="2982823"/>
          </a:xfrm>
        </p:spPr>
        <p:txBody>
          <a:bodyPr/>
          <a:lstStyle/>
          <a:p>
            <a:pPr rtl="0"/>
            <a:r>
              <a:rPr lang="x-none" dirty="0">
                <a:solidFill>
                  <a:schemeClr val="accent5">
                    <a:lumMod val="40000"/>
                    <a:lumOff val="60000"/>
                  </a:schemeClr>
                </a:solidFill>
              </a:rPr>
              <a:t>12.2 Métodos para proteger los dispositivos móviles</a:t>
            </a:r>
          </a:p>
        </p:txBody>
      </p:sp>
    </p:spTree>
    <p:custDataLst>
      <p:tags r:id="rId1"/>
    </p:custDataLst>
    <p:extLst>
      <p:ext uri="{BB962C8B-B14F-4D97-AF65-F5344CB8AC3E}">
        <p14:creationId xmlns:p14="http://schemas.microsoft.com/office/powerpoint/2010/main" val="2186727018"/>
      </p:ext>
    </p:extLst>
  </p:cSld>
  <p:clrMapOvr>
    <a:masterClrMapping/>
  </p:clrMapOvr>
  <p:transition spd="slow">
    <p:wip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 xmlns:c="http://schemas.openxmlformats.org/drawingml/2006/chart" xmlns:c15="http://schemas.microsoft.com/office/drawing/2012/chart" xmlns:a16="http://schemas.microsoft.com/office/drawing/2014/main" id="{EA903E42-DA17-4985-903B-2CE4DE08FEC7}"/>
              </a:ext>
            </a:extLst>
          </p:cNvPr>
          <p:cNvSpPr>
            <a:spLocks noGrp="1"/>
          </p:cNvSpPr>
          <p:nvPr>
            <p:ph type="title"/>
          </p:nvPr>
        </p:nvSpPr>
        <p:spPr>
          <a:xfrm>
            <a:off x="1" y="16272"/>
            <a:ext cx="9144000" cy="757551"/>
          </a:xfrm>
        </p:spPr>
        <p:txBody>
          <a:bodyPr/>
          <a:lstStyle/>
          <a:p>
            <a:pPr rtl="0"/>
            <a:r>
              <a:rPr lang="x-none" sz="1600">
                <a:latin typeface="Arial" charset="0"/>
              </a:rPr>
              <a:t>Bloqueos de pantalla y autenticación biométrica</a:t>
            </a:r>
            <a:r>
              <a:rPr lang="en-US" altLang="en-US" sz="1600" dirty="0"/>
              <a:t/>
            </a:r>
            <a:br>
              <a:rPr lang="en-US" altLang="en-US" sz="1600" dirty="0"/>
            </a:br>
            <a:r>
              <a:rPr lang="x-none">
                <a:latin typeface="Arial" charset="0"/>
              </a:rPr>
              <a:t>Práctica de laboratorio: bloqueos de contraseña</a:t>
            </a:r>
          </a:p>
        </p:txBody>
      </p:sp>
      <p:sp>
        <p:nvSpPr>
          <p:cNvPr id="3" name="TextBox 2">
            <a:extLst>
              <a:ext uri="{FF2B5EF4-FFF2-40B4-BE49-F238E27FC236}">
                <a16:creationId xmlns="" xmlns:c="http://schemas.openxmlformats.org/drawingml/2006/chart" xmlns:c15="http://schemas.microsoft.com/office/drawing/2012/chart" xmlns:a16="http://schemas.microsoft.com/office/drawing/2014/main" id="{C5B7856E-2821-4C66-81C4-6681CC99B63F}"/>
              </a:ext>
            </a:extLst>
          </p:cNvPr>
          <p:cNvSpPr txBox="1"/>
          <p:nvPr/>
        </p:nvSpPr>
        <p:spPr>
          <a:xfrm>
            <a:off x="333907" y="905752"/>
            <a:ext cx="8179472" cy="1200329"/>
          </a:xfrm>
          <a:prstGeom prst="rect">
            <a:avLst/>
          </a:prstGeom>
          <a:noFill/>
        </p:spPr>
        <p:txBody>
          <a:bodyPr wrap="square" rtlCol="0">
            <a:spAutoFit/>
          </a:bodyPr>
          <a:lstStyle/>
          <a:p>
            <a:pPr rtl="0"/>
            <a:r>
              <a:rPr lang="x-none"/>
              <a:t>En esta práctica de laboratorio, establecerá un bloqueo de contraseña, cambiará una contraseña y producirá un error de autenticación de contraseña, También debe configurar el dispositivo para que use sus huellas digitales si tiene capacidad biométrica. Por último, debe eliminar la contraseña y los bloqueos biométricos </a:t>
            </a:r>
          </a:p>
        </p:txBody>
      </p:sp>
    </p:spTree>
    <p:custDataLst>
      <p:tags r:id="rId1"/>
    </p:custDataLst>
    <p:extLst>
      <p:ext uri="{BB962C8B-B14F-4D97-AF65-F5344CB8AC3E}">
        <p14:creationId xmlns:p14="http://schemas.microsoft.com/office/powerpoint/2010/main" val="255260191"/>
      </p:ext>
    </p:extLst>
  </p:cSld>
  <p:clrMapOvr>
    <a:masterClrMapping/>
  </p:clrMapOvr>
  <p:transition spd="slow">
    <p:wip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latin typeface="Arial" charset="0"/>
              </a:rPr>
              <a:t>Bloqueos de pantalla y autenticación biométrica</a:t>
            </a:r>
            <a:r>
              <a:rPr lang="en-US" sz="1600" dirty="0">
                <a:latin typeface="Arial" charset="0"/>
              </a:rPr>
              <a:t/>
            </a:r>
            <a:br>
              <a:rPr lang="en-US" sz="1600" dirty="0">
                <a:latin typeface="Arial" charset="0"/>
              </a:rPr>
            </a:br>
            <a:r>
              <a:rPr lang="x-none">
                <a:latin typeface="Arial" charset="0"/>
              </a:rPr>
              <a:t>Restricciones por intentos fallidos de inicio de sesión</a:t>
            </a:r>
          </a:p>
        </p:txBody>
      </p:sp>
      <p:sp>
        <p:nvSpPr>
          <p:cNvPr id="8195" name="Rectangle 6"/>
          <p:cNvSpPr>
            <a:spLocks noGrp="1" noChangeArrowheads="1"/>
          </p:cNvSpPr>
          <p:nvPr>
            <p:ph idx="1"/>
          </p:nvPr>
        </p:nvSpPr>
        <p:spPr>
          <a:xfrm>
            <a:off x="179233" y="773647"/>
            <a:ext cx="8850467" cy="3942731"/>
          </a:xfrm>
        </p:spPr>
        <p:txBody>
          <a:bodyPr rIns="108000"/>
          <a:lstStyle/>
          <a:p>
            <a:pPr rtl="0"/>
            <a:r>
              <a:rPr lang="x-none" sz="1400" spc="-30" dirty="0"/>
              <a:t>Para desbloquear un dispositivo móvil cuando se configuró un código de acceso, es necesario introducir el PIN, la contraseña, el patrón u otro tipo de código de acceso correcto. </a:t>
            </a:r>
          </a:p>
          <a:p>
            <a:pPr lvl="1" rtl="0"/>
            <a:r>
              <a:rPr lang="x-none" sz="1300" spc="-30" dirty="0"/>
              <a:t>Teóricamente, una contraseña, como un PIN, podría llegar a adivinarse si se cuenta con el tiempo y la perseverancia suficientes. </a:t>
            </a:r>
          </a:p>
          <a:p>
            <a:pPr rtl="0"/>
            <a:r>
              <a:rPr lang="x-none" sz="1400" spc="-30" dirty="0"/>
              <a:t>Para evitar que alguien intente adivinar una contraseña, los dispositivos móviles pueden configurarse para llevar a cabo determinadas acciones tras cierta cantidad de intentos fallidos.</a:t>
            </a:r>
          </a:p>
          <a:p>
            <a:pPr lvl="1" rtl="0"/>
            <a:r>
              <a:rPr lang="x-none" sz="1300" spc="-30" dirty="0"/>
              <a:t>Es común que los dispositivos Android se bloqueen cuando se introduce una contraseña incorrecta entre 4 y 12 veces. </a:t>
            </a:r>
          </a:p>
          <a:p>
            <a:pPr lvl="2" rtl="0"/>
            <a:r>
              <a:rPr lang="x-none" sz="1100" spc="-30" dirty="0"/>
              <a:t>Una vez bloqueado el dispositivo, es posible desbloquearlo introduciendo la información de la cuenta de Gmail que se utilizó para configurar el dispositivo.</a:t>
            </a:r>
          </a:p>
          <a:p>
            <a:pPr rtl="0"/>
            <a:r>
              <a:rPr lang="x-none" sz="1400" spc="-30" dirty="0"/>
              <a:t>Datos de borrado de iOS</a:t>
            </a:r>
          </a:p>
          <a:p>
            <a:pPr lvl="1"/>
            <a:r>
              <a:rPr lang="x-none" sz="1300" spc="-30" dirty="0"/>
              <a:t>Si la contraseña falla 10 veces, la pantalla se va a negro y se eliminan todos los datos del dispositivo. </a:t>
            </a:r>
          </a:p>
          <a:p>
            <a:pPr lvl="2" rtl="0"/>
            <a:r>
              <a:rPr lang="x-none" sz="1100" spc="-30" dirty="0"/>
              <a:t>Para restaurar el dispositivo y los datos de iOS, use la opción de restauración y copia de respaldo en iTunes o iCloud.</a:t>
            </a:r>
          </a:p>
          <a:p>
            <a:pPr rtl="0"/>
            <a:r>
              <a:rPr lang="x-none" sz="1400" spc="-30" dirty="0"/>
              <a:t>GUI de iOS</a:t>
            </a:r>
          </a:p>
          <a:p>
            <a:pPr lvl="1"/>
            <a:r>
              <a:rPr lang="x-none" sz="1300" spc="-30" dirty="0"/>
              <a:t>En iOS, para mejorar la seguridad, la contraseña se utiliza como parte de la clave de cifrado para todo el sistema.</a:t>
            </a:r>
          </a:p>
        </p:txBody>
      </p:sp>
    </p:spTree>
    <p:custDataLst>
      <p:tags r:id="rId1"/>
    </p:custDataLst>
    <p:extLst>
      <p:ext uri="{BB962C8B-B14F-4D97-AF65-F5344CB8AC3E}">
        <p14:creationId xmlns:p14="http://schemas.microsoft.com/office/powerpoint/2010/main" val="387775695"/>
      </p:ext>
    </p:extLst>
  </p:cSld>
  <p:clrMapOvr>
    <a:masterClrMapping/>
  </p:clrMapOvr>
  <p:transition spd="slow">
    <p:wip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6321971" cy="757551"/>
          </a:xfrm>
        </p:spPr>
        <p:txBody>
          <a:bodyPr/>
          <a:lstStyle/>
          <a:p>
            <a:pPr rtl="0"/>
            <a:r>
              <a:rPr lang="x-none" sz="1600">
                <a:latin typeface="Arial" charset="0"/>
              </a:rPr>
              <a:t>Servicios habilitados para la nube para dispositivos móviles</a:t>
            </a:r>
            <a:r>
              <a:rPr lang="en-US" sz="1600" dirty="0">
                <a:latin typeface="Arial" charset="0"/>
              </a:rPr>
              <a:t/>
            </a:r>
            <a:br>
              <a:rPr lang="en-US" sz="1600" dirty="0">
                <a:latin typeface="Arial" charset="0"/>
              </a:rPr>
            </a:br>
            <a:r>
              <a:rPr lang="x-none">
                <a:latin typeface="Arial" charset="0"/>
              </a:rPr>
              <a:t>Copia de respaldo remota</a:t>
            </a:r>
          </a:p>
        </p:txBody>
      </p:sp>
      <p:sp>
        <p:nvSpPr>
          <p:cNvPr id="8195" name="Rectangle 6"/>
          <p:cNvSpPr>
            <a:spLocks noGrp="1" noChangeArrowheads="1"/>
          </p:cNvSpPr>
          <p:nvPr>
            <p:ph idx="1"/>
          </p:nvPr>
        </p:nvSpPr>
        <p:spPr>
          <a:xfrm>
            <a:off x="179231" y="773647"/>
            <a:ext cx="7020000" cy="3942731"/>
          </a:xfrm>
        </p:spPr>
        <p:txBody>
          <a:bodyPr rIns="72000"/>
          <a:lstStyle/>
          <a:p>
            <a:pPr rtl="0"/>
            <a:r>
              <a:rPr lang="x-none" dirty="0"/>
              <a:t>Una copia de seguridad remota se realiza cuando el dispositivo copia los datos a un almacenamiento de nube por medio de una aplicación de copia de seguridad. </a:t>
            </a:r>
          </a:p>
          <a:p>
            <a:pPr lvl="1" rtl="0"/>
            <a:r>
              <a:rPr lang="x-none" dirty="0"/>
              <a:t>Si necesita restaurar datos, ejecute la aplicación de copia de seguridad y acceda a la página web para recuperar los datos.</a:t>
            </a:r>
          </a:p>
          <a:p>
            <a:pPr rtl="0"/>
            <a:r>
              <a:rPr lang="x-none" dirty="0"/>
              <a:t>La mayoría de los sistemas operativos trae una cuenta de usuario vinculada al servicio en la nube del fabricante, como iCloud para iOS, Google Sync para Android y OneDrive para Microsoft. </a:t>
            </a:r>
          </a:p>
          <a:p>
            <a:pPr lvl="1" rtl="0"/>
            <a:r>
              <a:rPr lang="x-none" dirty="0"/>
              <a:t>El usuario puede habilitar copias de seguridad automáticas en la nube para los datos, las aplicaciones y la configuración. </a:t>
            </a:r>
          </a:p>
          <a:p>
            <a:pPr rtl="0"/>
            <a:r>
              <a:rPr lang="x-none" dirty="0"/>
              <a:t>También hay proveedores de respaldo de terceros, como Dropbox, que se pueden utilizar. </a:t>
            </a:r>
          </a:p>
          <a:p>
            <a:pPr rtl="0"/>
            <a:r>
              <a:rPr lang="x-none" dirty="0"/>
              <a:t>Otra opción es configurar software de administración de dispositivos móviles </a:t>
            </a:r>
            <a:r>
              <a:rPr lang="x-none" spc="-30" dirty="0"/>
              <a:t>para que cree automáticamente copias de respaldo de los dispositivos del usuario.</a:t>
            </a:r>
          </a:p>
        </p:txBody>
      </p:sp>
      <p:pic>
        <p:nvPicPr>
          <p:cNvPr id="2" name="Picture 1" descr="Graphic is a screenshot of the iCloud settings on an iPhone." title="iCloud">
            <a:extLst>
              <a:ext uri="{FF2B5EF4-FFF2-40B4-BE49-F238E27FC236}">
                <a16:creationId xmlns="" xmlns:c="http://schemas.openxmlformats.org/drawingml/2006/chart" xmlns:c15="http://schemas.microsoft.com/office/drawing/2012/chart" xmlns:a16="http://schemas.microsoft.com/office/drawing/2014/main" id="{1B3AE75A-1672-4958-BB31-83D5725A865B}"/>
              </a:ext>
            </a:extLst>
          </p:cNvPr>
          <p:cNvPicPr>
            <a:picLocks noChangeAspect="1"/>
          </p:cNvPicPr>
          <p:nvPr/>
        </p:nvPicPr>
        <p:blipFill>
          <a:blip r:embed="rId4"/>
          <a:stretch>
            <a:fillRect/>
          </a:stretch>
        </p:blipFill>
        <p:spPr>
          <a:xfrm>
            <a:off x="7222165" y="420168"/>
            <a:ext cx="1602588" cy="4052358"/>
          </a:xfrm>
          <a:prstGeom prst="rect">
            <a:avLst/>
          </a:prstGeom>
          <a:ln w="12700">
            <a:solidFill>
              <a:schemeClr val="tx1"/>
            </a:solidFill>
          </a:ln>
        </p:spPr>
      </p:pic>
    </p:spTree>
    <p:custDataLst>
      <p:tags r:id="rId1"/>
    </p:custDataLst>
    <p:extLst>
      <p:ext uri="{BB962C8B-B14F-4D97-AF65-F5344CB8AC3E}">
        <p14:creationId xmlns:p14="http://schemas.microsoft.com/office/powerpoint/2010/main" val="1048387515"/>
      </p:ext>
    </p:extLst>
  </p:cSld>
  <p:clrMapOvr>
    <a:masterClrMapping/>
  </p:clrMapOvr>
  <p:transition spd="slow">
    <p:wip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latin typeface="Arial" charset="0"/>
              </a:rPr>
              <a:t>Servicios habilitados para la nube para dispositivos móviles</a:t>
            </a:r>
            <a:r>
              <a:rPr lang="en-US" sz="1600" dirty="0">
                <a:latin typeface="Arial" charset="0"/>
              </a:rPr>
              <a:t/>
            </a:r>
            <a:br>
              <a:rPr lang="en-US" sz="1600" dirty="0">
                <a:latin typeface="Arial" charset="0"/>
              </a:rPr>
            </a:br>
            <a:r>
              <a:rPr lang="x-none">
                <a:latin typeface="Arial" charset="0"/>
              </a:rPr>
              <a:t>Aplicaciones de localización</a:t>
            </a:r>
          </a:p>
        </p:txBody>
      </p:sp>
      <p:sp>
        <p:nvSpPr>
          <p:cNvPr id="8195" name="Rectangle 6"/>
          <p:cNvSpPr>
            <a:spLocks noGrp="1" noChangeArrowheads="1"/>
          </p:cNvSpPr>
          <p:nvPr>
            <p:ph idx="1"/>
          </p:nvPr>
        </p:nvSpPr>
        <p:spPr>
          <a:xfrm>
            <a:off x="179233" y="773647"/>
            <a:ext cx="5275083" cy="3942731"/>
          </a:xfrm>
        </p:spPr>
        <p:txBody>
          <a:bodyPr/>
          <a:lstStyle/>
          <a:p>
            <a:pPr rtl="0"/>
            <a:r>
              <a:rPr lang="x-none"/>
              <a:t>Si un dispositivo móvil se pierde o es robado, es posible encontrarlo por medio de una aplicación de localización. </a:t>
            </a:r>
          </a:p>
          <a:p>
            <a:pPr rtl="0"/>
            <a:r>
              <a:rPr lang="x-none"/>
              <a:t>Estas aplicaciones se deben instalar y configurar en cada dispositivo móvil, antes de que este se pierda. </a:t>
            </a:r>
          </a:p>
          <a:p>
            <a:pPr rtl="0"/>
            <a:r>
              <a:rPr lang="x-none"/>
              <a:t>Android y iOS cuentan con aplicaciones para rastrear el dispositivo de forma remota.</a:t>
            </a:r>
          </a:p>
          <a:p>
            <a:pPr lvl="1" rtl="0"/>
            <a:r>
              <a:rPr lang="x-none"/>
              <a:t>El Administrador de dispositivos Android permite que un usuario ubique, haga sonar o bloquee un dispositivo Android perdido, o que borre datos del dispositivo.</a:t>
            </a:r>
          </a:p>
          <a:p>
            <a:pPr lvl="1" rtl="0"/>
            <a:r>
              <a:rPr lang="x-none"/>
              <a:t>Los usuarios de iOS pueden utilizar la aplicación Buscar mi iPhone.</a:t>
            </a:r>
          </a:p>
          <a:p>
            <a:pPr rtl="0"/>
            <a:r>
              <a:rPr lang="x-none"/>
              <a:t>Una vez que se ubica el dispositivo, es posible realizar acciones adicionales, como enviar un mensaje o reproducir un sonido. </a:t>
            </a:r>
          </a:p>
        </p:txBody>
      </p:sp>
      <p:pic>
        <p:nvPicPr>
          <p:cNvPr id="2" name="Picture 1" descr="Graphic is titled &quot;iOS Find my Phone&quot;. Picture shows the iPhone locater screen on a tablet." title="Locators">
            <a:extLst>
              <a:ext uri="{FF2B5EF4-FFF2-40B4-BE49-F238E27FC236}">
                <a16:creationId xmlns="" xmlns:c="http://schemas.openxmlformats.org/drawingml/2006/chart" xmlns:c15="http://schemas.microsoft.com/office/drawing/2012/chart" xmlns:a16="http://schemas.microsoft.com/office/drawing/2014/main" id="{1B3AE75A-1672-4958-BB31-83D5725A865B}"/>
              </a:ext>
            </a:extLst>
          </p:cNvPr>
          <p:cNvPicPr>
            <a:picLocks noChangeAspect="1"/>
          </p:cNvPicPr>
          <p:nvPr/>
        </p:nvPicPr>
        <p:blipFill>
          <a:blip r:embed="rId4"/>
          <a:srcRect/>
          <a:stretch/>
        </p:blipFill>
        <p:spPr>
          <a:xfrm>
            <a:off x="5633548" y="798944"/>
            <a:ext cx="3251522" cy="3474908"/>
          </a:xfrm>
          <a:prstGeom prst="rect">
            <a:avLst/>
          </a:prstGeom>
          <a:ln w="12700">
            <a:solidFill>
              <a:schemeClr val="tx1"/>
            </a:solidFill>
          </a:ln>
        </p:spPr>
      </p:pic>
    </p:spTree>
    <p:custDataLst>
      <p:tags r:id="rId1"/>
    </p:custDataLst>
    <p:extLst>
      <p:ext uri="{BB962C8B-B14F-4D97-AF65-F5344CB8AC3E}">
        <p14:creationId xmlns:p14="http://schemas.microsoft.com/office/powerpoint/2010/main" val="4206256842"/>
      </p:ext>
    </p:extLst>
  </p:cSld>
  <p:clrMapOvr>
    <a:masterClrMapping/>
  </p:clrMapOvr>
  <p:transition spd="slow">
    <p:wip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latin typeface="Arial" charset="0"/>
              </a:rPr>
              <a:t>Servicios habilitados para la nube para dispositivos móviles</a:t>
            </a:r>
            <a:r>
              <a:rPr lang="en-US" sz="1600" dirty="0">
                <a:latin typeface="Arial" charset="0"/>
              </a:rPr>
              <a:t/>
            </a:r>
            <a:br>
              <a:rPr lang="en-US" sz="1600" dirty="0">
                <a:latin typeface="Arial" charset="0"/>
              </a:rPr>
            </a:br>
            <a:r>
              <a:rPr lang="x-none">
                <a:latin typeface="Arial" charset="0"/>
              </a:rPr>
              <a:t>Bloqueo remoto y Eliminación remota</a:t>
            </a:r>
          </a:p>
        </p:txBody>
      </p:sp>
      <p:sp>
        <p:nvSpPr>
          <p:cNvPr id="8195" name="Rectangle 6"/>
          <p:cNvSpPr>
            <a:spLocks noGrp="1" noChangeArrowheads="1"/>
          </p:cNvSpPr>
          <p:nvPr>
            <p:ph idx="1"/>
          </p:nvPr>
        </p:nvSpPr>
        <p:spPr>
          <a:xfrm>
            <a:off x="179233" y="773647"/>
            <a:ext cx="5547197" cy="3942731"/>
          </a:xfrm>
        </p:spPr>
        <p:txBody>
          <a:bodyPr/>
          <a:lstStyle/>
          <a:p>
            <a:pPr rtl="0"/>
            <a:r>
              <a:rPr lang="x-none" dirty="0"/>
              <a:t>Si los intentos de ubicar un dispositivo móvil fallan, existen otras funciones de seguridad disponibles para evitar que los datos del dispositivo se vean comprometidos. </a:t>
            </a:r>
          </a:p>
          <a:p>
            <a:pPr rtl="0"/>
            <a:r>
              <a:rPr lang="x-none" dirty="0"/>
              <a:t>Las siguientes son dos de las funciones de seguridad remotas más comunes:</a:t>
            </a:r>
          </a:p>
          <a:p>
            <a:pPr rtl="0"/>
            <a:r>
              <a:rPr lang="x-none" dirty="0"/>
              <a:t>Bloqueo remoto (iOS = modo perdido, Android = bloqueo)</a:t>
            </a:r>
          </a:p>
          <a:p>
            <a:pPr lvl="1" rtl="0"/>
            <a:r>
              <a:rPr lang="x-none" dirty="0"/>
              <a:t>Le permite bloquear el dispositivo con un código de acceso para que otros no puedan acceder a sus datos.</a:t>
            </a:r>
          </a:p>
          <a:p>
            <a:pPr rtl="0"/>
            <a:r>
              <a:rPr lang="x-none" dirty="0"/>
              <a:t>Borrado remoto (iOS = borrar teléfono, Android = Erase)</a:t>
            </a:r>
          </a:p>
          <a:p>
            <a:pPr lvl="1" rtl="0"/>
            <a:r>
              <a:rPr lang="x-none" dirty="0"/>
              <a:t>La función de eliminación remota elimina todos los datos del dispositivo y restituye el estado de fábrica del dispositivo. </a:t>
            </a:r>
          </a:p>
          <a:p>
            <a:pPr lvl="1" rtl="0"/>
            <a:r>
              <a:rPr lang="x-none" spc="-30" dirty="0"/>
              <a:t>Para restaurar los datos en el dispositivo, los usuarios de Android deben configurarlo por medio de una cuenta de Gmail, y los usuarios de iOS deben sincronizar su dispositivo con iTunes.</a:t>
            </a:r>
          </a:p>
        </p:txBody>
      </p:sp>
      <p:pic>
        <p:nvPicPr>
          <p:cNvPr id="2" name="Picture 1" descr="The picture is a portion of a an iPad screen showing the find my phone application. ">
            <a:extLst>
              <a:ext uri="{FF2B5EF4-FFF2-40B4-BE49-F238E27FC236}">
                <a16:creationId xmlns="" xmlns:c="http://schemas.openxmlformats.org/drawingml/2006/chart" xmlns:c15="http://schemas.microsoft.com/office/drawing/2012/chart" xmlns:a16="http://schemas.microsoft.com/office/drawing/2014/main" id="{1B3AE75A-1672-4958-BB31-83D5725A865B}"/>
              </a:ext>
            </a:extLst>
          </p:cNvPr>
          <p:cNvPicPr>
            <a:picLocks noChangeAspect="1"/>
          </p:cNvPicPr>
          <p:nvPr/>
        </p:nvPicPr>
        <p:blipFill>
          <a:blip r:embed="rId4"/>
          <a:srcRect/>
          <a:stretch/>
        </p:blipFill>
        <p:spPr>
          <a:xfrm>
            <a:off x="5633548" y="1220649"/>
            <a:ext cx="3251522" cy="2631497"/>
          </a:xfrm>
          <a:prstGeom prst="rect">
            <a:avLst/>
          </a:prstGeom>
          <a:ln w="12700">
            <a:solidFill>
              <a:schemeClr val="tx1"/>
            </a:solidFill>
          </a:ln>
        </p:spPr>
      </p:pic>
    </p:spTree>
    <p:custDataLst>
      <p:tags r:id="rId1"/>
    </p:custDataLst>
    <p:extLst>
      <p:ext uri="{BB962C8B-B14F-4D97-AF65-F5344CB8AC3E}">
        <p14:creationId xmlns:p14="http://schemas.microsoft.com/office/powerpoint/2010/main" val="680553637"/>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Rectangle 33"/>
          <p:cNvSpPr>
            <a:spLocks noGrp="1" noChangeArrowheads="1"/>
          </p:cNvSpPr>
          <p:nvPr>
            <p:ph type="title"/>
          </p:nvPr>
        </p:nvSpPr>
        <p:spPr/>
        <p:txBody>
          <a:bodyPr/>
          <a:lstStyle/>
          <a:p>
            <a:pPr rtl="0" eaLnBrk="1" hangingPunct="1"/>
            <a:r>
              <a:rPr lang="x-none"/>
              <a:t>Verifique su comprensión y ¿Qué conoce hasta ahora? </a:t>
            </a:r>
          </a:p>
        </p:txBody>
      </p:sp>
      <p:sp>
        <p:nvSpPr>
          <p:cNvPr id="7171" name="Rectangle 34"/>
          <p:cNvSpPr>
            <a:spLocks noGrp="1" noChangeArrowheads="1"/>
          </p:cNvSpPr>
          <p:nvPr>
            <p:ph idx="1"/>
          </p:nvPr>
        </p:nvSpPr>
        <p:spPr>
          <a:xfrm>
            <a:off x="145357" y="922438"/>
            <a:ext cx="8853286" cy="3665328"/>
          </a:xfrm>
        </p:spPr>
        <p:txBody>
          <a:bodyPr/>
          <a:lstStyle/>
          <a:p>
            <a:pPr rtl="0" eaLnBrk="1" hangingPunct="1">
              <a:spcBef>
                <a:spcPct val="30000"/>
              </a:spcBef>
            </a:pPr>
            <a:r>
              <a:rPr lang="x-none" sz="1400" dirty="0"/>
              <a:t>Las actividades de "Verifique su Comprensión" solían denominarse Actividades Interactivas. Simplemente tienen un nuevo nombre. Fueron diseñadas para permitir que los alumnos determinen rápidamente si comprenden el contenido y pueden continuar, o si necesitan repasar. </a:t>
            </a:r>
          </a:p>
          <a:p>
            <a:pPr rtl="0" eaLnBrk="1" hangingPunct="1">
              <a:spcBef>
                <a:spcPct val="30000"/>
              </a:spcBef>
            </a:pPr>
            <a:r>
              <a:rPr lang="x-none" sz="1400" dirty="0"/>
              <a:t>Las actividades de "Verifique su Comprensión" </a:t>
            </a:r>
            <a:r>
              <a:rPr lang="x-none" sz="1400" b="1" i="1" dirty="0"/>
              <a:t>no </a:t>
            </a:r>
            <a:r>
              <a:rPr lang="x-none" sz="1400" dirty="0"/>
              <a:t>afectan las calificaciones de los alumnos.</a:t>
            </a:r>
          </a:p>
          <a:p>
            <a:pPr rtl="0" eaLnBrk="1" hangingPunct="1">
              <a:spcBef>
                <a:spcPct val="30000"/>
              </a:spcBef>
            </a:pPr>
            <a:r>
              <a:rPr lang="x-none" sz="1400" dirty="0"/>
              <a:t>Las actividades denominadas "¿Qué conoce hasta ahora?" son un tipo de actividad en el que solicitamos al alumno que simplemente adivine. No pretende evaluar su conocimiento. Solo pretende introducir diferentes temas para que piensen en ellos antes de ser presentados en el curso. Los alumnos reciben contenido adicional en forma de comentarios para </a:t>
            </a:r>
            <a:r>
              <a:rPr lang="x-none" sz="1400" b="1" i="1" dirty="0"/>
              <a:t>cualquier</a:t>
            </a:r>
            <a:r>
              <a:rPr lang="x-none" sz="1400" dirty="0"/>
              <a:t> respuesta que seleccionen. </a:t>
            </a:r>
          </a:p>
          <a:p>
            <a:pPr rtl="0" eaLnBrk="1" hangingPunct="1">
              <a:spcBef>
                <a:spcPct val="30000"/>
              </a:spcBef>
            </a:pPr>
            <a:r>
              <a:rPr lang="x-none" sz="1400" dirty="0"/>
              <a:t>Las actividades de ¿Qué conoce hasta ahora? </a:t>
            </a:r>
            <a:r>
              <a:rPr lang="x-none" sz="1400" b="1" i="1" dirty="0"/>
              <a:t>no afectan directamente </a:t>
            </a:r>
            <a:r>
              <a:rPr lang="x-none" sz="1400" dirty="0"/>
              <a:t>las calificaciones de los alumnos; no obstante, los comentarios pueden presentar contenido que aparece posteriormente en pruebas y exámenes, por lo que es importante que los alumnos completen las actividades de ¿Qué conoce hasta ahora? </a:t>
            </a:r>
          </a:p>
          <a:p>
            <a:pPr rtl="0">
              <a:spcBef>
                <a:spcPct val="30000"/>
              </a:spcBef>
            </a:pPr>
            <a:r>
              <a:rPr lang="x-none" sz="1400" dirty="0"/>
              <a:t>No hay diapositivas separadas para estas actividades en el PPT. Se enumeran en el área de notas de la diapositiva que aparece antes de estas actividades</a:t>
            </a:r>
            <a:r>
              <a:rPr lang="x-none" sz="1400" dirty="0" smtClean="0"/>
              <a:t>.</a:t>
            </a:r>
            <a:endParaRPr lang="en-US" sz="1400" dirty="0"/>
          </a:p>
        </p:txBody>
      </p:sp>
    </p:spTree>
    <p:custDataLst>
      <p:tags r:id="rId1"/>
    </p:custDataLst>
    <p:extLst>
      <p:ext uri="{BB962C8B-B14F-4D97-AF65-F5344CB8AC3E}">
        <p14:creationId xmlns:p14="http://schemas.microsoft.com/office/powerpoint/2010/main" val="2937149001"/>
      </p:ext>
    </p:extLst>
  </p:cSld>
  <p:clrMapOvr>
    <a:masterClrMapping/>
  </p:clrMapOvr>
  <p:transition spd="slow">
    <p:wip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latin typeface="Arial" charset="0"/>
              </a:rPr>
              <a:t>Seguridad de software</a:t>
            </a:r>
            <a:r>
              <a:rPr lang="en-US" sz="1600" dirty="0">
                <a:latin typeface="Arial" charset="0"/>
              </a:rPr>
              <a:t/>
            </a:r>
            <a:br>
              <a:rPr lang="en-US" sz="1600" dirty="0">
                <a:latin typeface="Arial" charset="0"/>
              </a:rPr>
            </a:br>
            <a:r>
              <a:rPr lang="x-none">
                <a:latin typeface="Arial" charset="0"/>
              </a:rPr>
              <a:t>Antivirus</a:t>
            </a:r>
          </a:p>
        </p:txBody>
      </p:sp>
      <p:sp>
        <p:nvSpPr>
          <p:cNvPr id="8195" name="Rectangle 6"/>
          <p:cNvSpPr>
            <a:spLocks noGrp="1" noChangeArrowheads="1"/>
          </p:cNvSpPr>
          <p:nvPr>
            <p:ph idx="1"/>
          </p:nvPr>
        </p:nvSpPr>
        <p:spPr>
          <a:xfrm>
            <a:off x="179233" y="773647"/>
            <a:ext cx="8659967" cy="3942731"/>
          </a:xfrm>
        </p:spPr>
        <p:txBody>
          <a:bodyPr/>
          <a:lstStyle/>
          <a:p>
            <a:pPr rtl="0"/>
            <a:r>
              <a:rPr lang="x-none"/>
              <a:t>Los smartphones y demás dispositivos móviles son vulnerables al software malicioso. </a:t>
            </a:r>
          </a:p>
          <a:p>
            <a:pPr rtl="0"/>
            <a:r>
              <a:rPr lang="x-none"/>
              <a:t>Según los permisos que se otorguen a las aplicaciones antivirus cuando se las instala en un dispositivo Android, es posible que estas no puedan examinar archivos de manera automática o realizar exámenes de detección programados. </a:t>
            </a:r>
          </a:p>
          <a:p>
            <a:pPr rtl="0"/>
            <a:r>
              <a:rPr lang="x-none"/>
              <a:t>iOS no permite los exámenes de detección automáticos o programados. </a:t>
            </a:r>
          </a:p>
          <a:p>
            <a:pPr lvl="1" rtl="0"/>
            <a:r>
              <a:rPr lang="x-none"/>
              <a:t>Esta es una característica de seguridad que evita que los programas malintencionados utilicen recursos no autorizados o contaminen otras aplicaciones o el OS. </a:t>
            </a:r>
          </a:p>
          <a:p>
            <a:pPr rtl="0"/>
            <a:r>
              <a:rPr lang="x-none"/>
              <a:t>Las aplicaciones de los dispositivos móviles se ejecutan en una sandbox. </a:t>
            </a:r>
          </a:p>
          <a:p>
            <a:pPr lvl="1" rtl="0"/>
            <a:r>
              <a:rPr lang="x-none"/>
              <a:t>Una sandbox es una ubicación del SO que mantiene el código aislado de otros recursos o códigos. </a:t>
            </a:r>
          </a:p>
          <a:p>
            <a:pPr lvl="1" rtl="0"/>
            <a:r>
              <a:rPr lang="x-none"/>
              <a:t>Esto dificulta que los programas malintencionados infecten un dispositivo móvil, ya que las aplicaciones se ejecutan dentro de dicho espacio.</a:t>
            </a:r>
          </a:p>
          <a:p>
            <a:pPr lvl="1" rtl="0"/>
            <a:r>
              <a:rPr lang="x-none"/>
              <a:t>Para impedir que el programa malicioso infecte más dispositivos, se puede usar un firewall. </a:t>
            </a:r>
          </a:p>
        </p:txBody>
      </p:sp>
    </p:spTree>
    <p:custDataLst>
      <p:tags r:id="rId1"/>
    </p:custDataLst>
    <p:extLst>
      <p:ext uri="{BB962C8B-B14F-4D97-AF65-F5344CB8AC3E}">
        <p14:creationId xmlns:p14="http://schemas.microsoft.com/office/powerpoint/2010/main" val="798248486"/>
      </p:ext>
    </p:extLst>
  </p:cSld>
  <p:clrMapOvr>
    <a:masterClrMapping/>
  </p:clrMapOvr>
  <p:transition spd="slow">
    <p:wip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latin typeface="Arial" charset="0"/>
              </a:rPr>
              <a:t>Seguridad de software</a:t>
            </a:r>
            <a:r>
              <a:rPr lang="en-US" sz="1600" dirty="0">
                <a:latin typeface="Arial" charset="0"/>
              </a:rPr>
              <a:t/>
            </a:r>
            <a:br>
              <a:rPr lang="en-US" sz="1600" dirty="0">
                <a:latin typeface="Arial" charset="0"/>
              </a:rPr>
            </a:br>
            <a:r>
              <a:rPr lang="x-none">
                <a:latin typeface="Arial" charset="0"/>
              </a:rPr>
              <a:t>Rooting y Jailbreaking</a:t>
            </a:r>
          </a:p>
        </p:txBody>
      </p:sp>
      <p:sp>
        <p:nvSpPr>
          <p:cNvPr id="8195" name="Rectangle 6"/>
          <p:cNvSpPr>
            <a:spLocks noGrp="1" noChangeArrowheads="1"/>
          </p:cNvSpPr>
          <p:nvPr>
            <p:ph idx="1"/>
          </p:nvPr>
        </p:nvSpPr>
        <p:spPr>
          <a:xfrm>
            <a:off x="179233" y="773647"/>
            <a:ext cx="8659967" cy="3942731"/>
          </a:xfrm>
        </p:spPr>
        <p:txBody>
          <a:bodyPr/>
          <a:lstStyle/>
          <a:p>
            <a:pPr rtl="0"/>
            <a:r>
              <a:rPr lang="x-none"/>
              <a:t>Los sistemas operativos móviles generalmente están protegidos por varias restricciones de software. </a:t>
            </a:r>
          </a:p>
          <a:p>
            <a:pPr lvl="1" rtl="0"/>
            <a:r>
              <a:rPr lang="x-none"/>
              <a:t>Una copia sin modificar de iOS, por ejemplo, ejecuta únicamente código autorizado y permite al usuario un acceso muy limitado al sistema de archivos.</a:t>
            </a:r>
          </a:p>
          <a:p>
            <a:pPr rtl="0"/>
            <a:r>
              <a:rPr lang="x-none"/>
              <a:t>Rooting y Jailbreaking son dos métodos para eliminar las restricciones y protecciones agregadas a los sistemas operativos móviles. </a:t>
            </a:r>
          </a:p>
          <a:p>
            <a:pPr lvl="1" rtl="0"/>
            <a:r>
              <a:rPr lang="x-none"/>
              <a:t>El rooting se usa en los dispositivos con Android para obtener acceso privilegiado o de nivel de raíz, a fin de modificar código o instalar software no diseñado para el dispositivo. </a:t>
            </a:r>
          </a:p>
          <a:p>
            <a:pPr lvl="1" rtl="0"/>
            <a:r>
              <a:rPr lang="x-none"/>
              <a:t>Jailbreaking se suele usar en los dispositivos con iOS para eliminar las restricciones del fabricante, a fin de poder ejecutar código de usuario arbitrario y otorgar a los usuarios acceso total al sistema de archivos y a los módulos de kernel.</a:t>
            </a:r>
          </a:p>
          <a:p>
            <a:pPr rtl="0"/>
            <a:r>
              <a:rPr lang="x-none"/>
              <a:t>Al hacer rooting o jailbreaking de un dispositivo móvil, la GUI se puede personalizar mucho, se puede modificar el SO para ganar velocidad y capacidad de respuesta del dispositivo, y se puede instalar aplicaciones de fuentes secundarias o no admitidas. </a:t>
            </a:r>
          </a:p>
        </p:txBody>
      </p:sp>
    </p:spTree>
    <p:custDataLst>
      <p:tags r:id="rId1"/>
    </p:custDataLst>
    <p:extLst>
      <p:ext uri="{BB962C8B-B14F-4D97-AF65-F5344CB8AC3E}">
        <p14:creationId xmlns:p14="http://schemas.microsoft.com/office/powerpoint/2010/main" val="22207035"/>
      </p:ext>
    </p:extLst>
  </p:cSld>
  <p:clrMapOvr>
    <a:masterClrMapping/>
  </p:clrMapOvr>
  <p:transition spd="slow">
    <p:wip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latin typeface="Arial" charset="0"/>
              </a:rPr>
              <a:t>Seguridad del Software</a:t>
            </a:r>
            <a:r>
              <a:rPr lang="en-US" sz="1600" dirty="0">
                <a:latin typeface="Arial" charset="0"/>
              </a:rPr>
              <a:t/>
            </a:r>
            <a:br>
              <a:rPr lang="en-US" sz="1600" dirty="0">
                <a:latin typeface="Arial" charset="0"/>
              </a:rPr>
            </a:br>
            <a:r>
              <a:rPr lang="x-none">
                <a:latin typeface="Arial" charset="0"/>
              </a:rPr>
              <a:t>Revisiones y actualización de los sistemas operativos</a:t>
            </a:r>
          </a:p>
        </p:txBody>
      </p:sp>
      <p:sp>
        <p:nvSpPr>
          <p:cNvPr id="8195" name="Rectangle 6"/>
          <p:cNvSpPr>
            <a:spLocks noGrp="1" noChangeArrowheads="1"/>
          </p:cNvSpPr>
          <p:nvPr>
            <p:ph idx="1"/>
          </p:nvPr>
        </p:nvSpPr>
        <p:spPr>
          <a:xfrm>
            <a:off x="179233" y="773647"/>
            <a:ext cx="8964767" cy="3942731"/>
          </a:xfrm>
        </p:spPr>
        <p:txBody>
          <a:bodyPr rIns="72000"/>
          <a:lstStyle/>
          <a:p>
            <a:pPr rtl="0"/>
            <a:r>
              <a:rPr lang="x-none" spc="-30" dirty="0"/>
              <a:t>Al igual que el OS de las computadoras de escritorio o portátiles, es posible actualizar o llevar a cabo revisiones del OS de los dispositivos móviles. </a:t>
            </a:r>
          </a:p>
          <a:p>
            <a:pPr lvl="1" rtl="0"/>
            <a:r>
              <a:rPr lang="x-none" spc="-30" dirty="0"/>
              <a:t>Las actualizaciones agregan funcionalidad o aumentan el rendimiento. </a:t>
            </a:r>
          </a:p>
          <a:p>
            <a:pPr lvl="1" rtl="0"/>
            <a:r>
              <a:rPr lang="x-none" spc="-30" dirty="0"/>
              <a:t>Las revisiones pueden solucionar problemas de seguridad o cuestiones relacionadas con hardware y software.</a:t>
            </a:r>
          </a:p>
          <a:p>
            <a:pPr rtl="0">
              <a:lnSpc>
                <a:spcPct val="97000"/>
              </a:lnSpc>
            </a:pPr>
            <a:r>
              <a:rPr lang="x-none" spc="-30" dirty="0"/>
              <a:t>Las actualizaciones y las revisiones de Android utilizan un proceso de entrega automatizado. Cuando el proveedor de servicios de telefonía móvil o el fabricante tienen una actualización para un dispositivo, una notificación en el dispositivo indica que hay una actualización lista. </a:t>
            </a:r>
          </a:p>
          <a:p>
            <a:pPr rtl="0">
              <a:lnSpc>
                <a:spcPct val="97000"/>
              </a:lnSpc>
            </a:pPr>
            <a:r>
              <a:rPr lang="x-none" spc="-30" dirty="0"/>
              <a:t>Las actualizaciones de iOS también utilizan un proceso automatizado para la entrega y, de manera similar a Android, se abre un aviso para descargar si hay actualizaciones disponibles. </a:t>
            </a:r>
          </a:p>
          <a:p>
            <a:pPr rtl="0">
              <a:lnSpc>
                <a:spcPct val="97000"/>
              </a:lnSpc>
            </a:pPr>
            <a:r>
              <a:rPr lang="x-none" spc="-30" dirty="0"/>
              <a:t>Hay dos tipos de actualizaciones de firmware de radio de dispositivo móvil. </a:t>
            </a:r>
          </a:p>
          <a:p>
            <a:pPr lvl="1" rtl="0">
              <a:lnSpc>
                <a:spcPct val="97000"/>
              </a:lnSpc>
            </a:pPr>
            <a:r>
              <a:rPr lang="x-none" spc="-30" dirty="0"/>
              <a:t>La Lista de roaming preferido (PRL) es la información de configuración que el teléfono celular necesita para comunicarse con otras redes, para poder hacer llamadas fuera de la red de la prestadora telefónica. </a:t>
            </a:r>
          </a:p>
          <a:p>
            <a:pPr lvl="1" rtl="0">
              <a:lnSpc>
                <a:spcPct val="97000"/>
              </a:lnSpc>
            </a:pPr>
            <a:r>
              <a:rPr lang="x-none" spc="-30" dirty="0"/>
              <a:t>La ISDN de tasa primaria (PRI) configura las velocidades de transmisión de datos entre el dispositivo y la torre de telefonía móvil. Esto garantiza que el dispositivo pueda comunicarse con la torre a la velocidad correcta.</a:t>
            </a:r>
          </a:p>
        </p:txBody>
      </p:sp>
    </p:spTree>
    <p:custDataLst>
      <p:tags r:id="rId1"/>
    </p:custDataLst>
    <p:extLst>
      <p:ext uri="{BB962C8B-B14F-4D97-AF65-F5344CB8AC3E}">
        <p14:creationId xmlns:p14="http://schemas.microsoft.com/office/powerpoint/2010/main" val="3060589693"/>
      </p:ext>
    </p:extLst>
  </p:cSld>
  <p:clrMapOvr>
    <a:masterClrMapping/>
  </p:clrMapOvr>
  <p:transition spd="slow">
    <p:wip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7598042" cy="2982823"/>
          </a:xfrm>
        </p:spPr>
        <p:txBody>
          <a:bodyPr/>
          <a:lstStyle/>
          <a:p>
            <a:pPr rtl="0"/>
            <a:r>
              <a:rPr lang="x-none">
                <a:solidFill>
                  <a:schemeClr val="accent5">
                    <a:lumMod val="40000"/>
                    <a:lumOff val="60000"/>
                  </a:schemeClr>
                </a:solidFill>
              </a:rPr>
              <a:t>12.3 Sistemas operativos Linux y macOS</a:t>
            </a:r>
          </a:p>
        </p:txBody>
      </p:sp>
    </p:spTree>
    <p:custDataLst>
      <p:tags r:id="rId1"/>
    </p:custDataLst>
    <p:extLst>
      <p:ext uri="{BB962C8B-B14F-4D97-AF65-F5344CB8AC3E}">
        <p14:creationId xmlns:p14="http://schemas.microsoft.com/office/powerpoint/2010/main" val="25604087"/>
      </p:ext>
    </p:extLst>
  </p:cSld>
  <p:clrMapOvr>
    <a:masterClrMapping/>
  </p:clrMapOvr>
  <p:transition spd="slow">
    <p:wip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latin typeface="Arial" charset="0"/>
              </a:rPr>
              <a:t>Herramientas y funciones de Linux y macOS</a:t>
            </a:r>
            <a:r>
              <a:rPr lang="en-US" sz="1600" dirty="0">
                <a:latin typeface="Arial" charset="0"/>
              </a:rPr>
              <a:t/>
            </a:r>
            <a:br>
              <a:rPr lang="en-US" sz="1600" dirty="0">
                <a:latin typeface="Arial" charset="0"/>
              </a:rPr>
            </a:br>
            <a:r>
              <a:rPr lang="x-none">
                <a:latin typeface="Arial" charset="0"/>
              </a:rPr>
              <a:t>Introducción a los sistemas operativos Linux y macOS</a:t>
            </a:r>
          </a:p>
        </p:txBody>
      </p:sp>
      <p:sp>
        <p:nvSpPr>
          <p:cNvPr id="8195" name="Rectangle 6"/>
          <p:cNvSpPr>
            <a:spLocks noGrp="1" noChangeArrowheads="1"/>
          </p:cNvSpPr>
          <p:nvPr>
            <p:ph idx="1"/>
          </p:nvPr>
        </p:nvSpPr>
        <p:spPr>
          <a:xfrm>
            <a:off x="179233" y="773647"/>
            <a:ext cx="8964767" cy="3942731"/>
          </a:xfrm>
        </p:spPr>
        <p:txBody>
          <a:bodyPr/>
          <a:lstStyle/>
          <a:p>
            <a:pPr rtl="0"/>
            <a:r>
              <a:rPr lang="x-none" dirty="0"/>
              <a:t>Unix</a:t>
            </a:r>
          </a:p>
          <a:p>
            <a:pPr lvl="1" rtl="0"/>
            <a:r>
              <a:rPr lang="x-none" dirty="0"/>
              <a:t>Unix es un sistema operativo exclusivo escrito en el lenguaje de programación C. </a:t>
            </a:r>
          </a:p>
          <a:p>
            <a:pPr lvl="1" rtl="0"/>
            <a:r>
              <a:rPr lang="x-none" dirty="0"/>
              <a:t>macOS e iOS se basan en la versión de Berkley Standard Distribution (BSD) de Unix.</a:t>
            </a:r>
          </a:p>
          <a:p>
            <a:pPr rtl="0"/>
            <a:r>
              <a:rPr lang="x-none" dirty="0"/>
              <a:t>Linux</a:t>
            </a:r>
          </a:p>
          <a:p>
            <a:pPr lvl="1" rtl="0"/>
            <a:r>
              <a:rPr lang="x-none" dirty="0"/>
              <a:t>Los sistemas operativos Linux se utilizan en sistemas incorporados, dispositivos ponibles, relojes inteligentes, teléfonos móviles, netbooks, computadoras, servidores y supercomputadoras. </a:t>
            </a:r>
          </a:p>
          <a:p>
            <a:pPr lvl="1" rtl="0"/>
            <a:r>
              <a:rPr lang="x-none" dirty="0"/>
              <a:t>Existen muchas distribuciones (o distros) de Linux, entre ellas, SUSE</a:t>
            </a:r>
            <a:r>
              <a:rPr lang="x-none" baseline="30000" dirty="0"/>
              <a:t>®</a:t>
            </a:r>
            <a:r>
              <a:rPr lang="x-none" dirty="0"/>
              <a:t>, Red Hat</a:t>
            </a:r>
            <a:r>
              <a:rPr lang="x-none" baseline="30000" dirty="0"/>
              <a:t>®</a:t>
            </a:r>
            <a:r>
              <a:rPr lang="x-none" dirty="0"/>
              <a:t>, CentOS</a:t>
            </a:r>
            <a:r>
              <a:rPr lang="x-none" baseline="30000" dirty="0"/>
              <a:t>®</a:t>
            </a:r>
            <a:r>
              <a:rPr lang="x-none" dirty="0"/>
              <a:t>, Fedora</a:t>
            </a:r>
            <a:r>
              <a:rPr lang="x-none" baseline="30000" dirty="0"/>
              <a:t>®</a:t>
            </a:r>
            <a:r>
              <a:rPr lang="x-none" dirty="0"/>
              <a:t>, Debian</a:t>
            </a:r>
            <a:r>
              <a:rPr lang="x-none" baseline="30000" dirty="0"/>
              <a:t>®</a:t>
            </a:r>
            <a:r>
              <a:rPr lang="x-none" dirty="0"/>
              <a:t>, Ubuntu</a:t>
            </a:r>
            <a:r>
              <a:rPr lang="x-none" baseline="30000" dirty="0"/>
              <a:t>®</a:t>
            </a:r>
            <a:r>
              <a:rPr lang="x-none" dirty="0"/>
              <a:t> y Mint</a:t>
            </a:r>
            <a:r>
              <a:rPr lang="x-none" baseline="30000" dirty="0"/>
              <a:t>®</a:t>
            </a:r>
            <a:r>
              <a:rPr lang="x-none" dirty="0"/>
              <a:t>.</a:t>
            </a:r>
          </a:p>
          <a:p>
            <a:pPr lvl="1" rtl="0"/>
            <a:r>
              <a:rPr lang="x-none" dirty="0"/>
              <a:t>Android y muchas distribuciones de SO emplean el núcleo de Linux.</a:t>
            </a:r>
          </a:p>
          <a:p>
            <a:pPr rtl="0"/>
            <a:r>
              <a:rPr lang="x-none" sz="1600" dirty="0"/>
              <a:t>macOS</a:t>
            </a:r>
          </a:p>
          <a:p>
            <a:pPr lvl="1" rtl="0"/>
            <a:r>
              <a:rPr lang="x-none" dirty="0"/>
              <a:t>El sistema operativo para computadoras Macintosh se desarrolla a partir del kernel de UNIX, pero es un sistema operativo de código cerrado. </a:t>
            </a:r>
          </a:p>
          <a:p>
            <a:pPr lvl="1" rtl="0"/>
            <a:r>
              <a:rPr lang="x-none" dirty="0"/>
              <a:t>macOS admite la instalación de red remota llamada NetBoot</a:t>
            </a:r>
          </a:p>
        </p:txBody>
      </p:sp>
    </p:spTree>
    <p:custDataLst>
      <p:tags r:id="rId1"/>
    </p:custDataLst>
    <p:extLst>
      <p:ext uri="{BB962C8B-B14F-4D97-AF65-F5344CB8AC3E}">
        <p14:creationId xmlns:p14="http://schemas.microsoft.com/office/powerpoint/2010/main" val="408638948"/>
      </p:ext>
    </p:extLst>
  </p:cSld>
  <p:clrMapOvr>
    <a:masterClrMapping/>
  </p:clrMapOvr>
  <p:transition spd="slow">
    <p:wip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latin typeface="Arial" charset="0"/>
              </a:rPr>
              <a:t>Herramientas y funciones de Linux y macOS</a:t>
            </a:r>
            <a:r>
              <a:rPr lang="en-US" sz="1600" dirty="0">
                <a:latin typeface="Arial" charset="0"/>
              </a:rPr>
              <a:t/>
            </a:r>
            <a:br>
              <a:rPr lang="en-US" sz="1600" dirty="0">
                <a:latin typeface="Arial" charset="0"/>
              </a:rPr>
            </a:br>
            <a:r>
              <a:rPr lang="x-none">
                <a:latin typeface="Arial" charset="0"/>
              </a:rPr>
              <a:t>Descripción general de la GUI de Linux</a:t>
            </a:r>
          </a:p>
        </p:txBody>
      </p:sp>
      <p:sp>
        <p:nvSpPr>
          <p:cNvPr id="8195" name="Rectangle 6"/>
          <p:cNvSpPr>
            <a:spLocks noGrp="1" noChangeArrowheads="1"/>
          </p:cNvSpPr>
          <p:nvPr>
            <p:ph idx="1"/>
          </p:nvPr>
        </p:nvSpPr>
        <p:spPr>
          <a:xfrm>
            <a:off x="179232" y="773647"/>
            <a:ext cx="5192868" cy="3942731"/>
          </a:xfrm>
        </p:spPr>
        <p:txBody>
          <a:bodyPr rIns="72000"/>
          <a:lstStyle/>
          <a:p>
            <a:pPr rtl="0"/>
            <a:r>
              <a:rPr lang="x-none" spc="-30" dirty="0"/>
              <a:t>Varias distribuciones de Linux se envían con distintos paquetes de software, pero los usuarios deciden cuales permanecen en su sistema instalando o eliminando los paquetes. </a:t>
            </a:r>
          </a:p>
          <a:p>
            <a:pPr rtl="0"/>
            <a:r>
              <a:rPr lang="x-none" spc="-30" dirty="0"/>
              <a:t>La interfaz gráfica de Linux consta de diversos subsistemas que también se puedan quitar o reemplazar por el usuario. </a:t>
            </a:r>
          </a:p>
          <a:p>
            <a:pPr lvl="1" rtl="0"/>
            <a:r>
              <a:rPr lang="x-none" spc="-30" dirty="0"/>
              <a:t>Ubuntu Linux utiliza Unity como la GUI predeterminada. </a:t>
            </a:r>
          </a:p>
          <a:p>
            <a:pPr lvl="1" rtl="0"/>
            <a:r>
              <a:rPr lang="x-none" spc="-30" dirty="0"/>
              <a:t>La GUI de Linux tiene la capacidad de poseer múltiples escritorios o espacios de trabajo. </a:t>
            </a:r>
          </a:p>
          <a:p>
            <a:pPr rtl="0"/>
            <a:r>
              <a:rPr lang="x-none" spc="-30" dirty="0"/>
              <a:t>Canonical tiene un sitio web que simula la IU de Unity y también brinda un recorrido a través de las funciones principales de Unity. </a:t>
            </a:r>
          </a:p>
          <a:p>
            <a:pPr rtl="0"/>
            <a:r>
              <a:rPr lang="x-none" spc="-30" dirty="0"/>
              <a:t>Para experimentar Unity mediante el sitio web de Canonical </a:t>
            </a:r>
            <a:r>
              <a:rPr lang="x-none" spc="-30" dirty="0" smtClean="0"/>
              <a:t>visite</a:t>
            </a:r>
            <a:r>
              <a:rPr lang="en-US" spc="-30" dirty="0" smtClean="0"/>
              <a:t> </a:t>
            </a:r>
            <a:r>
              <a:rPr lang="x-none" spc="-30" dirty="0" smtClean="0">
                <a:hlinkClick r:id="rId4"/>
              </a:rPr>
              <a:t>http</a:t>
            </a:r>
            <a:r>
              <a:rPr lang="x-none" spc="-30" dirty="0">
                <a:hlinkClick r:id="rId4"/>
              </a:rPr>
              <a:t>://tour.ubuntu.com/en/</a:t>
            </a:r>
            <a:r>
              <a:rPr lang="x-none" spc="-30" dirty="0"/>
              <a:t>. </a:t>
            </a:r>
          </a:p>
        </p:txBody>
      </p:sp>
      <p:pic>
        <p:nvPicPr>
          <p:cNvPr id="2" name="Picture 1" descr="An image of a Ubuntu Unity GUI screen">
            <a:extLst>
              <a:ext uri="{FF2B5EF4-FFF2-40B4-BE49-F238E27FC236}">
                <a16:creationId xmlns="" xmlns:c="http://schemas.openxmlformats.org/drawingml/2006/chart" xmlns:c15="http://schemas.microsoft.com/office/drawing/2012/chart" xmlns:a16="http://schemas.microsoft.com/office/drawing/2014/main" id="{FF476FDE-7585-4BC8-ACB0-3C365315E5C4}"/>
              </a:ext>
            </a:extLst>
          </p:cNvPr>
          <p:cNvPicPr>
            <a:picLocks noChangeAspect="1"/>
          </p:cNvPicPr>
          <p:nvPr/>
        </p:nvPicPr>
        <p:blipFill>
          <a:blip r:embed="rId5"/>
          <a:stretch>
            <a:fillRect/>
          </a:stretch>
        </p:blipFill>
        <p:spPr>
          <a:xfrm>
            <a:off x="5416578" y="1307432"/>
            <a:ext cx="3582022" cy="2678095"/>
          </a:xfrm>
          <a:prstGeom prst="rect">
            <a:avLst/>
          </a:prstGeom>
        </p:spPr>
      </p:pic>
    </p:spTree>
    <p:custDataLst>
      <p:tags r:id="rId1"/>
    </p:custDataLst>
    <p:extLst>
      <p:ext uri="{BB962C8B-B14F-4D97-AF65-F5344CB8AC3E}">
        <p14:creationId xmlns:p14="http://schemas.microsoft.com/office/powerpoint/2010/main" val="3251917986"/>
      </p:ext>
    </p:extLst>
  </p:cSld>
  <p:clrMapOvr>
    <a:masterClrMapping/>
  </p:clrMapOvr>
  <p:transition spd="slow">
    <p:wip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latin typeface="Arial" charset="0"/>
              </a:rPr>
              <a:t>Herramientas y funciones de Linux y macOS</a:t>
            </a:r>
            <a:r>
              <a:rPr lang="en-US" sz="1600" dirty="0">
                <a:latin typeface="Arial" charset="0"/>
              </a:rPr>
              <a:t/>
            </a:r>
            <a:br>
              <a:rPr lang="en-US" sz="1600" dirty="0">
                <a:latin typeface="Arial" charset="0"/>
              </a:rPr>
            </a:br>
            <a:r>
              <a:rPr lang="x-none">
                <a:latin typeface="Arial" charset="0"/>
              </a:rPr>
              <a:t>Descripción general de la GUI de macOS</a:t>
            </a:r>
          </a:p>
        </p:txBody>
      </p:sp>
      <p:sp>
        <p:nvSpPr>
          <p:cNvPr id="8195" name="Rectangle 6"/>
          <p:cNvSpPr>
            <a:spLocks noGrp="1" noChangeArrowheads="1"/>
          </p:cNvSpPr>
          <p:nvPr>
            <p:ph idx="1"/>
          </p:nvPr>
        </p:nvSpPr>
        <p:spPr>
          <a:xfrm>
            <a:off x="179233" y="773647"/>
            <a:ext cx="4724237" cy="3942731"/>
          </a:xfrm>
        </p:spPr>
        <p:txBody>
          <a:bodyPr rIns="36000"/>
          <a:lstStyle/>
          <a:p>
            <a:pPr rtl="0"/>
            <a:r>
              <a:rPr lang="x-none" sz="1400" dirty="0"/>
              <a:t>Dentro de las principales diferencias entre las versiones anteriores de Mac OS y el OS X es la inclusión de la GUI de Aqua.</a:t>
            </a:r>
          </a:p>
          <a:p>
            <a:pPr rtl="0"/>
            <a:r>
              <a:rPr lang="x-none" sz="1400" dirty="0"/>
              <a:t>Con macOS, el control de misiones es una forma rápida de ver todo lo que se encuentra actualmente abierto en su Mac. </a:t>
            </a:r>
          </a:p>
          <a:p>
            <a:pPr lvl="1" rtl="0"/>
            <a:r>
              <a:rPr lang="x-none" sz="1300" dirty="0"/>
              <a:t>El control de misiones le permite organizar sus aplicaciones en varios escritorios. </a:t>
            </a:r>
          </a:p>
          <a:p>
            <a:pPr lvl="1" rtl="0"/>
            <a:r>
              <a:rPr lang="x-none" sz="1300" dirty="0"/>
              <a:t>Para navegar en el sistema de archivos, macOS incluye Finder. </a:t>
            </a:r>
          </a:p>
          <a:p>
            <a:pPr lvl="2" rtl="0"/>
            <a:r>
              <a:rPr lang="x-none" sz="1100" dirty="0"/>
              <a:t>Finder es muy similar al Explorador de archivos de Windows.</a:t>
            </a:r>
          </a:p>
          <a:p>
            <a:pPr rtl="0"/>
            <a:r>
              <a:rPr lang="x-none" sz="1400" dirty="0"/>
              <a:t>macOS permite el uso compartido de la pantalla</a:t>
            </a:r>
          </a:p>
          <a:p>
            <a:pPr lvl="1" rtl="0"/>
            <a:r>
              <a:rPr lang="x-none" sz="1300" dirty="0"/>
              <a:t>El uso compartido de la pantalla es una característica que permite a otras personas utilizar Macs para ver su pantalla e, inclusive, tomar el control de su computadora.</a:t>
            </a:r>
          </a:p>
        </p:txBody>
      </p:sp>
      <p:pic>
        <p:nvPicPr>
          <p:cNvPr id="2" name="Picture 1" descr="image shows the macOS GUI"/>
          <p:cNvPicPr>
            <a:picLocks noChangeAspect="1"/>
          </p:cNvPicPr>
          <p:nvPr/>
        </p:nvPicPr>
        <p:blipFill>
          <a:blip r:embed="rId4"/>
          <a:stretch>
            <a:fillRect/>
          </a:stretch>
        </p:blipFill>
        <p:spPr>
          <a:xfrm>
            <a:off x="5014913" y="1262062"/>
            <a:ext cx="3718243" cy="2100263"/>
          </a:xfrm>
          <a:prstGeom prst="rect">
            <a:avLst/>
          </a:prstGeom>
        </p:spPr>
      </p:pic>
    </p:spTree>
    <p:custDataLst>
      <p:tags r:id="rId1"/>
    </p:custDataLst>
    <p:extLst>
      <p:ext uri="{BB962C8B-B14F-4D97-AF65-F5344CB8AC3E}">
        <p14:creationId xmlns:p14="http://schemas.microsoft.com/office/powerpoint/2010/main" val="198817085"/>
      </p:ext>
    </p:extLst>
  </p:cSld>
  <p:clrMapOvr>
    <a:masterClrMapping/>
  </p:clrMapOvr>
  <p:transition spd="slow">
    <p:wip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latin typeface="Arial" charset="0"/>
              </a:rPr>
              <a:t>Herramientas y funciones de Linux y macOS</a:t>
            </a:r>
            <a:r>
              <a:rPr lang="en-US" sz="1600" dirty="0">
                <a:latin typeface="Arial" charset="0"/>
              </a:rPr>
              <a:t/>
            </a:r>
            <a:br>
              <a:rPr lang="en-US" sz="1600" dirty="0">
                <a:latin typeface="Arial" charset="0"/>
              </a:rPr>
            </a:br>
            <a:r>
              <a:rPr lang="x-none">
                <a:latin typeface="Arial" charset="0"/>
              </a:rPr>
              <a:t>Descripción general de la CLI de Linux y macOS</a:t>
            </a:r>
          </a:p>
        </p:txBody>
      </p:sp>
      <p:sp>
        <p:nvSpPr>
          <p:cNvPr id="8195" name="Rectangle 6"/>
          <p:cNvSpPr>
            <a:spLocks noGrp="1" noChangeArrowheads="1"/>
          </p:cNvSpPr>
          <p:nvPr>
            <p:ph idx="1"/>
          </p:nvPr>
        </p:nvSpPr>
        <p:spPr>
          <a:xfrm>
            <a:off x="179232" y="773647"/>
            <a:ext cx="6101251" cy="3942731"/>
          </a:xfrm>
        </p:spPr>
        <p:txBody>
          <a:bodyPr/>
          <a:lstStyle/>
          <a:p>
            <a:pPr rtl="0"/>
            <a:r>
              <a:rPr lang="x-none" dirty="0"/>
              <a:t>En Linux y macOS, el usuario puede comunicarse con el sistema operativo mediante la interfaz de línea de comandos (CLI). </a:t>
            </a:r>
          </a:p>
          <a:p>
            <a:pPr lvl="1" rtl="0"/>
            <a:r>
              <a:rPr lang="x-none" dirty="0"/>
              <a:t>Para agregar flexibilidad, los comandos (o las herramientas) que admiten parámetros, opciones y switches, son precedidos generalmente por el carácter de guion (-). </a:t>
            </a:r>
          </a:p>
          <a:p>
            <a:pPr rtl="0"/>
            <a:r>
              <a:rPr lang="x-none" dirty="0"/>
              <a:t>La mayoría de los sistemas operativos incluye una interfaz gráfica. </a:t>
            </a:r>
          </a:p>
          <a:p>
            <a:pPr lvl="1" rtl="0"/>
            <a:r>
              <a:rPr lang="x-none" dirty="0"/>
              <a:t>Aunque una interfaz de línea de comandos aún está presente, el SO arranca a menudo en la GUI de manera predeterminada, escondiendo la interfaz de línea de comandos del usuario. </a:t>
            </a:r>
          </a:p>
          <a:p>
            <a:pPr lvl="1" rtl="0"/>
            <a:r>
              <a:rPr lang="x-none" dirty="0"/>
              <a:t>Una forma de acceder a la interfaz de línea de comandos en un sistema operativo basado en GUI es a través de una aplicación del emulador de terminal. </a:t>
            </a:r>
          </a:p>
          <a:p>
            <a:pPr lvl="2" rtl="0"/>
            <a:r>
              <a:rPr lang="x-none" sz="1400" dirty="0"/>
              <a:t>Estas aplicaciones proporcionan acceso del usuario a la interfaz de línea de comandos y se denomina generalmente como algunas variaciones de la palabra terminal.</a:t>
            </a:r>
          </a:p>
        </p:txBody>
      </p:sp>
      <p:pic>
        <p:nvPicPr>
          <p:cNvPr id="3" name="Picture 2">
            <a:extLst>
              <a:ext uri="{FF2B5EF4-FFF2-40B4-BE49-F238E27FC236}">
                <a16:creationId xmlns="" xmlns:c="http://schemas.openxmlformats.org/drawingml/2006/chart" xmlns:c15="http://schemas.microsoft.com/office/drawing/2012/chart" xmlns:a16="http://schemas.microsoft.com/office/drawing/2014/main" id="{2702165B-2DAC-4C3A-9233-F1A555152A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80483" y="1171207"/>
            <a:ext cx="2530493" cy="2524395"/>
          </a:xfrm>
          <a:prstGeom prst="rect">
            <a:avLst/>
          </a:prstGeom>
        </p:spPr>
      </p:pic>
    </p:spTree>
    <p:custDataLst>
      <p:tags r:id="rId1"/>
    </p:custDataLst>
    <p:extLst>
      <p:ext uri="{BB962C8B-B14F-4D97-AF65-F5344CB8AC3E}">
        <p14:creationId xmlns:p14="http://schemas.microsoft.com/office/powerpoint/2010/main" val="159676814"/>
      </p:ext>
    </p:extLst>
  </p:cSld>
  <p:clrMapOvr>
    <a:masterClrMapping/>
  </p:clrMapOvr>
  <p:transition spd="slow">
    <p:wip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latin typeface="Arial" charset="0"/>
              </a:rPr>
              <a:t>Herramientas y funciones de Linux y macOS</a:t>
            </a:r>
            <a:r>
              <a:rPr lang="en-US" sz="1600" dirty="0">
                <a:latin typeface="Arial" charset="0"/>
              </a:rPr>
              <a:t/>
            </a:r>
            <a:br>
              <a:rPr lang="en-US" sz="1600" dirty="0">
                <a:latin typeface="Arial" charset="0"/>
              </a:rPr>
            </a:br>
            <a:r>
              <a:rPr lang="x-none">
                <a:latin typeface="Arial" charset="0"/>
              </a:rPr>
              <a:t>Descripción general de la CLI de Linux y macOS (Cont.)</a:t>
            </a:r>
          </a:p>
        </p:txBody>
      </p:sp>
      <p:sp>
        <p:nvSpPr>
          <p:cNvPr id="8195" name="Rectangle 6"/>
          <p:cNvSpPr>
            <a:spLocks noGrp="1" noChangeArrowheads="1"/>
          </p:cNvSpPr>
          <p:nvPr>
            <p:ph idx="1"/>
          </p:nvPr>
        </p:nvSpPr>
        <p:spPr>
          <a:xfrm>
            <a:off x="179232" y="898358"/>
            <a:ext cx="5186437" cy="2970297"/>
          </a:xfrm>
        </p:spPr>
        <p:txBody>
          <a:bodyPr/>
          <a:lstStyle/>
          <a:p>
            <a:pPr rtl="0"/>
            <a:r>
              <a:rPr lang="x-none" sz="1400" dirty="0"/>
              <a:t>Un programa llamado shell interpreta los comandos del teclado y los transmite al sistema operativo. </a:t>
            </a:r>
          </a:p>
          <a:p>
            <a:pPr lvl="1" rtl="0"/>
            <a:r>
              <a:rPr lang="x-none" sz="1200" dirty="0"/>
              <a:t>Cuando un usuario inicia sesión correctamente en el sistema, el programa de inicio de sesión inicia el shell. </a:t>
            </a:r>
          </a:p>
          <a:p>
            <a:pPr lvl="1" rtl="0"/>
            <a:r>
              <a:rPr lang="x-none" sz="1200" dirty="0"/>
              <a:t>Posteriormente, un usuario autorizado puede comenzar a interactuar con el SO a través de los comandos basados en texto.</a:t>
            </a:r>
          </a:p>
          <a:p>
            <a:pPr rtl="0"/>
            <a:r>
              <a:rPr lang="x-none" sz="1400" dirty="0"/>
              <a:t>Los usuarios interactúan con el kernel a través de un shell. </a:t>
            </a:r>
          </a:p>
          <a:p>
            <a:pPr lvl="1" rtl="0"/>
            <a:r>
              <a:rPr lang="x-none" sz="1200" dirty="0"/>
              <a:t>El kernel es responsable de asignar tiempo y memoria de CPU a los procesos. </a:t>
            </a:r>
          </a:p>
          <a:p>
            <a:pPr lvl="1" rtl="0"/>
            <a:r>
              <a:rPr lang="x-none" sz="1200" dirty="0"/>
              <a:t>El kernel también administra el sistema de archivos y las comunicaciones en respuesta a las llamadas del sistema. </a:t>
            </a:r>
          </a:p>
        </p:txBody>
      </p:sp>
      <p:sp>
        <p:nvSpPr>
          <p:cNvPr id="3" name="TextBox 2">
            <a:extLst>
              <a:ext uri="{FF2B5EF4-FFF2-40B4-BE49-F238E27FC236}">
                <a16:creationId xmlns="" xmlns:c="http://schemas.openxmlformats.org/drawingml/2006/chart" xmlns:c15="http://schemas.microsoft.com/office/drawing/2012/chart" xmlns:a16="http://schemas.microsoft.com/office/drawing/2014/main" id="{D608AA3B-935A-4DE7-A908-CBDCDA3B06CE}"/>
              </a:ext>
            </a:extLst>
          </p:cNvPr>
          <p:cNvSpPr txBox="1"/>
          <p:nvPr/>
        </p:nvSpPr>
        <p:spPr>
          <a:xfrm>
            <a:off x="179232" y="3644854"/>
            <a:ext cx="5186437" cy="754053"/>
          </a:xfrm>
          <a:prstGeom prst="rect">
            <a:avLst/>
          </a:prstGeom>
          <a:noFill/>
        </p:spPr>
        <p:txBody>
          <a:bodyPr wrap="square" rtlCol="0">
            <a:spAutoFit/>
          </a:bodyPr>
          <a:lstStyle/>
          <a:p>
            <a:pPr marL="169863" indent="-169863" defTabSz="684213">
              <a:spcBef>
                <a:spcPts val="600"/>
              </a:spcBef>
              <a:spcAft>
                <a:spcPts val="600"/>
              </a:spcAft>
              <a:buClr>
                <a:schemeClr val="tx2"/>
              </a:buClr>
              <a:buSzPct val="90000"/>
              <a:buFont typeface="Wingdings" panose="05000000000000000000" pitchFamily="2" charset="2"/>
              <a:buChar char="§"/>
            </a:pPr>
            <a:r>
              <a:rPr lang="x-none" sz="1400" dirty="0">
                <a:solidFill>
                  <a:srgbClr val="000000"/>
                </a:solidFill>
                <a:latin typeface="+mn-lt"/>
                <a:ea typeface="ＭＳ Ｐゴシック" charset="0"/>
                <a:cs typeface="CiscoSans"/>
              </a:rPr>
              <a:t>Emulador de terminales de </a:t>
            </a:r>
            <a:r>
              <a:rPr lang="x-none" sz="1400" dirty="0" smtClean="0">
                <a:solidFill>
                  <a:srgbClr val="000000"/>
                </a:solidFill>
                <a:latin typeface="+mn-lt"/>
                <a:ea typeface="ＭＳ Ｐゴシック" charset="0"/>
                <a:cs typeface="CiscoSans"/>
              </a:rPr>
              <a:t>macOS</a:t>
            </a:r>
          </a:p>
          <a:p>
            <a:pPr marL="742950" lvl="1" indent="-285750" rtl="0">
              <a:buFont typeface="Wingdings" panose="05000000000000000000" pitchFamily="2" charset="2"/>
              <a:buChar char="§"/>
            </a:pPr>
            <a:r>
              <a:rPr lang="x-none" sz="1200" dirty="0">
                <a:solidFill>
                  <a:schemeClr val="tx1">
                    <a:lumMod val="50000"/>
                  </a:schemeClr>
                </a:solidFill>
                <a:latin typeface="+mn-lt"/>
              </a:rPr>
              <a:t>macOS incluye un emulador de terminal llamado Terminal pero varios emuladores de terceros están disponibles.</a:t>
            </a:r>
          </a:p>
        </p:txBody>
      </p:sp>
      <p:pic>
        <p:nvPicPr>
          <p:cNvPr id="2" name="Picture 1" descr="The picture shows a screenshot of a Linux gnome terminal screen.">
            <a:extLst>
              <a:ext uri="{FF2B5EF4-FFF2-40B4-BE49-F238E27FC236}">
                <a16:creationId xmlns="" xmlns:c="http://schemas.openxmlformats.org/drawingml/2006/chart" xmlns:c15="http://schemas.microsoft.com/office/drawing/2012/chart" xmlns:a16="http://schemas.microsoft.com/office/drawing/2014/main" id="{D2E346DA-CF21-4750-915D-40763CB70E83}"/>
              </a:ext>
            </a:extLst>
          </p:cNvPr>
          <p:cNvPicPr>
            <a:picLocks noChangeAspect="1"/>
          </p:cNvPicPr>
          <p:nvPr/>
        </p:nvPicPr>
        <p:blipFill>
          <a:blip r:embed="rId4"/>
          <a:stretch>
            <a:fillRect/>
          </a:stretch>
        </p:blipFill>
        <p:spPr>
          <a:xfrm>
            <a:off x="5365669" y="1646666"/>
            <a:ext cx="3728422" cy="2221989"/>
          </a:xfrm>
          <a:prstGeom prst="rect">
            <a:avLst/>
          </a:prstGeom>
        </p:spPr>
      </p:pic>
    </p:spTree>
    <p:custDataLst>
      <p:tags r:id="rId1"/>
    </p:custDataLst>
    <p:extLst>
      <p:ext uri="{BB962C8B-B14F-4D97-AF65-F5344CB8AC3E}">
        <p14:creationId xmlns:p14="http://schemas.microsoft.com/office/powerpoint/2010/main" val="3394406436"/>
      </p:ext>
    </p:extLst>
  </p:cSld>
  <p:clrMapOvr>
    <a:masterClrMapping/>
  </p:clrMapOvr>
  <p:transition spd="slow">
    <p:wip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latin typeface="Arial" charset="0"/>
              </a:rPr>
              <a:t>Herramientas y funciones de Linux y MacOS</a:t>
            </a:r>
            <a:r>
              <a:rPr lang="en-US" sz="1600" dirty="0">
                <a:latin typeface="Arial" charset="0"/>
              </a:rPr>
              <a:t/>
            </a:r>
            <a:br>
              <a:rPr lang="en-US" sz="1600" dirty="0">
                <a:latin typeface="Arial" charset="0"/>
              </a:rPr>
            </a:br>
            <a:r>
              <a:rPr lang="x-none">
                <a:latin typeface="Arial" charset="0"/>
              </a:rPr>
              <a:t>Copia de respaldo y recuperación de Linux</a:t>
            </a:r>
          </a:p>
        </p:txBody>
      </p:sp>
      <p:sp>
        <p:nvSpPr>
          <p:cNvPr id="8195" name="Rectangle 6"/>
          <p:cNvSpPr>
            <a:spLocks noGrp="1" noChangeArrowheads="1"/>
          </p:cNvSpPr>
          <p:nvPr>
            <p:ph idx="1"/>
          </p:nvPr>
        </p:nvSpPr>
        <p:spPr>
          <a:xfrm>
            <a:off x="179232" y="773647"/>
            <a:ext cx="4932000" cy="3942731"/>
          </a:xfrm>
        </p:spPr>
        <p:txBody>
          <a:bodyPr rIns="108000"/>
          <a:lstStyle/>
          <a:p>
            <a:pPr rtl="0"/>
            <a:r>
              <a:rPr lang="x-none" dirty="0"/>
              <a:t>El proceso de copias de seguridad de los datos se refiere a crear una copia (o varias copias) de datos para guardarla en un lugar seguro. </a:t>
            </a:r>
          </a:p>
          <a:p>
            <a:pPr rtl="0"/>
            <a:r>
              <a:rPr lang="x-none" dirty="0"/>
              <a:t>Cuando se completa el proceso de copia de seguridad, la copia se denomina copia de seguridad.</a:t>
            </a:r>
          </a:p>
          <a:p>
            <a:pPr rtl="0"/>
            <a:r>
              <a:rPr lang="x-none" dirty="0"/>
              <a:t>Si bien las copias de seguridad se pueden lograr con un comando de copia simple, muchas herramientas y técnicas existen para hacer el proceso automático y transparente para el usuario.</a:t>
            </a:r>
          </a:p>
          <a:p>
            <a:pPr rtl="0"/>
            <a:r>
              <a:rPr lang="x-none" dirty="0"/>
              <a:t>Linux no tiene una herramienta de respaldo integrada. </a:t>
            </a:r>
          </a:p>
          <a:p>
            <a:pPr lvl="1" rtl="0"/>
            <a:r>
              <a:rPr lang="x-none" dirty="0"/>
              <a:t>Sin embargo, existen muchas soluciones de copia de respaldo comerciales y de código abierto para Linux, como Amanda, Bacula, Fwbackups y Déjà Dup.</a:t>
            </a:r>
          </a:p>
        </p:txBody>
      </p:sp>
      <p:pic>
        <p:nvPicPr>
          <p:cNvPr id="2" name="Picture 1" descr="Graphic is a screenshot of a Linux Backup and Recovery application window. A menu of options appears on the left side of the window and contains the following options: Overview, Folders to save, Folders to ignore, Storage location and scheduling. A menu bar at the top of the window indicates that the settings are On. The main area of the window contains two icons. First icon indicates that there are no recent backups, with the message that you may use Restore button to browse for existing backups. The restore button appears below. The second icon indicates that No backup is scheduled, with the message that You should enable automatic backups or use the Back Up Now button to start one. Back Up Now button appears below.">
            <a:extLst>
              <a:ext uri="{FF2B5EF4-FFF2-40B4-BE49-F238E27FC236}">
                <a16:creationId xmlns="" xmlns:c="http://schemas.openxmlformats.org/drawingml/2006/chart" xmlns:c15="http://schemas.microsoft.com/office/drawing/2012/chart" xmlns:a16="http://schemas.microsoft.com/office/drawing/2014/main" id="{386953E9-24B3-47BC-9DF1-CD2BDE5CA420}"/>
              </a:ext>
            </a:extLst>
          </p:cNvPr>
          <p:cNvPicPr>
            <a:picLocks noChangeAspect="1"/>
          </p:cNvPicPr>
          <p:nvPr/>
        </p:nvPicPr>
        <p:blipFill>
          <a:blip r:embed="rId4"/>
          <a:stretch>
            <a:fillRect/>
          </a:stretch>
        </p:blipFill>
        <p:spPr>
          <a:xfrm>
            <a:off x="5105160" y="1476035"/>
            <a:ext cx="3796727" cy="2191429"/>
          </a:xfrm>
          <a:prstGeom prst="rect">
            <a:avLst/>
          </a:prstGeom>
          <a:ln w="12700">
            <a:solidFill>
              <a:srgbClr val="000000"/>
            </a:solidFill>
          </a:ln>
        </p:spPr>
      </p:pic>
    </p:spTree>
    <p:custDataLst>
      <p:tags r:id="rId1"/>
    </p:custDataLst>
    <p:extLst>
      <p:ext uri="{BB962C8B-B14F-4D97-AF65-F5344CB8AC3E}">
        <p14:creationId xmlns:p14="http://schemas.microsoft.com/office/powerpoint/2010/main" val="3544117030"/>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Rectangle 33"/>
          <p:cNvSpPr>
            <a:spLocks noGrp="1" noChangeArrowheads="1"/>
          </p:cNvSpPr>
          <p:nvPr>
            <p:ph type="title"/>
          </p:nvPr>
        </p:nvSpPr>
        <p:spPr/>
        <p:txBody>
          <a:bodyPr/>
          <a:lstStyle/>
          <a:p>
            <a:pPr rtl="0" eaLnBrk="1" hangingPunct="1"/>
            <a:r>
              <a:rPr lang="x-none"/>
              <a:t>Capítulo 12: Actividades</a:t>
            </a:r>
          </a:p>
        </p:txBody>
      </p:sp>
      <p:sp>
        <p:nvSpPr>
          <p:cNvPr id="6147" name="Rectangle 34"/>
          <p:cNvSpPr>
            <a:spLocks noGrp="1" noChangeArrowheads="1"/>
          </p:cNvSpPr>
          <p:nvPr>
            <p:ph idx="1"/>
          </p:nvPr>
        </p:nvSpPr>
        <p:spPr>
          <a:xfrm>
            <a:off x="144065" y="783178"/>
            <a:ext cx="8853286" cy="323137"/>
          </a:xfrm>
        </p:spPr>
        <p:txBody>
          <a:bodyPr/>
          <a:lstStyle/>
          <a:p>
            <a:pPr marL="0" indent="0" rtl="0">
              <a:spcBef>
                <a:spcPct val="30000"/>
              </a:spcBef>
              <a:buNone/>
            </a:pPr>
            <a:r>
              <a:rPr lang="x-none"/>
              <a:t>¿Qué actividades se relacionan con este capítulo?</a:t>
            </a:r>
          </a:p>
          <a:p>
            <a:pPr marL="0" indent="0">
              <a:spcBef>
                <a:spcPct val="30000"/>
              </a:spcBef>
              <a:buNone/>
            </a:pPr>
            <a:endParaRPr lang="en-US" dirty="0"/>
          </a:p>
          <a:p>
            <a:pPr marL="89297" indent="0">
              <a:spcBef>
                <a:spcPct val="30000"/>
              </a:spcBef>
              <a:buNone/>
            </a:pPr>
            <a:endParaRPr lang="en-US" dirty="0"/>
          </a:p>
          <a:p>
            <a:pPr marL="89297" indent="0">
              <a:spcBef>
                <a:spcPct val="30000"/>
              </a:spcBef>
              <a:buNone/>
            </a:pPr>
            <a:endParaRPr lang="en-US" dirty="0"/>
          </a:p>
        </p:txBody>
      </p:sp>
      <p:graphicFrame>
        <p:nvGraphicFramePr>
          <p:cNvPr id="7" name="Content Placeholder 3"/>
          <p:cNvGraphicFramePr>
            <a:graphicFrameLocks/>
          </p:cNvGraphicFramePr>
          <p:nvPr>
            <p:extLst>
              <p:ext uri="{D42A27DB-BD31-4B8C-83A1-F6EECF244321}">
                <p14:modId xmlns:p14="http://schemas.microsoft.com/office/powerpoint/2010/main" val="3659010184"/>
              </p:ext>
            </p:extLst>
          </p:nvPr>
        </p:nvGraphicFramePr>
        <p:xfrm>
          <a:off x="457291" y="1122081"/>
          <a:ext cx="8229418" cy="3031239"/>
        </p:xfrm>
        <a:graphic>
          <a:graphicData uri="http://schemas.openxmlformats.org/drawingml/2006/table">
            <a:tbl>
              <a:tblPr firstRow="1" bandRow="1">
                <a:tableStyleId>{5C22544A-7EE6-4342-B048-85BDC9FD1C3A}</a:tableStyleId>
              </a:tblPr>
              <a:tblGrid>
                <a:gridCol w="1129733">
                  <a:extLst>
                    <a:ext uri="{9D8B030D-6E8A-4147-A177-3AD203B41FA5}">
                      <a16:colId xmlns="" xmlns:c="http://schemas.openxmlformats.org/drawingml/2006/chart" xmlns:c15="http://schemas.microsoft.com/office/drawing/2012/chart" xmlns:a16="http://schemas.microsoft.com/office/drawing/2014/main" val="20001"/>
                    </a:ext>
                  </a:extLst>
                </a:gridCol>
                <a:gridCol w="1999631">
                  <a:extLst>
                    <a:ext uri="{9D8B030D-6E8A-4147-A177-3AD203B41FA5}">
                      <a16:colId xmlns="" xmlns:c="http://schemas.openxmlformats.org/drawingml/2006/chart" xmlns:c15="http://schemas.microsoft.com/office/drawing/2012/chart" xmlns:a16="http://schemas.microsoft.com/office/drawing/2014/main" val="3156509146"/>
                    </a:ext>
                  </a:extLst>
                </a:gridCol>
                <a:gridCol w="3938181">
                  <a:extLst>
                    <a:ext uri="{9D8B030D-6E8A-4147-A177-3AD203B41FA5}">
                      <a16:colId xmlns="" xmlns:c="http://schemas.openxmlformats.org/drawingml/2006/chart" xmlns:c15="http://schemas.microsoft.com/office/drawing/2012/chart" xmlns:a16="http://schemas.microsoft.com/office/drawing/2014/main" val="20002"/>
                    </a:ext>
                  </a:extLst>
                </a:gridCol>
                <a:gridCol w="1161873">
                  <a:extLst>
                    <a:ext uri="{9D8B030D-6E8A-4147-A177-3AD203B41FA5}">
                      <a16:colId xmlns="" xmlns:c="http://schemas.openxmlformats.org/drawingml/2006/chart" xmlns:c15="http://schemas.microsoft.com/office/drawing/2012/chart" xmlns:a16="http://schemas.microsoft.com/office/drawing/2014/main" val="20003"/>
                    </a:ext>
                  </a:extLst>
                </a:gridCol>
              </a:tblGrid>
              <a:tr h="286347">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x-none" sz="1200"/>
                        <a:t>N.° de página</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200"/>
                        <a:t>Tipo de actividad</a:t>
                      </a:r>
                    </a:p>
                  </a:txBody>
                  <a:tcPr marL="68580" marR="68580" marT="34290" marB="34290" anchor="ctr"/>
                </a:tc>
                <a:tc>
                  <a:txBody>
                    <a:bodyPr/>
                    <a:lstStyle/>
                    <a:p>
                      <a:pPr rtl="0"/>
                      <a:r>
                        <a:rPr lang="x-none" sz="1200"/>
                        <a:t>Nombre de la actividad</a:t>
                      </a:r>
                    </a:p>
                  </a:txBody>
                  <a:tcPr marL="68580" marR="68580" marT="34290" marB="34290" anchor="ctr"/>
                </a:tc>
                <a:tc>
                  <a:txBody>
                    <a:bodyPr/>
                    <a:lstStyle/>
                    <a:p>
                      <a:pPr rtl="0"/>
                      <a:r>
                        <a:rPr lang="x-none" sz="1200"/>
                        <a:t>¿Opcional?</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0"/>
                  </a:ext>
                </a:extLst>
              </a:tr>
              <a:tr h="292629">
                <a:tc>
                  <a:txBody>
                    <a:bodyPr/>
                    <a:lstStyle/>
                    <a:p>
                      <a:pPr algn="ctr" rtl="0"/>
                      <a:r>
                        <a:rPr lang="x-none" sz="1100"/>
                        <a:t>12.1.1.3</a:t>
                      </a:r>
                    </a:p>
                  </a:txBody>
                  <a:tcPr marL="68580" marR="68580" marT="34290" marB="34290" anchor="ctr"/>
                </a:tc>
                <a:tc>
                  <a:txBody>
                    <a:bodyPr/>
                    <a:lstStyle/>
                    <a:p>
                      <a:pPr rtl="0"/>
                      <a:r>
                        <a:rPr lang="x-none" sz="1100"/>
                        <a:t>Verifique su comprensión</a:t>
                      </a:r>
                    </a:p>
                  </a:txBody>
                  <a:tcPr marL="68580" marR="68580" marT="34290" marB="34290" anchor="ctr"/>
                </a:tc>
                <a:tc>
                  <a:txBody>
                    <a:bodyPr/>
                    <a:lstStyle/>
                    <a:p>
                      <a:pPr rtl="0"/>
                      <a:r>
                        <a:rPr lang="x-none" sz="1100"/>
                        <a:t>Comparar Android e iOS</a:t>
                      </a:r>
                    </a:p>
                  </a:txBody>
                  <a:tcPr marL="68580" marR="68580" marT="34290" marB="34290" anchor="ctr"/>
                </a:tc>
                <a:tc>
                  <a:txBody>
                    <a:bodyPr/>
                    <a:lstStyle/>
                    <a:p>
                      <a:pPr rtl="0"/>
                      <a:r>
                        <a:rPr lang="x-none" sz="1100">
                          <a:solidFill>
                            <a:schemeClr val="dk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1"/>
                  </a:ext>
                </a:extLst>
              </a:tr>
              <a:tr h="292629">
                <a:tc>
                  <a:txBody>
                    <a:bodyPr/>
                    <a:lstStyle/>
                    <a:p>
                      <a:pPr algn="ctr" rtl="0"/>
                      <a:r>
                        <a:rPr lang="x-none" sz="1100"/>
                        <a:t>12.1.2.2</a:t>
                      </a:r>
                    </a:p>
                  </a:txBody>
                  <a:tcPr marL="68580" marR="68580" marT="34290" marB="34290" anchor="ctr"/>
                </a:tc>
                <a:tc>
                  <a:txBody>
                    <a:bodyPr/>
                    <a:lstStyle/>
                    <a:p>
                      <a:pPr rtl="0"/>
                      <a:r>
                        <a:rPr lang="x-none" sz="1100" baseline="0"/>
                        <a:t>Práctica de laboratorio</a:t>
                      </a:r>
                    </a:p>
                  </a:txBody>
                  <a:tcPr marL="68580" marR="68580" marT="34290" marB="34290" anchor="ctr"/>
                </a:tc>
                <a:tc>
                  <a:txBody>
                    <a:bodyPr/>
                    <a:lstStyle/>
                    <a:p>
                      <a:pPr rtl="0"/>
                      <a:r>
                        <a:rPr lang="x-none" sz="1100"/>
                        <a:t>Trabajo con Android</a:t>
                      </a:r>
                    </a:p>
                  </a:txBody>
                  <a:tcPr marL="68580" marR="68580" marT="34290" marB="34290" anchor="ctr"/>
                </a:tc>
                <a:tc>
                  <a:txBody>
                    <a:bodyPr/>
                    <a:lstStyle/>
                    <a:p>
                      <a:pPr rtl="0"/>
                      <a:r>
                        <a:rPr lang="x-none" sz="1100">
                          <a:solidFill>
                            <a:schemeClr val="dk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2"/>
                  </a:ext>
                </a:extLst>
              </a:tr>
              <a:tr h="292629">
                <a:tc>
                  <a:txBody>
                    <a:bodyPr/>
                    <a:lstStyle/>
                    <a:p>
                      <a:pPr algn="ctr" rtl="0"/>
                      <a:r>
                        <a:rPr lang="x-none" sz="1100"/>
                        <a:t>12.1.3.2</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baseline="0"/>
                        <a:t>Práctica de laboratorio</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Trabajo con iOS</a:t>
                      </a:r>
                    </a:p>
                  </a:txBody>
                  <a:tcPr marL="68580" marR="68580" marT="34290" marB="34290" anchor="ctr"/>
                </a:tc>
                <a:tc>
                  <a:txBody>
                    <a:bodyPr/>
                    <a:lstStyle/>
                    <a:p>
                      <a:pPr rtl="0"/>
                      <a:r>
                        <a:rPr lang="x-none" sz="1100">
                          <a:solidFill>
                            <a:schemeClr val="dk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3"/>
                  </a:ext>
                </a:extLst>
              </a:tr>
              <a:tr h="292629">
                <a:tc>
                  <a:txBody>
                    <a:bodyPr/>
                    <a:lstStyle/>
                    <a:p>
                      <a:pPr algn="ctr" rtl="0"/>
                      <a:r>
                        <a:rPr lang="x-none" sz="1100"/>
                        <a:t>12.1.4.4</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baseline="0"/>
                        <a:t>Práctica de laboratorio</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Funciones de los dispositivos móviles</a:t>
                      </a:r>
                    </a:p>
                  </a:txBody>
                  <a:tcPr marL="68580" marR="68580" marT="34290" marB="34290" anchor="ctr"/>
                </a:tc>
                <a:tc>
                  <a:txBody>
                    <a:bodyPr/>
                    <a:lstStyle/>
                    <a:p>
                      <a:pPr rtl="0"/>
                      <a:r>
                        <a:rPr lang="x-none" sz="1100">
                          <a:solidFill>
                            <a:schemeClr val="dk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7"/>
                  </a:ext>
                </a:extLst>
              </a:tr>
              <a:tr h="292629">
                <a:tc>
                  <a:txBody>
                    <a:bodyPr/>
                    <a:lstStyle/>
                    <a:p>
                      <a:pPr algn="ctr" rtl="0"/>
                      <a:r>
                        <a:rPr lang="x-none" sz="1100"/>
                        <a:t>12.2.1.1</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¿Qué conoce hasta ahora?</a:t>
                      </a:r>
                    </a:p>
                  </a:txBody>
                  <a:tcPr marL="68580" marR="68580" marT="34290" marB="34290" anchor="ctr"/>
                </a:tc>
                <a:tc>
                  <a:txBody>
                    <a:bodyPr/>
                    <a:lstStyle/>
                    <a:p>
                      <a:pPr rtl="0"/>
                      <a:r>
                        <a:rPr lang="x-none" sz="1100"/>
                        <a:t>Bloqueos</a:t>
                      </a:r>
                    </a:p>
                  </a:txBody>
                  <a:tcPr marL="68580" marR="68580" marT="34290" marB="34290" anchor="ctr"/>
                </a:tc>
                <a:tc>
                  <a:txBody>
                    <a:bodyPr/>
                    <a:lstStyle/>
                    <a:p>
                      <a:pPr rtl="0"/>
                      <a:r>
                        <a:rPr lang="x-none" sz="1100">
                          <a:solidFill>
                            <a:schemeClr val="dk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8"/>
                  </a:ext>
                </a:extLst>
              </a:tr>
              <a:tr h="292629">
                <a:tc>
                  <a:txBody>
                    <a:bodyPr/>
                    <a:lstStyle/>
                    <a:p>
                      <a:pPr algn="ctr" rtl="0"/>
                      <a:r>
                        <a:rPr lang="x-none" sz="1100"/>
                        <a:t>12.2.1.2</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baseline="0"/>
                        <a:t>Práctica de laboratorio</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Bloqueos por código de acceso</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9"/>
                  </a:ext>
                </a:extLst>
              </a:tr>
              <a:tr h="292629">
                <a:tc>
                  <a:txBody>
                    <a:bodyPr/>
                    <a:lstStyle/>
                    <a:p>
                      <a:pPr algn="ctr" rtl="0"/>
                      <a:r>
                        <a:rPr lang="x-none" sz="1100"/>
                        <a:t>12.2.1.4</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Bloqueos de pantalla y autenticación biométrica</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10"/>
                  </a:ext>
                </a:extLst>
              </a:tr>
              <a:tr h="292629">
                <a:tc>
                  <a:txBody>
                    <a:bodyPr/>
                    <a:lstStyle/>
                    <a:p>
                      <a:pPr algn="ctr" rtl="0"/>
                      <a:r>
                        <a:rPr lang="x-none" sz="1100"/>
                        <a:t>12.2.2.4</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Servicios habilitados para la para nube para dispositivos móviles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4"/>
                  </a:ext>
                </a:extLst>
              </a:tr>
              <a:tr h="292629">
                <a:tc>
                  <a:txBody>
                    <a:bodyPr/>
                    <a:lstStyle/>
                    <a:p>
                      <a:pPr algn="ctr" rtl="0"/>
                      <a:r>
                        <a:rPr lang="x-none" sz="1100"/>
                        <a:t>12.2.3.4</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Funciones de seguridad móviles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5"/>
                  </a:ext>
                </a:extLst>
              </a:tr>
            </a:tbl>
          </a:graphicData>
        </a:graphic>
      </p:graphicFrame>
    </p:spTree>
    <p:custDataLst>
      <p:tags r:id="rId1"/>
    </p:custDataLst>
    <p:extLst>
      <p:ext uri="{BB962C8B-B14F-4D97-AF65-F5344CB8AC3E}">
        <p14:creationId xmlns:p14="http://schemas.microsoft.com/office/powerpoint/2010/main" val="2145273728"/>
      </p:ext>
    </p:extLst>
  </p:cSld>
  <p:clrMapOvr>
    <a:masterClrMapping/>
  </p:clrMapOvr>
  <p:transition spd="slow">
    <p:wip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latin typeface="Arial" charset="0"/>
              </a:rPr>
              <a:t>Herramientas y funciones de Linux y macOS</a:t>
            </a:r>
            <a:r>
              <a:rPr lang="en-US" sz="1600" dirty="0">
                <a:latin typeface="Arial" charset="0"/>
              </a:rPr>
              <a:t/>
            </a:r>
            <a:br>
              <a:rPr lang="en-US" sz="1600" dirty="0">
                <a:latin typeface="Arial" charset="0"/>
              </a:rPr>
            </a:br>
            <a:r>
              <a:rPr lang="x-none">
                <a:latin typeface="Arial" charset="0"/>
              </a:rPr>
              <a:t>Copia de respaldo y recuperación de Linux</a:t>
            </a:r>
          </a:p>
        </p:txBody>
      </p:sp>
      <p:sp>
        <p:nvSpPr>
          <p:cNvPr id="8195" name="Rectangle 6"/>
          <p:cNvSpPr>
            <a:spLocks noGrp="1" noChangeArrowheads="1"/>
          </p:cNvSpPr>
          <p:nvPr>
            <p:ph idx="1"/>
          </p:nvPr>
        </p:nvSpPr>
        <p:spPr>
          <a:xfrm>
            <a:off x="179232" y="773647"/>
            <a:ext cx="4689547" cy="3942731"/>
          </a:xfrm>
        </p:spPr>
        <p:txBody>
          <a:bodyPr/>
          <a:lstStyle/>
          <a:p>
            <a:pPr rtl="0"/>
            <a:r>
              <a:rPr lang="x-none" dirty="0"/>
              <a:t>macOS incluye una herramienta de copia de respaldo llamada Time Machine. </a:t>
            </a:r>
          </a:p>
          <a:p>
            <a:pPr lvl="1" rtl="0"/>
            <a:r>
              <a:rPr lang="x-none" dirty="0"/>
              <a:t>Con Time Machine, los usuarios elijen una unidad externa que se usará como dispositivo de destino de copia de seguridad y la conectan al Mac mediante USB, FireWire o Thunderbolt. </a:t>
            </a:r>
          </a:p>
          <a:p>
            <a:pPr lvl="1" rtl="0"/>
            <a:r>
              <a:rPr lang="x-none" dirty="0"/>
              <a:t>Time Machine prepara el disco para recibir copias de seguridad y, cuando el disco está listo, realiza copias de seguridad incrementales periódicamente. </a:t>
            </a:r>
          </a:p>
          <a:p>
            <a:pPr lvl="1" rtl="0"/>
            <a:r>
              <a:rPr lang="x-none" dirty="0"/>
              <a:t>Time Machine almacena algunas copias de respaldo en su Mac, por lo que, si el disco de copia de respaldo de Time Machine no está disponible, puede restaurar una copia de respaldo directamente desde su Mac. </a:t>
            </a:r>
          </a:p>
        </p:txBody>
      </p:sp>
      <p:pic>
        <p:nvPicPr>
          <p:cNvPr id="2" name="Picture 1" descr="Graphic is a screenshot of the Time Machine macOS Backup and Recovery application window. On the left side of window, a clock icon appears with an on/off slider. The slider is in the ON position. The main area of the window shows information including the name of the machine, the amount of disk space available, the date of the oldest backup, the date of the latest backup, and when the next backup is scheduled to occur. A button to select a disk to store the backups appears. The bottom section of the application window contains the following text. &quot;The Time Machine keeps: local snapshots as space permits, hourly backups for the past 24 hours, daily backups for the past month, weekly backups for all previous months. The oldest backups are deleted when your disk becomes full&quot;. The bottom of the window shows a toggle for whether or not to show the Time Machine in the menu bar and a button to display more options.">
            <a:extLst>
              <a:ext uri="{FF2B5EF4-FFF2-40B4-BE49-F238E27FC236}">
                <a16:creationId xmlns="" xmlns:c="http://schemas.openxmlformats.org/drawingml/2006/chart" xmlns:c15="http://schemas.microsoft.com/office/drawing/2012/chart" xmlns:a16="http://schemas.microsoft.com/office/drawing/2014/main" id="{386953E9-24B3-47BC-9DF1-CD2BDE5CA420}"/>
              </a:ext>
            </a:extLst>
          </p:cNvPr>
          <p:cNvPicPr>
            <a:picLocks noChangeAspect="1"/>
          </p:cNvPicPr>
          <p:nvPr/>
        </p:nvPicPr>
        <p:blipFill>
          <a:blip r:embed="rId4"/>
          <a:srcRect/>
          <a:stretch/>
        </p:blipFill>
        <p:spPr>
          <a:xfrm>
            <a:off x="5205650" y="1476035"/>
            <a:ext cx="3481447" cy="2191429"/>
          </a:xfrm>
          <a:prstGeom prst="rect">
            <a:avLst/>
          </a:prstGeom>
          <a:ln w="12700">
            <a:solidFill>
              <a:srgbClr val="000000"/>
            </a:solidFill>
          </a:ln>
        </p:spPr>
      </p:pic>
    </p:spTree>
    <p:custDataLst>
      <p:tags r:id="rId1"/>
    </p:custDataLst>
    <p:extLst>
      <p:ext uri="{BB962C8B-B14F-4D97-AF65-F5344CB8AC3E}">
        <p14:creationId xmlns:p14="http://schemas.microsoft.com/office/powerpoint/2010/main" val="2702833654"/>
      </p:ext>
    </p:extLst>
  </p:cSld>
  <p:clrMapOvr>
    <a:masterClrMapping/>
  </p:clrMapOvr>
  <p:transition spd="slow">
    <p:wip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latin typeface="Arial" charset="0"/>
              </a:rPr>
              <a:t>Herramientas y funciones de Linux y macOS</a:t>
            </a:r>
            <a:r>
              <a:rPr lang="en-US" sz="1600" dirty="0">
                <a:latin typeface="Arial" charset="0"/>
              </a:rPr>
              <a:t/>
            </a:r>
            <a:br>
              <a:rPr lang="en-US" sz="1600" dirty="0">
                <a:latin typeface="Arial" charset="0"/>
              </a:rPr>
            </a:br>
            <a:r>
              <a:rPr lang="x-none">
                <a:latin typeface="Arial" charset="0"/>
              </a:rPr>
              <a:t>Descripción general de utilidades del disco</a:t>
            </a:r>
          </a:p>
        </p:txBody>
      </p:sp>
      <p:sp>
        <p:nvSpPr>
          <p:cNvPr id="8195" name="Rectangle 6"/>
          <p:cNvSpPr>
            <a:spLocks noGrp="1" noChangeArrowheads="1"/>
          </p:cNvSpPr>
          <p:nvPr>
            <p:ph idx="1"/>
          </p:nvPr>
        </p:nvSpPr>
        <p:spPr>
          <a:xfrm>
            <a:off x="179232" y="773647"/>
            <a:ext cx="8579757" cy="3942731"/>
          </a:xfrm>
        </p:spPr>
        <p:txBody>
          <a:bodyPr/>
          <a:lstStyle/>
          <a:p>
            <a:pPr rtl="0"/>
            <a:r>
              <a:rPr lang="x-none"/>
              <a:t>Para ayudar a diagnosticar y solucionar problemas relacionados, la mayoría de los sistemas operativos modernos incluyen herramientas de utilidad de disco. </a:t>
            </a:r>
          </a:p>
          <a:p>
            <a:pPr rtl="0"/>
            <a:r>
              <a:rPr lang="x-none"/>
              <a:t>Ubuntu Linux incluye una utilidad de disco llamada Discos. </a:t>
            </a:r>
          </a:p>
          <a:p>
            <a:pPr lvl="1" rtl="0"/>
            <a:r>
              <a:rPr lang="x-none"/>
              <a:t>Con los discos, los usuarios pueden realizar las tareas más comunes relacionadas con discos, incluida la administración de la partición, el montaje o el desarmado, formateo de los discos y consulta de Tecnología de análisis e informes (S.M.A.R.T.) </a:t>
            </a:r>
          </a:p>
          <a:p>
            <a:pPr rtl="0"/>
            <a:r>
              <a:rPr lang="x-none"/>
              <a:t>macOS incluye la utilidad de disco. </a:t>
            </a:r>
          </a:p>
          <a:p>
            <a:pPr lvl="1" rtl="0"/>
            <a:r>
              <a:rPr lang="x-none"/>
              <a:t>Además de utilizar las tareas de mantenimiento principales de disco, la utilidad de disco también admite verificar los permisos del disco y los permisos de reparación de disco. </a:t>
            </a:r>
          </a:p>
          <a:p>
            <a:pPr lvl="1" rtl="0"/>
            <a:r>
              <a:rPr lang="x-none"/>
              <a:t>El permiso de reparación de disco es un paso común para la resolución de problemas en macOS.</a:t>
            </a:r>
          </a:p>
          <a:p>
            <a:pPr lvl="1" rtl="0"/>
            <a:r>
              <a:rPr lang="x-none"/>
              <a:t>La utilidad del disco también se puede utilizar para realizar copias de respaldo de discos a archivos de imágenes y realizar una recuperación de imagen del disco desde los archivos de imagen. </a:t>
            </a:r>
          </a:p>
        </p:txBody>
      </p:sp>
    </p:spTree>
    <p:custDataLst>
      <p:tags r:id="rId1"/>
    </p:custDataLst>
    <p:extLst>
      <p:ext uri="{BB962C8B-B14F-4D97-AF65-F5344CB8AC3E}">
        <p14:creationId xmlns:p14="http://schemas.microsoft.com/office/powerpoint/2010/main" val="3387812936"/>
      </p:ext>
    </p:extLst>
  </p:cSld>
  <p:clrMapOvr>
    <a:masterClrMapping/>
  </p:clrMapOvr>
  <p:transition spd="slow">
    <p:wip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latin typeface="Arial" charset="0"/>
              </a:rPr>
              <a:t>Herramientas y funciones de Linux y macOS</a:t>
            </a:r>
            <a:r>
              <a:rPr lang="en-US" sz="1600" dirty="0">
                <a:latin typeface="Arial" charset="0"/>
              </a:rPr>
              <a:t/>
            </a:r>
            <a:br>
              <a:rPr lang="en-US" sz="1600" dirty="0">
                <a:latin typeface="Arial" charset="0"/>
              </a:rPr>
            </a:br>
            <a:r>
              <a:rPr lang="x-none">
                <a:latin typeface="Arial" charset="0"/>
              </a:rPr>
              <a:t>Descripción general de utilidades del disco (Cont.)</a:t>
            </a:r>
          </a:p>
        </p:txBody>
      </p:sp>
      <p:sp>
        <p:nvSpPr>
          <p:cNvPr id="8195" name="Rectangle 6"/>
          <p:cNvSpPr>
            <a:spLocks noGrp="1" noChangeArrowheads="1"/>
          </p:cNvSpPr>
          <p:nvPr>
            <p:ph idx="1"/>
          </p:nvPr>
        </p:nvSpPr>
        <p:spPr>
          <a:xfrm>
            <a:off x="179231" y="773647"/>
            <a:ext cx="8928000" cy="3942731"/>
          </a:xfrm>
        </p:spPr>
        <p:txBody>
          <a:bodyPr/>
          <a:lstStyle/>
          <a:p>
            <a:pPr rtl="0"/>
            <a:r>
              <a:rPr lang="x-none" dirty="0"/>
              <a:t>A continuación figuran algunas tareas de mantenimiento comunes que pueden efectuarse mediante el software de utilidad de disco:</a:t>
            </a:r>
          </a:p>
          <a:p>
            <a:pPr lvl="1" rtl="0"/>
            <a:r>
              <a:rPr lang="x-none" b="1" dirty="0"/>
              <a:t>Administración de la partición</a:t>
            </a:r>
            <a:r>
              <a:rPr lang="x-none" dirty="0"/>
              <a:t>: al trabajar con discos de la computadora, las particiones se pueden crear, eliminar o modificar de tamaño.</a:t>
            </a:r>
            <a:r>
              <a:rPr lang="x-none" b="1" dirty="0"/>
              <a:t> </a:t>
            </a:r>
          </a:p>
          <a:p>
            <a:pPr lvl="1" rtl="0"/>
            <a:r>
              <a:rPr lang="x-none" b="1" dirty="0"/>
              <a:t>Montar o desmontar particiones de disco</a:t>
            </a:r>
            <a:r>
              <a:rPr lang="x-none" dirty="0"/>
              <a:t>: en sistemas como Unix, el montaje de una partición se relaciona con el proceso de vincular una partición de un disco o un archivo de imagen de disco (generalmente un archivo .iso) con una ubicación de la carpeta.</a:t>
            </a:r>
            <a:r>
              <a:rPr lang="x-none" b="1" dirty="0"/>
              <a:t> </a:t>
            </a:r>
          </a:p>
          <a:p>
            <a:pPr lvl="1" rtl="0"/>
            <a:r>
              <a:rPr lang="x-none" b="1" spc="-30" dirty="0"/>
              <a:t>Formato de disco</a:t>
            </a:r>
            <a:r>
              <a:rPr lang="x-none" spc="-30" dirty="0"/>
              <a:t>: antes de que una partición se pueda utilizar por el usuario o el sistema, se debe formatear.</a:t>
            </a:r>
          </a:p>
          <a:p>
            <a:pPr lvl="1" rtl="0"/>
            <a:r>
              <a:rPr lang="x-none" b="1" dirty="0"/>
              <a:t>Verificación de sector defectuoso</a:t>
            </a:r>
            <a:r>
              <a:rPr lang="x-none" dirty="0"/>
              <a:t>Cuando un sector de disco ha sido marcado como defectuoso, se torna inofensivo al SO porque dejará de ser compatible para almacenar datos.</a:t>
            </a:r>
            <a:r>
              <a:rPr lang="x-none" b="1" dirty="0"/>
              <a:t> </a:t>
            </a:r>
          </a:p>
          <a:p>
            <a:pPr lvl="2" rtl="0"/>
            <a:r>
              <a:rPr lang="x-none" dirty="0"/>
              <a:t>Muchos sectores defectuosos podrían ser un indicador de un disco con fallas. </a:t>
            </a:r>
          </a:p>
          <a:p>
            <a:pPr lvl="1" rtl="0"/>
            <a:r>
              <a:rPr lang="x-none" b="1" dirty="0"/>
              <a:t>Consultar atributos de S.M.A.R.T.</a:t>
            </a:r>
            <a:r>
              <a:rPr lang="x-none" dirty="0"/>
              <a:t>: S.M.A.R.T. puede detectar e informar atributos sobre el estado de un disco.</a:t>
            </a:r>
            <a:r>
              <a:rPr lang="x-none" b="1" dirty="0"/>
              <a:t> </a:t>
            </a:r>
          </a:p>
          <a:p>
            <a:pPr lvl="2" rtl="0"/>
            <a:r>
              <a:rPr lang="x-none" dirty="0"/>
              <a:t>El objetivo de S.M.A.R.T. es anticipar las fallas de disco, lo que permite al usuario transferir datos a un disco normal antes de que el disco defectuoso se vuelva inaccesible.</a:t>
            </a:r>
          </a:p>
        </p:txBody>
      </p:sp>
    </p:spTree>
    <p:custDataLst>
      <p:tags r:id="rId1"/>
    </p:custDataLst>
    <p:extLst>
      <p:ext uri="{BB962C8B-B14F-4D97-AF65-F5344CB8AC3E}">
        <p14:creationId xmlns:p14="http://schemas.microsoft.com/office/powerpoint/2010/main" val="2910639815"/>
      </p:ext>
    </p:extLst>
  </p:cSld>
  <p:clrMapOvr>
    <a:masterClrMapping/>
  </p:clrMapOvr>
  <p:transition spd="slow">
    <p:wip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latin typeface="Arial" charset="0"/>
              </a:rPr>
              <a:t>Prácticas recomendadas para Linux y macOS</a:t>
            </a:r>
            <a:r>
              <a:rPr lang="en-US" sz="1600" dirty="0">
                <a:latin typeface="Arial" charset="0"/>
              </a:rPr>
              <a:t/>
            </a:r>
            <a:br>
              <a:rPr lang="en-US" sz="1600" dirty="0">
                <a:latin typeface="Arial" charset="0"/>
              </a:rPr>
            </a:br>
            <a:r>
              <a:rPr lang="x-none">
                <a:latin typeface="Arial" charset="0"/>
              </a:rPr>
              <a:t>Tareas programadas</a:t>
            </a:r>
          </a:p>
        </p:txBody>
      </p:sp>
      <p:sp>
        <p:nvSpPr>
          <p:cNvPr id="8195" name="Rectangle 6"/>
          <p:cNvSpPr>
            <a:spLocks noGrp="1" noChangeArrowheads="1"/>
          </p:cNvSpPr>
          <p:nvPr>
            <p:ph idx="1"/>
          </p:nvPr>
        </p:nvSpPr>
        <p:spPr>
          <a:xfrm>
            <a:off x="108285" y="773647"/>
            <a:ext cx="5020111" cy="3942731"/>
          </a:xfrm>
        </p:spPr>
        <p:txBody>
          <a:bodyPr rIns="108000"/>
          <a:lstStyle/>
          <a:p>
            <a:pPr rtl="0">
              <a:lnSpc>
                <a:spcPct val="96000"/>
              </a:lnSpc>
            </a:pPr>
            <a:r>
              <a:rPr lang="x-none" dirty="0"/>
              <a:t>Las tareas de mantenimiento se deben programar y realizar con frecuencia para evitar problemas o para detectar los problemas rápidamente. </a:t>
            </a:r>
          </a:p>
          <a:p>
            <a:pPr lvl="1" rtl="0">
              <a:lnSpc>
                <a:spcPct val="96000"/>
              </a:lnSpc>
            </a:pPr>
            <a:r>
              <a:rPr lang="x-none" dirty="0"/>
              <a:t>Para evitar perder las tareas de mantenimiento debido a errores humanos, los sistemas de computación pueden programarse para realizar tareas automáticamente.</a:t>
            </a:r>
          </a:p>
          <a:p>
            <a:pPr rtl="0">
              <a:lnSpc>
                <a:spcPct val="96000"/>
              </a:lnSpc>
            </a:pPr>
            <a:r>
              <a:rPr lang="x-none" dirty="0"/>
              <a:t>Dos tareas que se deben programar y realizar automáticamente son los controles de copias de respaldo y de disco.</a:t>
            </a:r>
          </a:p>
          <a:p>
            <a:pPr rtl="0">
              <a:lnSpc>
                <a:spcPct val="96000"/>
              </a:lnSpc>
            </a:pPr>
            <a:r>
              <a:rPr lang="x-none" dirty="0"/>
              <a:t>En Linux y en macOS, el servicio cron es responsable de las tareas programadas. </a:t>
            </a:r>
          </a:p>
          <a:p>
            <a:pPr lvl="1" rtl="0">
              <a:lnSpc>
                <a:spcPct val="96000"/>
              </a:lnSpc>
            </a:pPr>
            <a:r>
              <a:rPr lang="x-none" dirty="0"/>
              <a:t>Como servicio, cron se ejecuta en segundo plano y ejecuta las tareas en las fechas y horas específicas. </a:t>
            </a:r>
          </a:p>
          <a:p>
            <a:pPr lvl="1" rtl="0">
              <a:lnSpc>
                <a:spcPct val="96000"/>
              </a:lnSpc>
            </a:pPr>
            <a:r>
              <a:rPr lang="x-none" dirty="0"/>
              <a:t>Cron utiliza una tabla de planificación denominada Tabla de cron, que puede editarse con el comando crontab.</a:t>
            </a:r>
          </a:p>
          <a:p>
            <a:pPr lvl="1">
              <a:lnSpc>
                <a:spcPct val="96000"/>
              </a:lnSpc>
            </a:pPr>
            <a:endParaRPr lang="en-US" dirty="0"/>
          </a:p>
        </p:txBody>
      </p:sp>
      <p:pic>
        <p:nvPicPr>
          <p:cNvPr id="2" name="Picture 1" descr="Picture shows an example crontab table with two entries. First entry is: Column 1 = 0, Column 2 = 0, Column 3 = 1,15, Column 4 = * Column 5 = 1 and Column 6 = /myDirectory/myFirstTask. Second entry is: Column 1 = 2, Column 2 = 37, Column 3 = *, Column 4 = * Column 5 = 1 and Column 6 = /myDirectory/mySecondTask. Description: The cron table shown has two entries. The first entry tells the cron service to execute myFirstTask script, located at /myDirectory/, on the first and fifteenth day of each month and also on Mondays, always at midnight (0h0m). The second entry shows that the cron service will execute mySecondTask script, also located at /myDirectory/, every Thursday at 2:37in the morning.">
            <a:extLst>
              <a:ext uri="{FF2B5EF4-FFF2-40B4-BE49-F238E27FC236}">
                <a16:creationId xmlns="" xmlns:c="http://schemas.openxmlformats.org/drawingml/2006/chart" xmlns:c15="http://schemas.microsoft.com/office/drawing/2012/chart" xmlns:a16="http://schemas.microsoft.com/office/drawing/2014/main" id="{E5816D69-FE89-4E56-85A8-9476D51203D1}"/>
              </a:ext>
            </a:extLst>
          </p:cNvPr>
          <p:cNvPicPr>
            <a:picLocks noChangeAspect="1"/>
          </p:cNvPicPr>
          <p:nvPr/>
        </p:nvPicPr>
        <p:blipFill>
          <a:blip r:embed="rId4"/>
          <a:stretch>
            <a:fillRect/>
          </a:stretch>
        </p:blipFill>
        <p:spPr>
          <a:xfrm>
            <a:off x="5128396" y="1699008"/>
            <a:ext cx="3994032" cy="1745483"/>
          </a:xfrm>
          <a:prstGeom prst="rect">
            <a:avLst/>
          </a:prstGeom>
          <a:ln w="12700">
            <a:solidFill>
              <a:srgbClr val="000000"/>
            </a:solidFill>
          </a:ln>
        </p:spPr>
      </p:pic>
    </p:spTree>
    <p:custDataLst>
      <p:tags r:id="rId1"/>
    </p:custDataLst>
    <p:extLst>
      <p:ext uri="{BB962C8B-B14F-4D97-AF65-F5344CB8AC3E}">
        <p14:creationId xmlns:p14="http://schemas.microsoft.com/office/powerpoint/2010/main" val="869262926"/>
      </p:ext>
    </p:extLst>
  </p:cSld>
  <p:clrMapOvr>
    <a:masterClrMapping/>
  </p:clrMapOvr>
  <p:transition spd="slow">
    <p:wip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latin typeface="Arial" charset="0"/>
              </a:rPr>
              <a:t>Prácticas recomendadas para Linux y macOS</a:t>
            </a:r>
            <a:r>
              <a:rPr lang="en-US" sz="1600" dirty="0">
                <a:latin typeface="Arial" charset="0"/>
              </a:rPr>
              <a:t/>
            </a:r>
            <a:br>
              <a:rPr lang="en-US" sz="1600" dirty="0">
                <a:latin typeface="Arial" charset="0"/>
              </a:rPr>
            </a:br>
            <a:r>
              <a:rPr lang="x-none">
                <a:latin typeface="Arial" charset="0"/>
              </a:rPr>
              <a:t>Actualizaciones del sistema operativo</a:t>
            </a:r>
          </a:p>
        </p:txBody>
      </p:sp>
      <p:sp>
        <p:nvSpPr>
          <p:cNvPr id="8195" name="Rectangle 6"/>
          <p:cNvSpPr>
            <a:spLocks noGrp="1" noChangeArrowheads="1"/>
          </p:cNvSpPr>
          <p:nvPr>
            <p:ph idx="1"/>
          </p:nvPr>
        </p:nvSpPr>
        <p:spPr>
          <a:xfrm>
            <a:off x="179232" y="773647"/>
            <a:ext cx="8804748" cy="3942731"/>
          </a:xfrm>
        </p:spPr>
        <p:txBody>
          <a:bodyPr/>
          <a:lstStyle/>
          <a:p>
            <a:pPr rtl="0"/>
            <a:r>
              <a:rPr lang="x-none" dirty="0"/>
              <a:t>También conocido como parches, las actualizaciones del SO son lanzadas de forma periódica por las empresas del SO para abordar cualquier vulnerabilidad conocida en sus sistemas operativos. </a:t>
            </a:r>
          </a:p>
          <a:p>
            <a:pPr lvl="1" rtl="0"/>
            <a:r>
              <a:rPr lang="x-none" dirty="0"/>
              <a:t>A medida que las empresas tienen programadas las actualizaciones, la versión de las actualizaciones no programadas del SO es común cuando una vulnerabilidad importante se encuentra en el código del SO. </a:t>
            </a:r>
          </a:p>
          <a:p>
            <a:pPr rtl="0"/>
            <a:r>
              <a:rPr lang="x-none" dirty="0"/>
              <a:t>Actualizaciones de firmware</a:t>
            </a:r>
          </a:p>
          <a:p>
            <a:pPr lvl="1" rtl="0"/>
            <a:r>
              <a:rPr lang="x-none" dirty="0"/>
              <a:t>Retenida generalmente en la memoria no volátil, como ROM o flash, el firmware es un tipo de software diseñado para proporcionar la funcionalidad de bajo nivel para un dispositivo.</a:t>
            </a:r>
          </a:p>
          <a:p>
            <a:pPr rtl="0"/>
            <a:r>
              <a:rPr lang="x-none" dirty="0"/>
              <a:t>Antivirus y Antimalware</a:t>
            </a:r>
          </a:p>
          <a:p>
            <a:pPr lvl="1" rtl="0"/>
            <a:r>
              <a:rPr lang="x-none" dirty="0"/>
              <a:t>El antivirus y antimalware dependen de firmas de código para funcionar. </a:t>
            </a:r>
          </a:p>
          <a:p>
            <a:pPr lvl="2" rtl="0"/>
            <a:r>
              <a:rPr lang="x-none" dirty="0"/>
              <a:t>Las firmas o archivos de firma son archivos que contienen un ejemplo de código utilizado por virus y malware.</a:t>
            </a:r>
          </a:p>
          <a:p>
            <a:pPr lvl="1" rtl="0"/>
            <a:r>
              <a:rPr lang="x-none" dirty="0"/>
              <a:t>El malware nuevo se crea y se reversiona cada día; por lo tanto, los archivos de firma de antivirus y programas antimalware se deben actualizar con frecuencia.</a:t>
            </a:r>
          </a:p>
        </p:txBody>
      </p:sp>
    </p:spTree>
    <p:custDataLst>
      <p:tags r:id="rId1"/>
    </p:custDataLst>
    <p:extLst>
      <p:ext uri="{BB962C8B-B14F-4D97-AF65-F5344CB8AC3E}">
        <p14:creationId xmlns:p14="http://schemas.microsoft.com/office/powerpoint/2010/main" val="2982242291"/>
      </p:ext>
    </p:extLst>
  </p:cSld>
  <p:clrMapOvr>
    <a:masterClrMapping/>
  </p:clrMapOvr>
  <p:transition spd="slow">
    <p:wip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5793827" cy="757551"/>
          </a:xfrm>
        </p:spPr>
        <p:txBody>
          <a:bodyPr/>
          <a:lstStyle/>
          <a:p>
            <a:pPr rtl="0"/>
            <a:r>
              <a:rPr lang="x-none" sz="1600">
                <a:latin typeface="Arial" charset="0"/>
              </a:rPr>
              <a:t>Prácticas recomendadas para Linux y macOS</a:t>
            </a:r>
            <a:r>
              <a:rPr lang="en-US" sz="1600" dirty="0">
                <a:latin typeface="Arial" charset="0"/>
              </a:rPr>
              <a:t/>
            </a:r>
            <a:br>
              <a:rPr lang="en-US" sz="1600" dirty="0">
                <a:latin typeface="Arial" charset="0"/>
              </a:rPr>
            </a:br>
            <a:r>
              <a:rPr lang="x-none">
                <a:latin typeface="Arial" charset="0"/>
              </a:rPr>
              <a:t>Seguridad</a:t>
            </a:r>
          </a:p>
        </p:txBody>
      </p:sp>
      <p:sp>
        <p:nvSpPr>
          <p:cNvPr id="8195" name="Rectangle 6"/>
          <p:cNvSpPr>
            <a:spLocks noGrp="1" noChangeArrowheads="1"/>
          </p:cNvSpPr>
          <p:nvPr>
            <p:ph idx="1"/>
          </p:nvPr>
        </p:nvSpPr>
        <p:spPr>
          <a:xfrm>
            <a:off x="179233" y="773647"/>
            <a:ext cx="5828536" cy="3942731"/>
          </a:xfrm>
        </p:spPr>
        <p:txBody>
          <a:bodyPr/>
          <a:lstStyle/>
          <a:p>
            <a:pPr rtl="0">
              <a:lnSpc>
                <a:spcPct val="96000"/>
              </a:lnSpc>
            </a:pPr>
            <a:r>
              <a:rPr lang="x-none" sz="1400" dirty="0"/>
              <a:t>Los nombres de usuario, contraseñas, certificados digitales y claves de cifrado son solo algunas credenciales de seguridad asociados a un usuario. </a:t>
            </a:r>
          </a:p>
          <a:p>
            <a:pPr rtl="0">
              <a:lnSpc>
                <a:spcPct val="96000"/>
              </a:lnSpc>
            </a:pPr>
            <a:r>
              <a:rPr lang="x-none" sz="1400" dirty="0"/>
              <a:t>Debido a la creciente cantidad de credenciales de seguridad necesarias, los sistemas operativos modernos incluyen un servicio para administrarlas. </a:t>
            </a:r>
          </a:p>
          <a:p>
            <a:pPr lvl="1" rtl="0">
              <a:lnSpc>
                <a:spcPct val="96000"/>
              </a:lnSpc>
            </a:pPr>
            <a:r>
              <a:rPr lang="x-none" sz="1200" dirty="0"/>
              <a:t>Las aplicaciones y otros servicios pueden pedir y utilizar las credenciales almacenadas por el servicio del administrador de credenciales de seguridad.</a:t>
            </a:r>
          </a:p>
          <a:p>
            <a:pPr rtl="0">
              <a:lnSpc>
                <a:spcPct val="96000"/>
              </a:lnSpc>
            </a:pPr>
            <a:r>
              <a:rPr lang="x-none" sz="1400" dirty="0"/>
              <a:t>Servicio de credenciales de seguridad en Ubuntu</a:t>
            </a:r>
          </a:p>
          <a:p>
            <a:pPr lvl="1" rtl="0">
              <a:lnSpc>
                <a:spcPct val="96000"/>
              </a:lnSpc>
            </a:pPr>
            <a:r>
              <a:rPr lang="x-none" sz="1200" spc="-30" dirty="0"/>
              <a:t>El conjunto de claves Gnome es un administrador de credenciales de seguridad para Ubuntu Linux. Para acceder a Gnome-Keyring en Ubuntu Linux, haga clic en </a:t>
            </a:r>
            <a:r>
              <a:rPr lang="x-none" sz="1200" b="1" spc="-30" dirty="0"/>
              <a:t>Guión &gt;</a:t>
            </a:r>
            <a:r>
              <a:rPr lang="x-none" sz="1200" spc="-30" dirty="0"/>
              <a:t> Buscar </a:t>
            </a:r>
            <a:r>
              <a:rPr lang="x-none" sz="1200" b="1" spc="-30" dirty="0"/>
              <a:t>Clave &gt;</a:t>
            </a:r>
            <a:r>
              <a:rPr lang="x-none" sz="1200" spc="-30" dirty="0"/>
              <a:t> Hacer clic en </a:t>
            </a:r>
            <a:r>
              <a:rPr lang="x-none" sz="1200" b="1" spc="-30" dirty="0"/>
              <a:t>Contraseñas y claves</a:t>
            </a:r>
          </a:p>
          <a:p>
            <a:pPr rtl="0">
              <a:lnSpc>
                <a:spcPct val="96000"/>
              </a:lnSpc>
            </a:pPr>
            <a:r>
              <a:rPr lang="x-none" sz="1400" dirty="0"/>
              <a:t>Servicio de credenciales de seguridad en macOS</a:t>
            </a:r>
          </a:p>
          <a:p>
            <a:pPr lvl="1" rtl="0">
              <a:lnSpc>
                <a:spcPct val="96000"/>
              </a:lnSpc>
            </a:pPr>
            <a:r>
              <a:rPr lang="x-none" sz="1200" spc="-30" dirty="0"/>
              <a:t>La cadena de claves es un administrador de credenciales de seguridad para macOS. Para acceder a las llaves en macOS, vaya a Aplicaciones &gt; Utilidades &gt; Acceso a cadena de claves</a:t>
            </a:r>
          </a:p>
        </p:txBody>
      </p:sp>
      <p:pic>
        <p:nvPicPr>
          <p:cNvPr id="3" name="Picture 2" descr="Picture is screenshot of Linux Gnome-Keyring Passwords and Keys screen displaying Passwords, Certificates, Secure Shell and PGP Keys.">
            <a:extLst>
              <a:ext uri="{FF2B5EF4-FFF2-40B4-BE49-F238E27FC236}">
                <a16:creationId xmlns="" xmlns:c="http://schemas.openxmlformats.org/drawingml/2006/chart" xmlns:c15="http://schemas.microsoft.com/office/drawing/2012/chart" xmlns:a16="http://schemas.microsoft.com/office/drawing/2014/main" id="{6A3A6004-33E8-402F-9A4C-A1E1F13D4B20}"/>
              </a:ext>
            </a:extLst>
          </p:cNvPr>
          <p:cNvPicPr>
            <a:picLocks noChangeAspect="1"/>
          </p:cNvPicPr>
          <p:nvPr/>
        </p:nvPicPr>
        <p:blipFill>
          <a:blip r:embed="rId4"/>
          <a:stretch>
            <a:fillRect/>
          </a:stretch>
        </p:blipFill>
        <p:spPr>
          <a:xfrm>
            <a:off x="6007769" y="553440"/>
            <a:ext cx="2827571" cy="1955516"/>
          </a:xfrm>
          <a:prstGeom prst="rect">
            <a:avLst/>
          </a:prstGeom>
          <a:ln w="12700">
            <a:solidFill>
              <a:srgbClr val="000000"/>
            </a:solidFill>
          </a:ln>
        </p:spPr>
      </p:pic>
      <p:pic>
        <p:nvPicPr>
          <p:cNvPr id="2" name="Picture 1" descr="Picture is screenshot of Keychain Access screen. Screen shows Keychains: Login, Local Items, system, and system roots. Categories: All items, Passwords, Secure Notes, my Certificates, keys and Certificates. ">
            <a:extLst>
              <a:ext uri="{FF2B5EF4-FFF2-40B4-BE49-F238E27FC236}">
                <a16:creationId xmlns="" xmlns:c="http://schemas.openxmlformats.org/drawingml/2006/chart" xmlns:c15="http://schemas.microsoft.com/office/drawing/2012/chart" xmlns:a16="http://schemas.microsoft.com/office/drawing/2014/main" id="{1B7CA736-D8F6-4B46-9143-64932725211B}"/>
              </a:ext>
            </a:extLst>
          </p:cNvPr>
          <p:cNvPicPr>
            <a:picLocks noChangeAspect="1"/>
          </p:cNvPicPr>
          <p:nvPr/>
        </p:nvPicPr>
        <p:blipFill>
          <a:blip r:embed="rId5"/>
          <a:stretch>
            <a:fillRect/>
          </a:stretch>
        </p:blipFill>
        <p:spPr>
          <a:xfrm>
            <a:off x="6007769" y="2671011"/>
            <a:ext cx="2908762" cy="1955516"/>
          </a:xfrm>
          <a:prstGeom prst="rect">
            <a:avLst/>
          </a:prstGeom>
          <a:ln w="12700">
            <a:solidFill>
              <a:srgbClr val="000000"/>
            </a:solidFill>
          </a:ln>
        </p:spPr>
      </p:pic>
    </p:spTree>
    <p:custDataLst>
      <p:tags r:id="rId1"/>
    </p:custDataLst>
    <p:extLst>
      <p:ext uri="{BB962C8B-B14F-4D97-AF65-F5344CB8AC3E}">
        <p14:creationId xmlns:p14="http://schemas.microsoft.com/office/powerpoint/2010/main" val="1789211084"/>
      </p:ext>
    </p:extLst>
  </p:cSld>
  <p:clrMapOvr>
    <a:masterClrMapping/>
  </p:clrMapOvr>
  <p:transition spd="slow">
    <p:wip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latin typeface="Arial" charset="0"/>
              </a:rPr>
              <a:t>Comandos básicos de la CLI</a:t>
            </a:r>
            <a:r>
              <a:rPr lang="en-US" sz="1600" dirty="0">
                <a:latin typeface="Arial" charset="0"/>
              </a:rPr>
              <a:t/>
            </a:r>
            <a:br>
              <a:rPr lang="en-US" sz="1600" dirty="0">
                <a:latin typeface="Arial" charset="0"/>
              </a:rPr>
            </a:br>
            <a:r>
              <a:rPr lang="x-none">
                <a:latin typeface="Arial" charset="0"/>
              </a:rPr>
              <a:t>Resultado del comando ls –l</a:t>
            </a:r>
          </a:p>
        </p:txBody>
      </p:sp>
      <p:pic>
        <p:nvPicPr>
          <p:cNvPr id="2" name="Picture 1">
            <a:extLst>
              <a:ext uri="{FF2B5EF4-FFF2-40B4-BE49-F238E27FC236}">
                <a16:creationId xmlns="" xmlns:c="http://schemas.openxmlformats.org/drawingml/2006/chart" xmlns:c15="http://schemas.microsoft.com/office/drawing/2012/chart" xmlns:a16="http://schemas.microsoft.com/office/drawing/2014/main" id="{2703A1EF-6273-4FF3-BB14-1F2EC148C3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82368" y="761839"/>
            <a:ext cx="5373482" cy="1371564"/>
          </a:xfrm>
          <a:prstGeom prst="rect">
            <a:avLst/>
          </a:prstGeom>
        </p:spPr>
      </p:pic>
      <p:sp>
        <p:nvSpPr>
          <p:cNvPr id="8195" name="Rectangle 6"/>
          <p:cNvSpPr>
            <a:spLocks noGrp="1" noChangeArrowheads="1"/>
          </p:cNvSpPr>
          <p:nvPr>
            <p:ph idx="1"/>
          </p:nvPr>
        </p:nvSpPr>
        <p:spPr>
          <a:xfrm>
            <a:off x="179232" y="2133598"/>
            <a:ext cx="8579757" cy="2879557"/>
          </a:xfrm>
        </p:spPr>
        <p:txBody>
          <a:bodyPr/>
          <a:lstStyle/>
          <a:p>
            <a:pPr rtl="0">
              <a:spcAft>
                <a:spcPts val="500"/>
              </a:spcAft>
            </a:pPr>
            <a:r>
              <a:rPr lang="x-none" dirty="0"/>
              <a:t>Permiso: define cómo el usuario, el grupo y otros tienen acceso a los archivos y directorios.</a:t>
            </a:r>
          </a:p>
          <a:p>
            <a:pPr rtl="0">
              <a:spcAft>
                <a:spcPts val="500"/>
              </a:spcAft>
            </a:pPr>
            <a:r>
              <a:rPr lang="x-none" dirty="0"/>
              <a:t>Enlace: la cantidad de enlaces o la cantidad de directorios dentro de este directorio</a:t>
            </a:r>
          </a:p>
          <a:p>
            <a:pPr rtl="0">
              <a:spcAft>
                <a:spcPts val="500"/>
              </a:spcAft>
            </a:pPr>
            <a:r>
              <a:rPr lang="x-none" dirty="0"/>
              <a:t>Usuario: muestra el nombre de usuario del propietario del archivo o del directorio.</a:t>
            </a:r>
          </a:p>
          <a:p>
            <a:pPr rtl="0">
              <a:spcAft>
                <a:spcPts val="500"/>
              </a:spcAft>
            </a:pPr>
            <a:r>
              <a:rPr lang="x-none" dirty="0"/>
              <a:t>Grupo: muestra el nombre del grupo que posee el archivo o el directorio.</a:t>
            </a:r>
          </a:p>
          <a:p>
            <a:pPr rtl="0">
              <a:spcAft>
                <a:spcPts val="500"/>
              </a:spcAft>
            </a:pPr>
            <a:r>
              <a:rPr lang="x-none" dirty="0"/>
              <a:t>Tamaño del archivo: muestra el tamaño del archivo en bytes.</a:t>
            </a:r>
          </a:p>
          <a:p>
            <a:pPr rtl="0">
              <a:spcAft>
                <a:spcPts val="500"/>
              </a:spcAft>
            </a:pPr>
            <a:r>
              <a:rPr lang="x-none" dirty="0"/>
              <a:t>Fecha y hora: son los datos y la hora de la última modificación.</a:t>
            </a:r>
          </a:p>
          <a:p>
            <a:pPr rtl="0">
              <a:spcAft>
                <a:spcPts val="500"/>
              </a:spcAft>
            </a:pPr>
            <a:r>
              <a:rPr lang="x-none" dirty="0"/>
              <a:t>Nombre del archivo: muestra el nombre del archivo o directorio.</a:t>
            </a:r>
          </a:p>
        </p:txBody>
      </p:sp>
    </p:spTree>
    <p:custDataLst>
      <p:tags r:id="rId1"/>
    </p:custDataLst>
    <p:extLst>
      <p:ext uri="{BB962C8B-B14F-4D97-AF65-F5344CB8AC3E}">
        <p14:creationId xmlns:p14="http://schemas.microsoft.com/office/powerpoint/2010/main" val="766045774"/>
      </p:ext>
    </p:extLst>
  </p:cSld>
  <p:clrMapOvr>
    <a:masterClrMapping/>
  </p:clrMapOvr>
  <p:transition spd="slow">
    <p:wip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latin typeface="Arial" charset="0"/>
              </a:rPr>
              <a:t>Comandos básicos de la CLI</a:t>
            </a:r>
            <a:r>
              <a:rPr lang="en-US" sz="1600" dirty="0">
                <a:latin typeface="Arial" charset="0"/>
              </a:rPr>
              <a:t/>
            </a:r>
            <a:br>
              <a:rPr lang="en-US" sz="1600" dirty="0">
                <a:latin typeface="Arial" charset="0"/>
              </a:rPr>
            </a:br>
            <a:r>
              <a:rPr lang="x-none">
                <a:latin typeface="Arial" charset="0"/>
              </a:rPr>
              <a:t>Permisos básicos de archivos y directorios de Unix</a:t>
            </a:r>
          </a:p>
        </p:txBody>
      </p:sp>
      <p:sp>
        <p:nvSpPr>
          <p:cNvPr id="8195" name="Rectangle 6"/>
          <p:cNvSpPr>
            <a:spLocks noGrp="1" noChangeArrowheads="1"/>
          </p:cNvSpPr>
          <p:nvPr>
            <p:ph idx="1"/>
          </p:nvPr>
        </p:nvSpPr>
        <p:spPr>
          <a:xfrm>
            <a:off x="139128" y="798944"/>
            <a:ext cx="3897413" cy="3378918"/>
          </a:xfrm>
        </p:spPr>
        <p:txBody>
          <a:bodyPr/>
          <a:lstStyle/>
          <a:p>
            <a:pPr rtl="0"/>
            <a:r>
              <a:rPr lang="x-none"/>
              <a:t>Para organizar el sistema y reforzar los límites dentro del sistema, Unix utiliza permisos de archivos. </a:t>
            </a:r>
          </a:p>
          <a:p>
            <a:pPr rtl="0"/>
            <a:r>
              <a:rPr lang="x-none"/>
              <a:t>Cada archivo y directorio en los sistemas Unix trae sus permisos que definen las acciones que el propietario, el grupo y otros pueden hacer con el archivo o directorio.</a:t>
            </a:r>
          </a:p>
          <a:p>
            <a:pPr rtl="0"/>
            <a:r>
              <a:rPr lang="x-none"/>
              <a:t>El único usuario que puede anular los permisos de archivos en Unix es el usuario raíz. </a:t>
            </a:r>
          </a:p>
          <a:p>
            <a:pPr rtl="0"/>
            <a:r>
              <a:rPr lang="x-none"/>
              <a:t>El acceso raíz se requiere a menudo antes de realizar el mantenimiento y las tareas administrativas.</a:t>
            </a:r>
          </a:p>
        </p:txBody>
      </p:sp>
      <p:pic>
        <p:nvPicPr>
          <p:cNvPr id="3" name="Picture 2">
            <a:extLst>
              <a:ext uri="{FF2B5EF4-FFF2-40B4-BE49-F238E27FC236}">
                <a16:creationId xmlns="" xmlns:c="http://schemas.openxmlformats.org/drawingml/2006/chart" xmlns:c15="http://schemas.microsoft.com/office/drawing/2012/chart" xmlns:a16="http://schemas.microsoft.com/office/drawing/2014/main" id="{06F8D116-E4CA-4D77-A07F-A26F9FE217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88702" y="1328645"/>
            <a:ext cx="4851381" cy="2600803"/>
          </a:xfrm>
          <a:prstGeom prst="rect">
            <a:avLst/>
          </a:prstGeom>
          <a:ln w="12700">
            <a:solidFill>
              <a:srgbClr val="000000"/>
            </a:solidFill>
          </a:ln>
        </p:spPr>
      </p:pic>
    </p:spTree>
    <p:custDataLst>
      <p:tags r:id="rId1"/>
    </p:custDataLst>
    <p:extLst>
      <p:ext uri="{BB962C8B-B14F-4D97-AF65-F5344CB8AC3E}">
        <p14:creationId xmlns:p14="http://schemas.microsoft.com/office/powerpoint/2010/main" val="950683521"/>
      </p:ext>
    </p:extLst>
  </p:cSld>
  <p:clrMapOvr>
    <a:masterClrMapping/>
  </p:clrMapOvr>
  <p:transition spd="slow">
    <p:wip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latin typeface="Arial" charset="0"/>
              </a:rPr>
              <a:t>Comandos de CLI básica</a:t>
            </a:r>
            <a:r>
              <a:rPr lang="en-US" sz="1600" dirty="0">
                <a:latin typeface="Arial" charset="0"/>
              </a:rPr>
              <a:t/>
            </a:r>
            <a:br>
              <a:rPr lang="en-US" sz="1600" dirty="0">
                <a:latin typeface="Arial" charset="0"/>
              </a:rPr>
            </a:br>
            <a:r>
              <a:rPr lang="x-none">
                <a:latin typeface="Arial" charset="0"/>
              </a:rPr>
              <a:t>Comandos administrativos de Linux</a:t>
            </a:r>
          </a:p>
        </p:txBody>
      </p:sp>
      <p:sp>
        <p:nvSpPr>
          <p:cNvPr id="8195" name="Rectangle 6"/>
          <p:cNvSpPr>
            <a:spLocks noGrp="1" noChangeArrowheads="1"/>
          </p:cNvSpPr>
          <p:nvPr>
            <p:ph idx="1"/>
          </p:nvPr>
        </p:nvSpPr>
        <p:spPr>
          <a:xfrm>
            <a:off x="99712" y="798944"/>
            <a:ext cx="8244187" cy="3829203"/>
          </a:xfrm>
        </p:spPr>
        <p:txBody>
          <a:bodyPr/>
          <a:lstStyle/>
          <a:p>
            <a:pPr rtl="0"/>
            <a:r>
              <a:rPr lang="x-none"/>
              <a:t>Los administradores utilizan el terminal para monitorear y controlar usuarios, procesos, direcciones IP y otras tareas. </a:t>
            </a:r>
          </a:p>
          <a:p>
            <a:pPr lvl="1" rtl="0"/>
            <a:r>
              <a:rPr lang="x-none"/>
              <a:t>passwd: permite que los usuarios cambien su propia contraseña en el terminal.</a:t>
            </a:r>
          </a:p>
          <a:p>
            <a:pPr lvl="1" rtl="0"/>
            <a:r>
              <a:rPr lang="x-none"/>
              <a:t>ps: permite que los usuarios supervisen sus propios procesos.</a:t>
            </a:r>
          </a:p>
          <a:p>
            <a:pPr lvl="1" rtl="0"/>
            <a:r>
              <a:rPr lang="x-none"/>
              <a:t>kill: permite que los usuarios finalicen los procesos que han iniciado.</a:t>
            </a:r>
          </a:p>
          <a:p>
            <a:pPr lvl="1" rtl="0"/>
            <a:r>
              <a:rPr lang="x-none"/>
              <a:t>ifconfig: similar al comando ipconfig de Windows; sin embargo, este comando está desaprobado y se debe utilizar el comando "dirección IP".</a:t>
            </a:r>
          </a:p>
          <a:p>
            <a:pPr lvl="1" rtl="0"/>
            <a:r>
              <a:rPr lang="x-none"/>
              <a:t>iwconfig: permite que los usuarios establezcan y vean la configuración inalámbrica.</a:t>
            </a:r>
          </a:p>
          <a:p>
            <a:pPr lvl="1" rtl="0"/>
            <a:r>
              <a:rPr lang="x-none"/>
              <a:t>chmod: permite que los usuarios cambien los permisos de los archivos que poseen. </a:t>
            </a:r>
          </a:p>
        </p:txBody>
      </p:sp>
    </p:spTree>
    <p:custDataLst>
      <p:tags r:id="rId1"/>
    </p:custDataLst>
    <p:extLst>
      <p:ext uri="{BB962C8B-B14F-4D97-AF65-F5344CB8AC3E}">
        <p14:creationId xmlns:p14="http://schemas.microsoft.com/office/powerpoint/2010/main" val="1244302107"/>
      </p:ext>
    </p:extLst>
  </p:cSld>
  <p:clrMapOvr>
    <a:masterClrMapping/>
  </p:clrMapOvr>
  <p:transition spd="slow">
    <p:wip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latin typeface="Arial" charset="0"/>
              </a:rPr>
              <a:t>Comandos de la CLI básica</a:t>
            </a:r>
            <a:r>
              <a:rPr lang="en-US" sz="1600" dirty="0">
                <a:latin typeface="Arial" charset="0"/>
              </a:rPr>
              <a:t/>
            </a:r>
            <a:br>
              <a:rPr lang="en-US" sz="1600" dirty="0">
                <a:latin typeface="Arial" charset="0"/>
              </a:rPr>
            </a:br>
            <a:r>
              <a:rPr lang="x-none">
                <a:latin typeface="Arial" charset="0"/>
              </a:rPr>
              <a:t>Comandos administrativos de Linux que requieren acceso de raíz</a:t>
            </a:r>
          </a:p>
        </p:txBody>
      </p:sp>
      <p:sp>
        <p:nvSpPr>
          <p:cNvPr id="8195" name="Rectangle 6"/>
          <p:cNvSpPr>
            <a:spLocks noGrp="1" noChangeArrowheads="1"/>
          </p:cNvSpPr>
          <p:nvPr>
            <p:ph idx="1"/>
          </p:nvPr>
        </p:nvSpPr>
        <p:spPr>
          <a:xfrm>
            <a:off x="104838" y="798945"/>
            <a:ext cx="8876535" cy="2212270"/>
          </a:xfrm>
        </p:spPr>
        <p:txBody>
          <a:bodyPr/>
          <a:lstStyle/>
          <a:p>
            <a:pPr rtl="0"/>
            <a:r>
              <a:rPr lang="x-none" dirty="0"/>
              <a:t>Los administradores utilizan el terminal para monitorear y controlar usuarios, procesos, direcciones IP y otras tareas. </a:t>
            </a:r>
          </a:p>
          <a:p>
            <a:pPr lvl="1" rtl="0"/>
            <a:r>
              <a:rPr lang="x-none" dirty="0"/>
              <a:t>sudo: (Do de superusuarios) otorga acceso de raíz a un usuario sin cambiar su perfil.</a:t>
            </a:r>
          </a:p>
          <a:p>
            <a:pPr lvl="1" rtl="0"/>
            <a:r>
              <a:rPr lang="x-none" dirty="0"/>
              <a:t>chown: permite que los usuarios cambien el propietario y el grupo de un archivo o archivos.</a:t>
            </a:r>
          </a:p>
          <a:p>
            <a:pPr lvl="1" rtl="0"/>
            <a:r>
              <a:rPr lang="x-none" dirty="0"/>
              <a:t>apt-get: se utiliza para instalar y administrar software en distribuciones de Linux basadas en Debian.</a:t>
            </a:r>
          </a:p>
          <a:p>
            <a:pPr lvl="1" rtl="0"/>
            <a:r>
              <a:rPr lang="x-none" dirty="0"/>
              <a:t>shutdown: se utiliza para detener y reiniciar el sistema operativo.</a:t>
            </a:r>
          </a:p>
          <a:p>
            <a:pPr lvl="1" rtl="0"/>
            <a:r>
              <a:rPr lang="x-none" dirty="0"/>
              <a:t>DD: (duplicado de disco) se utiliza para copiar archivos y particiones, como también, para crear archivos de intercambio temporales.</a:t>
            </a:r>
          </a:p>
        </p:txBody>
      </p:sp>
      <p:pic>
        <p:nvPicPr>
          <p:cNvPr id="4" name="Picture 3" descr="titled &quot;sudo&quot;. Image is a screenshot of a Linux terminal screen displaying the results of entering a kill command as a regular user and with the sudo command.">
            <a:extLst>
              <a:ext uri="{FF2B5EF4-FFF2-40B4-BE49-F238E27FC236}">
                <a16:creationId xmlns="" xmlns:c="http://schemas.openxmlformats.org/drawingml/2006/chart" xmlns:c15="http://schemas.microsoft.com/office/drawing/2012/chart" xmlns:a16="http://schemas.microsoft.com/office/drawing/2014/main" id="{A71FFA6F-F1ED-4F0F-ACED-B4A5ADC1164B}"/>
              </a:ext>
            </a:extLst>
          </p:cNvPr>
          <p:cNvPicPr>
            <a:picLocks noChangeAspect="1"/>
          </p:cNvPicPr>
          <p:nvPr/>
        </p:nvPicPr>
        <p:blipFill>
          <a:blip r:embed="rId4"/>
          <a:srcRect/>
          <a:stretch/>
        </p:blipFill>
        <p:spPr>
          <a:xfrm>
            <a:off x="1596190" y="3120964"/>
            <a:ext cx="5951620" cy="1507183"/>
          </a:xfrm>
          <a:prstGeom prst="rect">
            <a:avLst/>
          </a:prstGeom>
        </p:spPr>
      </p:pic>
    </p:spTree>
    <p:custDataLst>
      <p:tags r:id="rId1"/>
    </p:custDataLst>
    <p:extLst>
      <p:ext uri="{BB962C8B-B14F-4D97-AF65-F5344CB8AC3E}">
        <p14:creationId xmlns:p14="http://schemas.microsoft.com/office/powerpoint/2010/main" val="1551103720"/>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Rectangle 33"/>
          <p:cNvSpPr>
            <a:spLocks noGrp="1" noChangeArrowheads="1"/>
          </p:cNvSpPr>
          <p:nvPr>
            <p:ph type="title"/>
          </p:nvPr>
        </p:nvSpPr>
        <p:spPr/>
        <p:txBody>
          <a:bodyPr/>
          <a:lstStyle/>
          <a:p>
            <a:pPr rtl="0" eaLnBrk="1" hangingPunct="1"/>
            <a:r>
              <a:rPr lang="x-none"/>
              <a:t>Capítulo 12: Actividades (cont.)</a:t>
            </a:r>
          </a:p>
        </p:txBody>
      </p:sp>
      <p:sp>
        <p:nvSpPr>
          <p:cNvPr id="6147" name="Rectangle 34"/>
          <p:cNvSpPr>
            <a:spLocks noGrp="1" noChangeArrowheads="1"/>
          </p:cNvSpPr>
          <p:nvPr>
            <p:ph idx="1"/>
          </p:nvPr>
        </p:nvSpPr>
        <p:spPr>
          <a:xfrm>
            <a:off x="144065" y="798944"/>
            <a:ext cx="8853286" cy="323137"/>
          </a:xfrm>
        </p:spPr>
        <p:txBody>
          <a:bodyPr/>
          <a:lstStyle/>
          <a:p>
            <a:pPr marL="0" indent="0" rtl="0">
              <a:spcBef>
                <a:spcPct val="30000"/>
              </a:spcBef>
              <a:buNone/>
            </a:pPr>
            <a:r>
              <a:rPr lang="x-none"/>
              <a:t>¿Qué actividades se relacionan con este capítulo?</a:t>
            </a:r>
          </a:p>
          <a:p>
            <a:pPr marL="0" indent="0">
              <a:spcBef>
                <a:spcPct val="30000"/>
              </a:spcBef>
              <a:buNone/>
            </a:pPr>
            <a:endParaRPr lang="en-US" dirty="0"/>
          </a:p>
          <a:p>
            <a:pPr marL="89297" indent="0">
              <a:spcBef>
                <a:spcPct val="30000"/>
              </a:spcBef>
              <a:buNone/>
            </a:pPr>
            <a:endParaRPr lang="en-US" dirty="0"/>
          </a:p>
          <a:p>
            <a:pPr marL="89297" indent="0">
              <a:spcBef>
                <a:spcPct val="30000"/>
              </a:spcBef>
              <a:buNone/>
            </a:pPr>
            <a:endParaRPr lang="en-US" dirty="0"/>
          </a:p>
        </p:txBody>
      </p:sp>
      <p:graphicFrame>
        <p:nvGraphicFramePr>
          <p:cNvPr id="7" name="Content Placeholder 3"/>
          <p:cNvGraphicFramePr>
            <a:graphicFrameLocks/>
          </p:cNvGraphicFramePr>
          <p:nvPr>
            <p:extLst>
              <p:ext uri="{D42A27DB-BD31-4B8C-83A1-F6EECF244321}">
                <p14:modId xmlns:p14="http://schemas.microsoft.com/office/powerpoint/2010/main" val="3410001785"/>
              </p:ext>
            </p:extLst>
          </p:nvPr>
        </p:nvGraphicFramePr>
        <p:xfrm>
          <a:off x="457291" y="1169379"/>
          <a:ext cx="8229418" cy="2920008"/>
        </p:xfrm>
        <a:graphic>
          <a:graphicData uri="http://schemas.openxmlformats.org/drawingml/2006/table">
            <a:tbl>
              <a:tblPr firstRow="1" bandRow="1">
                <a:tableStyleId>{5C22544A-7EE6-4342-B048-85BDC9FD1C3A}</a:tableStyleId>
              </a:tblPr>
              <a:tblGrid>
                <a:gridCol w="1129733">
                  <a:extLst>
                    <a:ext uri="{9D8B030D-6E8A-4147-A177-3AD203B41FA5}">
                      <a16:colId xmlns="" xmlns:c="http://schemas.openxmlformats.org/drawingml/2006/chart" xmlns:c15="http://schemas.microsoft.com/office/drawing/2012/chart" xmlns:a16="http://schemas.microsoft.com/office/drawing/2014/main" val="20001"/>
                    </a:ext>
                  </a:extLst>
                </a:gridCol>
                <a:gridCol w="1857736">
                  <a:extLst>
                    <a:ext uri="{9D8B030D-6E8A-4147-A177-3AD203B41FA5}">
                      <a16:colId xmlns="" xmlns:c="http://schemas.openxmlformats.org/drawingml/2006/chart" xmlns:c15="http://schemas.microsoft.com/office/drawing/2012/chart" xmlns:a16="http://schemas.microsoft.com/office/drawing/2014/main" val="3156509146"/>
                    </a:ext>
                  </a:extLst>
                </a:gridCol>
                <a:gridCol w="4080076">
                  <a:extLst>
                    <a:ext uri="{9D8B030D-6E8A-4147-A177-3AD203B41FA5}">
                      <a16:colId xmlns="" xmlns:c="http://schemas.openxmlformats.org/drawingml/2006/chart" xmlns:c15="http://schemas.microsoft.com/office/drawing/2012/chart" xmlns:a16="http://schemas.microsoft.com/office/drawing/2014/main" val="20002"/>
                    </a:ext>
                  </a:extLst>
                </a:gridCol>
                <a:gridCol w="1161873">
                  <a:extLst>
                    <a:ext uri="{9D8B030D-6E8A-4147-A177-3AD203B41FA5}">
                      <a16:colId xmlns="" xmlns:c="http://schemas.openxmlformats.org/drawingml/2006/chart" xmlns:c15="http://schemas.microsoft.com/office/drawing/2012/chart" xmlns:a16="http://schemas.microsoft.com/office/drawing/2014/main" val="20003"/>
                    </a:ext>
                  </a:extLst>
                </a:gridCol>
              </a:tblGrid>
              <a:tr h="286347">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x-none" sz="1200"/>
                        <a:t>N.° de página</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200"/>
                        <a:t>Tipo de actividad</a:t>
                      </a:r>
                    </a:p>
                  </a:txBody>
                  <a:tcPr marL="68580" marR="68580" marT="34290" marB="34290" anchor="ctr"/>
                </a:tc>
                <a:tc>
                  <a:txBody>
                    <a:bodyPr/>
                    <a:lstStyle/>
                    <a:p>
                      <a:pPr rtl="0"/>
                      <a:r>
                        <a:rPr lang="x-none" sz="1200"/>
                        <a:t>Nombre de la actividad</a:t>
                      </a:r>
                    </a:p>
                  </a:txBody>
                  <a:tcPr marL="68580" marR="68580" marT="34290" marB="34290" anchor="ctr"/>
                </a:tc>
                <a:tc>
                  <a:txBody>
                    <a:bodyPr/>
                    <a:lstStyle/>
                    <a:p>
                      <a:pPr rtl="0"/>
                      <a:r>
                        <a:rPr lang="x-none" sz="1200"/>
                        <a:t>¿Opcional?</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0"/>
                  </a:ext>
                </a:extLst>
              </a:tr>
              <a:tr h="292629">
                <a:tc>
                  <a:txBody>
                    <a:bodyPr/>
                    <a:lstStyle/>
                    <a:p>
                      <a:pPr algn="ctr" rtl="0"/>
                      <a:r>
                        <a:rPr lang="x-none" sz="1100"/>
                        <a:t>12.3.1.9</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Sistemas operativos Linux y macOS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2"/>
                  </a:ext>
                </a:extLst>
              </a:tr>
              <a:tr h="292629">
                <a:tc>
                  <a:txBody>
                    <a:bodyPr/>
                    <a:lstStyle/>
                    <a:p>
                      <a:pPr algn="ctr" rtl="0"/>
                      <a:r>
                        <a:rPr lang="x-none" sz="1100"/>
                        <a:t>12.3.2.4</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Prácticas recomendadas para Linux y macOS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3"/>
                  </a:ext>
                </a:extLst>
              </a:tr>
              <a:tr h="292629">
                <a:tc>
                  <a:txBody>
                    <a:bodyPr/>
                    <a:lstStyle/>
                    <a:p>
                      <a:pPr algn="ctr" rtl="0"/>
                      <a:r>
                        <a:rPr lang="x-none" sz="1100"/>
                        <a:t>12.3.3.1</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Verificador de sintaxis</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Comandos de archivo y de directorio</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4"/>
                  </a:ext>
                </a:extLst>
              </a:tr>
              <a:tr h="292629">
                <a:tc>
                  <a:txBody>
                    <a:bodyPr/>
                    <a:lstStyle/>
                    <a:p>
                      <a:pPr algn="ctr" rtl="0"/>
                      <a:r>
                        <a:rPr lang="x-none" sz="1100"/>
                        <a:t>12.3.3.2</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Comandos de archivo y de directorio</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5"/>
                  </a:ext>
                </a:extLst>
              </a:tr>
              <a:tr h="292629">
                <a:tc>
                  <a:txBody>
                    <a:bodyPr/>
                    <a:lstStyle/>
                    <a:p>
                      <a:pPr algn="ctr" rtl="0"/>
                      <a:r>
                        <a:rPr lang="x-none" sz="1100"/>
                        <a:t>12.3.3.5</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sz="1100"/>
                        <a:t>Verificador de sintaxis</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Permisos para archivos y directorios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6"/>
                  </a:ext>
                </a:extLst>
              </a:tr>
              <a:tr h="292629">
                <a:tc>
                  <a:txBody>
                    <a:bodyPr/>
                    <a:lstStyle/>
                    <a:p>
                      <a:pPr algn="ctr" rtl="0"/>
                      <a:r>
                        <a:rPr lang="x-none" sz="1100"/>
                        <a:t>12.3.3.6</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Permiso para archivos y directorios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7"/>
                  </a:ext>
                </a:extLst>
              </a:tr>
              <a:tr h="292629">
                <a:tc>
                  <a:txBody>
                    <a:bodyPr/>
                    <a:lstStyle/>
                    <a:p>
                      <a:pPr algn="ctr" rtl="0"/>
                      <a:r>
                        <a:rPr lang="x-none" sz="1100"/>
                        <a:t>12.3.3.9</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Comandos administrativos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8"/>
                  </a:ext>
                </a:extLst>
              </a:tr>
              <a:tr h="292629">
                <a:tc>
                  <a:txBody>
                    <a:bodyPr/>
                    <a:lstStyle/>
                    <a:p>
                      <a:pPr algn="ctr" rtl="0"/>
                      <a:r>
                        <a:rPr lang="x-none" sz="1100"/>
                        <a:t>12.3.3.10</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sz="1100"/>
                        <a:t>Verificador de sintaxis</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Propiedad y permiso sobre el archivo</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9"/>
                  </a:ext>
                </a:extLst>
              </a:tr>
              <a:tr h="292629">
                <a:tc>
                  <a:txBody>
                    <a:bodyPr/>
                    <a:lstStyle/>
                    <a:p>
                      <a:pPr algn="ctr" rtl="0"/>
                      <a:r>
                        <a:rPr lang="x-none" sz="1100"/>
                        <a:t>12.4.2.4</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Práctica de laboratorio</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Solución de problemas de dispositivos móviles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3302213785"/>
                  </a:ext>
                </a:extLst>
              </a:tr>
            </a:tbl>
          </a:graphicData>
        </a:graphic>
      </p:graphicFrame>
    </p:spTree>
    <p:custDataLst>
      <p:tags r:id="rId1"/>
    </p:custDataLst>
    <p:extLst>
      <p:ext uri="{BB962C8B-B14F-4D97-AF65-F5344CB8AC3E}">
        <p14:creationId xmlns:p14="http://schemas.microsoft.com/office/powerpoint/2010/main" val="808372854"/>
      </p:ext>
    </p:extLst>
  </p:cSld>
  <p:clrMapOvr>
    <a:masterClrMapping/>
  </p:clrMapOvr>
  <p:transition spd="slow">
    <p:wip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8310480" cy="2982823"/>
          </a:xfrm>
        </p:spPr>
        <p:txBody>
          <a:bodyPr/>
          <a:lstStyle/>
          <a:p>
            <a:pPr rtl="0"/>
            <a:r>
              <a:rPr lang="x-none">
                <a:solidFill>
                  <a:schemeClr val="accent5">
                    <a:lumMod val="40000"/>
                    <a:lumOff val="60000"/>
                  </a:schemeClr>
                </a:solidFill>
              </a:rPr>
              <a:t>12.4 Proceso básico de resolución de problemas de los sistemas operativos móviles, Linux y macOS</a:t>
            </a:r>
          </a:p>
        </p:txBody>
      </p:sp>
    </p:spTree>
    <p:custDataLst>
      <p:tags r:id="rId1"/>
    </p:custDataLst>
    <p:extLst>
      <p:ext uri="{BB962C8B-B14F-4D97-AF65-F5344CB8AC3E}">
        <p14:creationId xmlns:p14="http://schemas.microsoft.com/office/powerpoint/2010/main" val="2686090957"/>
      </p:ext>
    </p:extLst>
  </p:cSld>
  <p:clrMapOvr>
    <a:masterClrMapping/>
  </p:clrMapOvr>
  <p:transition spd="slow">
    <p:wip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rtl="0"/>
            <a:r>
              <a:rPr lang="x-none" sz="1600">
                <a:latin typeface="Arial" charset="0"/>
              </a:rPr>
              <a:t>Aplicación del proceso de resolución de problemas en los sistemas operativos Windows</a:t>
            </a:r>
            <a:r>
              <a:rPr lang="en-US" sz="1600" dirty="0">
                <a:latin typeface="Arial" charset="0"/>
              </a:rPr>
              <a:t/>
            </a:r>
            <a:br>
              <a:rPr lang="en-US" sz="1600" dirty="0">
                <a:latin typeface="Arial" charset="0"/>
              </a:rPr>
            </a:br>
            <a:r>
              <a:rPr lang="x-none"/>
              <a:t>Los seis pasos del proceso de resolución de problemas</a:t>
            </a:r>
          </a:p>
        </p:txBody>
      </p:sp>
      <p:pic>
        <p:nvPicPr>
          <p:cNvPr id="3" name="Picture 2">
            <a:extLst>
              <a:ext uri="{FF2B5EF4-FFF2-40B4-BE49-F238E27FC236}">
                <a16:creationId xmlns="" xmlns:c="http://schemas.openxmlformats.org/drawingml/2006/chart" xmlns:c15="http://schemas.microsoft.com/office/drawing/2012/chart" xmlns:a16="http://schemas.microsoft.com/office/drawing/2014/main" id="{64BE1E37-C814-48D2-8259-DD406C41FE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0273" y="914305"/>
            <a:ext cx="6983453" cy="3694080"/>
          </a:xfrm>
          <a:prstGeom prst="rect">
            <a:avLst/>
          </a:prstGeom>
          <a:ln w="12700">
            <a:solidFill>
              <a:srgbClr val="000000"/>
            </a:solidFill>
          </a:ln>
        </p:spPr>
      </p:pic>
    </p:spTree>
    <p:custDataLst>
      <p:tags r:id="rId1"/>
    </p:custDataLst>
    <p:extLst>
      <p:ext uri="{BB962C8B-B14F-4D97-AF65-F5344CB8AC3E}">
        <p14:creationId xmlns:p14="http://schemas.microsoft.com/office/powerpoint/2010/main" val="400837481"/>
      </p:ext>
    </p:extLst>
  </p:cSld>
  <p:clrMapOvr>
    <a:masterClrMapping/>
  </p:clrMapOvr>
  <p:transition spd="slow">
    <p:wip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rtl="0"/>
            <a:r>
              <a:rPr lang="x-none" sz="1600">
                <a:latin typeface="Arial" charset="0"/>
              </a:rPr>
              <a:t>Aplicación del proceso de resolución de problemas a sistemas operativos móviles, Linux y macOS</a:t>
            </a:r>
            <a:r>
              <a:rPr lang="en-US" sz="1600" dirty="0">
                <a:latin typeface="Arial" charset="0"/>
              </a:rPr>
              <a:t/>
            </a:r>
            <a:br>
              <a:rPr lang="en-US" sz="1600" dirty="0">
                <a:latin typeface="Arial" charset="0"/>
              </a:rPr>
            </a:br>
            <a:r>
              <a:rPr lang="x-none"/>
              <a:t>Identifique el problema</a:t>
            </a:r>
          </a:p>
        </p:txBody>
      </p:sp>
      <p:pic>
        <p:nvPicPr>
          <p:cNvPr id="3" name="Picture 2">
            <a:extLst>
              <a:ext uri="{FF2B5EF4-FFF2-40B4-BE49-F238E27FC236}">
                <a16:creationId xmlns="" xmlns:c="http://schemas.openxmlformats.org/drawingml/2006/chart" xmlns:c15="http://schemas.microsoft.com/office/drawing/2012/chart" xmlns:a16="http://schemas.microsoft.com/office/drawing/2014/main" id="{64BE1E37-C814-48D2-8259-DD406C41FE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52312" y="914305"/>
            <a:ext cx="5239375" cy="3694080"/>
          </a:xfrm>
          <a:prstGeom prst="rect">
            <a:avLst/>
          </a:prstGeom>
          <a:ln w="12700">
            <a:solidFill>
              <a:srgbClr val="000000"/>
            </a:solidFill>
          </a:ln>
        </p:spPr>
      </p:pic>
    </p:spTree>
    <p:custDataLst>
      <p:tags r:id="rId1"/>
    </p:custDataLst>
    <p:extLst>
      <p:ext uri="{BB962C8B-B14F-4D97-AF65-F5344CB8AC3E}">
        <p14:creationId xmlns:p14="http://schemas.microsoft.com/office/powerpoint/2010/main" val="478923220"/>
      </p:ext>
    </p:extLst>
  </p:cSld>
  <p:clrMapOvr>
    <a:masterClrMapping/>
  </p:clrMapOvr>
  <p:transition spd="slow">
    <p:wip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1" y="41393"/>
            <a:ext cx="9144000" cy="757551"/>
          </a:xfrm>
        </p:spPr>
        <p:txBody>
          <a:bodyPr/>
          <a:lstStyle/>
          <a:p>
            <a:pPr rtl="0"/>
            <a:r>
              <a:rPr lang="x-none" sz="1600">
                <a:latin typeface="Arial" charset="0"/>
              </a:rPr>
              <a:t>Aplicación del proceso de resolución de problemas en sistemas operativos móviles, Linux y macOS</a:t>
            </a:r>
            <a:r>
              <a:rPr lang="en-US" sz="1600" dirty="0">
                <a:latin typeface="Arial" charset="0"/>
              </a:rPr>
              <a:t/>
            </a:r>
            <a:br>
              <a:rPr lang="en-US" sz="1600" dirty="0">
                <a:latin typeface="Arial" charset="0"/>
              </a:rPr>
            </a:br>
            <a:r>
              <a:rPr lang="x-none"/>
              <a:t>Establecimiento de una teoría de causa probable</a:t>
            </a:r>
          </a:p>
        </p:txBody>
      </p:sp>
      <p:pic>
        <p:nvPicPr>
          <p:cNvPr id="3" name="Picture 2">
            <a:extLst>
              <a:ext uri="{FF2B5EF4-FFF2-40B4-BE49-F238E27FC236}">
                <a16:creationId xmlns="" xmlns:c="http://schemas.openxmlformats.org/drawingml/2006/chart" xmlns:c15="http://schemas.microsoft.com/office/drawing/2012/chart" xmlns:a16="http://schemas.microsoft.com/office/drawing/2014/main" id="{64BE1E37-C814-48D2-8259-DD406C41FE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7511" y="1190392"/>
            <a:ext cx="6848976" cy="2762715"/>
          </a:xfrm>
          <a:prstGeom prst="rect">
            <a:avLst/>
          </a:prstGeom>
          <a:ln w="12700">
            <a:solidFill>
              <a:srgbClr val="000000"/>
            </a:solidFill>
          </a:ln>
        </p:spPr>
      </p:pic>
    </p:spTree>
    <p:custDataLst>
      <p:tags r:id="rId1"/>
    </p:custDataLst>
    <p:extLst>
      <p:ext uri="{BB962C8B-B14F-4D97-AF65-F5344CB8AC3E}">
        <p14:creationId xmlns:p14="http://schemas.microsoft.com/office/powerpoint/2010/main" val="3152671337"/>
      </p:ext>
    </p:extLst>
  </p:cSld>
  <p:clrMapOvr>
    <a:masterClrMapping/>
  </p:clrMapOvr>
  <p:transition spd="slow">
    <p:wip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rtl="0"/>
            <a:r>
              <a:rPr lang="x-none" sz="1600">
                <a:latin typeface="Arial" charset="0"/>
              </a:rPr>
              <a:t>Aplicación del proceso de resolución de problemas en sistemas operativos móviles, Linux y macOS</a:t>
            </a:r>
            <a:r>
              <a:rPr lang="en-US" sz="1600" dirty="0">
                <a:latin typeface="Arial" charset="0"/>
              </a:rPr>
              <a:t/>
            </a:r>
            <a:br>
              <a:rPr lang="en-US" sz="1600" dirty="0">
                <a:latin typeface="Arial" charset="0"/>
              </a:rPr>
            </a:br>
            <a:r>
              <a:rPr lang="x-none"/>
              <a:t>Aplicación de la teoría de determinación de causa</a:t>
            </a:r>
          </a:p>
        </p:txBody>
      </p:sp>
      <p:pic>
        <p:nvPicPr>
          <p:cNvPr id="3" name="Picture 2">
            <a:extLst>
              <a:ext uri="{FF2B5EF4-FFF2-40B4-BE49-F238E27FC236}">
                <a16:creationId xmlns="" xmlns:c="http://schemas.openxmlformats.org/drawingml/2006/chart" xmlns:c15="http://schemas.microsoft.com/office/drawing/2012/chart" xmlns:a16="http://schemas.microsoft.com/office/drawing/2014/main" id="{64BE1E37-C814-48D2-8259-DD406C41FE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2839" y="1278387"/>
            <a:ext cx="6858321" cy="2586723"/>
          </a:xfrm>
          <a:prstGeom prst="rect">
            <a:avLst/>
          </a:prstGeom>
          <a:ln w="12700">
            <a:solidFill>
              <a:srgbClr val="000000"/>
            </a:solidFill>
          </a:ln>
        </p:spPr>
      </p:pic>
    </p:spTree>
    <p:custDataLst>
      <p:tags r:id="rId1"/>
    </p:custDataLst>
    <p:extLst>
      <p:ext uri="{BB962C8B-B14F-4D97-AF65-F5344CB8AC3E}">
        <p14:creationId xmlns:p14="http://schemas.microsoft.com/office/powerpoint/2010/main" val="3182044571"/>
      </p:ext>
    </p:extLst>
  </p:cSld>
  <p:clrMapOvr>
    <a:masterClrMapping/>
  </p:clrMapOvr>
  <p:transition spd="slow">
    <p:wip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1" y="41393"/>
            <a:ext cx="9144000" cy="1017386"/>
          </a:xfrm>
        </p:spPr>
        <p:txBody>
          <a:bodyPr/>
          <a:lstStyle/>
          <a:p>
            <a:pPr rtl="0"/>
            <a:r>
              <a:rPr lang="x-none" sz="1600">
                <a:latin typeface="Arial" charset="0"/>
              </a:rPr>
              <a:t>Aplicación del proceso de resolución de problemas en sistemas operativos móviles, Linux y macOS</a:t>
            </a:r>
            <a:r>
              <a:rPr lang="en-US" sz="1600" dirty="0">
                <a:latin typeface="Arial" charset="0"/>
              </a:rPr>
              <a:t/>
            </a:r>
            <a:br>
              <a:rPr lang="en-US" sz="1600" dirty="0">
                <a:latin typeface="Arial" charset="0"/>
              </a:rPr>
            </a:br>
            <a:r>
              <a:rPr lang="x-none"/>
              <a:t>Establecimiento de un plan de acción para resolver el problema e implementar la solución</a:t>
            </a:r>
          </a:p>
        </p:txBody>
      </p:sp>
      <p:pic>
        <p:nvPicPr>
          <p:cNvPr id="3" name="Picture 2">
            <a:extLst>
              <a:ext uri="{FF2B5EF4-FFF2-40B4-BE49-F238E27FC236}">
                <a16:creationId xmlns="" xmlns:c="http://schemas.openxmlformats.org/drawingml/2006/chart" xmlns:c15="http://schemas.microsoft.com/office/drawing/2012/chart" xmlns:a16="http://schemas.microsoft.com/office/drawing/2014/main" id="{64BE1E37-C814-48D2-8259-DD406C41FE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8987" y="1793577"/>
            <a:ext cx="7166026" cy="1556344"/>
          </a:xfrm>
          <a:prstGeom prst="rect">
            <a:avLst/>
          </a:prstGeom>
          <a:ln w="12700">
            <a:solidFill>
              <a:srgbClr val="000000"/>
            </a:solidFill>
          </a:ln>
        </p:spPr>
      </p:pic>
    </p:spTree>
    <p:custDataLst>
      <p:tags r:id="rId1"/>
    </p:custDataLst>
    <p:extLst>
      <p:ext uri="{BB962C8B-B14F-4D97-AF65-F5344CB8AC3E}">
        <p14:creationId xmlns:p14="http://schemas.microsoft.com/office/powerpoint/2010/main" val="230622750"/>
      </p:ext>
    </p:extLst>
  </p:cSld>
  <p:clrMapOvr>
    <a:masterClrMapping/>
  </p:clrMapOvr>
  <p:transition spd="slow">
    <p:wip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1" y="41393"/>
            <a:ext cx="9144000" cy="1017386"/>
          </a:xfrm>
        </p:spPr>
        <p:txBody>
          <a:bodyPr/>
          <a:lstStyle/>
          <a:p>
            <a:pPr rtl="0"/>
            <a:r>
              <a:rPr lang="x-none" sz="1600" spc="-30" dirty="0">
                <a:latin typeface="Arial" charset="0"/>
              </a:rPr>
              <a:t>Aplicación del proceso de resolución de problemas en los sistemas operativos móviles, Linux y macOS</a:t>
            </a:r>
            <a:r>
              <a:rPr lang="en-US" sz="1600" dirty="0">
                <a:latin typeface="Arial" charset="0"/>
              </a:rPr>
              <a:t/>
            </a:r>
            <a:br>
              <a:rPr lang="en-US" sz="1600" dirty="0">
                <a:latin typeface="Arial" charset="0"/>
              </a:rPr>
            </a:br>
            <a:r>
              <a:rPr lang="x-none" dirty="0"/>
              <a:t>Verificación de la funcionalidad completa del sistema y, si corresponde, implementación de medidas preventivas</a:t>
            </a:r>
          </a:p>
        </p:txBody>
      </p:sp>
      <p:pic>
        <p:nvPicPr>
          <p:cNvPr id="3" name="Picture 2">
            <a:extLst>
              <a:ext uri="{FF2B5EF4-FFF2-40B4-BE49-F238E27FC236}">
                <a16:creationId xmlns="" xmlns:c="http://schemas.openxmlformats.org/drawingml/2006/chart" xmlns:c15="http://schemas.microsoft.com/office/drawing/2012/chart" xmlns:a16="http://schemas.microsoft.com/office/drawing/2014/main" id="{64BE1E37-C814-48D2-8259-DD406C41FE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0963" y="1192936"/>
            <a:ext cx="7342074" cy="2757627"/>
          </a:xfrm>
          <a:prstGeom prst="rect">
            <a:avLst/>
          </a:prstGeom>
          <a:ln w="12700">
            <a:solidFill>
              <a:srgbClr val="000000"/>
            </a:solidFill>
          </a:ln>
        </p:spPr>
      </p:pic>
    </p:spTree>
    <p:custDataLst>
      <p:tags r:id="rId1"/>
    </p:custDataLst>
    <p:extLst>
      <p:ext uri="{BB962C8B-B14F-4D97-AF65-F5344CB8AC3E}">
        <p14:creationId xmlns:p14="http://schemas.microsoft.com/office/powerpoint/2010/main" val="2784379664"/>
      </p:ext>
    </p:extLst>
  </p:cSld>
  <p:clrMapOvr>
    <a:masterClrMapping/>
  </p:clrMapOvr>
  <p:transition spd="slow">
    <p:wip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1" y="41393"/>
            <a:ext cx="9144000" cy="1017386"/>
          </a:xfrm>
        </p:spPr>
        <p:txBody>
          <a:bodyPr/>
          <a:lstStyle/>
          <a:p>
            <a:pPr rtl="0"/>
            <a:r>
              <a:rPr lang="x-none" sz="1600" spc="-30" dirty="0">
                <a:latin typeface="Arial" charset="0"/>
              </a:rPr>
              <a:t>Aplicación del proceso de resolución de problemas en sistemas operativos móviles, Linux, y macOS</a:t>
            </a:r>
            <a:r>
              <a:rPr lang="en-US" sz="1600" dirty="0">
                <a:latin typeface="Arial" charset="0"/>
              </a:rPr>
              <a:t/>
            </a:r>
            <a:br>
              <a:rPr lang="en-US" sz="1600" dirty="0">
                <a:latin typeface="Arial" charset="0"/>
              </a:rPr>
            </a:br>
            <a:r>
              <a:rPr lang="x-none" dirty="0"/>
              <a:t>Registro de hallazgos, acciones y resultados</a:t>
            </a:r>
          </a:p>
        </p:txBody>
      </p:sp>
      <p:pic>
        <p:nvPicPr>
          <p:cNvPr id="3" name="Picture 2">
            <a:extLst>
              <a:ext uri="{FF2B5EF4-FFF2-40B4-BE49-F238E27FC236}">
                <a16:creationId xmlns="" xmlns:c="http://schemas.openxmlformats.org/drawingml/2006/chart" xmlns:c15="http://schemas.microsoft.com/office/drawing/2012/chart" xmlns:a16="http://schemas.microsoft.com/office/drawing/2014/main" id="{64BE1E37-C814-48D2-8259-DD406C41FE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1965" y="1767536"/>
            <a:ext cx="7500069" cy="1608427"/>
          </a:xfrm>
          <a:prstGeom prst="rect">
            <a:avLst/>
          </a:prstGeom>
          <a:ln w="12700">
            <a:solidFill>
              <a:srgbClr val="000000"/>
            </a:solidFill>
          </a:ln>
        </p:spPr>
      </p:pic>
    </p:spTree>
    <p:custDataLst>
      <p:tags r:id="rId1"/>
    </p:custDataLst>
    <p:extLst>
      <p:ext uri="{BB962C8B-B14F-4D97-AF65-F5344CB8AC3E}">
        <p14:creationId xmlns:p14="http://schemas.microsoft.com/office/powerpoint/2010/main" val="150550273"/>
      </p:ext>
    </p:extLst>
  </p:cSld>
  <p:clrMapOvr>
    <a:masterClrMapping/>
  </p:clrMapOvr>
  <p:transition spd="slow">
    <p:wip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1" y="41393"/>
            <a:ext cx="9144000" cy="816860"/>
          </a:xfrm>
        </p:spPr>
        <p:txBody>
          <a:bodyPr/>
          <a:lstStyle/>
          <a:p>
            <a:pPr rtl="0"/>
            <a:r>
              <a:rPr lang="x-none" sz="1600" dirty="0">
                <a:latin typeface="Arial" charset="0"/>
              </a:rPr>
              <a:t>Problemas y soluciones comunes de los sistemas operativos móviles</a:t>
            </a:r>
            <a:r>
              <a:rPr lang="en-US" sz="1600" dirty="0">
                <a:latin typeface="Arial" charset="0"/>
              </a:rPr>
              <a:t/>
            </a:r>
            <a:br>
              <a:rPr lang="en-US" sz="1600" dirty="0">
                <a:latin typeface="Arial" charset="0"/>
              </a:rPr>
            </a:br>
            <a:r>
              <a:rPr lang="x-none" sz="2300" spc="-30" dirty="0"/>
              <a:t>Problemas y soluciones comunes de los sistemas operativos móviles</a:t>
            </a:r>
          </a:p>
        </p:txBody>
      </p:sp>
      <p:pic>
        <p:nvPicPr>
          <p:cNvPr id="2" name="Picture 1">
            <a:extLst>
              <a:ext uri="{FF2B5EF4-FFF2-40B4-BE49-F238E27FC236}">
                <a16:creationId xmlns="" xmlns:c="http://schemas.openxmlformats.org/drawingml/2006/chart" xmlns:c15="http://schemas.microsoft.com/office/drawing/2012/chart" xmlns:a16="http://schemas.microsoft.com/office/drawing/2014/main" id="{E2CCD56D-6777-4B12-85C4-D2418A0A84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1841" y="859840"/>
            <a:ext cx="8402937" cy="3755281"/>
          </a:xfrm>
          <a:prstGeom prst="rect">
            <a:avLst/>
          </a:prstGeom>
        </p:spPr>
      </p:pic>
    </p:spTree>
    <p:custDataLst>
      <p:tags r:id="rId1"/>
    </p:custDataLst>
    <p:extLst>
      <p:ext uri="{BB962C8B-B14F-4D97-AF65-F5344CB8AC3E}">
        <p14:creationId xmlns:p14="http://schemas.microsoft.com/office/powerpoint/2010/main" val="1552048516"/>
      </p:ext>
    </p:extLst>
  </p:cSld>
  <p:clrMapOvr>
    <a:masterClrMapping/>
  </p:clrMapOvr>
  <p:transition spd="slow">
    <p:wip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1" y="41393"/>
            <a:ext cx="9144000" cy="765750"/>
          </a:xfrm>
        </p:spPr>
        <p:txBody>
          <a:bodyPr/>
          <a:lstStyle/>
          <a:p>
            <a:pPr rtl="0"/>
            <a:r>
              <a:rPr lang="x-none" sz="1600">
                <a:latin typeface="Arial" charset="0"/>
              </a:rPr>
              <a:t>Problemas y soluciones comunes de los sistemas operativos móviles</a:t>
            </a:r>
            <a:r>
              <a:rPr lang="en-US" sz="1600" dirty="0">
                <a:latin typeface="Arial" charset="0"/>
              </a:rPr>
              <a:t/>
            </a:r>
            <a:br>
              <a:rPr lang="en-US" sz="1600" dirty="0">
                <a:latin typeface="Arial" charset="0"/>
              </a:rPr>
            </a:br>
            <a:r>
              <a:rPr lang="x-none"/>
              <a:t>Problemas y soluciones comunes de seguridad del SO móvil</a:t>
            </a:r>
          </a:p>
        </p:txBody>
      </p:sp>
      <p:pic>
        <p:nvPicPr>
          <p:cNvPr id="2" name="Picture 1">
            <a:extLst>
              <a:ext uri="{FF2B5EF4-FFF2-40B4-BE49-F238E27FC236}">
                <a16:creationId xmlns="" xmlns:c="http://schemas.openxmlformats.org/drawingml/2006/chart" xmlns:c15="http://schemas.microsoft.com/office/drawing/2012/chart" xmlns:a16="http://schemas.microsoft.com/office/drawing/2014/main" id="{776494F1-A9C0-40B2-9E24-2253B5B392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0972" y="807143"/>
            <a:ext cx="8182055" cy="3629358"/>
          </a:xfrm>
          <a:prstGeom prst="rect">
            <a:avLst/>
          </a:prstGeom>
        </p:spPr>
      </p:pic>
    </p:spTree>
    <p:custDataLst>
      <p:tags r:id="rId1"/>
    </p:custDataLst>
    <p:extLst>
      <p:ext uri="{BB962C8B-B14F-4D97-AF65-F5344CB8AC3E}">
        <p14:creationId xmlns:p14="http://schemas.microsoft.com/office/powerpoint/2010/main" val="4244645538"/>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Rectangle 33"/>
          <p:cNvSpPr>
            <a:spLocks noGrp="1" noChangeArrowheads="1"/>
          </p:cNvSpPr>
          <p:nvPr>
            <p:ph type="title"/>
          </p:nvPr>
        </p:nvSpPr>
        <p:spPr/>
        <p:txBody>
          <a:bodyPr/>
          <a:lstStyle/>
          <a:p>
            <a:pPr rtl="0" eaLnBrk="1" hangingPunct="1"/>
            <a:r>
              <a:rPr lang="x-none"/>
              <a:t>Capítulo 12: Evaluación</a:t>
            </a:r>
          </a:p>
        </p:txBody>
      </p:sp>
      <p:sp>
        <p:nvSpPr>
          <p:cNvPr id="7171" name="Rectangle 34"/>
          <p:cNvSpPr>
            <a:spLocks noGrp="1" noChangeArrowheads="1"/>
          </p:cNvSpPr>
          <p:nvPr>
            <p:ph idx="1"/>
          </p:nvPr>
        </p:nvSpPr>
        <p:spPr/>
        <p:txBody>
          <a:bodyPr/>
          <a:lstStyle/>
          <a:p>
            <a:pPr rtl="0" eaLnBrk="1" hangingPunct="1">
              <a:spcBef>
                <a:spcPct val="30000"/>
              </a:spcBef>
            </a:pPr>
            <a:r>
              <a:rPr lang="x-none" spc="-30" dirty="0"/>
              <a:t>Los estudiantes deben completar la "Evaluación" del Capítulo 12 después de completar el Capítulo 12.</a:t>
            </a:r>
          </a:p>
          <a:p>
            <a:pPr rtl="0" eaLnBrk="1" hangingPunct="1">
              <a:spcBef>
                <a:spcPct val="30000"/>
              </a:spcBef>
            </a:pPr>
            <a:r>
              <a:rPr lang="x-none" dirty="0"/>
              <a:t>Los cuestionarios, las prácticas de laboratorio, los Packet Tracers y otras actividades se pueden utilizar para evaluar informalmente el progreso de los estudiantes.</a:t>
            </a:r>
          </a:p>
        </p:txBody>
      </p:sp>
    </p:spTree>
    <p:custDataLst>
      <p:tags r:id="rId1"/>
    </p:custDataLst>
    <p:extLst>
      <p:ext uri="{BB962C8B-B14F-4D97-AF65-F5344CB8AC3E}">
        <p14:creationId xmlns:p14="http://schemas.microsoft.com/office/powerpoint/2010/main" val="1296080354"/>
      </p:ext>
    </p:extLst>
  </p:cSld>
  <p:clrMapOvr>
    <a:masterClrMapping/>
  </p:clrMapOvr>
  <p:transition spd="slow">
    <p:wip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1" y="41392"/>
            <a:ext cx="9144000" cy="961239"/>
          </a:xfrm>
        </p:spPr>
        <p:txBody>
          <a:bodyPr/>
          <a:lstStyle/>
          <a:p>
            <a:pPr rtl="0"/>
            <a:r>
              <a:rPr lang="x-none" sz="1600">
                <a:latin typeface="Arial" charset="0"/>
              </a:rPr>
              <a:t>Problemas y soluciones comunes de los sistemas operativos móviles</a:t>
            </a:r>
            <a:r>
              <a:rPr lang="en-US" sz="1600" dirty="0">
                <a:latin typeface="Arial" charset="0"/>
              </a:rPr>
              <a:t/>
            </a:r>
            <a:br>
              <a:rPr lang="en-US" sz="1600" dirty="0">
                <a:latin typeface="Arial" charset="0"/>
              </a:rPr>
            </a:br>
            <a:r>
              <a:rPr lang="x-none"/>
              <a:t>Problemas y soluciones comunes de los sistemas operativos Linux y macOS</a:t>
            </a:r>
          </a:p>
        </p:txBody>
      </p:sp>
      <p:pic>
        <p:nvPicPr>
          <p:cNvPr id="2" name="Picture 1">
            <a:extLst>
              <a:ext uri="{FF2B5EF4-FFF2-40B4-BE49-F238E27FC236}">
                <a16:creationId xmlns="" xmlns:c="http://schemas.openxmlformats.org/drawingml/2006/chart" xmlns:c15="http://schemas.microsoft.com/office/drawing/2012/chart" xmlns:a16="http://schemas.microsoft.com/office/drawing/2014/main" id="{D9EA4746-E153-4567-93C3-2452CE74BE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4360" y="1026788"/>
            <a:ext cx="8175279" cy="3675068"/>
          </a:xfrm>
          <a:prstGeom prst="rect">
            <a:avLst/>
          </a:prstGeom>
        </p:spPr>
      </p:pic>
    </p:spTree>
    <p:custDataLst>
      <p:tags r:id="rId1"/>
    </p:custDataLst>
    <p:extLst>
      <p:ext uri="{BB962C8B-B14F-4D97-AF65-F5344CB8AC3E}">
        <p14:creationId xmlns:p14="http://schemas.microsoft.com/office/powerpoint/2010/main" val="3165852098"/>
      </p:ext>
    </p:extLst>
  </p:cSld>
  <p:clrMapOvr>
    <a:masterClrMapping/>
  </p:clrMapOvr>
  <p:transition spd="slow">
    <p:wip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1" y="41393"/>
            <a:ext cx="9144000" cy="765750"/>
          </a:xfrm>
        </p:spPr>
        <p:txBody>
          <a:bodyPr/>
          <a:lstStyle/>
          <a:p>
            <a:pPr rtl="0"/>
            <a:r>
              <a:rPr lang="x-none" sz="1600" dirty="0">
                <a:latin typeface="Arial" charset="0"/>
              </a:rPr>
              <a:t>Problemas y soluciones comunes de los sistemas operativos de dispositivos móviles</a:t>
            </a:r>
            <a:r>
              <a:rPr lang="en-US" sz="1600" dirty="0">
                <a:latin typeface="Arial" charset="0"/>
              </a:rPr>
              <a:t/>
            </a:r>
            <a:br>
              <a:rPr lang="en-US" sz="1600" dirty="0">
                <a:latin typeface="Arial" charset="0"/>
              </a:rPr>
            </a:br>
            <a:r>
              <a:rPr lang="x-none" sz="2200" spc="-30" dirty="0"/>
              <a:t>Práctica de laboratorio: Resolución de problemas de dispositivos móviles</a:t>
            </a:r>
          </a:p>
        </p:txBody>
      </p:sp>
      <p:sp>
        <p:nvSpPr>
          <p:cNvPr id="3" name="TextBox 2">
            <a:extLst>
              <a:ext uri="{FF2B5EF4-FFF2-40B4-BE49-F238E27FC236}">
                <a16:creationId xmlns="" xmlns:c="http://schemas.openxmlformats.org/drawingml/2006/chart" xmlns:c15="http://schemas.microsoft.com/office/drawing/2012/chart" xmlns:a16="http://schemas.microsoft.com/office/drawing/2014/main" id="{47FF9D9D-5862-4E32-B146-B4C77913210E}"/>
              </a:ext>
            </a:extLst>
          </p:cNvPr>
          <p:cNvSpPr txBox="1"/>
          <p:nvPr/>
        </p:nvSpPr>
        <p:spPr>
          <a:xfrm>
            <a:off x="241702" y="1047641"/>
            <a:ext cx="8660598" cy="1200329"/>
          </a:xfrm>
          <a:prstGeom prst="rect">
            <a:avLst/>
          </a:prstGeom>
          <a:noFill/>
        </p:spPr>
        <p:txBody>
          <a:bodyPr wrap="square" rtlCol="0">
            <a:spAutoFit/>
          </a:bodyPr>
          <a:lstStyle/>
          <a:p>
            <a:pPr rtl="0"/>
            <a:r>
              <a:rPr lang="x-none" dirty="0"/>
              <a:t>En esta práctica de laboratorio, analizará situaciones en las que se presentan problemas comunes de dispositivos móviles e identificará las soluciones. </a:t>
            </a:r>
            <a:r>
              <a:rPr lang="en-US" dirty="0" smtClean="0"/>
              <a:t/>
            </a:r>
            <a:br>
              <a:rPr lang="en-US" dirty="0" smtClean="0"/>
            </a:br>
            <a:r>
              <a:rPr lang="x-none" dirty="0" smtClean="0"/>
              <a:t>Se </a:t>
            </a:r>
            <a:r>
              <a:rPr lang="x-none" dirty="0"/>
              <a:t>le proporcionó una lista de soluciones de problemas comunes. </a:t>
            </a:r>
            <a:r>
              <a:rPr lang="en-US" dirty="0" smtClean="0"/>
              <a:t/>
            </a:r>
            <a:br>
              <a:rPr lang="en-US" dirty="0" smtClean="0"/>
            </a:br>
            <a:r>
              <a:rPr lang="x-none" dirty="0" smtClean="0"/>
              <a:t>Cada </a:t>
            </a:r>
            <a:r>
              <a:rPr lang="x-none" dirty="0"/>
              <a:t>solución se puede usar más de una vez.</a:t>
            </a:r>
          </a:p>
        </p:txBody>
      </p:sp>
    </p:spTree>
    <p:custDataLst>
      <p:tags r:id="rId1"/>
    </p:custDataLst>
    <p:extLst>
      <p:ext uri="{BB962C8B-B14F-4D97-AF65-F5344CB8AC3E}">
        <p14:creationId xmlns:p14="http://schemas.microsoft.com/office/powerpoint/2010/main" val="1424043599"/>
      </p:ext>
    </p:extLst>
  </p:cSld>
  <p:clrMapOvr>
    <a:masterClrMapping/>
  </p:clrMapOvr>
  <p:transition spd="slow">
    <p:wip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7598042" cy="1802391"/>
          </a:xfrm>
        </p:spPr>
        <p:txBody>
          <a:bodyPr/>
          <a:lstStyle/>
          <a:p>
            <a:pPr rtl="0"/>
            <a:r>
              <a:rPr lang="x-none">
                <a:solidFill>
                  <a:schemeClr val="accent5">
                    <a:lumMod val="40000"/>
                    <a:lumOff val="60000"/>
                  </a:schemeClr>
                </a:solidFill>
              </a:rPr>
              <a:t>12.5 Resumen del capítulo</a:t>
            </a:r>
          </a:p>
        </p:txBody>
      </p:sp>
    </p:spTree>
    <p:custDataLst>
      <p:tags r:id="rId1"/>
    </p:custDataLst>
    <p:extLst>
      <p:ext uri="{BB962C8B-B14F-4D97-AF65-F5344CB8AC3E}">
        <p14:creationId xmlns:p14="http://schemas.microsoft.com/office/powerpoint/2010/main" val="3886944279"/>
      </p:ext>
    </p:extLst>
  </p:cSld>
  <p:clrMapOvr>
    <a:masterClrMapping/>
  </p:clrMapOvr>
  <p:transition spd="slow">
    <p:wip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pPr rtl="0"/>
            <a:r>
              <a:rPr lang="x-none" sz="1400">
                <a:latin typeface="Arial" charset="0"/>
              </a:rPr>
              <a:t>Conclusión</a:t>
            </a:r>
            <a:r>
              <a:rPr lang="en-US" dirty="0">
                <a:latin typeface="Arial" charset="0"/>
              </a:rPr>
              <a:t/>
            </a:r>
            <a:br>
              <a:rPr lang="en-US" dirty="0">
                <a:latin typeface="Arial" charset="0"/>
              </a:rPr>
            </a:br>
            <a:r>
              <a:rPr lang="x-none">
                <a:latin typeface="Arial" charset="0"/>
              </a:rPr>
              <a:t>Capítulo 12: </a:t>
            </a:r>
            <a:r>
              <a:rPr lang="x-none"/>
              <a:t>Sistemas operativos móviles, Linux y macOS</a:t>
            </a:r>
          </a:p>
        </p:txBody>
      </p:sp>
      <p:sp>
        <p:nvSpPr>
          <p:cNvPr id="4" name="Content Placeholder 3"/>
          <p:cNvSpPr>
            <a:spLocks noGrp="1"/>
          </p:cNvSpPr>
          <p:nvPr>
            <p:ph idx="1"/>
          </p:nvPr>
        </p:nvSpPr>
        <p:spPr>
          <a:xfrm>
            <a:off x="144065" y="822593"/>
            <a:ext cx="8853286" cy="4155319"/>
          </a:xfrm>
        </p:spPr>
        <p:txBody>
          <a:bodyPr/>
          <a:lstStyle/>
          <a:p>
            <a:pPr rtl="0"/>
            <a:r>
              <a:rPr lang="x-none"/>
              <a:t>Explicar el propósito y las características de los sistemas operativos móviles.</a:t>
            </a:r>
          </a:p>
          <a:p>
            <a:pPr rtl="0"/>
            <a:r>
              <a:rPr lang="x-none"/>
              <a:t>Explicar los métodos para asegurar los dispositivos móviles.</a:t>
            </a:r>
          </a:p>
          <a:p>
            <a:pPr rtl="0"/>
            <a:r>
              <a:rPr lang="x-none"/>
              <a:t>Explique la finalidad y las características de los sistemas operativos Linux y Mac.</a:t>
            </a:r>
          </a:p>
          <a:p>
            <a:pPr rtl="0"/>
            <a:r>
              <a:rPr lang="x-none"/>
              <a:t>Explicar cómo solucionar los problemas de otros sistemas operativos.</a:t>
            </a:r>
          </a:p>
        </p:txBody>
      </p:sp>
    </p:spTree>
    <p:custDataLst>
      <p:tags r:id="rId1"/>
    </p:custDataLst>
    <p:extLst>
      <p:ext uri="{BB962C8B-B14F-4D97-AF65-F5344CB8AC3E}">
        <p14:creationId xmlns:p14="http://schemas.microsoft.com/office/powerpoint/2010/main" val="2175629910"/>
      </p:ext>
    </p:extLst>
  </p:cSld>
  <p:clrMapOvr>
    <a:masterClrMapping/>
  </p:clrMapOvr>
  <p:transition spd="slow">
    <p:wip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p:txBody>
          <a:bodyPr/>
          <a:lstStyle/>
          <a:p>
            <a:pPr rtl="0" eaLnBrk="1" hangingPunct="1"/>
            <a:r>
              <a:rPr lang="x-none" sz="1400">
                <a:latin typeface="Arial" charset="0"/>
              </a:rPr>
              <a:t>Sección 12.1 </a:t>
            </a:r>
            <a:r>
              <a:rPr lang="en-US" dirty="0">
                <a:latin typeface="Arial" charset="0"/>
              </a:rPr>
              <a:t/>
            </a:r>
            <a:br>
              <a:rPr lang="en-US" dirty="0">
                <a:latin typeface="Arial" charset="0"/>
              </a:rPr>
            </a:br>
            <a:r>
              <a:rPr lang="x-none">
                <a:latin typeface="Arial" charset="0"/>
              </a:rPr>
              <a:t>Nuevos términos y comandos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619471542"/>
              </p:ext>
            </p:extLst>
          </p:nvPr>
        </p:nvGraphicFramePr>
        <p:xfrm>
          <a:off x="207959" y="912813"/>
          <a:ext cx="7119940" cy="2682240"/>
        </p:xfrm>
        <a:graphic>
          <a:graphicData uri="http://schemas.openxmlformats.org/drawingml/2006/table">
            <a:tbl>
              <a:tblPr firstRow="1" bandRow="1">
                <a:tableStyleId>{F5AB1C69-6EDB-4FF4-983F-18BD219EF322}</a:tableStyleId>
              </a:tblPr>
              <a:tblGrid>
                <a:gridCol w="3559970">
                  <a:extLst>
                    <a:ext uri="{9D8B030D-6E8A-4147-A177-3AD203B41FA5}">
                      <a16:colId xmlns="" xmlns:c="http://schemas.openxmlformats.org/drawingml/2006/chart" xmlns:c15="http://schemas.microsoft.com/office/drawing/2012/chart" xmlns:a16="http://schemas.microsoft.com/office/drawing/2014/main" val="2731093094"/>
                    </a:ext>
                  </a:extLst>
                </a:gridCol>
                <a:gridCol w="3559970">
                  <a:extLst>
                    <a:ext uri="{9D8B030D-6E8A-4147-A177-3AD203B41FA5}">
                      <a16:colId xmlns="" xmlns:c="http://schemas.openxmlformats.org/drawingml/2006/chart" xmlns:c15="http://schemas.microsoft.com/office/drawing/2012/chart" xmlns:a16="http://schemas.microsoft.com/office/drawing/2014/main" val="20001"/>
                    </a:ext>
                  </a:extLst>
                </a:gridCol>
              </a:tblGrid>
              <a:tr h="1055687">
                <a:tc>
                  <a:txBody>
                    <a:bodyPr/>
                    <a:lstStyle/>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Código abierto</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Código cerrado</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Android</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iOS</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Windows Mobile</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SDK</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Apk</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Google Now</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Siri</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Cortana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Ícono</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Widget</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Acelerómetro</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Giroscopio</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GPS</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IPS</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Llamada Wi-Fi</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NFC</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VPN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c="http://schemas.openxmlformats.org/drawingml/2006/chart" xmlns:c15="http://schemas.microsoft.com/office/drawing/2012/chart" xmlns:a16="http://schemas.microsoft.com/office/drawing/2014/main" val="1600795013"/>
                  </a:ext>
                </a:extLst>
              </a:tr>
            </a:tbl>
          </a:graphicData>
        </a:graphic>
      </p:graphicFrame>
    </p:spTree>
    <p:custDataLst>
      <p:tags r:id="rId1"/>
    </p:custDataLst>
    <p:extLst>
      <p:ext uri="{BB962C8B-B14F-4D97-AF65-F5344CB8AC3E}">
        <p14:creationId xmlns:p14="http://schemas.microsoft.com/office/powerpoint/2010/main" val="994453015"/>
      </p:ext>
    </p:extLst>
  </p:cSld>
  <p:clrMapOvr>
    <a:masterClrMapping/>
  </p:clrMapOvr>
  <p:transition spd="slow">
    <p:wip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p:txBody>
          <a:bodyPr/>
          <a:lstStyle/>
          <a:p>
            <a:pPr rtl="0" eaLnBrk="1" hangingPunct="1"/>
            <a:r>
              <a:rPr lang="x-none" sz="1400">
                <a:latin typeface="Arial" charset="0"/>
              </a:rPr>
              <a:t>Sección 12.2 </a:t>
            </a:r>
            <a:r>
              <a:rPr lang="en-US" dirty="0">
                <a:latin typeface="Arial" charset="0"/>
              </a:rPr>
              <a:t/>
            </a:r>
            <a:br>
              <a:rPr lang="en-US" dirty="0">
                <a:latin typeface="Arial" charset="0"/>
              </a:rPr>
            </a:br>
            <a:r>
              <a:rPr lang="x-none">
                <a:latin typeface="Arial" charset="0"/>
              </a:rPr>
              <a:t>Nuevos términos y comandos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458556602"/>
              </p:ext>
            </p:extLst>
          </p:nvPr>
        </p:nvGraphicFramePr>
        <p:xfrm>
          <a:off x="144459" y="798513"/>
          <a:ext cx="7881940" cy="1889760"/>
        </p:xfrm>
        <a:graphic>
          <a:graphicData uri="http://schemas.openxmlformats.org/drawingml/2006/table">
            <a:tbl>
              <a:tblPr firstRow="1" bandRow="1">
                <a:tableStyleId>{F5AB1C69-6EDB-4FF4-983F-18BD219EF322}</a:tableStyleId>
              </a:tblPr>
              <a:tblGrid>
                <a:gridCol w="3940970">
                  <a:extLst>
                    <a:ext uri="{9D8B030D-6E8A-4147-A177-3AD203B41FA5}">
                      <a16:colId xmlns="" xmlns:c="http://schemas.openxmlformats.org/drawingml/2006/chart" xmlns:c15="http://schemas.microsoft.com/office/drawing/2012/chart" xmlns:a16="http://schemas.microsoft.com/office/drawing/2014/main" val="2731093094"/>
                    </a:ext>
                  </a:extLst>
                </a:gridCol>
                <a:gridCol w="3940970">
                  <a:extLst>
                    <a:ext uri="{9D8B030D-6E8A-4147-A177-3AD203B41FA5}">
                      <a16:colId xmlns="" xmlns:c="http://schemas.openxmlformats.org/drawingml/2006/chart" xmlns:c15="http://schemas.microsoft.com/office/drawing/2012/chart" xmlns:a16="http://schemas.microsoft.com/office/drawing/2014/main" val="20001"/>
                    </a:ext>
                  </a:extLst>
                </a:gridCol>
              </a:tblGrid>
              <a:tr h="370840">
                <a:tc>
                  <a:txBody>
                    <a:bodyPr/>
                    <a:lstStyle/>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iCloud</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Google sincronización</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OneDrive</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MDM</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Bloqueo remoto</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Borrado remoto</a:t>
                      </a:r>
                    </a:p>
                    <a:p>
                      <a:pPr marL="173038" indent="-173038" algn="l" defTabSz="685777" rtl="0" eaLnBrk="1" latinLnBrk="0" hangingPunct="1">
                        <a:spcBef>
                          <a:spcPts val="200"/>
                        </a:spcBef>
                        <a:spcAft>
                          <a:spcPts val="200"/>
                        </a:spcAft>
                        <a:buFont typeface="Arial" panose="020B0604020202020204" pitchFamily="34" charset="0"/>
                        <a:buChar char="•"/>
                      </a:pPr>
                      <a:endParaRPr lang="en-US" sz="1400" b="0" kern="1200" dirty="0">
                        <a:solidFill>
                          <a:srgbClr val="00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Parche</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Actualización</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PRL</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PRI</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Sandbox</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Rooting</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Jailbreaking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c="http://schemas.openxmlformats.org/drawingml/2006/chart" xmlns:c15="http://schemas.microsoft.com/office/drawing/2012/chart" xmlns:a16="http://schemas.microsoft.com/office/drawing/2014/main" val="1600795013"/>
                  </a:ext>
                </a:extLst>
              </a:tr>
            </a:tbl>
          </a:graphicData>
        </a:graphic>
      </p:graphicFrame>
    </p:spTree>
    <p:custDataLst>
      <p:tags r:id="rId1"/>
    </p:custDataLst>
    <p:extLst>
      <p:ext uri="{BB962C8B-B14F-4D97-AF65-F5344CB8AC3E}">
        <p14:creationId xmlns:p14="http://schemas.microsoft.com/office/powerpoint/2010/main" val="3752238262"/>
      </p:ext>
    </p:extLst>
  </p:cSld>
  <p:clrMapOvr>
    <a:masterClrMapping/>
  </p:clrMapOvr>
  <p:transition spd="slow">
    <p:wip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p:txBody>
          <a:bodyPr/>
          <a:lstStyle/>
          <a:p>
            <a:pPr rtl="0" eaLnBrk="1" hangingPunct="1"/>
            <a:r>
              <a:rPr lang="x-none" sz="1400">
                <a:latin typeface="Arial" charset="0"/>
              </a:rPr>
              <a:t>Sección 12.3 </a:t>
            </a:r>
            <a:r>
              <a:rPr lang="en-US" dirty="0">
                <a:latin typeface="Arial" charset="0"/>
              </a:rPr>
              <a:t/>
            </a:r>
            <a:br>
              <a:rPr lang="en-US" dirty="0">
                <a:latin typeface="Arial" charset="0"/>
              </a:rPr>
            </a:br>
            <a:r>
              <a:rPr lang="x-none">
                <a:latin typeface="Arial" charset="0"/>
              </a:rPr>
              <a:t>Nuevos términos y comandos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517558451"/>
              </p:ext>
            </p:extLst>
          </p:nvPr>
        </p:nvGraphicFramePr>
        <p:xfrm>
          <a:off x="144459" y="798513"/>
          <a:ext cx="7881940" cy="3738880"/>
        </p:xfrm>
        <a:graphic>
          <a:graphicData uri="http://schemas.openxmlformats.org/drawingml/2006/table">
            <a:tbl>
              <a:tblPr firstRow="1" bandRow="1">
                <a:tableStyleId>{F5AB1C69-6EDB-4FF4-983F-18BD219EF322}</a:tableStyleId>
              </a:tblPr>
              <a:tblGrid>
                <a:gridCol w="3940970">
                  <a:extLst>
                    <a:ext uri="{9D8B030D-6E8A-4147-A177-3AD203B41FA5}">
                      <a16:colId xmlns="" xmlns:c="http://schemas.openxmlformats.org/drawingml/2006/chart" xmlns:c15="http://schemas.microsoft.com/office/drawing/2012/chart" xmlns:a16="http://schemas.microsoft.com/office/drawing/2014/main" val="2731093094"/>
                    </a:ext>
                  </a:extLst>
                </a:gridCol>
                <a:gridCol w="3940970">
                  <a:extLst>
                    <a:ext uri="{9D8B030D-6E8A-4147-A177-3AD203B41FA5}">
                      <a16:colId xmlns="" xmlns:c="http://schemas.openxmlformats.org/drawingml/2006/chart" xmlns:c15="http://schemas.microsoft.com/office/drawing/2012/chart" xmlns:a16="http://schemas.microsoft.com/office/drawing/2014/main" val="20001"/>
                    </a:ext>
                  </a:extLst>
                </a:gridCol>
              </a:tblGrid>
              <a:tr h="370840">
                <a:tc>
                  <a:txBody>
                    <a:bodyPr/>
                    <a:lstStyle/>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Unix</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Linux</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macOS</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ext3</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ext4</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NFS</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HFS Plus</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APFS</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GRUB</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Time Machine</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S.M.A.R.T.</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España</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BSD</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PXE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Netboot</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Unity</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Mouse mágico</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Trackpad mágico</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Control de misiones</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Kernel</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Shell</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CLI</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Emulador de terminales</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llavero-Gnome</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Cadena de claves</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firma</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cd</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c="http://schemas.openxmlformats.org/drawingml/2006/chart" xmlns:c15="http://schemas.microsoft.com/office/drawing/2012/chart" xmlns:a16="http://schemas.microsoft.com/office/drawing/2014/main" val="1600795013"/>
                  </a:ext>
                </a:extLst>
              </a:tr>
            </a:tbl>
          </a:graphicData>
        </a:graphic>
      </p:graphicFrame>
    </p:spTree>
    <p:custDataLst>
      <p:tags r:id="rId1"/>
    </p:custDataLst>
    <p:extLst>
      <p:ext uri="{BB962C8B-B14F-4D97-AF65-F5344CB8AC3E}">
        <p14:creationId xmlns:p14="http://schemas.microsoft.com/office/powerpoint/2010/main" val="1740454140"/>
      </p:ext>
    </p:extLst>
  </p:cSld>
  <p:clrMapOvr>
    <a:masterClrMapping/>
  </p:clrMapOvr>
  <p:transition spd="slow">
    <p:wipe/>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p:txBody>
          <a:bodyPr/>
          <a:lstStyle/>
          <a:p>
            <a:pPr rtl="0" eaLnBrk="1" hangingPunct="1"/>
            <a:r>
              <a:rPr lang="x-none" sz="1400">
                <a:latin typeface="Arial" charset="0"/>
              </a:rPr>
              <a:t>Sección 12.3 </a:t>
            </a:r>
            <a:r>
              <a:rPr lang="en-US" dirty="0">
                <a:latin typeface="Arial" charset="0"/>
              </a:rPr>
              <a:t/>
            </a:r>
            <a:br>
              <a:rPr lang="en-US" dirty="0">
                <a:latin typeface="Arial" charset="0"/>
              </a:rPr>
            </a:br>
            <a:r>
              <a:rPr lang="x-none">
                <a:latin typeface="Arial" charset="0"/>
              </a:rPr>
              <a:t>Nuevos términos y comandos (Cont.)</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561981250"/>
              </p:ext>
            </p:extLst>
          </p:nvPr>
        </p:nvGraphicFramePr>
        <p:xfrm>
          <a:off x="144459" y="806396"/>
          <a:ext cx="7881940" cy="2946400"/>
        </p:xfrm>
        <a:graphic>
          <a:graphicData uri="http://schemas.openxmlformats.org/drawingml/2006/table">
            <a:tbl>
              <a:tblPr firstRow="1" bandRow="1">
                <a:tableStyleId>{F5AB1C69-6EDB-4FF4-983F-18BD219EF322}</a:tableStyleId>
              </a:tblPr>
              <a:tblGrid>
                <a:gridCol w="3940970">
                  <a:extLst>
                    <a:ext uri="{9D8B030D-6E8A-4147-A177-3AD203B41FA5}">
                      <a16:colId xmlns="" xmlns:c="http://schemas.openxmlformats.org/drawingml/2006/chart" xmlns:c15="http://schemas.microsoft.com/office/drawing/2012/chart" xmlns:a16="http://schemas.microsoft.com/office/drawing/2014/main" val="2731093094"/>
                    </a:ext>
                  </a:extLst>
                </a:gridCol>
                <a:gridCol w="3940970">
                  <a:extLst>
                    <a:ext uri="{9D8B030D-6E8A-4147-A177-3AD203B41FA5}">
                      <a16:colId xmlns="" xmlns:c="http://schemas.openxmlformats.org/drawingml/2006/chart" xmlns:c15="http://schemas.microsoft.com/office/drawing/2012/chart" xmlns:a16="http://schemas.microsoft.com/office/drawing/2014/main" val="20001"/>
                    </a:ext>
                  </a:extLst>
                </a:gridCol>
              </a:tblGrid>
              <a:tr h="370840">
                <a:tc>
                  <a:txBody>
                    <a:bodyPr/>
                    <a:lstStyle/>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cp</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pwd</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mv</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mkdir</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rm</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ls -l</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permiso de usuario</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permiso de grupo</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otro permiso</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777</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passwd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ps</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klill</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ifconfig</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iwconfig</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chmod</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sudo</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chown</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apt-get</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shutdown</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dd</a:t>
                      </a:r>
                    </a:p>
                    <a:p>
                      <a:pPr marL="173038" indent="-173038" algn="l" defTabSz="685777" rtl="0" eaLnBrk="1" latinLnBrk="0" hangingPunct="1">
                        <a:spcBef>
                          <a:spcPts val="200"/>
                        </a:spcBef>
                        <a:spcAft>
                          <a:spcPts val="200"/>
                        </a:spcAft>
                        <a:buFont typeface="Arial" panose="020B0604020202020204" pitchFamily="34" charset="0"/>
                        <a:buChar char="•"/>
                      </a:pPr>
                      <a:endParaRPr lang="en-US" sz="1400" b="0" kern="1200" dirty="0">
                        <a:solidFill>
                          <a:srgbClr val="00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c="http://schemas.openxmlformats.org/drawingml/2006/chart" xmlns:c15="http://schemas.microsoft.com/office/drawing/2012/chart" xmlns:a16="http://schemas.microsoft.com/office/drawing/2014/main" val="1600795013"/>
                  </a:ext>
                </a:extLst>
              </a:tr>
            </a:tbl>
          </a:graphicData>
        </a:graphic>
      </p:graphicFrame>
    </p:spTree>
    <p:custDataLst>
      <p:tags r:id="rId1"/>
    </p:custDataLst>
    <p:extLst>
      <p:ext uri="{BB962C8B-B14F-4D97-AF65-F5344CB8AC3E}">
        <p14:creationId xmlns:p14="http://schemas.microsoft.com/office/powerpoint/2010/main" val="1014782682"/>
      </p:ext>
    </p:extLst>
  </p:cSld>
  <p:clrMapOvr>
    <a:masterClrMapping/>
  </p:clrMapOvr>
  <p:transition spd="slow">
    <p:wipe/>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p:txBody>
          <a:bodyPr/>
          <a:lstStyle/>
          <a:p>
            <a:pPr rtl="0" eaLnBrk="1" hangingPunct="1"/>
            <a:r>
              <a:rPr lang="x-none" sz="1400">
                <a:latin typeface="Arial" charset="0"/>
              </a:rPr>
              <a:t>Sección 12.4 </a:t>
            </a:r>
            <a:r>
              <a:rPr lang="en-US" dirty="0">
                <a:latin typeface="Arial" charset="0"/>
              </a:rPr>
              <a:t/>
            </a:r>
            <a:br>
              <a:rPr lang="en-US" dirty="0">
                <a:latin typeface="Arial" charset="0"/>
              </a:rPr>
            </a:br>
            <a:r>
              <a:rPr lang="x-none">
                <a:latin typeface="Arial" charset="0"/>
              </a:rPr>
              <a:t>Nuevos términos y comandos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056162662"/>
              </p:ext>
            </p:extLst>
          </p:nvPr>
        </p:nvGraphicFramePr>
        <p:xfrm>
          <a:off x="144459" y="798513"/>
          <a:ext cx="7881940" cy="304800"/>
        </p:xfrm>
        <a:graphic>
          <a:graphicData uri="http://schemas.openxmlformats.org/drawingml/2006/table">
            <a:tbl>
              <a:tblPr firstRow="1" bandRow="1">
                <a:tableStyleId>{F5AB1C69-6EDB-4FF4-983F-18BD219EF322}</a:tableStyleId>
              </a:tblPr>
              <a:tblGrid>
                <a:gridCol w="3940970">
                  <a:extLst>
                    <a:ext uri="{9D8B030D-6E8A-4147-A177-3AD203B41FA5}">
                      <a16:colId xmlns="" xmlns:c="http://schemas.openxmlformats.org/drawingml/2006/chart" xmlns:c15="http://schemas.microsoft.com/office/drawing/2012/chart" xmlns:a16="http://schemas.microsoft.com/office/drawing/2014/main" val="2731093094"/>
                    </a:ext>
                  </a:extLst>
                </a:gridCol>
                <a:gridCol w="3940970">
                  <a:extLst>
                    <a:ext uri="{9D8B030D-6E8A-4147-A177-3AD203B41FA5}">
                      <a16:colId xmlns="" xmlns:c="http://schemas.openxmlformats.org/drawingml/2006/chart" xmlns:c15="http://schemas.microsoft.com/office/drawing/2012/chart" xmlns:a16="http://schemas.microsoft.com/office/drawing/2014/main" val="20001"/>
                    </a:ext>
                  </a:extLst>
                </a:gridCol>
              </a:tblGrid>
              <a:tr h="284062">
                <a:tc>
                  <a:txBody>
                    <a:bodyPr/>
                    <a:lstStyle/>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Ninguna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3038" indent="-173038" algn="l" defTabSz="685777" rtl="0" eaLnBrk="1" latinLnBrk="0" hangingPunct="1">
                        <a:spcBef>
                          <a:spcPts val="200"/>
                        </a:spcBef>
                        <a:spcAft>
                          <a:spcPts val="200"/>
                        </a:spcAft>
                        <a:buFont typeface="Arial" panose="020B0604020202020204" pitchFamily="34" charset="0"/>
                        <a:buChar char="•"/>
                      </a:pPr>
                      <a:endParaRPr lang="en-US" sz="1400" b="0" kern="1200" dirty="0">
                        <a:solidFill>
                          <a:srgbClr val="00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c="http://schemas.openxmlformats.org/drawingml/2006/chart" xmlns:c15="http://schemas.microsoft.com/office/drawing/2012/chart" xmlns:a16="http://schemas.microsoft.com/office/drawing/2014/main" val="1600795013"/>
                  </a:ext>
                </a:extLst>
              </a:tr>
            </a:tbl>
          </a:graphicData>
        </a:graphic>
      </p:graphicFrame>
    </p:spTree>
    <p:custDataLst>
      <p:tags r:id="rId1"/>
    </p:custDataLst>
    <p:extLst>
      <p:ext uri="{BB962C8B-B14F-4D97-AF65-F5344CB8AC3E}">
        <p14:creationId xmlns:p14="http://schemas.microsoft.com/office/powerpoint/2010/main" val="1588858833"/>
      </p:ext>
    </p:extLst>
  </p:cSld>
  <p:clrMapOvr>
    <a:masterClrMapping/>
  </p:clrMapOvr>
  <p:transition spd="slow">
    <p:wipe/>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190828277"/>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x-none"/>
              <a:t>Capítulo 12: Prácticas recomendadas</a:t>
            </a:r>
          </a:p>
        </p:txBody>
      </p:sp>
      <p:sp>
        <p:nvSpPr>
          <p:cNvPr id="11266" name="Rectangle 34"/>
          <p:cNvSpPr>
            <a:spLocks noGrp="1" noChangeArrowheads="1"/>
          </p:cNvSpPr>
          <p:nvPr>
            <p:ph idx="1"/>
          </p:nvPr>
        </p:nvSpPr>
        <p:spPr>
          <a:xfrm>
            <a:off x="144064" y="798944"/>
            <a:ext cx="8999935" cy="4155319"/>
          </a:xfrm>
        </p:spPr>
        <p:txBody>
          <a:bodyPr numCol="2"/>
          <a:lstStyle/>
          <a:p>
            <a:pPr marL="0" indent="0" rtl="0">
              <a:lnSpc>
                <a:spcPct val="85000"/>
              </a:lnSpc>
              <a:spcBef>
                <a:spcPct val="30000"/>
              </a:spcBef>
              <a:buNone/>
            </a:pPr>
            <a:r>
              <a:rPr lang="x-none" spc="-30" dirty="0"/>
              <a:t>Antes de enseñar el capítulo 12, el instructor debe:</a:t>
            </a:r>
          </a:p>
          <a:p>
            <a:pPr rtl="0" eaLnBrk="1" hangingPunct="1">
              <a:lnSpc>
                <a:spcPct val="85000"/>
              </a:lnSpc>
              <a:spcBef>
                <a:spcPct val="30000"/>
              </a:spcBef>
            </a:pPr>
            <a:r>
              <a:rPr lang="x-none" dirty="0"/>
              <a:t>Completar la "Evaluación" del Capítulo 12</a:t>
            </a:r>
          </a:p>
          <a:p>
            <a:pPr rtl="0" eaLnBrk="1" hangingPunct="1">
              <a:lnSpc>
                <a:spcPct val="85000"/>
              </a:lnSpc>
              <a:spcBef>
                <a:spcPct val="30000"/>
              </a:spcBef>
            </a:pPr>
            <a:r>
              <a:rPr lang="x-none" dirty="0"/>
              <a:t>Los objetivos de este capítulo son:</a:t>
            </a:r>
          </a:p>
          <a:p>
            <a:pPr marL="542131" lvl="2" indent="-214313" rtl="0">
              <a:buFont typeface="Arial" panose="020B0604020202020204" pitchFamily="34" charset="0"/>
              <a:buChar char="•"/>
            </a:pPr>
            <a:r>
              <a:rPr lang="x-none" dirty="0"/>
              <a:t>Compare los sistemas operativos Android e iOS.</a:t>
            </a:r>
          </a:p>
          <a:p>
            <a:pPr marL="542131" lvl="2" indent="-214313" rtl="0">
              <a:buFont typeface="Arial" panose="020B0604020202020204" pitchFamily="34" charset="0"/>
              <a:buChar char="•"/>
            </a:pPr>
            <a:r>
              <a:rPr lang="x-none" dirty="0"/>
              <a:t>Describa las características de la interfaz táctil Android.</a:t>
            </a:r>
          </a:p>
          <a:p>
            <a:pPr marL="542131" lvl="2" indent="-214313" rtl="0">
              <a:buFont typeface="Arial" panose="020B0604020202020204" pitchFamily="34" charset="0"/>
              <a:buChar char="•"/>
            </a:pPr>
            <a:r>
              <a:rPr lang="x-none" dirty="0"/>
              <a:t>Describa las características de la interfaz táctil de iOS.</a:t>
            </a:r>
          </a:p>
          <a:p>
            <a:pPr marL="542131" lvl="2" indent="-214313" rtl="0">
              <a:buFont typeface="Arial" panose="020B0604020202020204" pitchFamily="34" charset="0"/>
              <a:buChar char="•"/>
            </a:pPr>
            <a:r>
              <a:rPr lang="x-none" dirty="0"/>
              <a:t>Describa las características de la interfaz táctil de Windows.</a:t>
            </a:r>
          </a:p>
          <a:p>
            <a:pPr marL="542131" lvl="2" indent="-214313" rtl="0">
              <a:buFont typeface="Arial" panose="020B0604020202020204" pitchFamily="34" charset="0"/>
              <a:buChar char="•"/>
            </a:pPr>
            <a:r>
              <a:rPr lang="x-none" dirty="0"/>
              <a:t>Describa las características del sistema operativo que son comunes entre los dispositivos móviles.</a:t>
            </a:r>
          </a:p>
          <a:p>
            <a:pPr marL="542131" lvl="2" indent="-214313" rtl="0">
              <a:buFont typeface="Arial" panose="020B0604020202020204" pitchFamily="34" charset="0"/>
              <a:buChar char="•"/>
            </a:pPr>
            <a:r>
              <a:rPr lang="x-none" dirty="0"/>
              <a:t>Explique cómo configurar diversos tipos de bloqueos de contraseña.</a:t>
            </a:r>
          </a:p>
          <a:p>
            <a:pPr marL="542131" lvl="2" indent="-214313" rtl="0">
              <a:buFont typeface="Arial" panose="020B0604020202020204" pitchFamily="34" charset="0"/>
              <a:buChar char="•"/>
            </a:pPr>
            <a:r>
              <a:rPr lang="x-none" dirty="0"/>
              <a:t>Describa los servicios habilitados para la nube para dispositivos móviles</a:t>
            </a:r>
          </a:p>
          <a:p>
            <a:pPr marL="542131" lvl="2" indent="-214313">
              <a:buFont typeface="Arial" panose="020B0604020202020204" pitchFamily="34" charset="0"/>
              <a:buChar char="•"/>
            </a:pPr>
            <a:endParaRPr lang="en-US" dirty="0"/>
          </a:p>
          <a:p>
            <a:pPr marL="542131" lvl="2" indent="-214313">
              <a:buFont typeface="Arial" panose="020B0604020202020204" pitchFamily="34" charset="0"/>
              <a:buChar char="•"/>
            </a:pPr>
            <a:endParaRPr lang="en-US" sz="1000" dirty="0"/>
          </a:p>
          <a:p>
            <a:pPr marL="542131" lvl="2" indent="-214313">
              <a:buFont typeface="Arial" panose="020B0604020202020204" pitchFamily="34" charset="0"/>
              <a:buChar char="•"/>
            </a:pPr>
            <a:endParaRPr lang="en-US" dirty="0"/>
          </a:p>
          <a:p>
            <a:pPr marL="542131" lvl="2" indent="-214313">
              <a:buFont typeface="Arial" panose="020B0604020202020204" pitchFamily="34" charset="0"/>
              <a:buChar char="•"/>
            </a:pPr>
            <a:endParaRPr lang="en-US" dirty="0"/>
          </a:p>
          <a:p>
            <a:pPr marL="542131" lvl="2" indent="-214313">
              <a:buFont typeface="Arial" panose="020B0604020202020204" pitchFamily="34" charset="0"/>
              <a:buChar char="•"/>
            </a:pPr>
            <a:endParaRPr lang="en-US" dirty="0"/>
          </a:p>
          <a:p>
            <a:pPr marL="542131" lvl="2" indent="-214313">
              <a:buFont typeface="Arial" panose="020B0604020202020204" pitchFamily="34" charset="0"/>
              <a:buChar char="•"/>
            </a:pPr>
            <a:endParaRPr lang="en-US" sz="700" dirty="0" smtClean="0"/>
          </a:p>
          <a:p>
            <a:pPr marL="327818" lvl="2" indent="0">
              <a:buNone/>
            </a:pPr>
            <a:endParaRPr lang="en-US" dirty="0"/>
          </a:p>
          <a:p>
            <a:pPr marL="542131" lvl="2" indent="-214313" rtl="0">
              <a:buFont typeface="Arial" panose="020B0604020202020204" pitchFamily="34" charset="0"/>
              <a:buChar char="•"/>
            </a:pPr>
            <a:r>
              <a:rPr lang="x-none" dirty="0"/>
              <a:t>Describa la seguridad del software para dispositivos móviles.</a:t>
            </a:r>
          </a:p>
          <a:p>
            <a:pPr marL="543322" lvl="2" indent="-214313" rtl="0">
              <a:buFont typeface="Arial" panose="020B0604020202020204" pitchFamily="34" charset="0"/>
              <a:buChar char="•"/>
            </a:pPr>
            <a:r>
              <a:rPr lang="x-none" dirty="0"/>
              <a:t>Describa las herramientas y características de los sistemas operativos Linux y Mac.</a:t>
            </a:r>
          </a:p>
          <a:p>
            <a:pPr marL="543322" lvl="2" indent="-214313" rtl="0">
              <a:buFont typeface="Arial" panose="020B0604020202020204" pitchFamily="34" charset="0"/>
              <a:buChar char="•"/>
            </a:pPr>
            <a:r>
              <a:rPr lang="x-none" dirty="0"/>
              <a:t>Describa las prácticas recomendadas para Linux y OS X</a:t>
            </a:r>
          </a:p>
          <a:p>
            <a:pPr marL="543322" lvl="2" indent="-214313" rtl="0">
              <a:buFont typeface="Arial" panose="020B0604020202020204" pitchFamily="34" charset="0"/>
              <a:buChar char="•"/>
            </a:pPr>
            <a:r>
              <a:rPr lang="x-none" dirty="0"/>
              <a:t>Defina los comandos CLI básicos.</a:t>
            </a:r>
          </a:p>
          <a:p>
            <a:pPr marL="543322" lvl="2" indent="-214313" rtl="0">
              <a:buFont typeface="Arial" panose="020B0604020202020204" pitchFamily="34" charset="0"/>
              <a:buChar char="•"/>
            </a:pPr>
            <a:r>
              <a:rPr lang="x-none" dirty="0"/>
              <a:t>Explique los seis pasos para resolver problemas de otros sistemas operativos.</a:t>
            </a:r>
          </a:p>
          <a:p>
            <a:pPr marL="543322" lvl="2" indent="-214313" rtl="0">
              <a:buFont typeface="Arial" panose="020B0604020202020204" pitchFamily="34" charset="0"/>
              <a:buChar char="•"/>
            </a:pPr>
            <a:r>
              <a:rPr lang="x-none" dirty="0"/>
              <a:t>Describa problemas y soluciones comunes para otros sistemas operativos.</a:t>
            </a:r>
          </a:p>
          <a:p>
            <a:pPr marL="542131" lvl="2" indent="-214313">
              <a:buFont typeface="Arial" panose="020B0604020202020204" pitchFamily="34" charset="0"/>
              <a:buChar char="•"/>
            </a:pPr>
            <a:endParaRPr lang="en-US" dirty="0"/>
          </a:p>
          <a:p>
            <a:pPr marL="542131" lvl="2" indent="-214313">
              <a:buFont typeface="Arial" panose="020B0604020202020204" pitchFamily="34" charset="0"/>
              <a:buChar char="•"/>
            </a:pPr>
            <a:endParaRPr lang="en-US" dirty="0"/>
          </a:p>
          <a:p>
            <a:pPr marL="542131" lvl="2" indent="-214313">
              <a:buFont typeface="Arial" panose="020B0604020202020204" pitchFamily="34" charset="0"/>
              <a:buChar char="•"/>
            </a:pPr>
            <a:endParaRPr lang="en-CA" sz="1400" dirty="0"/>
          </a:p>
        </p:txBody>
      </p:sp>
    </p:spTree>
    <p:custDataLst>
      <p:tags r:id="rId1"/>
    </p:custDataLst>
    <p:extLst>
      <p:ext uri="{BB962C8B-B14F-4D97-AF65-F5344CB8AC3E}">
        <p14:creationId xmlns:p14="http://schemas.microsoft.com/office/powerpoint/2010/main" val="2379341361"/>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x-none"/>
              <a:t>Capítulo 12: Prácticas recomendadas (cont.)</a:t>
            </a:r>
          </a:p>
        </p:txBody>
      </p:sp>
      <p:sp>
        <p:nvSpPr>
          <p:cNvPr id="11266" name="Rectangle 34"/>
          <p:cNvSpPr>
            <a:spLocks noGrp="1" noChangeArrowheads="1"/>
          </p:cNvSpPr>
          <p:nvPr>
            <p:ph idx="1"/>
          </p:nvPr>
        </p:nvSpPr>
        <p:spPr>
          <a:xfrm>
            <a:off x="144064" y="798944"/>
            <a:ext cx="8999935" cy="4155319"/>
          </a:xfrm>
        </p:spPr>
        <p:txBody>
          <a:bodyPr/>
          <a:lstStyle/>
          <a:p>
            <a:pPr rtl="0"/>
            <a:r>
              <a:rPr lang="x-none" sz="1400" dirty="0"/>
              <a:t>Asegúrese de que este capítulo sea lo más práctico posible.</a:t>
            </a:r>
          </a:p>
          <a:p>
            <a:pPr rtl="0"/>
            <a:r>
              <a:rPr lang="x-none" sz="1400" dirty="0"/>
              <a:t>Demuestre una interfaz táctil Android y una interfaz táctil de iOS. Pida a los alumnos que traigan sus dispositivos móviles por un día.| Tenga en cuenta que es posible que deba obtener permiso de la administración para esto. Si es posible, junte a los alumnos en parejas con diferentes SO móviles.</a:t>
            </a:r>
          </a:p>
          <a:p>
            <a:pPr rtl="0"/>
            <a:r>
              <a:rPr lang="x-none" sz="1400" dirty="0"/>
              <a:t>Demuestre los métodos para proteger los dispositivos móviles mediante código de acceso o bloqueos de pantalla e inicio de sesión no completado. Puede considerar realizar la actividad de Verifique su comprensión para la seguridad móvil, como revisión de clase.</a:t>
            </a:r>
          </a:p>
          <a:p>
            <a:pPr rtl="0"/>
            <a:r>
              <a:rPr lang="x-none" sz="1400" dirty="0"/>
              <a:t>Explique los servicios habilitados para la nube para dispositivos móviles. Pida a los alumnos que compartan cualquier servicio en la nube que usen, como el almacenamiento o la sincronización de video, los servicios de juegos que utilizan o las aplicaciones que permiten el uso compartido entre amigos o familiares.</a:t>
            </a:r>
          </a:p>
          <a:p>
            <a:pPr rtl="0"/>
            <a:r>
              <a:rPr lang="x-none" sz="1400" dirty="0"/>
              <a:t>Explique la finalidad y las características de los sistemas operativos Linux y Mac. Cargar un SO Linux en una VM o simplemente en una computadora es una excelente manera de practicar algunos comandos básicos y ver la GUI de Linux. De lo contrario, se puede mostrar la sección de Comandos administrativos de Linux para que los alumnos puedan ver que el entorno sería beneficioso. </a:t>
            </a:r>
          </a:p>
        </p:txBody>
      </p:sp>
    </p:spTree>
    <p:custDataLst>
      <p:tags r:id="rId1"/>
    </p:custDataLst>
    <p:extLst>
      <p:ext uri="{BB962C8B-B14F-4D97-AF65-F5344CB8AC3E}">
        <p14:creationId xmlns:p14="http://schemas.microsoft.com/office/powerpoint/2010/main" val="1564654241"/>
      </p:ext>
    </p:extLst>
  </p:cSld>
  <p:clrMapOvr>
    <a:masterClrMapping/>
  </p:clrMapOvr>
  <p:transition spd="slow">
    <p:wip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COUNT" val="79"/>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Theme">
  <a:themeElements>
    <a:clrScheme name="Custom 6">
      <a:dk1>
        <a:srgbClr val="58585B"/>
      </a:dk1>
      <a:lt1>
        <a:srgbClr val="FFFFFF"/>
      </a:lt1>
      <a:dk2>
        <a:srgbClr val="58585B"/>
      </a:dk2>
      <a:lt2>
        <a:srgbClr val="81C569"/>
      </a:lt2>
      <a:accent1>
        <a:srgbClr val="004C69"/>
      </a:accent1>
      <a:accent2>
        <a:srgbClr val="9E0B0F"/>
      </a:accent2>
      <a:accent3>
        <a:srgbClr val="FFFFFF"/>
      </a:accent3>
      <a:accent4>
        <a:srgbClr val="367187"/>
      </a:accent4>
      <a:accent5>
        <a:srgbClr val="38C6F4"/>
      </a:accent5>
      <a:accent6>
        <a:srgbClr val="FBAB18"/>
      </a:accent6>
      <a:hlink>
        <a:srgbClr val="38C6F4"/>
      </a:hlink>
      <a:folHlink>
        <a:srgbClr val="81C56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6A4D7"/>
        </a:solidFill>
        <a:ln>
          <a:noFill/>
        </a:ln>
        <a:effectLst/>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 xmlns:thm15="http://schemas.microsoft.com/office/thememl/2012/main" name="Default Theme" id="{A3178FD6-045E-43BB-9FF9-79BDC55288A1}" vid="{B3635A64-254C-4D4D-B1C2-6197525273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20528</TotalTime>
  <Words>9060</Words>
  <Application>Microsoft Office PowerPoint</Application>
  <PresentationFormat>全屏显示(16:9)</PresentationFormat>
  <Paragraphs>886</Paragraphs>
  <Slides>79</Slides>
  <Notes>79</Notes>
  <HiddenSlides>15</HiddenSlides>
  <MMClips>0</MMClips>
  <ScaleCrop>false</ScaleCrop>
  <HeadingPairs>
    <vt:vector size="4" baseType="variant">
      <vt:variant>
        <vt:lpstr>主题</vt:lpstr>
      </vt:variant>
      <vt:variant>
        <vt:i4>1</vt:i4>
      </vt:variant>
      <vt:variant>
        <vt:lpstr>幻灯片标题</vt:lpstr>
      </vt:variant>
      <vt:variant>
        <vt:i4>79</vt:i4>
      </vt:variant>
    </vt:vector>
  </HeadingPairs>
  <TitlesOfParts>
    <vt:vector size="80" baseType="lpstr">
      <vt:lpstr>Default Theme</vt:lpstr>
      <vt:lpstr>Capítulo 12: Sistemas operativos móviles, Linux y macOS</vt:lpstr>
      <vt:lpstr>Materiales del instructor: Guía de planificación del capítulo 12</vt:lpstr>
      <vt:lpstr>Capítulo 12: Sistemas operativos móviles, Linux y OSX</vt:lpstr>
      <vt:lpstr>Verifique su comprensión y ¿Qué conoce hasta ahora? </vt:lpstr>
      <vt:lpstr>Capítulo 12: Actividades</vt:lpstr>
      <vt:lpstr>Capítulo 12: Actividades (cont.)</vt:lpstr>
      <vt:lpstr>Capítulo 12: Evaluación</vt:lpstr>
      <vt:lpstr>Capítulo 12: Prácticas recomendadas</vt:lpstr>
      <vt:lpstr>Capítulo 12: Prácticas recomendadas (cont.)</vt:lpstr>
      <vt:lpstr>Capítulo 12: Prácticas recomendadas (cont.)</vt:lpstr>
      <vt:lpstr>Capítulo 12: Ayuda adicional</vt:lpstr>
      <vt:lpstr>PowerPoint 演示文稿</vt:lpstr>
      <vt:lpstr>Capítulo 12: Sistemas operativos móviles, Linux y macOS</vt:lpstr>
      <vt:lpstr>Capítulo 12: Secciones y objetivos</vt:lpstr>
      <vt:lpstr>Capítulo 12: Secciones y objetivos (continuación)</vt:lpstr>
      <vt:lpstr>12.1 Sistemas operativos móviles</vt:lpstr>
      <vt:lpstr>Android frente a iOS Código abierto frente a código cerrado</vt:lpstr>
      <vt:lpstr>Android frente a iOS Fuentes de aplicaciones y contenido</vt:lpstr>
      <vt:lpstr>Android frente a iOS Fuentes de aplicaciones y contenido (cont.)</vt:lpstr>
      <vt:lpstr>Interfaz táctil de Android Elementos de la pantalla de inicio</vt:lpstr>
      <vt:lpstr>Interfaz táctil de Android Elementos de la pantalla de inicio (cont.)</vt:lpstr>
      <vt:lpstr>Interfaz táctil de Android Práctica de laboratorio: trabajar con Android</vt:lpstr>
      <vt:lpstr>Interfaz táctil de Android Elementos de la pantalla de inicio</vt:lpstr>
      <vt:lpstr>Interfaz táctil de iOS Elementos de la pantalla de inicio (cont.)</vt:lpstr>
      <vt:lpstr>Interfaz táctil de iOS Práctica de laboratorio: trabajar con iOS</vt:lpstr>
      <vt:lpstr>Características comunes de los dispositivos móviles Orientación de la pantalla</vt:lpstr>
      <vt:lpstr>Características comunes de los dispositivos móviles Calibración de la pantalla</vt:lpstr>
      <vt:lpstr>Características comunes de los dispositivos móviles GPS</vt:lpstr>
      <vt:lpstr>Características comunes de los dispositivos móviles Práctica de laboratorio: características de los dispositivos móviles</vt:lpstr>
      <vt:lpstr>Características comunes de los dispositivos móviles Llamada Wifi</vt:lpstr>
      <vt:lpstr>Características comunes de los dispositivos móviles Pago NFC</vt:lpstr>
      <vt:lpstr>Características comunes de dispositivos móviles  red privada virtual</vt:lpstr>
      <vt:lpstr>Características comunes de dispositivos móviles Asistentes virtuales</vt:lpstr>
      <vt:lpstr>12.2 Métodos para proteger los dispositivos móviles</vt:lpstr>
      <vt:lpstr>Bloqueos de pantalla y autenticación biométrica Práctica de laboratorio: bloqueos de contraseña</vt:lpstr>
      <vt:lpstr>Bloqueos de pantalla y autenticación biométrica Restricciones por intentos fallidos de inicio de sesión</vt:lpstr>
      <vt:lpstr>Servicios habilitados para la nube para dispositivos móviles Copia de respaldo remota</vt:lpstr>
      <vt:lpstr>Servicios habilitados para la nube para dispositivos móviles Aplicaciones de localización</vt:lpstr>
      <vt:lpstr>Servicios habilitados para la nube para dispositivos móviles Bloqueo remoto y Eliminación remota</vt:lpstr>
      <vt:lpstr>Seguridad de software Antivirus</vt:lpstr>
      <vt:lpstr>Seguridad de software Rooting y Jailbreaking</vt:lpstr>
      <vt:lpstr>Seguridad del Software Revisiones y actualización de los sistemas operativos</vt:lpstr>
      <vt:lpstr>12.3 Sistemas operativos Linux y macOS</vt:lpstr>
      <vt:lpstr>Herramientas y funciones de Linux y macOS Introducción a los sistemas operativos Linux y macOS</vt:lpstr>
      <vt:lpstr>Herramientas y funciones de Linux y macOS Descripción general de la GUI de Linux</vt:lpstr>
      <vt:lpstr>Herramientas y funciones de Linux y macOS Descripción general de la GUI de macOS</vt:lpstr>
      <vt:lpstr>Herramientas y funciones de Linux y macOS Descripción general de la CLI de Linux y macOS</vt:lpstr>
      <vt:lpstr>Herramientas y funciones de Linux y macOS Descripción general de la CLI de Linux y macOS (Cont.)</vt:lpstr>
      <vt:lpstr>Herramientas y funciones de Linux y MacOS Copia de respaldo y recuperación de Linux</vt:lpstr>
      <vt:lpstr>Herramientas y funciones de Linux y macOS Copia de respaldo y recuperación de Linux</vt:lpstr>
      <vt:lpstr>Herramientas y funciones de Linux y macOS Descripción general de utilidades del disco</vt:lpstr>
      <vt:lpstr>Herramientas y funciones de Linux y macOS Descripción general de utilidades del disco (Cont.)</vt:lpstr>
      <vt:lpstr>Prácticas recomendadas para Linux y macOS Tareas programadas</vt:lpstr>
      <vt:lpstr>Prácticas recomendadas para Linux y macOS Actualizaciones del sistema operativo</vt:lpstr>
      <vt:lpstr>Prácticas recomendadas para Linux y macOS Seguridad</vt:lpstr>
      <vt:lpstr>Comandos básicos de la CLI Resultado del comando ls –l</vt:lpstr>
      <vt:lpstr>Comandos básicos de la CLI Permisos básicos de archivos y directorios de Unix</vt:lpstr>
      <vt:lpstr>Comandos de CLI básica Comandos administrativos de Linux</vt:lpstr>
      <vt:lpstr>Comandos de la CLI básica Comandos administrativos de Linux que requieren acceso de raíz</vt:lpstr>
      <vt:lpstr>12.4 Proceso básico de resolución de problemas de los sistemas operativos móviles, Linux y macOS</vt:lpstr>
      <vt:lpstr>Aplicación del proceso de resolución de problemas en los sistemas operativos Windows Los seis pasos del proceso de resolución de problemas</vt:lpstr>
      <vt:lpstr>Aplicación del proceso de resolución de problemas a sistemas operativos móviles, Linux y macOS Identifique el problema</vt:lpstr>
      <vt:lpstr>Aplicación del proceso de resolución de problemas en sistemas operativos móviles, Linux y macOS Establecimiento de una teoría de causa probable</vt:lpstr>
      <vt:lpstr>Aplicación del proceso de resolución de problemas en sistemas operativos móviles, Linux y macOS Aplicación de la teoría de determinación de causa</vt:lpstr>
      <vt:lpstr>Aplicación del proceso de resolución de problemas en sistemas operativos móviles, Linux y macOS Establecimiento de un plan de acción para resolver el problema e implementar la solución</vt:lpstr>
      <vt:lpstr>Aplicación del proceso de resolución de problemas en los sistemas operativos móviles, Linux y macOS Verificación de la funcionalidad completa del sistema y, si corresponde, implementación de medidas preventivas</vt:lpstr>
      <vt:lpstr>Aplicación del proceso de resolución de problemas en sistemas operativos móviles, Linux, y macOS Registro de hallazgos, acciones y resultados</vt:lpstr>
      <vt:lpstr>Problemas y soluciones comunes de los sistemas operativos móviles Problemas y soluciones comunes de los sistemas operativos móviles</vt:lpstr>
      <vt:lpstr>Problemas y soluciones comunes de los sistemas operativos móviles Problemas y soluciones comunes de seguridad del SO móvil</vt:lpstr>
      <vt:lpstr>Problemas y soluciones comunes de los sistemas operativos móviles Problemas y soluciones comunes de los sistemas operativos Linux y macOS</vt:lpstr>
      <vt:lpstr>Problemas y soluciones comunes de los sistemas operativos de dispositivos móviles Práctica de laboratorio: Resolución de problemas de dispositivos móviles</vt:lpstr>
      <vt:lpstr>12.5 Resumen del capítulo</vt:lpstr>
      <vt:lpstr>Conclusión Capítulo 12: Sistemas operativos móviles, Linux y macOS</vt:lpstr>
      <vt:lpstr>Sección 12.1  Nuevos términos y comandos</vt:lpstr>
      <vt:lpstr>Sección 12.2  Nuevos términos y comandos</vt:lpstr>
      <vt:lpstr>Sección 12.3  Nuevos términos y comandos</vt:lpstr>
      <vt:lpstr>Sección 12.3  Nuevos términos y comandos (Cont.)</vt:lpstr>
      <vt:lpstr>Sección 12.4  Nuevos términos y comandos</vt:lpstr>
      <vt:lpstr>PowerPoint 演示文稿</vt:lpstr>
    </vt:vector>
  </TitlesOfParts>
  <Company>Cisco Systems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bvachon@cisco.com</dc:creator>
  <cp:lastModifiedBy>User</cp:lastModifiedBy>
  <cp:revision>1195</cp:revision>
  <dcterms:created xsi:type="dcterms:W3CDTF">2016-08-22T22:27:36Z</dcterms:created>
  <dcterms:modified xsi:type="dcterms:W3CDTF">2019-12-02T10:01:04Z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ProviderInitializationData">
    <vt:lpwstr>https://cisco.jiveon.com</vt:lpwstr>
  </property>
  <property fmtid="{D5CDD505-2E9C-101B-9397-08002B2CF9AE}" pid="3" name="Offisync_UpdateToken">
    <vt:lpwstr>1</vt:lpwstr>
  </property>
  <property fmtid="{D5CDD505-2E9C-101B-9397-08002B2CF9AE}" pid="4" name="Offisync_ServerID">
    <vt:lpwstr>07841bbc-cd3c-4a76-827f-75a2226890f4</vt:lpwstr>
  </property>
  <property fmtid="{D5CDD505-2E9C-101B-9397-08002B2CF9AE}" pid="5" name="Offisync_UniqueId">
    <vt:lpwstr>1702406</vt:lpwstr>
  </property>
  <property fmtid="{D5CDD505-2E9C-101B-9397-08002B2CF9AE}" pid="6" name="Jive_VersionGuid">
    <vt:lpwstr>fd96a0b3-f68d-4727-8e4f-2128d37ed30a</vt:lpwstr>
  </property>
  <property fmtid="{D5CDD505-2E9C-101B-9397-08002B2CF9AE}" pid="7" name="Jive_LatestUserAccountName">
    <vt:lpwstr>alljohns</vt:lpwstr>
  </property>
  <property fmtid="{D5CDD505-2E9C-101B-9397-08002B2CF9AE}" pid="8" name="ArticulateGUID">
    <vt:lpwstr>34884822-16D6-4A9E-9CEA-F2B1E95882BB</vt:lpwstr>
  </property>
  <property fmtid="{D5CDD505-2E9C-101B-9397-08002B2CF9AE}" pid="9" name="ArticulatePath">
    <vt:lpwstr>ITE_Ch12_jv_emailed7.6_abt</vt:lpwstr>
  </property>
</Properties>
</file>