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7" r:id="rId3"/>
    <p:sldId id="265" r:id="rId4"/>
    <p:sldId id="260" r:id="rId5"/>
    <p:sldId id="259" r:id="rId6"/>
    <p:sldId id="267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660"/>
  </p:normalViewPr>
  <p:slideViewPr>
    <p:cSldViewPr>
      <p:cViewPr>
        <p:scale>
          <a:sx n="76" d="100"/>
          <a:sy n="76" d="100"/>
        </p:scale>
        <p:origin x="-121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2232467-D4D0-4F9B-B4AF-92FE5C5E4057}" type="datetimeFigureOut">
              <a:rPr lang="es-ES" smtClean="0"/>
              <a:pPr/>
              <a:t>19/12/2016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AFAD81F-3759-4087-BF0E-C34C80465B2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8564"/>
            <a:ext cx="3980563" cy="580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4674081" y="7378"/>
            <a:ext cx="4499651" cy="12223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err="1" smtClean="0"/>
              <a:t>CELEBRaNDO</a:t>
            </a:r>
            <a:r>
              <a:rPr lang="es-ES" dirty="0" smtClean="0"/>
              <a:t> </a:t>
            </a:r>
            <a:r>
              <a:rPr lang="es-ES" dirty="0" smtClean="0"/>
              <a:t>ÁFRICA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932040" y="1988838"/>
            <a:ext cx="34563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Segoe Print" panose="02000600000000000000" pitchFamily="2" charset="0"/>
              </a:rPr>
              <a:t>Un acercamiento al Continente Africano a través de las lenguas.</a:t>
            </a:r>
            <a:endParaRPr lang="es-ES" sz="28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28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i="1" dirty="0" smtClean="0">
                <a:solidFill>
                  <a:srgbClr val="FF0000"/>
                </a:solidFill>
              </a:rPr>
              <a:t>Et bien </a:t>
            </a:r>
            <a:r>
              <a:rPr lang="es-ES" i="1" dirty="0" err="1" smtClean="0">
                <a:solidFill>
                  <a:srgbClr val="FF0000"/>
                </a:solidFill>
              </a:rPr>
              <a:t>d´autres</a:t>
            </a:r>
            <a:r>
              <a:rPr lang="es-ES" i="1" dirty="0" smtClean="0">
                <a:solidFill>
                  <a:srgbClr val="FF0000"/>
                </a:solidFill>
              </a:rPr>
              <a:t> </a:t>
            </a:r>
            <a:r>
              <a:rPr lang="es-ES" i="1" dirty="0" err="1" smtClean="0">
                <a:solidFill>
                  <a:srgbClr val="FF0000"/>
                </a:solidFill>
              </a:rPr>
              <a:t>surprises</a:t>
            </a:r>
            <a:r>
              <a:rPr lang="es-ES" i="1" dirty="0" smtClean="0">
                <a:solidFill>
                  <a:srgbClr val="FF0000"/>
                </a:solidFill>
              </a:rPr>
              <a:t>…!</a:t>
            </a:r>
            <a:endParaRPr lang="es-ES" i="1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crep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484784"/>
            <a:ext cx="2330060" cy="1550550"/>
          </a:xfrm>
        </p:spPr>
      </p:pic>
      <p:pic>
        <p:nvPicPr>
          <p:cNvPr id="5" name="4 Imagen" descr="cant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3717032"/>
            <a:ext cx="2633465" cy="1695986"/>
          </a:xfrm>
          <a:prstGeom prst="rect">
            <a:avLst/>
          </a:prstGeom>
        </p:spPr>
      </p:pic>
      <p:pic>
        <p:nvPicPr>
          <p:cNvPr id="6" name="5 Imagen" descr="cuentacuent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1412776"/>
            <a:ext cx="2143125" cy="2143125"/>
          </a:xfrm>
          <a:prstGeom prst="rect">
            <a:avLst/>
          </a:prstGeom>
        </p:spPr>
      </p:pic>
      <p:pic>
        <p:nvPicPr>
          <p:cNvPr id="7" name="6 Imagen" descr="comid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4149080"/>
            <a:ext cx="2382011" cy="17865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0" y="980728"/>
            <a:ext cx="8686800" cy="1184825"/>
          </a:xfrm>
        </p:spPr>
        <p:txBody>
          <a:bodyPr/>
          <a:lstStyle/>
          <a:p>
            <a:r>
              <a:rPr lang="es-ES" dirty="0" smtClean="0"/>
              <a:t>Departamento de francés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564904"/>
            <a:ext cx="4516467" cy="3779515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300158" y="2055817"/>
            <a:ext cx="32403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3200" dirty="0" err="1">
                <a:latin typeface="Segoe Script" panose="030B0504020000000003" pitchFamily="66" charset="0"/>
              </a:rPr>
              <a:t>L’Afrique</a:t>
            </a:r>
            <a:r>
              <a:rPr lang="es-ES" sz="3200" dirty="0">
                <a:latin typeface="Segoe Script" panose="030B0504020000000003" pitchFamily="66" charset="0"/>
              </a:rPr>
              <a:t> </a:t>
            </a:r>
            <a:r>
              <a:rPr lang="es-ES" sz="3200" dirty="0" err="1">
                <a:latin typeface="Segoe Script" panose="030B0504020000000003" pitchFamily="66" charset="0"/>
              </a:rPr>
              <a:t>Francophone</a:t>
            </a:r>
            <a:endParaRPr lang="es-ES" sz="32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84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Guinea ecuatorial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6588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 smtClean="0">
                <a:latin typeface="Segoe Script" panose="030B0504020000000003" pitchFamily="66" charset="0"/>
              </a:rPr>
              <a:t>Inmaculada </a:t>
            </a:r>
            <a:r>
              <a:rPr lang="es-ES" b="1" dirty="0" err="1" smtClean="0">
                <a:latin typeface="Segoe Script" panose="030B0504020000000003" pitchFamily="66" charset="0"/>
              </a:rPr>
              <a:t>Afang</a:t>
            </a:r>
            <a:r>
              <a:rPr lang="es-ES" sz="2800" dirty="0" smtClean="0">
                <a:latin typeface="Segoe Script" panose="030B0504020000000003" pitchFamily="66" charset="0"/>
              </a:rPr>
              <a:t>, alumna de la Escuela, nos ofrecerá una visión general sobre su país de origen. </a:t>
            </a:r>
            <a:endParaRPr lang="es-ES" sz="2800" dirty="0">
              <a:latin typeface="Segoe Script" panose="030B0504020000000003" pitchFamily="66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068960"/>
            <a:ext cx="5162550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65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Educáfrica</a:t>
            </a:r>
            <a:r>
              <a:rPr lang="es-ES" dirty="0" smtClean="0"/>
              <a:t>-taller intercultural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798189"/>
            <a:ext cx="3528392" cy="1846525"/>
          </a:xfrm>
        </p:spPr>
      </p:pic>
      <p:sp>
        <p:nvSpPr>
          <p:cNvPr id="6" name="5 Rectángulo"/>
          <p:cNvSpPr/>
          <p:nvPr/>
        </p:nvSpPr>
        <p:spPr>
          <a:xfrm>
            <a:off x="467544" y="1916832"/>
            <a:ext cx="831336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 err="1">
                <a:latin typeface="Segoe Print" panose="02000600000000000000" pitchFamily="2" charset="0"/>
              </a:rPr>
              <a:t>EducÁfrica</a:t>
            </a:r>
            <a:r>
              <a:rPr lang="es-ES" sz="2400" dirty="0">
                <a:latin typeface="Segoe Print" panose="02000600000000000000" pitchFamily="2" charset="0"/>
              </a:rPr>
              <a:t> nos trae una propuesta musical para acercarnos a la realidad africana a través de imágenes positivas y actuales del continente. </a:t>
            </a:r>
          </a:p>
        </p:txBody>
      </p:sp>
    </p:spTree>
    <p:extLst>
      <p:ext uri="{BB962C8B-B14F-4D97-AF65-F5344CB8AC3E}">
        <p14:creationId xmlns:p14="http://schemas.microsoft.com/office/powerpoint/2010/main" val="151170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11560"/>
          </a:xfrm>
        </p:spPr>
        <p:txBody>
          <a:bodyPr>
            <a:normAutofit fontScale="90000"/>
          </a:bodyPr>
          <a:lstStyle/>
          <a:p>
            <a:r>
              <a:rPr lang="es-ES" b="1" dirty="0" err="1">
                <a:effectLst/>
              </a:rPr>
              <a:t>L’Afrique</a:t>
            </a:r>
            <a:r>
              <a:rPr lang="es-ES" b="1" dirty="0">
                <a:effectLst/>
              </a:rPr>
              <a:t> A la </a:t>
            </a:r>
            <a:r>
              <a:rPr lang="es-ES" b="1" dirty="0" err="1">
                <a:effectLst/>
              </a:rPr>
              <a:t>Croisée</a:t>
            </a:r>
            <a:r>
              <a:rPr lang="es-ES" b="1" dirty="0">
                <a:effectLst/>
              </a:rPr>
              <a:t> des </a:t>
            </a:r>
            <a:r>
              <a:rPr lang="es-ES" b="1" dirty="0" err="1" smtClean="0">
                <a:effectLst/>
              </a:rPr>
              <a:t>Chemins</a:t>
            </a:r>
            <a:r>
              <a:rPr lang="es-ES" b="1" dirty="0">
                <a:effectLst/>
              </a:rPr>
              <a:t>.</a:t>
            </a:r>
            <a:r>
              <a:rPr lang="es-ES" dirty="0">
                <a:effectLst/>
              </a:rPr>
              <a:t/>
            </a:r>
            <a:br>
              <a:rPr lang="es-ES" dirty="0">
                <a:effectLst/>
              </a:rPr>
            </a:b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217515"/>
            <a:ext cx="3638550" cy="2314575"/>
          </a:xfrm>
        </p:spPr>
      </p:pic>
      <p:sp>
        <p:nvSpPr>
          <p:cNvPr id="7" name="6 CuadroTexto"/>
          <p:cNvSpPr txBox="1"/>
          <p:nvPr/>
        </p:nvSpPr>
        <p:spPr>
          <a:xfrm>
            <a:off x="305270" y="1484784"/>
            <a:ext cx="800238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 smtClean="0">
                <a:latin typeface="Segoe Print" panose="02000600000000000000" pitchFamily="2" charset="0"/>
              </a:rPr>
              <a:t>Jean de </a:t>
            </a:r>
            <a:r>
              <a:rPr lang="es-ES" sz="2800" b="1" dirty="0" err="1" smtClean="0">
                <a:latin typeface="Segoe Print" panose="02000600000000000000" pitchFamily="2" charset="0"/>
              </a:rPr>
              <a:t>Dieu</a:t>
            </a:r>
            <a:r>
              <a:rPr lang="es-ES" sz="2800" b="1" dirty="0" smtClean="0">
                <a:latin typeface="Segoe Print" panose="02000600000000000000" pitchFamily="2" charset="0"/>
              </a:rPr>
              <a:t> </a:t>
            </a:r>
            <a:r>
              <a:rPr lang="es-ES" sz="2800" b="1" dirty="0" err="1" smtClean="0">
                <a:latin typeface="Segoe Print" panose="02000600000000000000" pitchFamily="2" charset="0"/>
              </a:rPr>
              <a:t>Madangi</a:t>
            </a:r>
            <a:r>
              <a:rPr lang="es-ES" sz="2400" b="1" dirty="0" smtClean="0">
                <a:latin typeface="Segoe Print" panose="02000600000000000000" pitchFamily="2" charset="0"/>
              </a:rPr>
              <a:t>, </a:t>
            </a:r>
            <a:r>
              <a:rPr lang="es-ES" sz="2400" dirty="0" smtClean="0">
                <a:latin typeface="Segoe Print" panose="02000600000000000000" pitchFamily="2" charset="0"/>
              </a:rPr>
              <a:t>natural del la República Democrática del Congo, profesor del </a:t>
            </a:r>
            <a:r>
              <a:rPr lang="es-ES" sz="2400" b="1" dirty="0" smtClean="0">
                <a:latin typeface="Segoe Print" panose="02000600000000000000" pitchFamily="2" charset="0"/>
              </a:rPr>
              <a:t>British </a:t>
            </a:r>
            <a:r>
              <a:rPr lang="es-ES" sz="2400" b="1" dirty="0" err="1">
                <a:latin typeface="Segoe Print" panose="02000600000000000000" pitchFamily="2" charset="0"/>
              </a:rPr>
              <a:t>School</a:t>
            </a:r>
            <a:r>
              <a:rPr lang="es-ES" sz="2400" b="1" dirty="0">
                <a:latin typeface="Segoe Print" panose="02000600000000000000" pitchFamily="2" charset="0"/>
              </a:rPr>
              <a:t> de </a:t>
            </a:r>
            <a:r>
              <a:rPr lang="es-ES" sz="2400" b="1" dirty="0" smtClean="0">
                <a:latin typeface="Segoe Print" panose="02000600000000000000" pitchFamily="2" charset="0"/>
              </a:rPr>
              <a:t>Madrid, y presidente de la Asociación </a:t>
            </a:r>
            <a:r>
              <a:rPr lang="es-ES" sz="2400" b="1" dirty="0" err="1" smtClean="0">
                <a:latin typeface="Segoe Print" panose="02000600000000000000" pitchFamily="2" charset="0"/>
              </a:rPr>
              <a:t>Bwato</a:t>
            </a:r>
            <a:r>
              <a:rPr lang="es-ES" sz="2400" b="1" dirty="0" smtClean="0">
                <a:latin typeface="Segoe Print" panose="02000600000000000000" pitchFamily="2" charset="0"/>
              </a:rPr>
              <a:t> (AIB) </a:t>
            </a:r>
            <a:r>
              <a:rPr lang="es-ES" sz="2400" dirty="0" smtClean="0">
                <a:latin typeface="Segoe Print" panose="02000600000000000000" pitchFamily="2" charset="0"/>
              </a:rPr>
              <a:t>nos hablará de la diversidad de culturas del mundo africano así como del universo simbólico tradicional de éste y de su relación con el contemporáneo. </a:t>
            </a:r>
            <a:endParaRPr lang="es-ES" sz="24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43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Negritud – África de ida y vuelta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40968"/>
            <a:ext cx="2857500" cy="2857500"/>
          </a:xfrm>
        </p:spPr>
      </p:pic>
      <p:sp>
        <p:nvSpPr>
          <p:cNvPr id="5" name="4 CuadroTexto"/>
          <p:cNvSpPr txBox="1"/>
          <p:nvPr/>
        </p:nvSpPr>
        <p:spPr>
          <a:xfrm>
            <a:off x="611560" y="1916832"/>
            <a:ext cx="374441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latin typeface="Segoe Print" panose="02000600000000000000" pitchFamily="2" charset="0"/>
              </a:rPr>
              <a:t>Verónica Guinea</a:t>
            </a:r>
            <a:r>
              <a:rPr lang="es-ES" sz="2400" dirty="0" smtClean="0">
                <a:latin typeface="Segoe Print" panose="02000600000000000000" pitchFamily="2" charset="0"/>
              </a:rPr>
              <a:t>, profesora del Departamento de Francés, nos hablará de este movimiento ideológico y literario de la primera mitad del siglo XX que se dio en llamar NEGRITUD.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382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MUJER EN ÁFRICA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948" y="4437112"/>
            <a:ext cx="3600450" cy="1266825"/>
          </a:xfrm>
        </p:spPr>
      </p:pic>
      <p:sp>
        <p:nvSpPr>
          <p:cNvPr id="5" name="4 CuadroTexto"/>
          <p:cNvSpPr txBox="1"/>
          <p:nvPr/>
        </p:nvSpPr>
        <p:spPr>
          <a:xfrm>
            <a:off x="899592" y="1700808"/>
            <a:ext cx="6408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latin typeface="Segoe Print" panose="02000600000000000000" pitchFamily="2" charset="0"/>
              </a:rPr>
              <a:t>Nicole </a:t>
            </a:r>
            <a:r>
              <a:rPr lang="es-ES" sz="2400" b="1" dirty="0" err="1" smtClean="0">
                <a:latin typeface="Segoe Print" panose="02000600000000000000" pitchFamily="2" charset="0"/>
              </a:rPr>
              <a:t>Ndongala</a:t>
            </a:r>
            <a:r>
              <a:rPr lang="es-ES" sz="2400" b="1" dirty="0" smtClean="0">
                <a:latin typeface="Segoe Print" panose="02000600000000000000" pitchFamily="2" charset="0"/>
              </a:rPr>
              <a:t>, </a:t>
            </a:r>
            <a:r>
              <a:rPr lang="es-ES" sz="2400" dirty="0" smtClean="0">
                <a:latin typeface="Segoe Print" panose="02000600000000000000" pitchFamily="2" charset="0"/>
              </a:rPr>
              <a:t>natural de la República Democrática del Congo, es voluntaria en la </a:t>
            </a:r>
            <a:r>
              <a:rPr lang="es-ES" sz="2400" b="1" dirty="0" smtClean="0">
                <a:latin typeface="Segoe Print" panose="02000600000000000000" pitchFamily="2" charset="0"/>
              </a:rPr>
              <a:t>Asociación </a:t>
            </a:r>
            <a:r>
              <a:rPr lang="es-ES" sz="2400" b="1" dirty="0" err="1" smtClean="0">
                <a:latin typeface="Segoe Print" panose="02000600000000000000" pitchFamily="2" charset="0"/>
              </a:rPr>
              <a:t>Karibu</a:t>
            </a:r>
            <a:r>
              <a:rPr lang="es-ES" sz="2400" b="1" dirty="0" smtClean="0">
                <a:latin typeface="Segoe Print" panose="02000600000000000000" pitchFamily="2" charset="0"/>
              </a:rPr>
              <a:t>. Nicole </a:t>
            </a:r>
            <a:r>
              <a:rPr lang="es-ES" sz="2400" dirty="0" smtClean="0">
                <a:latin typeface="Segoe Print" panose="02000600000000000000" pitchFamily="2" charset="0"/>
              </a:rPr>
              <a:t>nos hablará de la Mujer en África. </a:t>
            </a:r>
            <a:endParaRPr lang="es-ES" sz="24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89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Ciclo de cine africano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586806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>
                <a:latin typeface="Segoe Print" panose="02000600000000000000" pitchFamily="2" charset="0"/>
              </a:rPr>
              <a:t>Cine africano en Inglés, Francés y Alemán. Con la colaboración del Centro Cultural de Móstoles. </a:t>
            </a:r>
          </a:p>
          <a:p>
            <a:pPr marL="0" indent="0">
              <a:buNone/>
            </a:pPr>
            <a:endParaRPr lang="es-ES" dirty="0" smtClean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573016"/>
            <a:ext cx="1960950" cy="261460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527954"/>
            <a:ext cx="1855440" cy="2704723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553672"/>
            <a:ext cx="1737424" cy="245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31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Moda africana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54163"/>
            <a:ext cx="5491336" cy="374704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2800" dirty="0" smtClean="0">
                <a:latin typeface="Segoe Print" panose="02000600000000000000" pitchFamily="2" charset="0"/>
              </a:rPr>
              <a:t>Muestra de trajes tradicionales y actuales a cargo de </a:t>
            </a:r>
            <a:r>
              <a:rPr lang="es-ES" sz="2800" b="1" dirty="0" smtClean="0">
                <a:latin typeface="Segoe Print" panose="02000600000000000000" pitchFamily="2" charset="0"/>
              </a:rPr>
              <a:t>María Araceli Salami</a:t>
            </a:r>
          </a:p>
          <a:p>
            <a:pPr marL="0" indent="0">
              <a:buNone/>
            </a:pPr>
            <a:r>
              <a:rPr lang="es-ES" sz="2800" b="1" dirty="0" err="1" smtClean="0">
                <a:latin typeface="Segoe Print" panose="02000600000000000000" pitchFamily="2" charset="0"/>
              </a:rPr>
              <a:t>Sieriche</a:t>
            </a:r>
            <a:r>
              <a:rPr lang="es-ES" sz="2800" dirty="0" smtClean="0">
                <a:latin typeface="Segoe Print" panose="02000600000000000000" pitchFamily="2" charset="0"/>
              </a:rPr>
              <a:t>, Guinea Ecuatorial.   </a:t>
            </a:r>
          </a:p>
          <a:p>
            <a:pPr marL="0" indent="0">
              <a:buNone/>
            </a:pPr>
            <a:endParaRPr lang="es-ES" sz="2800" dirty="0" smtClean="0">
              <a:latin typeface="Segoe Print" panose="02000600000000000000" pitchFamily="2" charset="0"/>
            </a:endParaRPr>
          </a:p>
          <a:p>
            <a:pPr marL="0" indent="0">
              <a:buNone/>
            </a:pPr>
            <a:r>
              <a:rPr lang="es-ES" sz="2800" dirty="0" smtClean="0">
                <a:latin typeface="Segoe Print" panose="02000600000000000000" pitchFamily="2" charset="0"/>
              </a:rPr>
              <a:t>Mercadillo de artículos</a:t>
            </a:r>
          </a:p>
          <a:p>
            <a:pPr marL="0" indent="0">
              <a:buNone/>
            </a:pPr>
            <a:r>
              <a:rPr lang="es-ES" sz="2800" dirty="0">
                <a:latin typeface="Segoe Print" panose="02000600000000000000" pitchFamily="2" charset="0"/>
              </a:rPr>
              <a:t>d</a:t>
            </a:r>
            <a:r>
              <a:rPr lang="es-ES" sz="2800" dirty="0" smtClean="0">
                <a:latin typeface="Segoe Print" panose="02000600000000000000" pitchFamily="2" charset="0"/>
              </a:rPr>
              <a:t>e moda (bolsos, pañuelos, </a:t>
            </a:r>
          </a:p>
          <a:p>
            <a:pPr marL="0" indent="0">
              <a:buNone/>
            </a:pPr>
            <a:r>
              <a:rPr lang="es-ES" sz="2800" dirty="0" smtClean="0">
                <a:latin typeface="Segoe Print" panose="02000600000000000000" pitchFamily="2" charset="0"/>
              </a:rPr>
              <a:t>faldas…)  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636912"/>
            <a:ext cx="2088232" cy="321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</TotalTime>
  <Words>252</Words>
  <Application>Microsoft Office PowerPoint</Application>
  <PresentationFormat>Presentación en pantalla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Viajes</vt:lpstr>
      <vt:lpstr>Presentación de PowerPoint</vt:lpstr>
      <vt:lpstr>Departamento de francés</vt:lpstr>
      <vt:lpstr>Guinea ecuatorial</vt:lpstr>
      <vt:lpstr>Educáfrica-taller intercultural</vt:lpstr>
      <vt:lpstr>L’Afrique A la Croisée des Chemins. </vt:lpstr>
      <vt:lpstr>Negritud – África de ida y vuelta</vt:lpstr>
      <vt:lpstr>LA MUJER EN ÁFRICA</vt:lpstr>
      <vt:lpstr>Ciclo de cine africano</vt:lpstr>
      <vt:lpstr>Moda africana</vt:lpstr>
      <vt:lpstr>Et bien d´autres surprises…!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Paula</cp:lastModifiedBy>
  <cp:revision>7</cp:revision>
  <dcterms:created xsi:type="dcterms:W3CDTF">2016-12-18T20:29:51Z</dcterms:created>
  <dcterms:modified xsi:type="dcterms:W3CDTF">2016-12-19T08:05:04Z</dcterms:modified>
</cp:coreProperties>
</file>