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Marykate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37.png" Type="http://schemas.openxmlformats.org/officeDocument/2006/relationships/image"/><Relationship Id="rId6" Target="../media/image3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2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2.png" Type="http://schemas.openxmlformats.org/officeDocument/2006/relationships/image"/><Relationship Id="rId4" Target="../media/image33.png" Type="http://schemas.openxmlformats.org/officeDocument/2006/relationships/image"/><Relationship Id="rId5" Target="../media/image3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7773" r="0" b="-18827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11221" y="793174"/>
            <a:ext cx="4553081" cy="9493826"/>
          </a:xfrm>
          <a:custGeom>
            <a:avLst/>
            <a:gdLst/>
            <a:ahLst/>
            <a:cxnLst/>
            <a:rect r="r" b="b" t="t" l="l"/>
            <a:pathLst>
              <a:path h="9493826" w="4553081">
                <a:moveTo>
                  <a:pt x="0" y="0"/>
                </a:moveTo>
                <a:lnTo>
                  <a:pt x="4553080" y="0"/>
                </a:lnTo>
                <a:lnTo>
                  <a:pt x="4553080" y="9493826"/>
                </a:lnTo>
                <a:lnTo>
                  <a:pt x="0" y="94938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927890" y="2446752"/>
            <a:ext cx="11483330" cy="2333866"/>
            <a:chOff x="0" y="0"/>
            <a:chExt cx="3024416" cy="61468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24416" cy="614681"/>
            </a:xfrm>
            <a:custGeom>
              <a:avLst/>
              <a:gdLst/>
              <a:ahLst/>
              <a:cxnLst/>
              <a:rect r="r" b="b" t="t" l="l"/>
              <a:pathLst>
                <a:path h="614681" w="3024416">
                  <a:moveTo>
                    <a:pt x="0" y="0"/>
                  </a:moveTo>
                  <a:lnTo>
                    <a:pt x="3024416" y="0"/>
                  </a:lnTo>
                  <a:lnTo>
                    <a:pt x="3024416" y="614681"/>
                  </a:lnTo>
                  <a:lnTo>
                    <a:pt x="0" y="614681"/>
                  </a:lnTo>
                  <a:close/>
                </a:path>
              </a:pathLst>
            </a:custGeom>
            <a:solidFill>
              <a:srgbClr val="A4AD4D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024416" cy="652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4987267" y="0"/>
            <a:ext cx="3291840" cy="3291840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tru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4928504" y="0"/>
                    <a:pt x="6350000" y="1421496"/>
                    <a:pt x="6350000" y="3175000"/>
                  </a:cubicBezTo>
                  <a:cubicBezTo>
                    <a:pt x="6350000" y="4928504"/>
                    <a:pt x="4928504" y="6350000"/>
                    <a:pt x="3175000" y="6350000"/>
                  </a:cubicBezTo>
                  <a:cubicBezTo>
                    <a:pt x="1421496" y="6350000"/>
                    <a:pt x="0" y="4928504"/>
                    <a:pt x="0" y="3175000"/>
                  </a:cubicBezTo>
                  <a:cubicBezTo>
                    <a:pt x="0" y="1421496"/>
                    <a:pt x="1421496" y="0"/>
                    <a:pt x="3175000" y="0"/>
                  </a:cubicBezTo>
                  <a:close/>
                </a:path>
              </a:pathLst>
            </a:custGeom>
            <a:blipFill>
              <a:blip r:embed="rId4"/>
              <a:stretch>
                <a:fillRect l="-38888" t="0" r="-38888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927890" y="2303877"/>
            <a:ext cx="11483330" cy="2476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33"/>
              </a:lnSpc>
            </a:pPr>
            <a:r>
              <a:rPr lang="en-US" sz="7095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Curso Capacitación Integral Docente: </a:t>
            </a:r>
          </a:p>
          <a:p>
            <a:pPr algn="ctr">
              <a:lnSpc>
                <a:spcPts val="9933"/>
              </a:lnSpc>
            </a:pPr>
            <a:r>
              <a:rPr lang="en-US" sz="7095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Tarea 2 Defensa final del portfolio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7773" r="0" b="-18827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222897" y="1557365"/>
            <a:ext cx="23678458" cy="1548595"/>
            <a:chOff x="0" y="0"/>
            <a:chExt cx="6236302" cy="40786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236302" cy="407861"/>
            </a:xfrm>
            <a:custGeom>
              <a:avLst/>
              <a:gdLst/>
              <a:ahLst/>
              <a:cxnLst/>
              <a:rect r="r" b="b" t="t" l="l"/>
              <a:pathLst>
                <a:path h="407861" w="6236302">
                  <a:moveTo>
                    <a:pt x="0" y="0"/>
                  </a:moveTo>
                  <a:lnTo>
                    <a:pt x="6236302" y="0"/>
                  </a:lnTo>
                  <a:lnTo>
                    <a:pt x="6236302" y="407861"/>
                  </a:lnTo>
                  <a:lnTo>
                    <a:pt x="0" y="407861"/>
                  </a:lnTo>
                  <a:close/>
                </a:path>
              </a:pathLst>
            </a:custGeom>
            <a:solidFill>
              <a:srgbClr val="A4AD4D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6236302" cy="445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7915017" y="1414490"/>
            <a:ext cx="13374955" cy="138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340"/>
              </a:lnSpc>
            </a:pPr>
            <a:r>
              <a:rPr lang="en-US" sz="81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CONCLUSIÓN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12577" y="3272657"/>
            <a:ext cx="17254710" cy="7651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27"/>
              </a:lnSpc>
            </a:pPr>
            <a:r>
              <a:rPr lang="en-US" sz="4327" spc="-86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Mejoras: conocer distintas estrategias y herramientas para mejorar mi actividad docente.</a:t>
            </a:r>
          </a:p>
          <a:p>
            <a:pPr algn="just">
              <a:lnSpc>
                <a:spcPts val="4327"/>
              </a:lnSpc>
            </a:pPr>
            <a:r>
              <a:rPr lang="en-US" sz="4327" spc="-86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 App: aprendizaje más motivador, dinámico e inclusivo ⟶ principios del DUA. </a:t>
            </a:r>
          </a:p>
          <a:p>
            <a:pPr algn="just">
              <a:lnSpc>
                <a:spcPts val="4327"/>
              </a:lnSpc>
            </a:pPr>
            <a:r>
              <a:rPr lang="en-US" sz="4327" spc="-86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A</a:t>
            </a:r>
            <a:r>
              <a:rPr lang="en-US" sz="4327" spc="-86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ctualización continua en el proceso de enseñanza-aprendizaje para afrontar los retos del siglo XXI y los ODS (Objetivos de Desarrollo Sostenible) .</a:t>
            </a:r>
          </a:p>
          <a:p>
            <a:pPr algn="just">
              <a:lnSpc>
                <a:spcPts val="4327"/>
              </a:lnSpc>
            </a:pPr>
            <a:r>
              <a:rPr lang="en-US" sz="4327" spc="-86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F</a:t>
            </a:r>
            <a:r>
              <a:rPr lang="en-US" sz="4327" spc="-86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ortalezas: la organización de los módulos y el enfoque práctico que se pretende conseguir para que nuestras actividades sean más motivadoras y prácticas. El intercambio de experiencias entre docentes.  Desarrollar un trabajo más colaborativo en grupos donde ellos son los principales protagonistas de su propio aprendizaje, </a:t>
            </a:r>
          </a:p>
          <a:p>
            <a:pPr algn="just">
              <a:lnSpc>
                <a:spcPts val="4327"/>
              </a:lnSpc>
            </a:pPr>
            <a:r>
              <a:rPr lang="en-US" sz="4327" spc="-86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Reflexión: </a:t>
            </a:r>
            <a:r>
              <a:rPr lang="en-US" sz="4327" spc="-86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gestión del tiempo a través de las dinámicas de aula, profundizar en el uso de herramientas digitales, atendiendo a la diversidad, con metodologías activas y participativas y con una retroalimentación positiva con el alumnado en su proceso de aprendizaje para que sea más autónomo, para que la enseñanza sea más motivadora, inclusiva y motivadora.</a:t>
            </a:r>
          </a:p>
          <a:p>
            <a:pPr algn="just">
              <a:lnSpc>
                <a:spcPts val="4327"/>
              </a:lnSpc>
            </a:pPr>
          </a:p>
          <a:p>
            <a:pPr algn="ctr">
              <a:lnSpc>
                <a:spcPts val="4327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5894182" y="1154455"/>
            <a:ext cx="1773105" cy="2057400"/>
          </a:xfrm>
          <a:custGeom>
            <a:avLst/>
            <a:gdLst/>
            <a:ahLst/>
            <a:cxnLst/>
            <a:rect r="r" b="b" t="t" l="l"/>
            <a:pathLst>
              <a:path h="2057400" w="1773105">
                <a:moveTo>
                  <a:pt x="0" y="0"/>
                </a:moveTo>
                <a:lnTo>
                  <a:pt x="1773105" y="0"/>
                </a:lnTo>
                <a:lnTo>
                  <a:pt x="177310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90649" y="269251"/>
            <a:ext cx="4132387" cy="2942604"/>
          </a:xfrm>
          <a:custGeom>
            <a:avLst/>
            <a:gdLst/>
            <a:ahLst/>
            <a:cxnLst/>
            <a:rect r="r" b="b" t="t" l="l"/>
            <a:pathLst>
              <a:path h="2942604" w="4132387">
                <a:moveTo>
                  <a:pt x="0" y="0"/>
                </a:moveTo>
                <a:lnTo>
                  <a:pt x="4132386" y="0"/>
                </a:lnTo>
                <a:lnTo>
                  <a:pt x="4132386" y="2942604"/>
                </a:lnTo>
                <a:lnTo>
                  <a:pt x="0" y="29426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4987267" y="0"/>
            <a:ext cx="3291840" cy="3291840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tru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4928504" y="0"/>
                    <a:pt x="6350000" y="1421496"/>
                    <a:pt x="6350000" y="3175000"/>
                  </a:cubicBezTo>
                  <a:cubicBezTo>
                    <a:pt x="6350000" y="4928504"/>
                    <a:pt x="4928504" y="6350000"/>
                    <a:pt x="3175000" y="6350000"/>
                  </a:cubicBezTo>
                  <a:cubicBezTo>
                    <a:pt x="1421496" y="6350000"/>
                    <a:pt x="0" y="4928504"/>
                    <a:pt x="0" y="3175000"/>
                  </a:cubicBezTo>
                  <a:cubicBezTo>
                    <a:pt x="0" y="1421496"/>
                    <a:pt x="1421496" y="0"/>
                    <a:pt x="3175000" y="0"/>
                  </a:cubicBezTo>
                  <a:close/>
                </a:path>
              </a:pathLst>
            </a:custGeom>
            <a:blipFill>
              <a:blip r:embed="rId6"/>
              <a:stretch>
                <a:fillRect l="-38888" t="0" r="-38888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7773" r="0" b="-188275"/>
            </a:stretch>
          </a:blipFill>
        </p:spPr>
      </p:sp>
      <p:grpSp>
        <p:nvGrpSpPr>
          <p:cNvPr name="Group 3" id="3"/>
          <p:cNvGrpSpPr/>
          <p:nvPr/>
        </p:nvGrpSpPr>
        <p:grpSpPr>
          <a:xfrm rot="-309409">
            <a:off x="-561844" y="1995836"/>
            <a:ext cx="21589805" cy="1548595"/>
            <a:chOff x="0" y="0"/>
            <a:chExt cx="5686204" cy="40786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686204" cy="407861"/>
            </a:xfrm>
            <a:custGeom>
              <a:avLst/>
              <a:gdLst/>
              <a:ahLst/>
              <a:cxnLst/>
              <a:rect r="r" b="b" t="t" l="l"/>
              <a:pathLst>
                <a:path h="407861" w="5686204">
                  <a:moveTo>
                    <a:pt x="0" y="0"/>
                  </a:moveTo>
                  <a:lnTo>
                    <a:pt x="5686204" y="0"/>
                  </a:lnTo>
                  <a:lnTo>
                    <a:pt x="5686204" y="407861"/>
                  </a:lnTo>
                  <a:lnTo>
                    <a:pt x="0" y="407861"/>
                  </a:lnTo>
                  <a:close/>
                </a:path>
              </a:pathLst>
            </a:custGeom>
            <a:solidFill>
              <a:srgbClr val="A4AD4D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686204" cy="445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13901" y="431447"/>
            <a:ext cx="2627738" cy="2338687"/>
          </a:xfrm>
          <a:custGeom>
            <a:avLst/>
            <a:gdLst/>
            <a:ahLst/>
            <a:cxnLst/>
            <a:rect r="r" b="b" t="t" l="l"/>
            <a:pathLst>
              <a:path h="2338687" w="2627738">
                <a:moveTo>
                  <a:pt x="0" y="0"/>
                </a:moveTo>
                <a:lnTo>
                  <a:pt x="2627738" y="0"/>
                </a:lnTo>
                <a:lnTo>
                  <a:pt x="2627738" y="2338686"/>
                </a:lnTo>
                <a:lnTo>
                  <a:pt x="0" y="23386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231740" y="2172880"/>
            <a:ext cx="2055121" cy="2338687"/>
          </a:xfrm>
          <a:custGeom>
            <a:avLst/>
            <a:gdLst/>
            <a:ahLst/>
            <a:cxnLst/>
            <a:rect r="r" b="b" t="t" l="l"/>
            <a:pathLst>
              <a:path h="2338687" w="2055121">
                <a:moveTo>
                  <a:pt x="0" y="0"/>
                </a:moveTo>
                <a:lnTo>
                  <a:pt x="2055120" y="0"/>
                </a:lnTo>
                <a:lnTo>
                  <a:pt x="2055120" y="2338687"/>
                </a:lnTo>
                <a:lnTo>
                  <a:pt x="0" y="23386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4987267" y="0"/>
            <a:ext cx="3291840" cy="3291840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4928504" y="0"/>
                    <a:pt x="6350000" y="1421496"/>
                    <a:pt x="6350000" y="3175000"/>
                  </a:cubicBezTo>
                  <a:cubicBezTo>
                    <a:pt x="6350000" y="4928504"/>
                    <a:pt x="4928504" y="6350000"/>
                    <a:pt x="3175000" y="6350000"/>
                  </a:cubicBezTo>
                  <a:cubicBezTo>
                    <a:pt x="1421496" y="6350000"/>
                    <a:pt x="0" y="4928504"/>
                    <a:pt x="0" y="3175000"/>
                  </a:cubicBezTo>
                  <a:cubicBezTo>
                    <a:pt x="0" y="1421496"/>
                    <a:pt x="1421496" y="0"/>
                    <a:pt x="3175000" y="0"/>
                  </a:cubicBezTo>
                  <a:close/>
                </a:path>
              </a:pathLst>
            </a:custGeom>
            <a:blipFill>
              <a:blip r:embed="rId5"/>
              <a:stretch>
                <a:fillRect l="-38888" t="0" r="-38888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-311299">
            <a:off x="1749522" y="1898924"/>
            <a:ext cx="15660401" cy="155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943100" indent="-971550" lvl="1">
              <a:lnSpc>
                <a:spcPts val="12599"/>
              </a:lnSpc>
              <a:buAutoNum type="arabicPeriod" startAt="1"/>
            </a:pPr>
            <a:r>
              <a:rPr lang="en-US" sz="90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LA FUNCIÓN PÚBLICA DOCENTE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8741" y="4606817"/>
            <a:ext cx="17259300" cy="5685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93037" indent="-596519" lvl="1">
              <a:lnSpc>
                <a:spcPts val="5525"/>
              </a:lnSpc>
              <a:buFont typeface="Arial"/>
              <a:buChar char="•"/>
            </a:pPr>
            <a:r>
              <a:rPr lang="en-US" sz="5525" spc="-11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Objetivos: conocer la normativa interna de la Consejería de Educación para el funcionariado y el papel del mismo dentro del sistema educativo.</a:t>
            </a:r>
          </a:p>
          <a:p>
            <a:pPr algn="l" marL="1193037" indent="-596519" lvl="1">
              <a:lnSpc>
                <a:spcPts val="5525"/>
              </a:lnSpc>
              <a:buFont typeface="Arial"/>
              <a:buChar char="•"/>
            </a:pPr>
            <a:r>
              <a:rPr lang="en-US" sz="5525" spc="-11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Fortalezas y áreas de mejora: promoción funcionariado y conocimiento de la jerarquía normativa y organización del Centro. Leyes y convenios.</a:t>
            </a:r>
          </a:p>
          <a:p>
            <a:pPr algn="l" marL="1214627" indent="-607313" lvl="1">
              <a:lnSpc>
                <a:spcPts val="5625"/>
              </a:lnSpc>
              <a:buFont typeface="Arial"/>
              <a:buChar char="•"/>
            </a:pPr>
            <a:r>
              <a:rPr lang="en-US" sz="5625" spc="-112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App: participación en el concurso de traslados para funcionarios y promoción de docentes en un futuro.</a:t>
            </a:r>
          </a:p>
          <a:p>
            <a:pPr algn="l" marL="1214627" indent="-607313" lvl="1">
              <a:lnSpc>
                <a:spcPts val="5625"/>
              </a:lnSpc>
              <a:buFont typeface="Arial"/>
              <a:buChar char="•"/>
            </a:pPr>
            <a:r>
              <a:rPr lang="en-US" sz="5625" spc="-112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Reflexión: acercar la normativa reguladora al funcionariado, manejo de documentos institucionales y protección de datos.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7773" r="0" b="-188275"/>
            </a:stretch>
          </a:blipFill>
        </p:spPr>
      </p:sp>
      <p:grpSp>
        <p:nvGrpSpPr>
          <p:cNvPr name="Group 3" id="3"/>
          <p:cNvGrpSpPr/>
          <p:nvPr/>
        </p:nvGrpSpPr>
        <p:grpSpPr>
          <a:xfrm rot="381287">
            <a:off x="-1368012" y="1096597"/>
            <a:ext cx="23678458" cy="1548595"/>
            <a:chOff x="0" y="0"/>
            <a:chExt cx="6236302" cy="40786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236302" cy="407861"/>
            </a:xfrm>
            <a:custGeom>
              <a:avLst/>
              <a:gdLst/>
              <a:ahLst/>
              <a:cxnLst/>
              <a:rect r="r" b="b" t="t" l="l"/>
              <a:pathLst>
                <a:path h="407861" w="6236302">
                  <a:moveTo>
                    <a:pt x="0" y="0"/>
                  </a:moveTo>
                  <a:lnTo>
                    <a:pt x="6236302" y="0"/>
                  </a:lnTo>
                  <a:lnTo>
                    <a:pt x="6236302" y="407861"/>
                  </a:lnTo>
                  <a:lnTo>
                    <a:pt x="0" y="407861"/>
                  </a:lnTo>
                  <a:close/>
                </a:path>
              </a:pathLst>
            </a:custGeom>
            <a:solidFill>
              <a:srgbClr val="A4AD4D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6236302" cy="445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04437" y="250255"/>
            <a:ext cx="1962594" cy="1707457"/>
          </a:xfrm>
          <a:custGeom>
            <a:avLst/>
            <a:gdLst/>
            <a:ahLst/>
            <a:cxnLst/>
            <a:rect r="r" b="b" t="t" l="l"/>
            <a:pathLst>
              <a:path h="1707457" w="1962594">
                <a:moveTo>
                  <a:pt x="0" y="0"/>
                </a:moveTo>
                <a:lnTo>
                  <a:pt x="1962594" y="0"/>
                </a:lnTo>
                <a:lnTo>
                  <a:pt x="1962594" y="1707457"/>
                </a:lnTo>
                <a:lnTo>
                  <a:pt x="0" y="17074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14197" y="5296108"/>
            <a:ext cx="5439235" cy="2897604"/>
          </a:xfrm>
          <a:custGeom>
            <a:avLst/>
            <a:gdLst/>
            <a:ahLst/>
            <a:cxnLst/>
            <a:rect r="r" b="b" t="t" l="l"/>
            <a:pathLst>
              <a:path h="2897604" w="5439235">
                <a:moveTo>
                  <a:pt x="0" y="0"/>
                </a:moveTo>
                <a:lnTo>
                  <a:pt x="5439234" y="0"/>
                </a:lnTo>
                <a:lnTo>
                  <a:pt x="5439234" y="2897604"/>
                </a:lnTo>
                <a:lnTo>
                  <a:pt x="0" y="28976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287" r="0" b="-4095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4987267" y="0"/>
            <a:ext cx="3291840" cy="3291840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4928504" y="0"/>
                    <a:pt x="6350000" y="1421496"/>
                    <a:pt x="6350000" y="3175000"/>
                  </a:cubicBezTo>
                  <a:cubicBezTo>
                    <a:pt x="6350000" y="4928504"/>
                    <a:pt x="4928504" y="6350000"/>
                    <a:pt x="3175000" y="6350000"/>
                  </a:cubicBezTo>
                  <a:cubicBezTo>
                    <a:pt x="1421496" y="6350000"/>
                    <a:pt x="0" y="4928504"/>
                    <a:pt x="0" y="3175000"/>
                  </a:cubicBezTo>
                  <a:cubicBezTo>
                    <a:pt x="0" y="1421496"/>
                    <a:pt x="1421496" y="0"/>
                    <a:pt x="3175000" y="0"/>
                  </a:cubicBezTo>
                  <a:close/>
                </a:path>
              </a:pathLst>
            </a:custGeom>
            <a:blipFill>
              <a:blip r:embed="rId5"/>
              <a:stretch>
                <a:fillRect l="-38888" t="0" r="-38888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382736">
            <a:off x="2306680" y="901835"/>
            <a:ext cx="15053343" cy="155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2.PREVENCIÓN DE RIESGOS LABORALES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4437" y="4027058"/>
            <a:ext cx="12140623" cy="570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5000" spc="-1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Objetivos: medidas preventivas de riesgos y reconocimientos médicos para docentes.</a:t>
            </a:r>
          </a:p>
          <a:p>
            <a:pPr algn="just">
              <a:lnSpc>
                <a:spcPts val="5000"/>
              </a:lnSpc>
            </a:pPr>
            <a:r>
              <a:rPr lang="en-US" sz="5000" spc="-1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Fortalezas y áreas de mejora: medidas de prevención en caso de incendios y remuneración económica por bajas médicas.</a:t>
            </a:r>
          </a:p>
          <a:p>
            <a:pPr algn="just">
              <a:lnSpc>
                <a:spcPts val="5000"/>
              </a:lnSpc>
            </a:pPr>
            <a:r>
              <a:rPr lang="en-US" sz="5000" spc="-1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App: prácticas de laboratorio (normas del laboratorio) y riesgos asociados (Pictogramas) </a:t>
            </a:r>
          </a:p>
          <a:p>
            <a:pPr algn="just">
              <a:lnSpc>
                <a:spcPts val="5000"/>
              </a:lnSpc>
            </a:pPr>
            <a:r>
              <a:rPr lang="en-US" sz="5000" spc="-1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Reflexión: importancia del desarrollo de prácticas de laboratorio con productos químicos que usan en su día a día en casa (productos de limpieza, cosmética, etc.)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7773" r="0" b="-18827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063271" y="79915"/>
            <a:ext cx="2066490" cy="2745336"/>
          </a:xfrm>
          <a:custGeom>
            <a:avLst/>
            <a:gdLst/>
            <a:ahLst/>
            <a:cxnLst/>
            <a:rect r="r" b="b" t="t" l="l"/>
            <a:pathLst>
              <a:path h="2745336" w="2066490">
                <a:moveTo>
                  <a:pt x="0" y="0"/>
                </a:moveTo>
                <a:lnTo>
                  <a:pt x="2066489" y="0"/>
                </a:lnTo>
                <a:lnTo>
                  <a:pt x="2066489" y="2745336"/>
                </a:lnTo>
                <a:lnTo>
                  <a:pt x="0" y="27453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223378">
            <a:off x="-900419" y="2050954"/>
            <a:ext cx="23678458" cy="1548595"/>
            <a:chOff x="0" y="0"/>
            <a:chExt cx="6236302" cy="40786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236302" cy="407861"/>
            </a:xfrm>
            <a:custGeom>
              <a:avLst/>
              <a:gdLst/>
              <a:ahLst/>
              <a:cxnLst/>
              <a:rect r="r" b="b" t="t" l="l"/>
              <a:pathLst>
                <a:path h="407861" w="6236302">
                  <a:moveTo>
                    <a:pt x="0" y="0"/>
                  </a:moveTo>
                  <a:lnTo>
                    <a:pt x="6236302" y="0"/>
                  </a:lnTo>
                  <a:lnTo>
                    <a:pt x="6236302" y="407861"/>
                  </a:lnTo>
                  <a:lnTo>
                    <a:pt x="0" y="407861"/>
                  </a:lnTo>
                  <a:close/>
                </a:path>
              </a:pathLst>
            </a:custGeom>
            <a:solidFill>
              <a:srgbClr val="A4AD4D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6236302" cy="445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538687" y="471297"/>
            <a:ext cx="2201345" cy="2914081"/>
          </a:xfrm>
          <a:custGeom>
            <a:avLst/>
            <a:gdLst/>
            <a:ahLst/>
            <a:cxnLst/>
            <a:rect r="r" b="b" t="t" l="l"/>
            <a:pathLst>
              <a:path h="2914081" w="2201345">
                <a:moveTo>
                  <a:pt x="0" y="0"/>
                </a:moveTo>
                <a:lnTo>
                  <a:pt x="2201345" y="0"/>
                </a:lnTo>
                <a:lnTo>
                  <a:pt x="2201345" y="2914081"/>
                </a:lnTo>
                <a:lnTo>
                  <a:pt x="0" y="2914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4987267" y="0"/>
            <a:ext cx="3291840" cy="3291840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4928504" y="0"/>
                    <a:pt x="6350000" y="1421496"/>
                    <a:pt x="6350000" y="3175000"/>
                  </a:cubicBezTo>
                  <a:cubicBezTo>
                    <a:pt x="6350000" y="4928504"/>
                    <a:pt x="4928504" y="6350000"/>
                    <a:pt x="3175000" y="6350000"/>
                  </a:cubicBezTo>
                  <a:cubicBezTo>
                    <a:pt x="1421496" y="6350000"/>
                    <a:pt x="0" y="4928504"/>
                    <a:pt x="0" y="3175000"/>
                  </a:cubicBezTo>
                  <a:cubicBezTo>
                    <a:pt x="0" y="1421496"/>
                    <a:pt x="1421496" y="0"/>
                    <a:pt x="3175000" y="0"/>
                  </a:cubicBezTo>
                  <a:close/>
                </a:path>
              </a:pathLst>
            </a:custGeom>
            <a:blipFill>
              <a:blip r:embed="rId6"/>
              <a:stretch>
                <a:fillRect l="-38888" t="0" r="-38888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223181">
            <a:off x="2782793" y="2282551"/>
            <a:ext cx="14467654" cy="9713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16207" indent="-608104" lvl="1">
              <a:lnSpc>
                <a:spcPts val="7886"/>
              </a:lnSpc>
              <a:buAutoNum type="arabicPeriod" startAt="1"/>
            </a:pPr>
            <a:r>
              <a:rPr lang="en-US" sz="5633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COMPETENCIAS METODOLÓGICAS: GESTIÓN DEL AULA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08518" y="3996248"/>
            <a:ext cx="16848977" cy="6450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54"/>
              </a:lnSpc>
            </a:pPr>
            <a:r>
              <a:rPr lang="en-US" sz="4254" spc="-85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Objetivos: desarrollo de metodologías para aumentar la motivación y participación en el aula en la resolución de cuestiones de aplicación a través de un trabajo pautado y guiado (actividades secuenciales). Conocimiento de los recursos materiales del centro (biblioteca, aula de informática, huerto...)</a:t>
            </a:r>
          </a:p>
          <a:p>
            <a:pPr algn="just">
              <a:lnSpc>
                <a:spcPts val="4254"/>
              </a:lnSpc>
            </a:pPr>
            <a:r>
              <a:rPr lang="en-US" sz="4254" spc="-85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Fortalezas y áreas de mejora: clases invertidas a través del aula virtual (lectura artículos, vídeos y cuestiones aplicadas) y prácticas de laboratorio (aplicación de conceptos).</a:t>
            </a:r>
          </a:p>
          <a:p>
            <a:pPr algn="just">
              <a:lnSpc>
                <a:spcPts val="4254"/>
              </a:lnSpc>
            </a:pPr>
            <a:r>
              <a:rPr lang="en-US" sz="4254" spc="-85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App: agrupamientos atendiendo a la diversidad en el aula para un aprendizaje cooperativo y uso de distintos recursos del centro.</a:t>
            </a:r>
          </a:p>
          <a:p>
            <a:pPr algn="just">
              <a:lnSpc>
                <a:spcPts val="4254"/>
              </a:lnSpc>
            </a:pPr>
            <a:r>
              <a:rPr lang="en-US" sz="4254" spc="-85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Reflexión: las metodologías activas permiten un entorno más flexible entre iguales y el aprendizaje basado en proyectos, así como las salidas de campo, para la aplicación de conceptos vistos en clase y proyectos de investigación grupales y de aplicación en su día a día.</a:t>
            </a:r>
          </a:p>
          <a:p>
            <a:pPr algn="ctr">
              <a:lnSpc>
                <a:spcPts val="4254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7773" r="0" b="-18827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5283" y="75389"/>
            <a:ext cx="3207758" cy="2820154"/>
          </a:xfrm>
          <a:custGeom>
            <a:avLst/>
            <a:gdLst/>
            <a:ahLst/>
            <a:cxnLst/>
            <a:rect r="r" b="b" t="t" l="l"/>
            <a:pathLst>
              <a:path h="2820154" w="3207758">
                <a:moveTo>
                  <a:pt x="0" y="0"/>
                </a:moveTo>
                <a:lnTo>
                  <a:pt x="3207758" y="0"/>
                </a:lnTo>
                <a:lnTo>
                  <a:pt x="3207758" y="2820154"/>
                </a:lnTo>
                <a:lnTo>
                  <a:pt x="0" y="28201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309409">
            <a:off x="-561844" y="1995836"/>
            <a:ext cx="21589805" cy="1548595"/>
            <a:chOff x="0" y="0"/>
            <a:chExt cx="5686204" cy="40786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686204" cy="407861"/>
            </a:xfrm>
            <a:custGeom>
              <a:avLst/>
              <a:gdLst/>
              <a:ahLst/>
              <a:cxnLst/>
              <a:rect r="r" b="b" t="t" l="l"/>
              <a:pathLst>
                <a:path h="407861" w="5686204">
                  <a:moveTo>
                    <a:pt x="0" y="0"/>
                  </a:moveTo>
                  <a:lnTo>
                    <a:pt x="5686204" y="0"/>
                  </a:lnTo>
                  <a:lnTo>
                    <a:pt x="5686204" y="407861"/>
                  </a:lnTo>
                  <a:lnTo>
                    <a:pt x="0" y="407861"/>
                  </a:lnTo>
                  <a:close/>
                </a:path>
              </a:pathLst>
            </a:custGeom>
            <a:solidFill>
              <a:srgbClr val="A4AD4D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5686204" cy="445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4854618" y="75389"/>
            <a:ext cx="4032504" cy="4114800"/>
          </a:xfrm>
          <a:custGeom>
            <a:avLst/>
            <a:gdLst/>
            <a:ahLst/>
            <a:cxnLst/>
            <a:rect r="r" b="b" t="t" l="l"/>
            <a:pathLst>
              <a:path h="4114800" w="4032504">
                <a:moveTo>
                  <a:pt x="0" y="0"/>
                </a:moveTo>
                <a:lnTo>
                  <a:pt x="4032504" y="0"/>
                </a:lnTo>
                <a:lnTo>
                  <a:pt x="4032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4987267" y="0"/>
            <a:ext cx="3291840" cy="3291840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4928504" y="0"/>
                    <a:pt x="6350000" y="1421496"/>
                    <a:pt x="6350000" y="3175000"/>
                  </a:cubicBezTo>
                  <a:cubicBezTo>
                    <a:pt x="6350000" y="4928504"/>
                    <a:pt x="4928504" y="6350000"/>
                    <a:pt x="3175000" y="6350000"/>
                  </a:cubicBezTo>
                  <a:cubicBezTo>
                    <a:pt x="1421496" y="6350000"/>
                    <a:pt x="0" y="4928504"/>
                    <a:pt x="0" y="3175000"/>
                  </a:cubicBezTo>
                  <a:cubicBezTo>
                    <a:pt x="0" y="1421496"/>
                    <a:pt x="1421496" y="0"/>
                    <a:pt x="3175000" y="0"/>
                  </a:cubicBezTo>
                  <a:close/>
                </a:path>
              </a:pathLst>
            </a:custGeom>
            <a:blipFill>
              <a:blip r:embed="rId6"/>
              <a:stretch>
                <a:fillRect l="-38888" t="0" r="-38888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-317509">
            <a:off x="-818157" y="2168852"/>
            <a:ext cx="17206134" cy="155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943100" indent="-971550" lvl="1">
              <a:lnSpc>
                <a:spcPts val="12599"/>
              </a:lnSpc>
              <a:buAutoNum type="arabicPeriod" startAt="1"/>
            </a:pPr>
            <a:r>
              <a:rPr lang="en-US" sz="90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COMPETENCIAS EN LA PROGRAMACIÓN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63864" y="4724494"/>
            <a:ext cx="17314642" cy="5888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75"/>
              </a:lnSpc>
            </a:pPr>
            <a:r>
              <a:rPr lang="en-US" sz="3875" spc="-77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Objetivos: Conocer el contexto de las programaciones y evaluación por competencias. Evaluación de la práctica docente (cuestionarios trimestrales) para conocer el grado de consecución de las competencias relacionadas con los saberes básicos.</a:t>
            </a:r>
          </a:p>
          <a:p>
            <a:pPr algn="just">
              <a:lnSpc>
                <a:spcPts val="3875"/>
              </a:lnSpc>
            </a:pPr>
            <a:r>
              <a:rPr lang="en-US" sz="3875" spc="-77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Fortalezas y áreas de mejora: seguimiento de las programaciones en el departamento (temporalización y análisis de resultados).</a:t>
            </a:r>
          </a:p>
          <a:p>
            <a:pPr algn="just">
              <a:lnSpc>
                <a:spcPts val="3875"/>
              </a:lnSpc>
            </a:pPr>
            <a:r>
              <a:rPr lang="en-US" sz="3875" spc="-77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App: modificaciones de las programaciones (porcentajes de los instrumentos de evaluación) para favorecer la motivación y participación en clase del alumnado y aumentar así su aprendizaje y resultados académicos. </a:t>
            </a:r>
          </a:p>
          <a:p>
            <a:pPr algn="just">
              <a:lnSpc>
                <a:spcPts val="3875"/>
              </a:lnSpc>
            </a:pPr>
            <a:r>
              <a:rPr lang="en-US" sz="3875" spc="-77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Reflexión: es importante evaluar el grado de consecución de las competencias alcanzadas con una metodología activa y participativa para conseguir los objetivos propuestos y teniendo en cuenta la diversidad del alumnado de la ESO. La coordinación del profesorado para hacer actividades interdisciplinares (maqueta sobre una problemática ambiental) y participación en los proyectos del Centro.</a:t>
            </a:r>
          </a:p>
          <a:p>
            <a:pPr algn="ctr">
              <a:lnSpc>
                <a:spcPts val="3875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7773" r="0" b="-188275"/>
            </a:stretch>
          </a:blipFill>
        </p:spPr>
      </p:sp>
      <p:grpSp>
        <p:nvGrpSpPr>
          <p:cNvPr name="Group 3" id="3"/>
          <p:cNvGrpSpPr/>
          <p:nvPr/>
        </p:nvGrpSpPr>
        <p:grpSpPr>
          <a:xfrm rot="274825">
            <a:off x="-989813" y="2432518"/>
            <a:ext cx="23678458" cy="1768344"/>
            <a:chOff x="0" y="0"/>
            <a:chExt cx="6236302" cy="46573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236302" cy="465737"/>
            </a:xfrm>
            <a:custGeom>
              <a:avLst/>
              <a:gdLst/>
              <a:ahLst/>
              <a:cxnLst/>
              <a:rect r="r" b="b" t="t" l="l"/>
              <a:pathLst>
                <a:path h="465737" w="6236302">
                  <a:moveTo>
                    <a:pt x="0" y="0"/>
                  </a:moveTo>
                  <a:lnTo>
                    <a:pt x="6236302" y="0"/>
                  </a:lnTo>
                  <a:lnTo>
                    <a:pt x="6236302" y="465737"/>
                  </a:lnTo>
                  <a:lnTo>
                    <a:pt x="0" y="465737"/>
                  </a:lnTo>
                  <a:close/>
                </a:path>
              </a:pathLst>
            </a:custGeom>
            <a:solidFill>
              <a:srgbClr val="A4AD4D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6236302" cy="5038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66772" y="718245"/>
            <a:ext cx="5554522" cy="2904552"/>
          </a:xfrm>
          <a:custGeom>
            <a:avLst/>
            <a:gdLst/>
            <a:ahLst/>
            <a:cxnLst/>
            <a:rect r="r" b="b" t="t" l="l"/>
            <a:pathLst>
              <a:path h="2904552" w="5554522">
                <a:moveTo>
                  <a:pt x="0" y="0"/>
                </a:moveTo>
                <a:lnTo>
                  <a:pt x="5554523" y="0"/>
                </a:lnTo>
                <a:lnTo>
                  <a:pt x="5554523" y="2904552"/>
                </a:lnTo>
                <a:lnTo>
                  <a:pt x="0" y="2904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863270">
            <a:off x="15173967" y="735857"/>
            <a:ext cx="2666989" cy="2349925"/>
          </a:xfrm>
          <a:custGeom>
            <a:avLst/>
            <a:gdLst/>
            <a:ahLst/>
            <a:cxnLst/>
            <a:rect r="r" b="b" t="t" l="l"/>
            <a:pathLst>
              <a:path h="2349925" w="2666989">
                <a:moveTo>
                  <a:pt x="0" y="0"/>
                </a:moveTo>
                <a:lnTo>
                  <a:pt x="2666989" y="0"/>
                </a:lnTo>
                <a:lnTo>
                  <a:pt x="2666989" y="2349925"/>
                </a:lnTo>
                <a:lnTo>
                  <a:pt x="0" y="23499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827211" y="7151186"/>
            <a:ext cx="1596424" cy="1869896"/>
          </a:xfrm>
          <a:custGeom>
            <a:avLst/>
            <a:gdLst/>
            <a:ahLst/>
            <a:cxnLst/>
            <a:rect r="r" b="b" t="t" l="l"/>
            <a:pathLst>
              <a:path h="1869896" w="1596424">
                <a:moveTo>
                  <a:pt x="0" y="0"/>
                </a:moveTo>
                <a:lnTo>
                  <a:pt x="1596423" y="0"/>
                </a:lnTo>
                <a:lnTo>
                  <a:pt x="1596423" y="1869896"/>
                </a:lnTo>
                <a:lnTo>
                  <a:pt x="0" y="18698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987267" y="0"/>
            <a:ext cx="3291840" cy="3291840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tru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4928504" y="0"/>
                    <a:pt x="6350000" y="1421496"/>
                    <a:pt x="6350000" y="3175000"/>
                  </a:cubicBezTo>
                  <a:cubicBezTo>
                    <a:pt x="6350000" y="4928504"/>
                    <a:pt x="4928504" y="6350000"/>
                    <a:pt x="3175000" y="6350000"/>
                  </a:cubicBezTo>
                  <a:cubicBezTo>
                    <a:pt x="1421496" y="6350000"/>
                    <a:pt x="0" y="4928504"/>
                    <a:pt x="0" y="3175000"/>
                  </a:cubicBezTo>
                  <a:cubicBezTo>
                    <a:pt x="0" y="1421496"/>
                    <a:pt x="1421496" y="0"/>
                    <a:pt x="3175000" y="0"/>
                  </a:cubicBezTo>
                  <a:close/>
                </a:path>
              </a:pathLst>
            </a:custGeom>
            <a:blipFill>
              <a:blip r:embed="rId6"/>
              <a:stretch>
                <a:fillRect l="-38888" t="0" r="-38888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280626">
            <a:off x="5226813" y="2439663"/>
            <a:ext cx="12552454" cy="1740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64485" indent="-532242" lvl="1">
              <a:lnSpc>
                <a:spcPts val="6902"/>
              </a:lnSpc>
              <a:buAutoNum type="arabicPeriod" startAt="1"/>
            </a:pPr>
            <a:r>
              <a:rPr lang="en-US" sz="493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COMPETENCIA EN COMUNICACIÓN, DIRECCIÓN Y LIDERAZGO DOCENTE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66772" y="4743544"/>
            <a:ext cx="16992528" cy="597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14"/>
              </a:lnSpc>
            </a:pPr>
            <a:r>
              <a:rPr lang="en-US" sz="4714" spc="-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Objetivos: comunicación asertiva (tono de voz adecuado, respetuosa, serena y clara) y capacidad de liderazgo por parte del docente (aprender a pensar vs. aprobar un examen escrito).</a:t>
            </a:r>
          </a:p>
          <a:p>
            <a:pPr algn="just">
              <a:lnSpc>
                <a:spcPts val="4714"/>
              </a:lnSpc>
            </a:pPr>
            <a:r>
              <a:rPr lang="en-US" sz="4714" spc="-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Fortalezas y áreas de mejora: saber aplicar el liderazgo en el aula. También fuera del aula a través de la tutoría individualizada con el alumnado y sus familiares.</a:t>
            </a:r>
          </a:p>
          <a:p>
            <a:pPr algn="just">
              <a:lnSpc>
                <a:spcPts val="4714"/>
              </a:lnSpc>
            </a:pPr>
            <a:r>
              <a:rPr lang="en-US" sz="4714" spc="-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App: crear buen ambiente de trabajo para aumentar el interés y la motivación por el aprendizaje de las asignaturas y resolución de conflictos que puedan surgir.</a:t>
            </a:r>
          </a:p>
          <a:p>
            <a:pPr algn="just">
              <a:lnSpc>
                <a:spcPts val="4714"/>
              </a:lnSpc>
            </a:pPr>
            <a:r>
              <a:rPr lang="en-US" sz="4714" spc="-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Reflexión: la conexión con el alumnado es también importante en el proceso de aprendizaje de nuestro alumnado para que así esté más motivado y muestre más interés.</a:t>
            </a:r>
          </a:p>
          <a:p>
            <a:pPr algn="ctr">
              <a:lnSpc>
                <a:spcPts val="4714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7773" r="0" b="-18827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166539" y="2199303"/>
            <a:ext cx="23678458" cy="1548595"/>
            <a:chOff x="0" y="0"/>
            <a:chExt cx="6236302" cy="40786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236302" cy="407861"/>
            </a:xfrm>
            <a:custGeom>
              <a:avLst/>
              <a:gdLst/>
              <a:ahLst/>
              <a:cxnLst/>
              <a:rect r="r" b="b" t="t" l="l"/>
              <a:pathLst>
                <a:path h="407861" w="6236302">
                  <a:moveTo>
                    <a:pt x="0" y="0"/>
                  </a:moveTo>
                  <a:lnTo>
                    <a:pt x="6236302" y="0"/>
                  </a:lnTo>
                  <a:lnTo>
                    <a:pt x="6236302" y="407861"/>
                  </a:lnTo>
                  <a:lnTo>
                    <a:pt x="0" y="407861"/>
                  </a:lnTo>
                  <a:close/>
                </a:path>
              </a:pathLst>
            </a:custGeom>
            <a:solidFill>
              <a:srgbClr val="A4AD4D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6236302" cy="445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337885">
            <a:off x="14615545" y="309746"/>
            <a:ext cx="3388524" cy="2861891"/>
          </a:xfrm>
          <a:custGeom>
            <a:avLst/>
            <a:gdLst/>
            <a:ahLst/>
            <a:cxnLst/>
            <a:rect r="r" b="b" t="t" l="l"/>
            <a:pathLst>
              <a:path h="2861891" w="3388524">
                <a:moveTo>
                  <a:pt x="0" y="0"/>
                </a:moveTo>
                <a:lnTo>
                  <a:pt x="3388524" y="0"/>
                </a:lnTo>
                <a:lnTo>
                  <a:pt x="3388524" y="2861891"/>
                </a:lnTo>
                <a:lnTo>
                  <a:pt x="0" y="2861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611024">
            <a:off x="162817" y="18807"/>
            <a:ext cx="1997904" cy="2019785"/>
          </a:xfrm>
          <a:custGeom>
            <a:avLst/>
            <a:gdLst/>
            <a:ahLst/>
            <a:cxnLst/>
            <a:rect r="r" b="b" t="t" l="l"/>
            <a:pathLst>
              <a:path h="2019785" w="1997904">
                <a:moveTo>
                  <a:pt x="0" y="0"/>
                </a:moveTo>
                <a:lnTo>
                  <a:pt x="1997904" y="0"/>
                </a:lnTo>
                <a:lnTo>
                  <a:pt x="1997904" y="2019786"/>
                </a:lnTo>
                <a:lnTo>
                  <a:pt x="0" y="20197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860260" y="-139095"/>
            <a:ext cx="2422069" cy="2338398"/>
          </a:xfrm>
          <a:custGeom>
            <a:avLst/>
            <a:gdLst/>
            <a:ahLst/>
            <a:cxnLst/>
            <a:rect r="r" b="b" t="t" l="l"/>
            <a:pathLst>
              <a:path h="2338398" w="2422069">
                <a:moveTo>
                  <a:pt x="0" y="0"/>
                </a:moveTo>
                <a:lnTo>
                  <a:pt x="2422069" y="0"/>
                </a:lnTo>
                <a:lnTo>
                  <a:pt x="2422069" y="2338398"/>
                </a:lnTo>
                <a:lnTo>
                  <a:pt x="0" y="23383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987267" y="0"/>
            <a:ext cx="3291840" cy="3291840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tru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4928504" y="0"/>
                    <a:pt x="6350000" y="1421496"/>
                    <a:pt x="6350000" y="3175000"/>
                  </a:cubicBezTo>
                  <a:cubicBezTo>
                    <a:pt x="6350000" y="4928504"/>
                    <a:pt x="4928504" y="6350000"/>
                    <a:pt x="3175000" y="6350000"/>
                  </a:cubicBezTo>
                  <a:cubicBezTo>
                    <a:pt x="1421496" y="6350000"/>
                    <a:pt x="0" y="4928504"/>
                    <a:pt x="0" y="3175000"/>
                  </a:cubicBezTo>
                  <a:cubicBezTo>
                    <a:pt x="0" y="1421496"/>
                    <a:pt x="1421496" y="0"/>
                    <a:pt x="3175000" y="0"/>
                  </a:cubicBezTo>
                  <a:close/>
                </a:path>
              </a:pathLst>
            </a:custGeom>
            <a:blipFill>
              <a:blip r:embed="rId7"/>
              <a:stretch>
                <a:fillRect l="-38888" t="0" r="-38888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2323538" y="2018328"/>
            <a:ext cx="16027871" cy="155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943100" indent="-971550" lvl="1">
              <a:lnSpc>
                <a:spcPts val="12599"/>
              </a:lnSpc>
              <a:buAutoNum type="arabicPeriod" startAt="1"/>
            </a:pPr>
            <a:r>
              <a:rPr lang="en-US" sz="90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COMPETENCIA EN INNOVACIÓN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64083" y="4078956"/>
            <a:ext cx="17559993" cy="6567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96"/>
              </a:lnSpc>
            </a:pPr>
            <a:r>
              <a:rPr lang="en-US" sz="3996" spc="-7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Objetivos: la mentorización como proceso importante en el desarrollo del docente, desarrollo de proyectos de investigación (Día de la mujer en la ciencia) y programa Erasmus+. Seguimiento de la programación (temporalización, metodologías...) y comunicación con las familias.</a:t>
            </a:r>
          </a:p>
          <a:p>
            <a:pPr algn="just">
              <a:lnSpc>
                <a:spcPts val="3996"/>
              </a:lnSpc>
            </a:pPr>
            <a:r>
              <a:rPr lang="en-US" sz="3996" spc="-7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Fortalezas y áreas de mejora: diferenciar actividades complementarias (obligatorias) y extraescolares (voluntarias). Conocimiento del apoyo académico externo, actividades deportivas que influyen en el bienestar del alumnado, imprescindible para su desarrollo y aprendizaje (hábitos de estudio, disciplina y trabajo en equipo).</a:t>
            </a:r>
          </a:p>
          <a:p>
            <a:pPr algn="just">
              <a:lnSpc>
                <a:spcPts val="3996"/>
              </a:lnSpc>
            </a:pPr>
            <a:r>
              <a:rPr lang="en-US" sz="3996" spc="-7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App: conocer el entorno en el que se mueve nuestro alumnado nos ayudará a comprenderlos mejor y a realizar actividades que sean de aplicación en su día a día. </a:t>
            </a:r>
          </a:p>
          <a:p>
            <a:pPr algn="just">
              <a:lnSpc>
                <a:spcPts val="3996"/>
              </a:lnSpc>
            </a:pPr>
            <a:r>
              <a:rPr lang="en-US" sz="3996" spc="-7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Reflexión: Conocer los tres pilares básicos: cultural (visita a museos), deportivo y social (visitas de ONGs con actividades) como conexión de la escuela con el mundo real que les rodea, es esencial para el desarrollo del alumnado. </a:t>
            </a:r>
          </a:p>
          <a:p>
            <a:pPr algn="ctr">
              <a:lnSpc>
                <a:spcPts val="3996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7773" r="0" b="-18827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250588"/>
            <a:ext cx="2779753" cy="1669010"/>
          </a:xfrm>
          <a:custGeom>
            <a:avLst/>
            <a:gdLst/>
            <a:ahLst/>
            <a:cxnLst/>
            <a:rect r="r" b="b" t="t" l="l"/>
            <a:pathLst>
              <a:path h="1669010" w="2779753">
                <a:moveTo>
                  <a:pt x="0" y="0"/>
                </a:moveTo>
                <a:lnTo>
                  <a:pt x="2779753" y="0"/>
                </a:lnTo>
                <a:lnTo>
                  <a:pt x="2779753" y="1669010"/>
                </a:lnTo>
                <a:lnTo>
                  <a:pt x="0" y="16690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029410" y="1244413"/>
            <a:ext cx="23678458" cy="1548595"/>
            <a:chOff x="0" y="0"/>
            <a:chExt cx="6236302" cy="40786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236302" cy="407861"/>
            </a:xfrm>
            <a:custGeom>
              <a:avLst/>
              <a:gdLst/>
              <a:ahLst/>
              <a:cxnLst/>
              <a:rect r="r" b="b" t="t" l="l"/>
              <a:pathLst>
                <a:path h="407861" w="6236302">
                  <a:moveTo>
                    <a:pt x="0" y="0"/>
                  </a:moveTo>
                  <a:lnTo>
                    <a:pt x="6236302" y="0"/>
                  </a:lnTo>
                  <a:lnTo>
                    <a:pt x="6236302" y="407861"/>
                  </a:lnTo>
                  <a:lnTo>
                    <a:pt x="0" y="407861"/>
                  </a:lnTo>
                  <a:close/>
                </a:path>
              </a:pathLst>
            </a:custGeom>
            <a:solidFill>
              <a:srgbClr val="A4AD4D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6236302" cy="445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5362170" y="2316852"/>
            <a:ext cx="2449889" cy="2350492"/>
          </a:xfrm>
          <a:custGeom>
            <a:avLst/>
            <a:gdLst/>
            <a:ahLst/>
            <a:cxnLst/>
            <a:rect r="r" b="b" t="t" l="l"/>
            <a:pathLst>
              <a:path h="2350492" w="2449889">
                <a:moveTo>
                  <a:pt x="0" y="0"/>
                </a:moveTo>
                <a:lnTo>
                  <a:pt x="2449890" y="0"/>
                </a:lnTo>
                <a:lnTo>
                  <a:pt x="2449890" y="2350492"/>
                </a:lnTo>
                <a:lnTo>
                  <a:pt x="0" y="23504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0" y="1111063"/>
            <a:ext cx="18464360" cy="1104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381847" indent="-690923" lvl="1">
              <a:lnSpc>
                <a:spcPts val="8960"/>
              </a:lnSpc>
              <a:buAutoNum type="arabicPeriod" startAt="1"/>
            </a:pPr>
            <a:r>
              <a:rPr lang="en-US" sz="64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COMPETENCIA DIGITAL DOCENTE Y GESTIÓN ADMINISTRATIVA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37242" y="2215317"/>
            <a:ext cx="1582916" cy="1749079"/>
          </a:xfrm>
          <a:custGeom>
            <a:avLst/>
            <a:gdLst/>
            <a:ahLst/>
            <a:cxnLst/>
            <a:rect r="r" b="b" t="t" l="l"/>
            <a:pathLst>
              <a:path h="1749079" w="1582916">
                <a:moveTo>
                  <a:pt x="0" y="0"/>
                </a:moveTo>
                <a:lnTo>
                  <a:pt x="1582916" y="0"/>
                </a:lnTo>
                <a:lnTo>
                  <a:pt x="1582916" y="1749079"/>
                </a:lnTo>
                <a:lnTo>
                  <a:pt x="0" y="17490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4987267" y="0"/>
            <a:ext cx="3291840" cy="3291840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tru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4928504" y="0"/>
                    <a:pt x="6350000" y="1421496"/>
                    <a:pt x="6350000" y="3175000"/>
                  </a:cubicBezTo>
                  <a:cubicBezTo>
                    <a:pt x="6350000" y="4928504"/>
                    <a:pt x="4928504" y="6350000"/>
                    <a:pt x="3175000" y="6350000"/>
                  </a:cubicBezTo>
                  <a:cubicBezTo>
                    <a:pt x="1421496" y="6350000"/>
                    <a:pt x="0" y="4928504"/>
                    <a:pt x="0" y="3175000"/>
                  </a:cubicBezTo>
                  <a:cubicBezTo>
                    <a:pt x="0" y="1421496"/>
                    <a:pt x="1421496" y="0"/>
                    <a:pt x="3175000" y="0"/>
                  </a:cubicBezTo>
                  <a:close/>
                </a:path>
              </a:pathLst>
            </a:custGeom>
            <a:blipFill>
              <a:blip r:embed="rId7"/>
              <a:stretch>
                <a:fillRect l="-38888" t="0" r="-38888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540720" y="4743544"/>
            <a:ext cx="17490627" cy="570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5000" spc="-1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Objetivos: Plataformas digitales (aula virtual), Raíces, Mediateca de Educamadrid (recursos digitales).</a:t>
            </a:r>
          </a:p>
          <a:p>
            <a:pPr algn="just">
              <a:lnSpc>
                <a:spcPts val="5000"/>
              </a:lnSpc>
            </a:pPr>
            <a:r>
              <a:rPr lang="en-US" sz="5000" spc="-1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Fortalezas y áreas de mejora: Ley de protección de datos y aula virtual educamadrid (tutores, notas, cuaderno profesor, faltas asistencia).</a:t>
            </a:r>
          </a:p>
          <a:p>
            <a:pPr algn="just">
              <a:lnSpc>
                <a:spcPts val="5000"/>
              </a:lnSpc>
            </a:pPr>
            <a:r>
              <a:rPr lang="en-US" sz="5000" spc="-1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App: Comunicación padres (cuaderno Raíces  y correo Educamadrid) y formularios.</a:t>
            </a:r>
          </a:p>
          <a:p>
            <a:pPr algn="just">
              <a:lnSpc>
                <a:spcPts val="5000"/>
              </a:lnSpc>
            </a:pPr>
            <a:r>
              <a:rPr lang="en-US" sz="5000" spc="-1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Reflexión: La formación digital tiene como objetivo mejorar la competencia tecnológica para enfrentarnos al mercado laboral de manera responsable y segura para conseguir mdesafíos del siglo XXI.</a:t>
            </a:r>
          </a:p>
          <a:p>
            <a:pPr algn="ctr">
              <a:lnSpc>
                <a:spcPts val="500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7773" r="0" b="-18827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17225" y="0"/>
            <a:ext cx="2870775" cy="2247578"/>
          </a:xfrm>
          <a:custGeom>
            <a:avLst/>
            <a:gdLst/>
            <a:ahLst/>
            <a:cxnLst/>
            <a:rect r="r" b="b" t="t" l="l"/>
            <a:pathLst>
              <a:path h="2247578" w="2870775">
                <a:moveTo>
                  <a:pt x="0" y="0"/>
                </a:moveTo>
                <a:lnTo>
                  <a:pt x="2870775" y="0"/>
                </a:lnTo>
                <a:lnTo>
                  <a:pt x="2870775" y="2247578"/>
                </a:lnTo>
                <a:lnTo>
                  <a:pt x="0" y="2247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3036293" cy="1557365"/>
          </a:xfrm>
          <a:custGeom>
            <a:avLst/>
            <a:gdLst/>
            <a:ahLst/>
            <a:cxnLst/>
            <a:rect r="r" b="b" t="t" l="l"/>
            <a:pathLst>
              <a:path h="1557365" w="3036293">
                <a:moveTo>
                  <a:pt x="0" y="0"/>
                </a:moveTo>
                <a:lnTo>
                  <a:pt x="3036293" y="0"/>
                </a:lnTo>
                <a:lnTo>
                  <a:pt x="3036293" y="1557365"/>
                </a:lnTo>
                <a:lnTo>
                  <a:pt x="0" y="15573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1222897" y="1557365"/>
            <a:ext cx="23678458" cy="1548595"/>
            <a:chOff x="0" y="0"/>
            <a:chExt cx="6236302" cy="40786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236302" cy="407861"/>
            </a:xfrm>
            <a:custGeom>
              <a:avLst/>
              <a:gdLst/>
              <a:ahLst/>
              <a:cxnLst/>
              <a:rect r="r" b="b" t="t" l="l"/>
              <a:pathLst>
                <a:path h="407861" w="6236302">
                  <a:moveTo>
                    <a:pt x="0" y="0"/>
                  </a:moveTo>
                  <a:lnTo>
                    <a:pt x="6236302" y="0"/>
                  </a:lnTo>
                  <a:lnTo>
                    <a:pt x="6236302" y="407861"/>
                  </a:lnTo>
                  <a:lnTo>
                    <a:pt x="0" y="407861"/>
                  </a:lnTo>
                  <a:close/>
                </a:path>
              </a:pathLst>
            </a:custGeom>
            <a:solidFill>
              <a:srgbClr val="A4AD4D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6236302" cy="445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987267" y="0"/>
            <a:ext cx="3291840" cy="3291840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4928504" y="0"/>
                    <a:pt x="6350000" y="1421496"/>
                    <a:pt x="6350000" y="3175000"/>
                  </a:cubicBezTo>
                  <a:cubicBezTo>
                    <a:pt x="6350000" y="4928504"/>
                    <a:pt x="4928504" y="6350000"/>
                    <a:pt x="3175000" y="6350000"/>
                  </a:cubicBezTo>
                  <a:cubicBezTo>
                    <a:pt x="1421496" y="6350000"/>
                    <a:pt x="0" y="4928504"/>
                    <a:pt x="0" y="3175000"/>
                  </a:cubicBezTo>
                  <a:cubicBezTo>
                    <a:pt x="0" y="1421496"/>
                    <a:pt x="1421496" y="0"/>
                    <a:pt x="3175000" y="0"/>
                  </a:cubicBezTo>
                  <a:close/>
                </a:path>
              </a:pathLst>
            </a:custGeom>
            <a:blipFill>
              <a:blip r:embed="rId5"/>
              <a:stretch>
                <a:fillRect l="-38888" t="0" r="-38888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-264149" y="1414490"/>
            <a:ext cx="19246266" cy="138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748839" indent="-874419" lvl="1">
              <a:lnSpc>
                <a:spcPts val="11340"/>
              </a:lnSpc>
              <a:buAutoNum type="arabicPeriod" startAt="1"/>
            </a:pPr>
            <a:r>
              <a:rPr lang="en-US" sz="81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ESTRATEGIAS DIDÁCTICAS POR ESPECIALIDADES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55064" y="3545220"/>
            <a:ext cx="16380121" cy="6398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97"/>
              </a:lnSpc>
            </a:pPr>
            <a:r>
              <a:rPr lang="en-US" sz="4597" spc="-91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Objetivos:Conocer elementos curriculares (saberes básicos, objetivos, competencias y criterios de evaluación) de LOMLOE y resolver situaciones del día a día del alumnado.</a:t>
            </a:r>
          </a:p>
          <a:p>
            <a:pPr algn="just">
              <a:lnSpc>
                <a:spcPts val="4597"/>
              </a:lnSpc>
            </a:pPr>
            <a:r>
              <a:rPr lang="en-US" sz="4597" spc="-91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Fortalezas y áreas de mejora: cambio en las programaciones de los departamentos (unidad didáctica vs. situaciones de aprendizaje). Obtención de un producto final a través de un trabajo cooperativo guiado teniendo en cuenta la atención a la diversidad (DUA).</a:t>
            </a:r>
          </a:p>
          <a:p>
            <a:pPr algn="just">
              <a:lnSpc>
                <a:spcPts val="4597"/>
              </a:lnSpc>
            </a:pPr>
            <a:r>
              <a:rPr lang="en-US" sz="4597" spc="-91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App: situaciones de aprendizaje según competencias específicas y criterios de evaluación para hacer frente a los retos del siglo XXI y consecución de los ODS.</a:t>
            </a:r>
          </a:p>
          <a:p>
            <a:pPr algn="just">
              <a:lnSpc>
                <a:spcPts val="4597"/>
              </a:lnSpc>
            </a:pPr>
            <a:r>
              <a:rPr lang="en-US" sz="4597" spc="-91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Reflexión: El cambio en la evaluación del alumnado a través de S.A. donde el alumnado es el agente activo de su propio aprendizaje (autonomía, creatividad y motivación) y el profesor guía y supervisa las tareas propuestas (variadas y motivadoras) </a:t>
            </a:r>
          </a:p>
          <a:p>
            <a:pPr algn="ctr">
              <a:lnSpc>
                <a:spcPts val="4597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DAHJVxQJUn0</dc:identifier>
  <dcterms:modified xsi:type="dcterms:W3CDTF">2011-08-01T06:04:30Z</dcterms:modified>
  <cp:revision>1</cp:revision>
  <dc:title>Curso Capacitación Integral Docente</dc:title>
</cp:coreProperties>
</file>