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65" r:id="rId8"/>
    <p:sldId id="263" r:id="rId9"/>
    <p:sldId id="264"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ene" initials="I" lastIdx="1" clrIdx="0">
    <p:extLst>
      <p:ext uri="{19B8F6BF-5375-455C-9EA6-DF929625EA0E}">
        <p15:presenceInfo xmlns:p15="http://schemas.microsoft.com/office/powerpoint/2012/main" userId="Ire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79" autoAdjust="0"/>
    <p:restoredTop sz="94660"/>
  </p:normalViewPr>
  <p:slideViewPr>
    <p:cSldViewPr snapToGrid="0">
      <p:cViewPr varScale="1">
        <p:scale>
          <a:sx n="74" d="100"/>
          <a:sy n="74" d="100"/>
        </p:scale>
        <p:origin x="486" y="72"/>
      </p:cViewPr>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1" Type="http://schemas.openxmlformats.org/officeDocument/2006/relationships/hyperlink" Target="https://www.youtube.com/watch?v=1Ziku4FLka4"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youtube.com/watch?v=1Ziku4FLka4"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19525F-2D8B-45A4-B44B-89A2B7D967B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8B04D188-96F4-4AEB-824C-B03D13966543}">
      <dgm:prSet/>
      <dgm:spPr/>
      <dgm:t>
        <a:bodyPr/>
        <a:lstStyle/>
        <a:p>
          <a:pPr algn="just" rtl="0">
            <a:lnSpc>
              <a:spcPct val="150000"/>
            </a:lnSpc>
          </a:pPr>
          <a:r>
            <a:rPr lang="en-GB" noProof="0" dirty="0" smtClean="0"/>
            <a:t>This topic is relevant to the students because they are going to visit a farm on the 3rd Term. They have been working on it with their Spanish class teacher so they have previous knowledge about farm animals and the noises they make in their mother tongue. We are going to use the calendar to prompt them to tell us about their field trip and a poster that they have used in Spanish to introduce the vocabulary.</a:t>
          </a:r>
          <a:endParaRPr lang="en-GB" noProof="0" dirty="0"/>
        </a:p>
      </dgm:t>
    </dgm:pt>
    <dgm:pt modelId="{74745957-0E79-461E-918E-37BBD868BF33}" type="parTrans" cxnId="{DFDD6B24-4C21-4296-BA01-C59B0E6E7236}">
      <dgm:prSet/>
      <dgm:spPr/>
      <dgm:t>
        <a:bodyPr/>
        <a:lstStyle/>
        <a:p>
          <a:endParaRPr lang="es-ES"/>
        </a:p>
      </dgm:t>
    </dgm:pt>
    <dgm:pt modelId="{AF635867-8E85-4A61-99A8-EB7E2209E869}" type="sibTrans" cxnId="{DFDD6B24-4C21-4296-BA01-C59B0E6E7236}">
      <dgm:prSet/>
      <dgm:spPr/>
      <dgm:t>
        <a:bodyPr/>
        <a:lstStyle/>
        <a:p>
          <a:endParaRPr lang="es-ES"/>
        </a:p>
      </dgm:t>
    </dgm:pt>
    <dgm:pt modelId="{2FB7A6D4-1D18-45D4-99EF-D2BBBD3831FF}" type="pres">
      <dgm:prSet presAssocID="{1C19525F-2D8B-45A4-B44B-89A2B7D967B4}" presName="linear" presStyleCnt="0">
        <dgm:presLayoutVars>
          <dgm:animLvl val="lvl"/>
          <dgm:resizeHandles val="exact"/>
        </dgm:presLayoutVars>
      </dgm:prSet>
      <dgm:spPr/>
      <dgm:t>
        <a:bodyPr/>
        <a:lstStyle/>
        <a:p>
          <a:endParaRPr lang="es-ES"/>
        </a:p>
      </dgm:t>
    </dgm:pt>
    <dgm:pt modelId="{FF5A3F23-1659-46A3-BC2E-3E5A34453672}" type="pres">
      <dgm:prSet presAssocID="{8B04D188-96F4-4AEB-824C-B03D13966543}" presName="parentText" presStyleLbl="node1" presStyleIdx="0" presStyleCnt="1">
        <dgm:presLayoutVars>
          <dgm:chMax val="0"/>
          <dgm:bulletEnabled val="1"/>
        </dgm:presLayoutVars>
      </dgm:prSet>
      <dgm:spPr/>
      <dgm:t>
        <a:bodyPr/>
        <a:lstStyle/>
        <a:p>
          <a:endParaRPr lang="es-ES"/>
        </a:p>
      </dgm:t>
    </dgm:pt>
  </dgm:ptLst>
  <dgm:cxnLst>
    <dgm:cxn modelId="{E89F0C0B-2B92-4B6F-8771-D6C81298B567}" type="presOf" srcId="{8B04D188-96F4-4AEB-824C-B03D13966543}" destId="{FF5A3F23-1659-46A3-BC2E-3E5A34453672}" srcOrd="0" destOrd="0" presId="urn:microsoft.com/office/officeart/2005/8/layout/vList2"/>
    <dgm:cxn modelId="{A51E0068-BD5A-4B96-AF70-24B7897DACD4}" type="presOf" srcId="{1C19525F-2D8B-45A4-B44B-89A2B7D967B4}" destId="{2FB7A6D4-1D18-45D4-99EF-D2BBBD3831FF}" srcOrd="0" destOrd="0" presId="urn:microsoft.com/office/officeart/2005/8/layout/vList2"/>
    <dgm:cxn modelId="{DFDD6B24-4C21-4296-BA01-C59B0E6E7236}" srcId="{1C19525F-2D8B-45A4-B44B-89A2B7D967B4}" destId="{8B04D188-96F4-4AEB-824C-B03D13966543}" srcOrd="0" destOrd="0" parTransId="{74745957-0E79-461E-918E-37BBD868BF33}" sibTransId="{AF635867-8E85-4A61-99A8-EB7E2209E869}"/>
    <dgm:cxn modelId="{05440C83-1A0F-40A2-9CC8-9A334D3EA077}" type="presParOf" srcId="{2FB7A6D4-1D18-45D4-99EF-D2BBBD3831FF}" destId="{FF5A3F23-1659-46A3-BC2E-3E5A3445367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DCDE71-E18A-4E23-8FE8-FF74EB5B9A2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AC7D516F-1756-4DD3-9778-2B83DFF6E61C}">
      <dgm:prSet/>
      <dgm:spPr/>
      <dgm:t>
        <a:bodyPr/>
        <a:lstStyle/>
        <a:p>
          <a:pPr rtl="0"/>
          <a:r>
            <a:rPr lang="en-GB" noProof="0" dirty="0" smtClean="0"/>
            <a:t>Good morning animals!</a:t>
          </a:r>
          <a:endParaRPr lang="en-GB" noProof="0" dirty="0"/>
        </a:p>
      </dgm:t>
    </dgm:pt>
    <dgm:pt modelId="{C842A562-8E2A-4CE7-8432-30995DAE3B5E}" type="parTrans" cxnId="{C15CE0EE-A08A-4B46-A239-6ADA14397BC7}">
      <dgm:prSet/>
      <dgm:spPr/>
      <dgm:t>
        <a:bodyPr/>
        <a:lstStyle/>
        <a:p>
          <a:endParaRPr lang="es-ES"/>
        </a:p>
      </dgm:t>
    </dgm:pt>
    <dgm:pt modelId="{154ACD79-0B4B-4E40-B096-E7D756580876}" type="sibTrans" cxnId="{C15CE0EE-A08A-4B46-A239-6ADA14397BC7}">
      <dgm:prSet/>
      <dgm:spPr/>
      <dgm:t>
        <a:bodyPr/>
        <a:lstStyle/>
        <a:p>
          <a:endParaRPr lang="es-ES"/>
        </a:p>
      </dgm:t>
    </dgm:pt>
    <dgm:pt modelId="{92E61A07-2B0E-4020-96D9-2B1E69A0E0C1}">
      <dgm:prSet/>
      <dgm:spPr/>
      <dgm:t>
        <a:bodyPr/>
        <a:lstStyle/>
        <a:p>
          <a:pPr rtl="0"/>
          <a:r>
            <a:rPr lang="es-ES" dirty="0" smtClean="0"/>
            <a:t>Introduction to the context of the topic.</a:t>
          </a:r>
          <a:endParaRPr lang="es-ES" dirty="0"/>
        </a:p>
      </dgm:t>
    </dgm:pt>
    <dgm:pt modelId="{4B4FC049-F2E0-445B-B6E6-D14DC4D007E9}" type="parTrans" cxnId="{9FE6A0AB-BF3B-43AF-B0F6-6A91760DAE8B}">
      <dgm:prSet/>
      <dgm:spPr/>
      <dgm:t>
        <a:bodyPr/>
        <a:lstStyle/>
        <a:p>
          <a:endParaRPr lang="es-ES"/>
        </a:p>
      </dgm:t>
    </dgm:pt>
    <dgm:pt modelId="{79514CBE-9BBE-4E0C-862C-95AA454FAE1D}" type="sibTrans" cxnId="{9FE6A0AB-BF3B-43AF-B0F6-6A91760DAE8B}">
      <dgm:prSet/>
      <dgm:spPr/>
      <dgm:t>
        <a:bodyPr/>
        <a:lstStyle/>
        <a:p>
          <a:endParaRPr lang="es-ES"/>
        </a:p>
      </dgm:t>
    </dgm:pt>
    <dgm:pt modelId="{669AB055-0A90-4677-ABC3-339DFB48C8C4}">
      <dgm:prSet/>
      <dgm:spPr/>
      <dgm:t>
        <a:bodyPr/>
        <a:lstStyle/>
        <a:p>
          <a:pPr rtl="0"/>
          <a:r>
            <a:rPr lang="es-ES" u="sng" dirty="0" smtClean="0"/>
            <a:t>Hello song</a:t>
          </a:r>
          <a:endParaRPr lang="es-ES" dirty="0"/>
        </a:p>
      </dgm:t>
    </dgm:pt>
    <dgm:pt modelId="{6F8798B4-951E-45E3-9B3F-2F88B111E275}" type="parTrans" cxnId="{5309EDC0-6FE4-4081-ADBF-D49F0EC54064}">
      <dgm:prSet/>
      <dgm:spPr/>
      <dgm:t>
        <a:bodyPr/>
        <a:lstStyle/>
        <a:p>
          <a:endParaRPr lang="es-ES"/>
        </a:p>
      </dgm:t>
    </dgm:pt>
    <dgm:pt modelId="{53212FDC-B605-4695-8E16-C663D5090A0E}" type="sibTrans" cxnId="{5309EDC0-6FE4-4081-ADBF-D49F0EC54064}">
      <dgm:prSet/>
      <dgm:spPr/>
      <dgm:t>
        <a:bodyPr/>
        <a:lstStyle/>
        <a:p>
          <a:endParaRPr lang="es-ES"/>
        </a:p>
      </dgm:t>
    </dgm:pt>
    <dgm:pt modelId="{88BD7D7B-B2DB-4821-9163-539CB62E33DB}">
      <dgm:prSet/>
      <dgm:spPr/>
      <dgm:t>
        <a:bodyPr/>
        <a:lstStyle/>
        <a:p>
          <a:pPr rtl="0"/>
          <a:r>
            <a:rPr lang="en-GB" dirty="0" smtClean="0"/>
            <a:t>“Good Morning, Mr Rooster” by Super Simple Songs: 			</a:t>
          </a:r>
          <a:r>
            <a:rPr lang="en-GB" u="sng" dirty="0" smtClean="0">
              <a:hlinkClick xmlns:r="http://schemas.openxmlformats.org/officeDocument/2006/relationships" r:id="rId1"/>
            </a:rPr>
            <a:t>https://www.youtube.com/watch?v=1Ziku4FLka4</a:t>
          </a:r>
          <a:endParaRPr lang="es-ES" dirty="0"/>
        </a:p>
      </dgm:t>
    </dgm:pt>
    <dgm:pt modelId="{F899AD6B-FEBE-4030-9093-5FB48E383989}" type="parTrans" cxnId="{8444F7D5-6009-4F69-BB18-D7688B3C2516}">
      <dgm:prSet/>
      <dgm:spPr/>
      <dgm:t>
        <a:bodyPr/>
        <a:lstStyle/>
        <a:p>
          <a:endParaRPr lang="es-ES"/>
        </a:p>
      </dgm:t>
    </dgm:pt>
    <dgm:pt modelId="{9C955D86-BDE2-4A8B-9373-A166C839E8C9}" type="sibTrans" cxnId="{8444F7D5-6009-4F69-BB18-D7688B3C2516}">
      <dgm:prSet/>
      <dgm:spPr/>
      <dgm:t>
        <a:bodyPr/>
        <a:lstStyle/>
        <a:p>
          <a:endParaRPr lang="es-ES"/>
        </a:p>
      </dgm:t>
    </dgm:pt>
    <dgm:pt modelId="{395D3A44-1175-48BD-B82C-AFB04AE496CC}">
      <dgm:prSet/>
      <dgm:spPr/>
      <dgm:t>
        <a:bodyPr/>
        <a:lstStyle/>
        <a:p>
          <a:pPr rtl="0"/>
          <a:r>
            <a:rPr lang="en-GB" u="sng" dirty="0" smtClean="0"/>
            <a:t>Getting settled</a:t>
          </a:r>
          <a:endParaRPr lang="es-ES" dirty="0"/>
        </a:p>
      </dgm:t>
    </dgm:pt>
    <dgm:pt modelId="{60F40DFC-349C-4837-A1A4-623C5CB99A72}" type="parTrans" cxnId="{FDDACEBD-9673-499C-B8FD-085BF6D004B8}">
      <dgm:prSet/>
      <dgm:spPr/>
      <dgm:t>
        <a:bodyPr/>
        <a:lstStyle/>
        <a:p>
          <a:endParaRPr lang="es-ES"/>
        </a:p>
      </dgm:t>
    </dgm:pt>
    <dgm:pt modelId="{6EC46729-88A0-4CB8-A18D-DA3E73D5715B}" type="sibTrans" cxnId="{FDDACEBD-9673-499C-B8FD-085BF6D004B8}">
      <dgm:prSet/>
      <dgm:spPr/>
      <dgm:t>
        <a:bodyPr/>
        <a:lstStyle/>
        <a:p>
          <a:endParaRPr lang="es-ES"/>
        </a:p>
      </dgm:t>
    </dgm:pt>
    <dgm:pt modelId="{443DEBBF-7A46-4026-B1D6-1A70610456AF}">
      <dgm:prSet/>
      <dgm:spPr/>
      <dgm:t>
        <a:bodyPr/>
        <a:lstStyle/>
        <a:p>
          <a:pPr rtl="0"/>
          <a:r>
            <a:rPr lang="en-GB" dirty="0" smtClean="0"/>
            <a:t>We take the five finger-puppets of the animals from the previous song, and we make an adaptation of the song naming all the animals and their noises.</a:t>
          </a:r>
          <a:endParaRPr lang="es-ES" dirty="0"/>
        </a:p>
      </dgm:t>
    </dgm:pt>
    <dgm:pt modelId="{0A095144-75E1-43D5-90B6-45F5014C281B}" type="parTrans" cxnId="{71DC0264-D233-49AE-8E09-9004E32472F9}">
      <dgm:prSet/>
      <dgm:spPr/>
      <dgm:t>
        <a:bodyPr/>
        <a:lstStyle/>
        <a:p>
          <a:endParaRPr lang="es-ES"/>
        </a:p>
      </dgm:t>
    </dgm:pt>
    <dgm:pt modelId="{883B3117-D666-45DC-BBC2-EE99B7D64076}" type="sibTrans" cxnId="{71DC0264-D233-49AE-8E09-9004E32472F9}">
      <dgm:prSet/>
      <dgm:spPr/>
      <dgm:t>
        <a:bodyPr/>
        <a:lstStyle/>
        <a:p>
          <a:endParaRPr lang="es-ES"/>
        </a:p>
      </dgm:t>
    </dgm:pt>
    <dgm:pt modelId="{C332C25A-EC2C-4873-8C09-6B5636D18B63}">
      <dgm:prSet/>
      <dgm:spPr/>
      <dgm:t>
        <a:bodyPr/>
        <a:lstStyle/>
        <a:p>
          <a:pPr rtl="0"/>
          <a:r>
            <a:rPr lang="es-ES" u="sng" dirty="0" smtClean="0"/>
            <a:t>Storytelling</a:t>
          </a:r>
          <a:endParaRPr lang="es-ES" dirty="0"/>
        </a:p>
      </dgm:t>
    </dgm:pt>
    <dgm:pt modelId="{5384BEFB-28E1-4AEE-B00E-F78ED3D7594A}" type="parTrans" cxnId="{DF2E97E4-7B75-487C-A3D7-FFEA15FB0DB0}">
      <dgm:prSet/>
      <dgm:spPr/>
      <dgm:t>
        <a:bodyPr/>
        <a:lstStyle/>
        <a:p>
          <a:endParaRPr lang="es-ES"/>
        </a:p>
      </dgm:t>
    </dgm:pt>
    <dgm:pt modelId="{5D1D6FE6-1D54-472F-94E9-D966B2CB9AE1}" type="sibTrans" cxnId="{DF2E97E4-7B75-487C-A3D7-FFEA15FB0DB0}">
      <dgm:prSet/>
      <dgm:spPr/>
      <dgm:t>
        <a:bodyPr/>
        <a:lstStyle/>
        <a:p>
          <a:endParaRPr lang="es-ES"/>
        </a:p>
      </dgm:t>
    </dgm:pt>
    <dgm:pt modelId="{DF62E35D-C959-4C2F-B99A-1E82A57C8018}">
      <dgm:prSet/>
      <dgm:spPr/>
      <dgm:t>
        <a:bodyPr/>
        <a:lstStyle/>
        <a:p>
          <a:pPr rtl="0"/>
          <a:r>
            <a:rPr lang="en-GB" b="0" dirty="0" smtClean="0"/>
            <a:t>Storybook: Finger puppet friends. </a:t>
          </a:r>
          <a:r>
            <a:rPr lang="en-GB" b="0" i="1" dirty="0" smtClean="0"/>
            <a:t>Farmyard animals</a:t>
          </a:r>
          <a:r>
            <a:rPr lang="en-GB" b="0" dirty="0" smtClean="0"/>
            <a:t>. By Karen Hayes. Meadow kids.</a:t>
          </a:r>
          <a:endParaRPr lang="es-ES" b="0" dirty="0"/>
        </a:p>
      </dgm:t>
    </dgm:pt>
    <dgm:pt modelId="{4BC2F932-8A54-47DF-B895-7A83D7858F14}" type="parTrans" cxnId="{3563E99F-95BD-4690-A68D-15DAC67BF0C1}">
      <dgm:prSet/>
      <dgm:spPr/>
      <dgm:t>
        <a:bodyPr/>
        <a:lstStyle/>
        <a:p>
          <a:endParaRPr lang="es-ES"/>
        </a:p>
      </dgm:t>
    </dgm:pt>
    <dgm:pt modelId="{0C2183A7-FF47-4B8F-A54C-7E8D8A69FFD2}" type="sibTrans" cxnId="{3563E99F-95BD-4690-A68D-15DAC67BF0C1}">
      <dgm:prSet/>
      <dgm:spPr/>
      <dgm:t>
        <a:bodyPr/>
        <a:lstStyle/>
        <a:p>
          <a:endParaRPr lang="es-ES"/>
        </a:p>
      </dgm:t>
    </dgm:pt>
    <dgm:pt modelId="{0543872F-C647-48E8-B906-9BE80B249F01}">
      <dgm:prSet/>
      <dgm:spPr/>
      <dgm:t>
        <a:bodyPr/>
        <a:lstStyle/>
        <a:p>
          <a:pPr rtl="0"/>
          <a:r>
            <a:rPr lang="es-ES" u="sng" dirty="0" smtClean="0"/>
            <a:t>Follow-up</a:t>
          </a:r>
          <a:endParaRPr lang="es-ES" dirty="0"/>
        </a:p>
      </dgm:t>
    </dgm:pt>
    <dgm:pt modelId="{5B3EEF7E-604D-4960-B983-661D69CE9967}" type="parTrans" cxnId="{770F6C8D-165B-45AB-B272-58195F9A2D5B}">
      <dgm:prSet/>
      <dgm:spPr/>
      <dgm:t>
        <a:bodyPr/>
        <a:lstStyle/>
        <a:p>
          <a:endParaRPr lang="es-ES"/>
        </a:p>
      </dgm:t>
    </dgm:pt>
    <dgm:pt modelId="{89F3D9F1-16BB-4581-92FD-4FC669DCB56F}" type="sibTrans" cxnId="{770F6C8D-165B-45AB-B272-58195F9A2D5B}">
      <dgm:prSet/>
      <dgm:spPr/>
      <dgm:t>
        <a:bodyPr/>
        <a:lstStyle/>
        <a:p>
          <a:endParaRPr lang="es-ES"/>
        </a:p>
      </dgm:t>
    </dgm:pt>
    <dgm:pt modelId="{FDF9BE78-F3D9-4407-A272-2A850BA6B95A}">
      <dgm:prSet/>
      <dgm:spPr/>
      <dgm:t>
        <a:bodyPr/>
        <a:lstStyle/>
        <a:p>
          <a:pPr rtl="0"/>
          <a:r>
            <a:rPr lang="es-ES" dirty="0" smtClean="0"/>
            <a:t>Guessing-miming game.</a:t>
          </a:r>
          <a:endParaRPr lang="es-ES" dirty="0"/>
        </a:p>
      </dgm:t>
    </dgm:pt>
    <dgm:pt modelId="{4906088B-2A44-4A14-9481-75118AE2AE66}" type="parTrans" cxnId="{BDB5EACA-004B-48A1-92CC-43BFA5E89351}">
      <dgm:prSet/>
      <dgm:spPr/>
      <dgm:t>
        <a:bodyPr/>
        <a:lstStyle/>
        <a:p>
          <a:endParaRPr lang="es-ES"/>
        </a:p>
      </dgm:t>
    </dgm:pt>
    <dgm:pt modelId="{CABE18CC-158C-4F09-850B-D055B335119C}" type="sibTrans" cxnId="{BDB5EACA-004B-48A1-92CC-43BFA5E89351}">
      <dgm:prSet/>
      <dgm:spPr/>
      <dgm:t>
        <a:bodyPr/>
        <a:lstStyle/>
        <a:p>
          <a:endParaRPr lang="es-ES"/>
        </a:p>
      </dgm:t>
    </dgm:pt>
    <dgm:pt modelId="{0E81D70A-D42B-4F8D-85D6-EE1AE30B0BE7}">
      <dgm:prSet/>
      <dgm:spPr/>
      <dgm:t>
        <a:bodyPr/>
        <a:lstStyle/>
        <a:p>
          <a:pPr rtl="0"/>
          <a:r>
            <a:rPr lang="es-ES" u="sng" dirty="0" smtClean="0"/>
            <a:t>Wrap-up</a:t>
          </a:r>
          <a:endParaRPr lang="es-ES" dirty="0"/>
        </a:p>
      </dgm:t>
    </dgm:pt>
    <dgm:pt modelId="{605B19E2-1EC0-4EF9-9040-42C7070863BA}" type="parTrans" cxnId="{55E83EA1-A1EC-4681-917D-EEBA1CBE5D71}">
      <dgm:prSet/>
      <dgm:spPr/>
      <dgm:t>
        <a:bodyPr/>
        <a:lstStyle/>
        <a:p>
          <a:endParaRPr lang="es-ES"/>
        </a:p>
      </dgm:t>
    </dgm:pt>
    <dgm:pt modelId="{964539B2-7A16-4F1A-91FE-78933980A388}" type="sibTrans" cxnId="{55E83EA1-A1EC-4681-917D-EEBA1CBE5D71}">
      <dgm:prSet/>
      <dgm:spPr/>
      <dgm:t>
        <a:bodyPr/>
        <a:lstStyle/>
        <a:p>
          <a:endParaRPr lang="es-ES"/>
        </a:p>
      </dgm:t>
    </dgm:pt>
    <dgm:pt modelId="{4EEE2E83-9EDF-4F19-B5EE-63DA1DDC90D7}" type="pres">
      <dgm:prSet presAssocID="{45DCDE71-E18A-4E23-8FE8-FF74EB5B9A27}" presName="linear" presStyleCnt="0">
        <dgm:presLayoutVars>
          <dgm:animLvl val="lvl"/>
          <dgm:resizeHandles val="exact"/>
        </dgm:presLayoutVars>
      </dgm:prSet>
      <dgm:spPr/>
      <dgm:t>
        <a:bodyPr/>
        <a:lstStyle/>
        <a:p>
          <a:endParaRPr lang="es-ES"/>
        </a:p>
      </dgm:t>
    </dgm:pt>
    <dgm:pt modelId="{48031E64-00F0-4F14-A9FF-AF38AECADB28}" type="pres">
      <dgm:prSet presAssocID="{AC7D516F-1756-4DD3-9778-2B83DFF6E61C}" presName="parentText" presStyleLbl="node1" presStyleIdx="0" presStyleCnt="6">
        <dgm:presLayoutVars>
          <dgm:chMax val="0"/>
          <dgm:bulletEnabled val="1"/>
        </dgm:presLayoutVars>
      </dgm:prSet>
      <dgm:spPr/>
      <dgm:t>
        <a:bodyPr/>
        <a:lstStyle/>
        <a:p>
          <a:endParaRPr lang="es-ES"/>
        </a:p>
      </dgm:t>
    </dgm:pt>
    <dgm:pt modelId="{4DCB6865-8719-4369-85FC-04CB5CC8E5AA}" type="pres">
      <dgm:prSet presAssocID="{AC7D516F-1756-4DD3-9778-2B83DFF6E61C}" presName="childText" presStyleLbl="revTx" presStyleIdx="0" presStyleCnt="5">
        <dgm:presLayoutVars>
          <dgm:bulletEnabled val="1"/>
        </dgm:presLayoutVars>
      </dgm:prSet>
      <dgm:spPr/>
      <dgm:t>
        <a:bodyPr/>
        <a:lstStyle/>
        <a:p>
          <a:endParaRPr lang="es-ES"/>
        </a:p>
      </dgm:t>
    </dgm:pt>
    <dgm:pt modelId="{A0883A15-E162-4AC4-842F-106ABC5D2C2E}" type="pres">
      <dgm:prSet presAssocID="{669AB055-0A90-4677-ABC3-339DFB48C8C4}" presName="parentText" presStyleLbl="node1" presStyleIdx="1" presStyleCnt="6">
        <dgm:presLayoutVars>
          <dgm:chMax val="0"/>
          <dgm:bulletEnabled val="1"/>
        </dgm:presLayoutVars>
      </dgm:prSet>
      <dgm:spPr/>
      <dgm:t>
        <a:bodyPr/>
        <a:lstStyle/>
        <a:p>
          <a:endParaRPr lang="es-ES"/>
        </a:p>
      </dgm:t>
    </dgm:pt>
    <dgm:pt modelId="{A2821F0E-C466-4842-8841-E9EB0C49C37F}" type="pres">
      <dgm:prSet presAssocID="{669AB055-0A90-4677-ABC3-339DFB48C8C4}" presName="childText" presStyleLbl="revTx" presStyleIdx="1" presStyleCnt="5">
        <dgm:presLayoutVars>
          <dgm:bulletEnabled val="1"/>
        </dgm:presLayoutVars>
      </dgm:prSet>
      <dgm:spPr/>
      <dgm:t>
        <a:bodyPr/>
        <a:lstStyle/>
        <a:p>
          <a:endParaRPr lang="es-ES"/>
        </a:p>
      </dgm:t>
    </dgm:pt>
    <dgm:pt modelId="{0CEFD8B9-47C9-40A4-A400-21BDADEB61D7}" type="pres">
      <dgm:prSet presAssocID="{395D3A44-1175-48BD-B82C-AFB04AE496CC}" presName="parentText" presStyleLbl="node1" presStyleIdx="2" presStyleCnt="6">
        <dgm:presLayoutVars>
          <dgm:chMax val="0"/>
          <dgm:bulletEnabled val="1"/>
        </dgm:presLayoutVars>
      </dgm:prSet>
      <dgm:spPr/>
      <dgm:t>
        <a:bodyPr/>
        <a:lstStyle/>
        <a:p>
          <a:endParaRPr lang="es-ES"/>
        </a:p>
      </dgm:t>
    </dgm:pt>
    <dgm:pt modelId="{FFE2B076-6E6B-4E55-BEDE-0B0E6C6FD9AA}" type="pres">
      <dgm:prSet presAssocID="{395D3A44-1175-48BD-B82C-AFB04AE496CC}" presName="childText" presStyleLbl="revTx" presStyleIdx="2" presStyleCnt="5">
        <dgm:presLayoutVars>
          <dgm:bulletEnabled val="1"/>
        </dgm:presLayoutVars>
      </dgm:prSet>
      <dgm:spPr/>
      <dgm:t>
        <a:bodyPr/>
        <a:lstStyle/>
        <a:p>
          <a:endParaRPr lang="es-ES"/>
        </a:p>
      </dgm:t>
    </dgm:pt>
    <dgm:pt modelId="{CED46F5F-950B-4E2E-AD25-1118A0DA4150}" type="pres">
      <dgm:prSet presAssocID="{C332C25A-EC2C-4873-8C09-6B5636D18B63}" presName="parentText" presStyleLbl="node1" presStyleIdx="3" presStyleCnt="6">
        <dgm:presLayoutVars>
          <dgm:chMax val="0"/>
          <dgm:bulletEnabled val="1"/>
        </dgm:presLayoutVars>
      </dgm:prSet>
      <dgm:spPr/>
      <dgm:t>
        <a:bodyPr/>
        <a:lstStyle/>
        <a:p>
          <a:endParaRPr lang="es-ES"/>
        </a:p>
      </dgm:t>
    </dgm:pt>
    <dgm:pt modelId="{3686FF63-812F-4584-BC50-8559672F7D46}" type="pres">
      <dgm:prSet presAssocID="{C332C25A-EC2C-4873-8C09-6B5636D18B63}" presName="childText" presStyleLbl="revTx" presStyleIdx="3" presStyleCnt="5">
        <dgm:presLayoutVars>
          <dgm:bulletEnabled val="1"/>
        </dgm:presLayoutVars>
      </dgm:prSet>
      <dgm:spPr/>
      <dgm:t>
        <a:bodyPr/>
        <a:lstStyle/>
        <a:p>
          <a:endParaRPr lang="es-ES"/>
        </a:p>
      </dgm:t>
    </dgm:pt>
    <dgm:pt modelId="{A301C7F1-CA13-4CEF-BE32-D0D2CC959E73}" type="pres">
      <dgm:prSet presAssocID="{0543872F-C647-48E8-B906-9BE80B249F01}" presName="parentText" presStyleLbl="node1" presStyleIdx="4" presStyleCnt="6">
        <dgm:presLayoutVars>
          <dgm:chMax val="0"/>
          <dgm:bulletEnabled val="1"/>
        </dgm:presLayoutVars>
      </dgm:prSet>
      <dgm:spPr/>
      <dgm:t>
        <a:bodyPr/>
        <a:lstStyle/>
        <a:p>
          <a:endParaRPr lang="es-ES"/>
        </a:p>
      </dgm:t>
    </dgm:pt>
    <dgm:pt modelId="{4BB70D17-5BA6-4ADF-A3E6-7F93B93CEBB9}" type="pres">
      <dgm:prSet presAssocID="{0543872F-C647-48E8-B906-9BE80B249F01}" presName="childText" presStyleLbl="revTx" presStyleIdx="4" presStyleCnt="5">
        <dgm:presLayoutVars>
          <dgm:bulletEnabled val="1"/>
        </dgm:presLayoutVars>
      </dgm:prSet>
      <dgm:spPr/>
      <dgm:t>
        <a:bodyPr/>
        <a:lstStyle/>
        <a:p>
          <a:endParaRPr lang="es-ES"/>
        </a:p>
      </dgm:t>
    </dgm:pt>
    <dgm:pt modelId="{8768DC80-F719-414F-9623-E6F3EDAE5C18}" type="pres">
      <dgm:prSet presAssocID="{0E81D70A-D42B-4F8D-85D6-EE1AE30B0BE7}" presName="parentText" presStyleLbl="node1" presStyleIdx="5" presStyleCnt="6">
        <dgm:presLayoutVars>
          <dgm:chMax val="0"/>
          <dgm:bulletEnabled val="1"/>
        </dgm:presLayoutVars>
      </dgm:prSet>
      <dgm:spPr/>
      <dgm:t>
        <a:bodyPr/>
        <a:lstStyle/>
        <a:p>
          <a:endParaRPr lang="es-ES"/>
        </a:p>
      </dgm:t>
    </dgm:pt>
  </dgm:ptLst>
  <dgm:cxnLst>
    <dgm:cxn modelId="{D4417AE9-C92A-4A31-A741-2CA17A05F3AC}" type="presOf" srcId="{AC7D516F-1756-4DD3-9778-2B83DFF6E61C}" destId="{48031E64-00F0-4F14-A9FF-AF38AECADB28}" srcOrd="0" destOrd="0" presId="urn:microsoft.com/office/officeart/2005/8/layout/vList2"/>
    <dgm:cxn modelId="{03E15D41-9CF9-487D-BF43-4235733FADEA}" type="presOf" srcId="{FDF9BE78-F3D9-4407-A272-2A850BA6B95A}" destId="{4BB70D17-5BA6-4ADF-A3E6-7F93B93CEBB9}" srcOrd="0" destOrd="0" presId="urn:microsoft.com/office/officeart/2005/8/layout/vList2"/>
    <dgm:cxn modelId="{BDB5EACA-004B-48A1-92CC-43BFA5E89351}" srcId="{0543872F-C647-48E8-B906-9BE80B249F01}" destId="{FDF9BE78-F3D9-4407-A272-2A850BA6B95A}" srcOrd="0" destOrd="0" parTransId="{4906088B-2A44-4A14-9481-75118AE2AE66}" sibTransId="{CABE18CC-158C-4F09-850B-D055B335119C}"/>
    <dgm:cxn modelId="{9858AB48-BDB4-40B2-88FB-40ED70046B67}" type="presOf" srcId="{0E81D70A-D42B-4F8D-85D6-EE1AE30B0BE7}" destId="{8768DC80-F719-414F-9623-E6F3EDAE5C18}" srcOrd="0" destOrd="0" presId="urn:microsoft.com/office/officeart/2005/8/layout/vList2"/>
    <dgm:cxn modelId="{64A7340A-B7F9-4A0C-8ECC-CD758C01FBCD}" type="presOf" srcId="{DF62E35D-C959-4C2F-B99A-1E82A57C8018}" destId="{3686FF63-812F-4584-BC50-8559672F7D46}" srcOrd="0" destOrd="0" presId="urn:microsoft.com/office/officeart/2005/8/layout/vList2"/>
    <dgm:cxn modelId="{F0C89216-F722-408E-AD19-77F41E14C4CD}" type="presOf" srcId="{669AB055-0A90-4677-ABC3-339DFB48C8C4}" destId="{A0883A15-E162-4AC4-842F-106ABC5D2C2E}" srcOrd="0" destOrd="0" presId="urn:microsoft.com/office/officeart/2005/8/layout/vList2"/>
    <dgm:cxn modelId="{1D875187-6019-40B9-8DB5-380610EE6754}" type="presOf" srcId="{92E61A07-2B0E-4020-96D9-2B1E69A0E0C1}" destId="{4DCB6865-8719-4369-85FC-04CB5CC8E5AA}" srcOrd="0" destOrd="0" presId="urn:microsoft.com/office/officeart/2005/8/layout/vList2"/>
    <dgm:cxn modelId="{C419C052-E5CB-4E78-A2F7-7F3C94D72FC5}" type="presOf" srcId="{443DEBBF-7A46-4026-B1D6-1A70610456AF}" destId="{FFE2B076-6E6B-4E55-BEDE-0B0E6C6FD9AA}" srcOrd="0" destOrd="0" presId="urn:microsoft.com/office/officeart/2005/8/layout/vList2"/>
    <dgm:cxn modelId="{D10D123F-DA7B-4D6A-9BF9-F6C29070A967}" type="presOf" srcId="{0543872F-C647-48E8-B906-9BE80B249F01}" destId="{A301C7F1-CA13-4CEF-BE32-D0D2CC959E73}" srcOrd="0" destOrd="0" presId="urn:microsoft.com/office/officeart/2005/8/layout/vList2"/>
    <dgm:cxn modelId="{3673E8FB-3955-4B39-9313-6DD587139AD6}" type="presOf" srcId="{88BD7D7B-B2DB-4821-9163-539CB62E33DB}" destId="{A2821F0E-C466-4842-8841-E9EB0C49C37F}" srcOrd="0" destOrd="0" presId="urn:microsoft.com/office/officeart/2005/8/layout/vList2"/>
    <dgm:cxn modelId="{8444F7D5-6009-4F69-BB18-D7688B3C2516}" srcId="{669AB055-0A90-4677-ABC3-339DFB48C8C4}" destId="{88BD7D7B-B2DB-4821-9163-539CB62E33DB}" srcOrd="0" destOrd="0" parTransId="{F899AD6B-FEBE-4030-9093-5FB48E383989}" sibTransId="{9C955D86-BDE2-4A8B-9373-A166C839E8C9}"/>
    <dgm:cxn modelId="{C15CE0EE-A08A-4B46-A239-6ADA14397BC7}" srcId="{45DCDE71-E18A-4E23-8FE8-FF74EB5B9A27}" destId="{AC7D516F-1756-4DD3-9778-2B83DFF6E61C}" srcOrd="0" destOrd="0" parTransId="{C842A562-8E2A-4CE7-8432-30995DAE3B5E}" sibTransId="{154ACD79-0B4B-4E40-B096-E7D756580876}"/>
    <dgm:cxn modelId="{770F6C8D-165B-45AB-B272-58195F9A2D5B}" srcId="{45DCDE71-E18A-4E23-8FE8-FF74EB5B9A27}" destId="{0543872F-C647-48E8-B906-9BE80B249F01}" srcOrd="4" destOrd="0" parTransId="{5B3EEF7E-604D-4960-B983-661D69CE9967}" sibTransId="{89F3D9F1-16BB-4581-92FD-4FC669DCB56F}"/>
    <dgm:cxn modelId="{71DC0264-D233-49AE-8E09-9004E32472F9}" srcId="{395D3A44-1175-48BD-B82C-AFB04AE496CC}" destId="{443DEBBF-7A46-4026-B1D6-1A70610456AF}" srcOrd="0" destOrd="0" parTransId="{0A095144-75E1-43D5-90B6-45F5014C281B}" sibTransId="{883B3117-D666-45DC-BBC2-EE99B7D64076}"/>
    <dgm:cxn modelId="{5309EDC0-6FE4-4081-ADBF-D49F0EC54064}" srcId="{45DCDE71-E18A-4E23-8FE8-FF74EB5B9A27}" destId="{669AB055-0A90-4677-ABC3-339DFB48C8C4}" srcOrd="1" destOrd="0" parTransId="{6F8798B4-951E-45E3-9B3F-2F88B111E275}" sibTransId="{53212FDC-B605-4695-8E16-C663D5090A0E}"/>
    <dgm:cxn modelId="{E7FE323E-BCCD-4189-AD36-F04044B78D4E}" type="presOf" srcId="{C332C25A-EC2C-4873-8C09-6B5636D18B63}" destId="{CED46F5F-950B-4E2E-AD25-1118A0DA4150}" srcOrd="0" destOrd="0" presId="urn:microsoft.com/office/officeart/2005/8/layout/vList2"/>
    <dgm:cxn modelId="{9FE6A0AB-BF3B-43AF-B0F6-6A91760DAE8B}" srcId="{AC7D516F-1756-4DD3-9778-2B83DFF6E61C}" destId="{92E61A07-2B0E-4020-96D9-2B1E69A0E0C1}" srcOrd="0" destOrd="0" parTransId="{4B4FC049-F2E0-445B-B6E6-D14DC4D007E9}" sibTransId="{79514CBE-9BBE-4E0C-862C-95AA454FAE1D}"/>
    <dgm:cxn modelId="{DF2E97E4-7B75-487C-A3D7-FFEA15FB0DB0}" srcId="{45DCDE71-E18A-4E23-8FE8-FF74EB5B9A27}" destId="{C332C25A-EC2C-4873-8C09-6B5636D18B63}" srcOrd="3" destOrd="0" parTransId="{5384BEFB-28E1-4AEE-B00E-F78ED3D7594A}" sibTransId="{5D1D6FE6-1D54-472F-94E9-D966B2CB9AE1}"/>
    <dgm:cxn modelId="{F2F9B9A9-C885-420D-952E-FCA3BEF0AD77}" type="presOf" srcId="{45DCDE71-E18A-4E23-8FE8-FF74EB5B9A27}" destId="{4EEE2E83-9EDF-4F19-B5EE-63DA1DDC90D7}" srcOrd="0" destOrd="0" presId="urn:microsoft.com/office/officeart/2005/8/layout/vList2"/>
    <dgm:cxn modelId="{3563E99F-95BD-4690-A68D-15DAC67BF0C1}" srcId="{C332C25A-EC2C-4873-8C09-6B5636D18B63}" destId="{DF62E35D-C959-4C2F-B99A-1E82A57C8018}" srcOrd="0" destOrd="0" parTransId="{4BC2F932-8A54-47DF-B895-7A83D7858F14}" sibTransId="{0C2183A7-FF47-4B8F-A54C-7E8D8A69FFD2}"/>
    <dgm:cxn modelId="{3F0CF520-8FFB-4981-A4E7-833966E2402F}" type="presOf" srcId="{395D3A44-1175-48BD-B82C-AFB04AE496CC}" destId="{0CEFD8B9-47C9-40A4-A400-21BDADEB61D7}" srcOrd="0" destOrd="0" presId="urn:microsoft.com/office/officeart/2005/8/layout/vList2"/>
    <dgm:cxn modelId="{FDDACEBD-9673-499C-B8FD-085BF6D004B8}" srcId="{45DCDE71-E18A-4E23-8FE8-FF74EB5B9A27}" destId="{395D3A44-1175-48BD-B82C-AFB04AE496CC}" srcOrd="2" destOrd="0" parTransId="{60F40DFC-349C-4837-A1A4-623C5CB99A72}" sibTransId="{6EC46729-88A0-4CB8-A18D-DA3E73D5715B}"/>
    <dgm:cxn modelId="{55E83EA1-A1EC-4681-917D-EEBA1CBE5D71}" srcId="{45DCDE71-E18A-4E23-8FE8-FF74EB5B9A27}" destId="{0E81D70A-D42B-4F8D-85D6-EE1AE30B0BE7}" srcOrd="5" destOrd="0" parTransId="{605B19E2-1EC0-4EF9-9040-42C7070863BA}" sibTransId="{964539B2-7A16-4F1A-91FE-78933980A388}"/>
    <dgm:cxn modelId="{26750AA2-59A7-4D52-9DE6-FFBD452402D9}" type="presParOf" srcId="{4EEE2E83-9EDF-4F19-B5EE-63DA1DDC90D7}" destId="{48031E64-00F0-4F14-A9FF-AF38AECADB28}" srcOrd="0" destOrd="0" presId="urn:microsoft.com/office/officeart/2005/8/layout/vList2"/>
    <dgm:cxn modelId="{D123E48E-BC4B-4CB2-A642-83D73EA61F9D}" type="presParOf" srcId="{4EEE2E83-9EDF-4F19-B5EE-63DA1DDC90D7}" destId="{4DCB6865-8719-4369-85FC-04CB5CC8E5AA}" srcOrd="1" destOrd="0" presId="urn:microsoft.com/office/officeart/2005/8/layout/vList2"/>
    <dgm:cxn modelId="{A23F3A06-30F6-480A-872B-EA80E2AB65DB}" type="presParOf" srcId="{4EEE2E83-9EDF-4F19-B5EE-63DA1DDC90D7}" destId="{A0883A15-E162-4AC4-842F-106ABC5D2C2E}" srcOrd="2" destOrd="0" presId="urn:microsoft.com/office/officeart/2005/8/layout/vList2"/>
    <dgm:cxn modelId="{C8ABF17D-6277-4233-BA29-5C73945567BC}" type="presParOf" srcId="{4EEE2E83-9EDF-4F19-B5EE-63DA1DDC90D7}" destId="{A2821F0E-C466-4842-8841-E9EB0C49C37F}" srcOrd="3" destOrd="0" presId="urn:microsoft.com/office/officeart/2005/8/layout/vList2"/>
    <dgm:cxn modelId="{6CB8CB0E-D977-4B19-860E-05328924BA30}" type="presParOf" srcId="{4EEE2E83-9EDF-4F19-B5EE-63DA1DDC90D7}" destId="{0CEFD8B9-47C9-40A4-A400-21BDADEB61D7}" srcOrd="4" destOrd="0" presId="urn:microsoft.com/office/officeart/2005/8/layout/vList2"/>
    <dgm:cxn modelId="{9F53D262-3837-4ABA-B1D6-37A306E9A1F4}" type="presParOf" srcId="{4EEE2E83-9EDF-4F19-B5EE-63DA1DDC90D7}" destId="{FFE2B076-6E6B-4E55-BEDE-0B0E6C6FD9AA}" srcOrd="5" destOrd="0" presId="urn:microsoft.com/office/officeart/2005/8/layout/vList2"/>
    <dgm:cxn modelId="{9A9D9D45-CD68-4869-9106-DE3737A47787}" type="presParOf" srcId="{4EEE2E83-9EDF-4F19-B5EE-63DA1DDC90D7}" destId="{CED46F5F-950B-4E2E-AD25-1118A0DA4150}" srcOrd="6" destOrd="0" presId="urn:microsoft.com/office/officeart/2005/8/layout/vList2"/>
    <dgm:cxn modelId="{A10BB11D-9D57-439B-8229-5FBA61F4B287}" type="presParOf" srcId="{4EEE2E83-9EDF-4F19-B5EE-63DA1DDC90D7}" destId="{3686FF63-812F-4584-BC50-8559672F7D46}" srcOrd="7" destOrd="0" presId="urn:microsoft.com/office/officeart/2005/8/layout/vList2"/>
    <dgm:cxn modelId="{7FE583E3-D9F1-454C-AF95-3B8BD445D82F}" type="presParOf" srcId="{4EEE2E83-9EDF-4F19-B5EE-63DA1DDC90D7}" destId="{A301C7F1-CA13-4CEF-BE32-D0D2CC959E73}" srcOrd="8" destOrd="0" presId="urn:microsoft.com/office/officeart/2005/8/layout/vList2"/>
    <dgm:cxn modelId="{FEC8DDBE-F135-4EC8-BFA2-A2D8A937D86A}" type="presParOf" srcId="{4EEE2E83-9EDF-4F19-B5EE-63DA1DDC90D7}" destId="{4BB70D17-5BA6-4ADF-A3E6-7F93B93CEBB9}" srcOrd="9" destOrd="0" presId="urn:microsoft.com/office/officeart/2005/8/layout/vList2"/>
    <dgm:cxn modelId="{6613A1C5-CBDC-4237-83D1-1A61F7613FBE}" type="presParOf" srcId="{4EEE2E83-9EDF-4F19-B5EE-63DA1DDC90D7}" destId="{8768DC80-F719-414F-9623-E6F3EDAE5C1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A3F23-1659-46A3-BC2E-3E5A34453672}">
      <dsp:nvSpPr>
        <dsp:cNvPr id="0" name=""/>
        <dsp:cNvSpPr/>
      </dsp:nvSpPr>
      <dsp:spPr>
        <a:xfrm>
          <a:off x="0" y="274956"/>
          <a:ext cx="9607638" cy="4563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just" defTabSz="1111250" rtl="0">
            <a:lnSpc>
              <a:spcPct val="150000"/>
            </a:lnSpc>
            <a:spcBef>
              <a:spcPct val="0"/>
            </a:spcBef>
            <a:spcAft>
              <a:spcPct val="35000"/>
            </a:spcAft>
          </a:pPr>
          <a:r>
            <a:rPr lang="en-GB" sz="2500" kern="1200" noProof="0" dirty="0" smtClean="0"/>
            <a:t>This topic is relevant to the students because they are going to visit a farm on the 3rd Term. They have been working on it with their Spanish class teacher so they have previous knowledge about farm animals and the noises they make in their mother tongue. We are going to use the calendar to prompt them to tell us about their field trip and a poster that they have used in Spanish to introduce the vocabulary.</a:t>
          </a:r>
          <a:endParaRPr lang="en-GB" sz="2500" kern="1200" noProof="0" dirty="0"/>
        </a:p>
      </dsp:txBody>
      <dsp:txXfrm>
        <a:off x="222747" y="497703"/>
        <a:ext cx="9162144" cy="41175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31E64-00F0-4F14-A9FF-AF38AECADB28}">
      <dsp:nvSpPr>
        <dsp:cNvPr id="0" name=""/>
        <dsp:cNvSpPr/>
      </dsp:nvSpPr>
      <dsp:spPr>
        <a:xfrm>
          <a:off x="0" y="51373"/>
          <a:ext cx="9793190" cy="514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GB" sz="2200" kern="1200" noProof="0" dirty="0" smtClean="0"/>
            <a:t>Good morning animals!</a:t>
          </a:r>
          <a:endParaRPr lang="en-GB" sz="2200" kern="1200" noProof="0" dirty="0"/>
        </a:p>
      </dsp:txBody>
      <dsp:txXfrm>
        <a:off x="25130" y="76503"/>
        <a:ext cx="9742930" cy="464540"/>
      </dsp:txXfrm>
    </dsp:sp>
    <dsp:sp modelId="{4DCB6865-8719-4369-85FC-04CB5CC8E5AA}">
      <dsp:nvSpPr>
        <dsp:cNvPr id="0" name=""/>
        <dsp:cNvSpPr/>
      </dsp:nvSpPr>
      <dsp:spPr>
        <a:xfrm>
          <a:off x="0" y="566173"/>
          <a:ext cx="979319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0934"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s-ES" sz="1700" kern="1200" dirty="0" smtClean="0"/>
            <a:t>Introduction to the context of the topic.</a:t>
          </a:r>
          <a:endParaRPr lang="es-ES" sz="1700" kern="1200" dirty="0"/>
        </a:p>
      </dsp:txBody>
      <dsp:txXfrm>
        <a:off x="0" y="566173"/>
        <a:ext cx="9793190" cy="364320"/>
      </dsp:txXfrm>
    </dsp:sp>
    <dsp:sp modelId="{A0883A15-E162-4AC4-842F-106ABC5D2C2E}">
      <dsp:nvSpPr>
        <dsp:cNvPr id="0" name=""/>
        <dsp:cNvSpPr/>
      </dsp:nvSpPr>
      <dsp:spPr>
        <a:xfrm>
          <a:off x="0" y="930493"/>
          <a:ext cx="9793190" cy="514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u="sng" kern="1200" dirty="0" smtClean="0"/>
            <a:t>Hello song</a:t>
          </a:r>
          <a:endParaRPr lang="es-ES" sz="2200" kern="1200" dirty="0"/>
        </a:p>
      </dsp:txBody>
      <dsp:txXfrm>
        <a:off x="25130" y="955623"/>
        <a:ext cx="9742930" cy="464540"/>
      </dsp:txXfrm>
    </dsp:sp>
    <dsp:sp modelId="{A2821F0E-C466-4842-8841-E9EB0C49C37F}">
      <dsp:nvSpPr>
        <dsp:cNvPr id="0" name=""/>
        <dsp:cNvSpPr/>
      </dsp:nvSpPr>
      <dsp:spPr>
        <a:xfrm>
          <a:off x="0" y="1445293"/>
          <a:ext cx="9793190" cy="512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0934"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GB" sz="1700" kern="1200" dirty="0" smtClean="0"/>
            <a:t>“Good Morning, Mr Rooster” by Super Simple Songs: 			</a:t>
          </a:r>
          <a:r>
            <a:rPr lang="en-GB" sz="1700" u="sng" kern="1200" dirty="0" smtClean="0">
              <a:hlinkClick xmlns:r="http://schemas.openxmlformats.org/officeDocument/2006/relationships" r:id="rId1"/>
            </a:rPr>
            <a:t>https://www.youtube.com/watch?v=1Ziku4FLka4</a:t>
          </a:r>
          <a:endParaRPr lang="es-ES" sz="1700" kern="1200" dirty="0"/>
        </a:p>
      </dsp:txBody>
      <dsp:txXfrm>
        <a:off x="0" y="1445293"/>
        <a:ext cx="9793190" cy="512325"/>
      </dsp:txXfrm>
    </dsp:sp>
    <dsp:sp modelId="{0CEFD8B9-47C9-40A4-A400-21BDADEB61D7}">
      <dsp:nvSpPr>
        <dsp:cNvPr id="0" name=""/>
        <dsp:cNvSpPr/>
      </dsp:nvSpPr>
      <dsp:spPr>
        <a:xfrm>
          <a:off x="0" y="1957618"/>
          <a:ext cx="9793190" cy="514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GB" sz="2200" u="sng" kern="1200" dirty="0" smtClean="0"/>
            <a:t>Getting settled</a:t>
          </a:r>
          <a:endParaRPr lang="es-ES" sz="2200" kern="1200" dirty="0"/>
        </a:p>
      </dsp:txBody>
      <dsp:txXfrm>
        <a:off x="25130" y="1982748"/>
        <a:ext cx="9742930" cy="464540"/>
      </dsp:txXfrm>
    </dsp:sp>
    <dsp:sp modelId="{FFE2B076-6E6B-4E55-BEDE-0B0E6C6FD9AA}">
      <dsp:nvSpPr>
        <dsp:cNvPr id="0" name=""/>
        <dsp:cNvSpPr/>
      </dsp:nvSpPr>
      <dsp:spPr>
        <a:xfrm>
          <a:off x="0" y="2472418"/>
          <a:ext cx="9793190" cy="512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0934"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GB" sz="1700" kern="1200" dirty="0" smtClean="0"/>
            <a:t>We take the five finger-puppets of the animals from the previous song, and we make an adaptation of the song naming all the animals and their noises.</a:t>
          </a:r>
          <a:endParaRPr lang="es-ES" sz="1700" kern="1200" dirty="0"/>
        </a:p>
      </dsp:txBody>
      <dsp:txXfrm>
        <a:off x="0" y="2472418"/>
        <a:ext cx="9793190" cy="512325"/>
      </dsp:txXfrm>
    </dsp:sp>
    <dsp:sp modelId="{CED46F5F-950B-4E2E-AD25-1118A0DA4150}">
      <dsp:nvSpPr>
        <dsp:cNvPr id="0" name=""/>
        <dsp:cNvSpPr/>
      </dsp:nvSpPr>
      <dsp:spPr>
        <a:xfrm>
          <a:off x="0" y="2984743"/>
          <a:ext cx="9793190" cy="514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u="sng" kern="1200" dirty="0" smtClean="0"/>
            <a:t>Storytelling</a:t>
          </a:r>
          <a:endParaRPr lang="es-ES" sz="2200" kern="1200" dirty="0"/>
        </a:p>
      </dsp:txBody>
      <dsp:txXfrm>
        <a:off x="25130" y="3009873"/>
        <a:ext cx="9742930" cy="464540"/>
      </dsp:txXfrm>
    </dsp:sp>
    <dsp:sp modelId="{3686FF63-812F-4584-BC50-8559672F7D46}">
      <dsp:nvSpPr>
        <dsp:cNvPr id="0" name=""/>
        <dsp:cNvSpPr/>
      </dsp:nvSpPr>
      <dsp:spPr>
        <a:xfrm>
          <a:off x="0" y="3499543"/>
          <a:ext cx="979319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0934"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GB" sz="1700" b="0" kern="1200" dirty="0" smtClean="0"/>
            <a:t>Storybook: Finger puppet friends. </a:t>
          </a:r>
          <a:r>
            <a:rPr lang="en-GB" sz="1700" b="0" i="1" kern="1200" dirty="0" smtClean="0"/>
            <a:t>Farmyard animals</a:t>
          </a:r>
          <a:r>
            <a:rPr lang="en-GB" sz="1700" b="0" kern="1200" dirty="0" smtClean="0"/>
            <a:t>. By Karen Hayes. Meadow kids.</a:t>
          </a:r>
          <a:endParaRPr lang="es-ES" sz="1700" b="0" kern="1200" dirty="0"/>
        </a:p>
      </dsp:txBody>
      <dsp:txXfrm>
        <a:off x="0" y="3499543"/>
        <a:ext cx="9793190" cy="364320"/>
      </dsp:txXfrm>
    </dsp:sp>
    <dsp:sp modelId="{A301C7F1-CA13-4CEF-BE32-D0D2CC959E73}">
      <dsp:nvSpPr>
        <dsp:cNvPr id="0" name=""/>
        <dsp:cNvSpPr/>
      </dsp:nvSpPr>
      <dsp:spPr>
        <a:xfrm>
          <a:off x="0" y="3863863"/>
          <a:ext cx="9793190" cy="514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u="sng" kern="1200" dirty="0" smtClean="0"/>
            <a:t>Follow-up</a:t>
          </a:r>
          <a:endParaRPr lang="es-ES" sz="2200" kern="1200" dirty="0"/>
        </a:p>
      </dsp:txBody>
      <dsp:txXfrm>
        <a:off x="25130" y="3888993"/>
        <a:ext cx="9742930" cy="464540"/>
      </dsp:txXfrm>
    </dsp:sp>
    <dsp:sp modelId="{4BB70D17-5BA6-4ADF-A3E6-7F93B93CEBB9}">
      <dsp:nvSpPr>
        <dsp:cNvPr id="0" name=""/>
        <dsp:cNvSpPr/>
      </dsp:nvSpPr>
      <dsp:spPr>
        <a:xfrm>
          <a:off x="0" y="4378663"/>
          <a:ext cx="979319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0934"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s-ES" sz="1700" kern="1200" dirty="0" smtClean="0"/>
            <a:t>Guessing-miming game.</a:t>
          </a:r>
          <a:endParaRPr lang="es-ES" sz="1700" kern="1200" dirty="0"/>
        </a:p>
      </dsp:txBody>
      <dsp:txXfrm>
        <a:off x="0" y="4378663"/>
        <a:ext cx="9793190" cy="364320"/>
      </dsp:txXfrm>
    </dsp:sp>
    <dsp:sp modelId="{8768DC80-F719-414F-9623-E6F3EDAE5C18}">
      <dsp:nvSpPr>
        <dsp:cNvPr id="0" name=""/>
        <dsp:cNvSpPr/>
      </dsp:nvSpPr>
      <dsp:spPr>
        <a:xfrm>
          <a:off x="0" y="4742983"/>
          <a:ext cx="9793190" cy="514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u="sng" kern="1200" dirty="0" smtClean="0"/>
            <a:t>Wrap-up</a:t>
          </a:r>
          <a:endParaRPr lang="es-ES" sz="2200" kern="1200" dirty="0"/>
        </a:p>
      </dsp:txBody>
      <dsp:txXfrm>
        <a:off x="25130" y="4768113"/>
        <a:ext cx="9742930" cy="4645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7/7/2017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7/7/2017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7/7/2017</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7/7/2017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mediateca.educa.madrid.org/video/o6bnc7kqlbom567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hyperlink" Target="https://mediateca.educa.madrid.org/video/4ycycvtvoly87urm" TargetMode="External"/><Relationship Id="rId2" Type="http://schemas.openxmlformats.org/officeDocument/2006/relationships/hyperlink" Target="https://mediateca.educa.madrid.org/video/dsdq97mih6l84ksk" TargetMode="External"/><Relationship Id="rId1" Type="http://schemas.openxmlformats.org/officeDocument/2006/relationships/slideLayout" Target="../slideLayouts/slideLayout4.xml"/><Relationship Id="rId6" Type="http://schemas.openxmlformats.org/officeDocument/2006/relationships/hyperlink" Target="https://mediateca.educa.madrid.org/video/ffldvqzwq6awa7rb" TargetMode="External"/><Relationship Id="rId5" Type="http://schemas.openxmlformats.org/officeDocument/2006/relationships/image" Target="../media/image2.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1Ziku4FLka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mediateca.educa.madrid.org/video/dsdq97mih6l84ksk"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mediateca.educa.madrid.org/video/9ppnkamhyhxz571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2185593"/>
            <a:ext cx="7766936" cy="1646302"/>
          </a:xfrm>
        </p:spPr>
        <p:txBody>
          <a:bodyPr/>
          <a:lstStyle/>
          <a:p>
            <a:r>
              <a:rPr lang="es-ES" sz="6000" b="1" dirty="0" smtClean="0">
                <a:solidFill>
                  <a:schemeClr val="accent1">
                    <a:lumMod val="75000"/>
                  </a:schemeClr>
                </a:solidFill>
                <a:effectLst>
                  <a:outerShdw blurRad="38100" dist="38100" dir="2700000" algn="tl">
                    <a:srgbClr val="000000">
                      <a:alpha val="43137"/>
                    </a:srgbClr>
                  </a:outerShdw>
                </a:effectLst>
              </a:rPr>
              <a:t>Farmyard animals.</a:t>
            </a:r>
            <a:br>
              <a:rPr lang="es-ES" sz="6000" b="1" dirty="0" smtClean="0">
                <a:solidFill>
                  <a:schemeClr val="accent1">
                    <a:lumMod val="75000"/>
                  </a:schemeClr>
                </a:solidFill>
                <a:effectLst>
                  <a:outerShdw blurRad="38100" dist="38100" dir="2700000" algn="tl">
                    <a:srgbClr val="000000">
                      <a:alpha val="43137"/>
                    </a:srgbClr>
                  </a:outerShdw>
                </a:effectLst>
              </a:rPr>
            </a:br>
            <a:r>
              <a:rPr lang="es-ES" sz="3200" dirty="0" smtClean="0">
                <a:solidFill>
                  <a:schemeClr val="accent1">
                    <a:lumMod val="75000"/>
                  </a:schemeClr>
                </a:solidFill>
              </a:rPr>
              <a:t>Infant Education: year 1.</a:t>
            </a:r>
            <a:endParaRPr lang="es-ES" sz="4400" dirty="0">
              <a:solidFill>
                <a:schemeClr val="accent1">
                  <a:lumMod val="75000"/>
                </a:schemeClr>
              </a:solidFill>
            </a:endParaRPr>
          </a:p>
        </p:txBody>
      </p:sp>
      <p:sp>
        <p:nvSpPr>
          <p:cNvPr id="3" name="Subtítulo 2"/>
          <p:cNvSpPr>
            <a:spLocks noGrp="1"/>
          </p:cNvSpPr>
          <p:nvPr>
            <p:ph type="subTitle" idx="1"/>
          </p:nvPr>
        </p:nvSpPr>
        <p:spPr>
          <a:xfrm>
            <a:off x="1507067" y="4939476"/>
            <a:ext cx="7766936" cy="1615871"/>
          </a:xfrm>
        </p:spPr>
        <p:txBody>
          <a:bodyPr>
            <a:normAutofit/>
          </a:bodyPr>
          <a:lstStyle/>
          <a:p>
            <a:r>
              <a:rPr lang="es-ES" b="1" dirty="0" smtClean="0">
                <a:solidFill>
                  <a:schemeClr val="tx2">
                    <a:lumMod val="60000"/>
                    <a:lumOff val="40000"/>
                  </a:schemeClr>
                </a:solidFill>
              </a:rPr>
              <a:t>PURPLE GROUP:		Nuria León</a:t>
            </a:r>
          </a:p>
          <a:p>
            <a:r>
              <a:rPr lang="es-ES" b="1" dirty="0" smtClean="0">
                <a:solidFill>
                  <a:schemeClr val="tx2">
                    <a:lumMod val="60000"/>
                    <a:lumOff val="40000"/>
                  </a:schemeClr>
                </a:solidFill>
              </a:rPr>
              <a:t>Raúl </a:t>
            </a:r>
            <a:r>
              <a:rPr lang="es-ES" b="1" dirty="0">
                <a:solidFill>
                  <a:schemeClr val="tx2">
                    <a:lumMod val="60000"/>
                    <a:lumOff val="40000"/>
                  </a:schemeClr>
                </a:solidFill>
              </a:rPr>
              <a:t>Prado</a:t>
            </a:r>
          </a:p>
          <a:p>
            <a:r>
              <a:rPr lang="es-ES" b="1" dirty="0">
                <a:solidFill>
                  <a:schemeClr val="tx2">
                    <a:lumMod val="60000"/>
                    <a:lumOff val="40000"/>
                  </a:schemeClr>
                </a:solidFill>
              </a:rPr>
              <a:t>Charo García</a:t>
            </a:r>
          </a:p>
          <a:p>
            <a:r>
              <a:rPr lang="es-ES" b="1" dirty="0" smtClean="0">
                <a:solidFill>
                  <a:schemeClr val="tx2">
                    <a:lumMod val="60000"/>
                    <a:lumOff val="40000"/>
                  </a:schemeClr>
                </a:solidFill>
              </a:rPr>
              <a:t>Irene del Pino</a:t>
            </a:r>
          </a:p>
        </p:txBody>
      </p:sp>
      <p:sp>
        <p:nvSpPr>
          <p:cNvPr id="4" name="Título 1"/>
          <p:cNvSpPr txBox="1">
            <a:spLocks/>
          </p:cNvSpPr>
          <p:nvPr/>
        </p:nvSpPr>
        <p:spPr>
          <a:xfrm>
            <a:off x="914400" y="270456"/>
            <a:ext cx="8359603" cy="807556"/>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600" dirty="0" smtClean="0">
                <a:solidFill>
                  <a:schemeClr val="accent1">
                    <a:lumMod val="75000"/>
                  </a:schemeClr>
                </a:solidFill>
              </a:rPr>
              <a:t>Globalizing English in Infant Education.</a:t>
            </a:r>
            <a:endParaRPr lang="es-ES" sz="3600" dirty="0">
              <a:solidFill>
                <a:schemeClr val="accent1">
                  <a:lumMod val="75000"/>
                </a:schemeClr>
              </a:solidFill>
            </a:endParaRPr>
          </a:p>
        </p:txBody>
      </p:sp>
    </p:spTree>
    <p:extLst>
      <p:ext uri="{BB962C8B-B14F-4D97-AF65-F5344CB8AC3E}">
        <p14:creationId xmlns:p14="http://schemas.microsoft.com/office/powerpoint/2010/main" val="1747205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1399504"/>
          </a:xfrm>
        </p:spPr>
        <p:txBody>
          <a:bodyPr>
            <a:normAutofit/>
          </a:bodyPr>
          <a:lstStyle/>
          <a:p>
            <a:r>
              <a:rPr lang="en-GB" b="1" dirty="0" smtClean="0"/>
              <a:t>Storytelling.</a:t>
            </a:r>
            <a:r>
              <a:rPr lang="en-GB" dirty="0" smtClean="0"/>
              <a:t> </a:t>
            </a:r>
            <a:br>
              <a:rPr lang="en-GB" dirty="0" smtClean="0"/>
            </a:br>
            <a:r>
              <a:rPr lang="en-GB" dirty="0" smtClean="0"/>
              <a:t>									Visible thinking.</a:t>
            </a:r>
            <a:endParaRPr lang="en-GB" dirty="0"/>
          </a:p>
        </p:txBody>
      </p:sp>
      <p:sp>
        <p:nvSpPr>
          <p:cNvPr id="3" name="Marcador de contenido 2"/>
          <p:cNvSpPr>
            <a:spLocks noGrp="1"/>
          </p:cNvSpPr>
          <p:nvPr>
            <p:ph idx="1"/>
          </p:nvPr>
        </p:nvSpPr>
        <p:spPr>
          <a:xfrm>
            <a:off x="677334" y="2118575"/>
            <a:ext cx="9110610" cy="4399000"/>
          </a:xfrm>
        </p:spPr>
        <p:txBody>
          <a:bodyPr>
            <a:normAutofit fontScale="92500"/>
          </a:bodyPr>
          <a:lstStyle/>
          <a:p>
            <a:pPr marL="0" indent="0" algn="just">
              <a:lnSpc>
                <a:spcPct val="120000"/>
              </a:lnSpc>
              <a:spcAft>
                <a:spcPts val="800"/>
              </a:spcAft>
              <a:buNone/>
            </a:pPr>
            <a:r>
              <a:rPr lang="en-GB" dirty="0" smtClean="0">
                <a:ea typeface="Calibri" panose="020F0502020204030204" pitchFamily="34" charset="0"/>
                <a:cs typeface="Times New Roman" panose="02020603050405020304" pitchFamily="18" charset="0"/>
              </a:rPr>
              <a:t>Before telling the story, we will show the front cover and ask children </a:t>
            </a:r>
          </a:p>
          <a:p>
            <a:pPr marL="0" indent="0" algn="just">
              <a:lnSpc>
                <a:spcPct val="120000"/>
              </a:lnSpc>
              <a:spcAft>
                <a:spcPts val="800"/>
              </a:spcAft>
              <a:buNone/>
            </a:pPr>
            <a:r>
              <a:rPr lang="en-GB" dirty="0" smtClean="0">
                <a:ea typeface="Calibri" panose="020F0502020204030204" pitchFamily="34" charset="0"/>
                <a:cs typeface="Times New Roman" panose="02020603050405020304" pitchFamily="18" charset="0"/>
              </a:rPr>
              <a:t>questions to make them think. Those will be open questions that relate </a:t>
            </a:r>
          </a:p>
          <a:p>
            <a:pPr marL="0" indent="0" algn="just">
              <a:lnSpc>
                <a:spcPct val="150000"/>
              </a:lnSpc>
              <a:spcAft>
                <a:spcPts val="800"/>
              </a:spcAft>
              <a:buNone/>
            </a:pPr>
            <a:r>
              <a:rPr lang="en-GB" dirty="0" smtClean="0">
                <a:ea typeface="Calibri" panose="020F0502020204030204" pitchFamily="34" charset="0"/>
                <a:cs typeface="Times New Roman" panose="02020603050405020304" pitchFamily="18" charset="0"/>
              </a:rPr>
              <a:t>to the children’s inner world and also previous knowledge, such as:</a:t>
            </a:r>
          </a:p>
          <a:p>
            <a:pPr lvl="1" algn="just">
              <a:lnSpc>
                <a:spcPct val="120000"/>
              </a:lnSpc>
              <a:spcAft>
                <a:spcPts val="800"/>
              </a:spcAft>
              <a:buFont typeface="Arial" panose="020B0604020202020204" pitchFamily="34" charset="0"/>
              <a:buChar char="•"/>
            </a:pPr>
            <a:r>
              <a:rPr lang="en-GB" dirty="0" smtClean="0">
                <a:cs typeface="Times New Roman" panose="02020603050405020304" pitchFamily="18" charset="0"/>
              </a:rPr>
              <a:t>What colour is the pig? (</a:t>
            </a:r>
            <a:r>
              <a:rPr lang="en-GB" i="1" dirty="0" smtClean="0">
                <a:cs typeface="Times New Roman" panose="02020603050405020304" pitchFamily="18" charset="0"/>
              </a:rPr>
              <a:t>Pink) </a:t>
            </a:r>
            <a:r>
              <a:rPr lang="en-GB" dirty="0" smtClean="0">
                <a:cs typeface="Times New Roman" panose="02020603050405020304" pitchFamily="18" charset="0"/>
              </a:rPr>
              <a:t>That’s my favourite colour, what is your favourite colour?</a:t>
            </a:r>
          </a:p>
          <a:p>
            <a:pPr lvl="1" algn="just">
              <a:lnSpc>
                <a:spcPct val="120000"/>
              </a:lnSpc>
              <a:spcAft>
                <a:spcPts val="800"/>
              </a:spcAft>
              <a:buFont typeface="Arial" panose="020B0604020202020204" pitchFamily="34" charset="0"/>
              <a:buChar char="•"/>
            </a:pPr>
            <a:r>
              <a:rPr lang="en-GB" dirty="0" smtClean="0">
                <a:cs typeface="Times New Roman" panose="02020603050405020304" pitchFamily="18" charset="0"/>
              </a:rPr>
              <a:t>Good morning, Mrs Duck, good morning to you. Good morning, Mrs Duck, cuack, cuack, cuack. How does Mrs Duck feel? (</a:t>
            </a:r>
            <a:r>
              <a:rPr lang="en-GB" i="1" dirty="0" smtClean="0">
                <a:cs typeface="Times New Roman" panose="02020603050405020304" pitchFamily="18" charset="0"/>
              </a:rPr>
              <a:t>Happy)</a:t>
            </a:r>
            <a:r>
              <a:rPr lang="en-GB" dirty="0" smtClean="0">
                <a:cs typeface="Times New Roman" panose="02020603050405020304" pitchFamily="18" charset="0"/>
              </a:rPr>
              <a:t> Are you happy today? Everybody, show me a happy face!</a:t>
            </a:r>
          </a:p>
          <a:p>
            <a:pPr lvl="1" algn="just">
              <a:lnSpc>
                <a:spcPct val="120000"/>
              </a:lnSpc>
              <a:spcAft>
                <a:spcPts val="800"/>
              </a:spcAft>
              <a:buFont typeface="Arial" panose="020B0604020202020204" pitchFamily="34" charset="0"/>
              <a:buChar char="•"/>
            </a:pPr>
            <a:r>
              <a:rPr lang="en-GB" dirty="0" smtClean="0">
                <a:cs typeface="Times New Roman" panose="02020603050405020304" pitchFamily="18" charset="0"/>
              </a:rPr>
              <a:t>Does Percival the pig like swimming in the pond? Do you like swimming? (conveying the meaning with gestures).</a:t>
            </a:r>
          </a:p>
          <a:p>
            <a:pPr lvl="1" algn="just">
              <a:lnSpc>
                <a:spcPct val="120000"/>
              </a:lnSpc>
              <a:spcAft>
                <a:spcPts val="800"/>
              </a:spcAft>
              <a:buFont typeface="Arial" panose="020B0604020202020204" pitchFamily="34" charset="0"/>
              <a:buChar char="•"/>
            </a:pPr>
            <a:r>
              <a:rPr lang="en-GB" dirty="0" smtClean="0">
                <a:cs typeface="Times New Roman" panose="02020603050405020304" pitchFamily="18" charset="0"/>
              </a:rPr>
              <a:t>Is this a sheep? (</a:t>
            </a:r>
            <a:r>
              <a:rPr lang="en-GB" i="1" dirty="0" smtClean="0">
                <a:cs typeface="Times New Roman" panose="02020603050405020304" pitchFamily="18" charset="0"/>
              </a:rPr>
              <a:t>Knowing it is a cow)</a:t>
            </a:r>
            <a:r>
              <a:rPr lang="en-GB" dirty="0" smtClean="0">
                <a:cs typeface="Times New Roman" panose="02020603050405020304" pitchFamily="18" charset="0"/>
              </a:rPr>
              <a:t> Oh! Of course, it is a cow. How does a cow go? Do you like cows? What is your favourite farm animal?</a:t>
            </a:r>
            <a:endParaRPr lang="en-GB" dirty="0"/>
          </a:p>
        </p:txBody>
      </p:sp>
      <p:sp>
        <p:nvSpPr>
          <p:cNvPr id="4" name="CuadroTexto 3"/>
          <p:cNvSpPr txBox="1"/>
          <p:nvPr/>
        </p:nvSpPr>
        <p:spPr>
          <a:xfrm>
            <a:off x="10032642" y="6117465"/>
            <a:ext cx="1970468" cy="400110"/>
          </a:xfrm>
          <a:prstGeom prst="rect">
            <a:avLst/>
          </a:prstGeom>
          <a:solidFill>
            <a:schemeClr val="bg1"/>
          </a:solidFill>
        </p:spPr>
        <p:txBody>
          <a:bodyPr wrap="square" rtlCol="0">
            <a:spAutoFit/>
          </a:bodyPr>
          <a:lstStyle/>
          <a:p>
            <a:pPr algn="ctr"/>
            <a:r>
              <a:rPr lang="en-GB" sz="2000" b="1" dirty="0" smtClean="0">
                <a:solidFill>
                  <a:schemeClr val="accent1">
                    <a:lumMod val="50000"/>
                  </a:schemeClr>
                </a:solidFill>
              </a:rPr>
              <a:t>Raúl Prado</a:t>
            </a:r>
            <a:endParaRPr lang="en-GB" sz="2000" b="1" dirty="0">
              <a:solidFill>
                <a:schemeClr val="accent1">
                  <a:lumMod val="50000"/>
                </a:schemeClr>
              </a:solidFil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6796" y="309093"/>
            <a:ext cx="3671692" cy="3203440"/>
          </a:xfrm>
          <a:prstGeom prst="rect">
            <a:avLst/>
          </a:prstGeom>
          <a:ln w="57150">
            <a:solidFill>
              <a:schemeClr val="bg1"/>
            </a:solidFill>
          </a:ln>
        </p:spPr>
      </p:pic>
    </p:spTree>
    <p:extLst>
      <p:ext uri="{BB962C8B-B14F-4D97-AF65-F5344CB8AC3E}">
        <p14:creationId xmlns:p14="http://schemas.microsoft.com/office/powerpoint/2010/main" val="4203777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416417"/>
            <a:ext cx="9059094" cy="1399504"/>
          </a:xfrm>
        </p:spPr>
        <p:txBody>
          <a:bodyPr>
            <a:noAutofit/>
          </a:bodyPr>
          <a:lstStyle/>
          <a:p>
            <a:r>
              <a:rPr lang="en-GB" b="1" dirty="0" smtClean="0"/>
              <a:t>Storytelling.</a:t>
            </a:r>
            <a:r>
              <a:rPr lang="en-GB" dirty="0" smtClean="0"/>
              <a:t> </a:t>
            </a:r>
            <a:br>
              <a:rPr lang="en-GB" dirty="0" smtClean="0"/>
            </a:br>
            <a:r>
              <a:rPr lang="en-GB" dirty="0" smtClean="0"/>
              <a:t>											Follow-up activity.</a:t>
            </a:r>
            <a:endParaRPr lang="en-GB" dirty="0"/>
          </a:p>
        </p:txBody>
      </p:sp>
      <p:sp>
        <p:nvSpPr>
          <p:cNvPr id="3" name="Marcador de contenido 2"/>
          <p:cNvSpPr>
            <a:spLocks noGrp="1"/>
          </p:cNvSpPr>
          <p:nvPr>
            <p:ph idx="1"/>
          </p:nvPr>
        </p:nvSpPr>
        <p:spPr>
          <a:xfrm>
            <a:off x="677334" y="1609854"/>
            <a:ext cx="9059094" cy="2884873"/>
          </a:xfrm>
        </p:spPr>
        <p:txBody>
          <a:bodyPr>
            <a:normAutofit fontScale="92500"/>
          </a:bodyPr>
          <a:lstStyle/>
          <a:p>
            <a:pPr marL="0" indent="0" algn="just">
              <a:lnSpc>
                <a:spcPct val="200000"/>
              </a:lnSpc>
              <a:spcAft>
                <a:spcPts val="800"/>
              </a:spcAft>
              <a:buNone/>
            </a:pPr>
            <a:r>
              <a:rPr lang="en-GB" dirty="0"/>
              <a:t>We are going to play a </a:t>
            </a:r>
            <a:r>
              <a:rPr lang="en-GB" b="1" dirty="0"/>
              <a:t>guessing-miming</a:t>
            </a:r>
            <a:r>
              <a:rPr lang="en-GB" dirty="0"/>
              <a:t> game. One child comes to the front of the class and mimes the </a:t>
            </a:r>
            <a:r>
              <a:rPr lang="en-GB" u="sng" dirty="0"/>
              <a:t>gestures</a:t>
            </a:r>
            <a:r>
              <a:rPr lang="en-GB" dirty="0"/>
              <a:t> of one animal. The rest of pupils need to guess and say the name of the animal. We will accept the animal noise as a correct answer if the student can repeat the name of the animal in English after us, given that this is an introduction session and a 3 year-olds class. The student who guesses the animal is the next one to perform. </a:t>
            </a:r>
            <a:endParaRPr lang="es-ES" dirty="0"/>
          </a:p>
          <a:p>
            <a:pPr marL="0" indent="0" algn="just">
              <a:lnSpc>
                <a:spcPct val="200000"/>
              </a:lnSpc>
              <a:spcAft>
                <a:spcPts val="800"/>
              </a:spcAft>
              <a:buNone/>
            </a:pPr>
            <a:endParaRPr lang="en-GB" dirty="0"/>
          </a:p>
        </p:txBody>
      </p:sp>
      <p:sp>
        <p:nvSpPr>
          <p:cNvPr id="4" name="CuadroTexto 3"/>
          <p:cNvSpPr txBox="1"/>
          <p:nvPr/>
        </p:nvSpPr>
        <p:spPr>
          <a:xfrm>
            <a:off x="10032642" y="6117465"/>
            <a:ext cx="1970468" cy="400110"/>
          </a:xfrm>
          <a:prstGeom prst="rect">
            <a:avLst/>
          </a:prstGeom>
          <a:solidFill>
            <a:schemeClr val="bg1"/>
          </a:solidFill>
        </p:spPr>
        <p:txBody>
          <a:bodyPr wrap="square" rtlCol="0">
            <a:spAutoFit/>
          </a:bodyPr>
          <a:lstStyle/>
          <a:p>
            <a:pPr algn="ctr"/>
            <a:r>
              <a:rPr lang="en-GB" sz="2000" b="1" dirty="0" smtClean="0">
                <a:solidFill>
                  <a:schemeClr val="accent1">
                    <a:lumMod val="50000"/>
                  </a:schemeClr>
                </a:solidFill>
              </a:rPr>
              <a:t>Nuria León</a:t>
            </a:r>
            <a:endParaRPr lang="en-GB" sz="2000" b="1" dirty="0">
              <a:solidFill>
                <a:schemeClr val="accent1">
                  <a:lumMod val="50000"/>
                </a:schemeClr>
              </a:solidFill>
            </a:endParaRPr>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21383" t="43234" r="18182" b="7355"/>
          <a:stretch/>
        </p:blipFill>
        <p:spPr>
          <a:xfrm>
            <a:off x="677334" y="4363695"/>
            <a:ext cx="4683487" cy="2153880"/>
          </a:xfrm>
          <a:prstGeom prst="rect">
            <a:avLst/>
          </a:prstGeom>
          <a:ln w="57150">
            <a:solidFill>
              <a:schemeClr val="tx2">
                <a:lumMod val="60000"/>
                <a:lumOff val="40000"/>
              </a:schemeClr>
            </a:solidFill>
          </a:ln>
        </p:spPr>
      </p:pic>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22878" t="2706" r="20829" b="55480"/>
          <a:stretch/>
        </p:blipFill>
        <p:spPr>
          <a:xfrm>
            <a:off x="5354988" y="4363695"/>
            <a:ext cx="4683487" cy="2153880"/>
          </a:xfrm>
          <a:prstGeom prst="rect">
            <a:avLst/>
          </a:prstGeom>
          <a:ln w="57150">
            <a:solidFill>
              <a:schemeClr val="tx2">
                <a:lumMod val="60000"/>
                <a:lumOff val="40000"/>
              </a:schemeClr>
            </a:solidFill>
          </a:ln>
        </p:spPr>
      </p:pic>
    </p:spTree>
    <p:extLst>
      <p:ext uri="{BB962C8B-B14F-4D97-AF65-F5344CB8AC3E}">
        <p14:creationId xmlns:p14="http://schemas.microsoft.com/office/powerpoint/2010/main" val="3258579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55561"/>
          </a:xfrm>
        </p:spPr>
        <p:txBody>
          <a:bodyPr>
            <a:normAutofit/>
          </a:bodyPr>
          <a:lstStyle/>
          <a:p>
            <a:r>
              <a:rPr lang="en-GB" b="1" dirty="0" smtClean="0">
                <a:solidFill>
                  <a:schemeClr val="accent1">
                    <a:lumMod val="75000"/>
                  </a:schemeClr>
                </a:solidFill>
              </a:rPr>
              <a:t>Literacy/phonics.</a:t>
            </a:r>
            <a:endParaRPr lang="en-GB" b="1" dirty="0">
              <a:solidFill>
                <a:schemeClr val="accent1">
                  <a:lumMod val="75000"/>
                </a:schemeClr>
              </a:solidFill>
            </a:endParaRPr>
          </a:p>
        </p:txBody>
      </p:sp>
      <p:sp>
        <p:nvSpPr>
          <p:cNvPr id="5" name="CuadroTexto 4"/>
          <p:cNvSpPr txBox="1"/>
          <p:nvPr/>
        </p:nvSpPr>
        <p:spPr>
          <a:xfrm>
            <a:off x="2189408" y="2292439"/>
            <a:ext cx="2137893" cy="476519"/>
          </a:xfrm>
          <a:prstGeom prst="rect">
            <a:avLst/>
          </a:prstGeom>
          <a:solidFill>
            <a:schemeClr val="bg1"/>
          </a:solidFill>
        </p:spPr>
        <p:txBody>
          <a:bodyPr wrap="square" rtlCol="0">
            <a:spAutoFit/>
          </a:bodyPr>
          <a:lstStyle/>
          <a:p>
            <a:endParaRPr lang="en-GB" dirty="0"/>
          </a:p>
        </p:txBody>
      </p:sp>
      <p:sp>
        <p:nvSpPr>
          <p:cNvPr id="6" name="CuadroTexto 5"/>
          <p:cNvSpPr txBox="1"/>
          <p:nvPr/>
        </p:nvSpPr>
        <p:spPr>
          <a:xfrm>
            <a:off x="3629695" y="3124630"/>
            <a:ext cx="1869584" cy="803426"/>
          </a:xfrm>
          <a:prstGeom prst="rect">
            <a:avLst/>
          </a:prstGeom>
          <a:solidFill>
            <a:schemeClr val="bg1"/>
          </a:solidFill>
        </p:spPr>
        <p:txBody>
          <a:bodyPr wrap="square" rtlCol="0">
            <a:spAutoFit/>
          </a:bodyPr>
          <a:lstStyle/>
          <a:p>
            <a:endParaRPr lang="en-GB" dirty="0"/>
          </a:p>
        </p:txBody>
      </p:sp>
      <p:sp>
        <p:nvSpPr>
          <p:cNvPr id="7" name="CuadroTexto 6"/>
          <p:cNvSpPr txBox="1"/>
          <p:nvPr/>
        </p:nvSpPr>
        <p:spPr>
          <a:xfrm>
            <a:off x="6503831" y="4693705"/>
            <a:ext cx="2161504" cy="844209"/>
          </a:xfrm>
          <a:prstGeom prst="rect">
            <a:avLst/>
          </a:prstGeom>
          <a:solidFill>
            <a:schemeClr val="bg1"/>
          </a:solidFill>
        </p:spPr>
        <p:txBody>
          <a:bodyPr wrap="square" rtlCol="0">
            <a:spAutoFit/>
          </a:bodyPr>
          <a:lstStyle/>
          <a:p>
            <a:endParaRPr lang="en-GB" dirty="0"/>
          </a:p>
        </p:txBody>
      </p:sp>
      <p:sp>
        <p:nvSpPr>
          <p:cNvPr id="8" name="Marcador de contenido 7"/>
          <p:cNvSpPr>
            <a:spLocks noGrp="1"/>
          </p:cNvSpPr>
          <p:nvPr>
            <p:ph idx="1"/>
          </p:nvPr>
        </p:nvSpPr>
        <p:spPr>
          <a:xfrm>
            <a:off x="548544" y="1365161"/>
            <a:ext cx="9741674" cy="3880773"/>
          </a:xfrm>
        </p:spPr>
        <p:txBody>
          <a:bodyPr/>
          <a:lstStyle/>
          <a:p>
            <a:pPr algn="just"/>
            <a:r>
              <a:rPr lang="en-GB" dirty="0"/>
              <a:t>This activity was recorded and it is uploaded on the Mediateca under this link</a:t>
            </a:r>
            <a:r>
              <a:rPr lang="en-GB" dirty="0" smtClean="0"/>
              <a:t>:</a:t>
            </a:r>
          </a:p>
          <a:p>
            <a:pPr lvl="1" algn="just">
              <a:buFont typeface="Arial" panose="020B0604020202020204" pitchFamily="34" charset="0"/>
              <a:buChar char="•"/>
            </a:pPr>
            <a:r>
              <a:rPr lang="en-GB" dirty="0" smtClean="0"/>
              <a:t>Pre-literacy_Phonics_short o: </a:t>
            </a:r>
            <a:r>
              <a:rPr lang="en-GB" dirty="0">
                <a:hlinkClick r:id="rId2"/>
              </a:rPr>
              <a:t>https://</a:t>
            </a:r>
            <a:r>
              <a:rPr lang="en-GB" dirty="0" smtClean="0">
                <a:hlinkClick r:id="rId2"/>
              </a:rPr>
              <a:t>mediateca.educa.madrid.org/video/o6bnc7kqlbom5679</a:t>
            </a:r>
            <a:endParaRPr lang="en-GB" dirty="0" smtClean="0"/>
          </a:p>
          <a:p>
            <a:pPr lvl="1" algn="just">
              <a:buFont typeface="Arial" panose="020B0604020202020204" pitchFamily="34" charset="0"/>
              <a:buChar char="•"/>
            </a:pPr>
            <a:endParaRPr lang="en-GB" dirty="0"/>
          </a:p>
        </p:txBody>
      </p:sp>
      <p:sp>
        <p:nvSpPr>
          <p:cNvPr id="9" name="CuadroTexto 8"/>
          <p:cNvSpPr txBox="1"/>
          <p:nvPr/>
        </p:nvSpPr>
        <p:spPr>
          <a:xfrm>
            <a:off x="10032642" y="6117465"/>
            <a:ext cx="1970468" cy="400110"/>
          </a:xfrm>
          <a:prstGeom prst="rect">
            <a:avLst/>
          </a:prstGeom>
          <a:solidFill>
            <a:schemeClr val="bg1"/>
          </a:solidFill>
        </p:spPr>
        <p:txBody>
          <a:bodyPr wrap="square" rtlCol="0">
            <a:spAutoFit/>
          </a:bodyPr>
          <a:lstStyle/>
          <a:p>
            <a:pPr algn="ctr"/>
            <a:r>
              <a:rPr lang="en-GB" sz="2000" b="1" dirty="0" smtClean="0">
                <a:solidFill>
                  <a:schemeClr val="accent1">
                    <a:lumMod val="50000"/>
                  </a:schemeClr>
                </a:solidFill>
              </a:rPr>
              <a:t>Irene del Pino</a:t>
            </a:r>
            <a:endParaRPr lang="en-GB" sz="2000" b="1" dirty="0">
              <a:solidFill>
                <a:schemeClr val="accent1">
                  <a:lumMod val="50000"/>
                </a:schemeClr>
              </a:solidFill>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285" y="2530698"/>
            <a:ext cx="7166377" cy="4031087"/>
          </a:xfrm>
          <a:prstGeom prst="rect">
            <a:avLst/>
          </a:prstGeom>
          <a:ln w="57150">
            <a:solidFill>
              <a:schemeClr val="accent1">
                <a:lumMod val="60000"/>
                <a:lumOff val="40000"/>
              </a:schemeClr>
            </a:solidFill>
          </a:ln>
        </p:spPr>
      </p:pic>
    </p:spTree>
    <p:extLst>
      <p:ext uri="{BB962C8B-B14F-4D97-AF65-F5344CB8AC3E}">
        <p14:creationId xmlns:p14="http://schemas.microsoft.com/office/powerpoint/2010/main" val="281739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94197"/>
          </a:xfrm>
        </p:spPr>
        <p:txBody>
          <a:bodyPr/>
          <a:lstStyle/>
          <a:p>
            <a:r>
              <a:rPr lang="en-GB" b="1" dirty="0" smtClean="0"/>
              <a:t>Literacy/phonics</a:t>
            </a:r>
            <a:r>
              <a:rPr lang="en-GB" dirty="0" smtClean="0"/>
              <a:t> justification.</a:t>
            </a:r>
            <a:endParaRPr lang="en-GB" dirty="0"/>
          </a:p>
        </p:txBody>
      </p:sp>
      <p:sp>
        <p:nvSpPr>
          <p:cNvPr id="3" name="Marcador de contenido 2"/>
          <p:cNvSpPr>
            <a:spLocks noGrp="1"/>
          </p:cNvSpPr>
          <p:nvPr>
            <p:ph idx="1"/>
          </p:nvPr>
        </p:nvSpPr>
        <p:spPr>
          <a:xfrm>
            <a:off x="677334" y="1957589"/>
            <a:ext cx="9278036" cy="4301543"/>
          </a:xfrm>
        </p:spPr>
        <p:txBody>
          <a:bodyPr/>
          <a:lstStyle/>
          <a:p>
            <a:pPr marL="0" indent="0" algn="just">
              <a:lnSpc>
                <a:spcPct val="150000"/>
              </a:lnSpc>
              <a:spcAft>
                <a:spcPts val="800"/>
              </a:spcAft>
              <a:buNone/>
            </a:pPr>
            <a:r>
              <a:rPr lang="en-GB" dirty="0"/>
              <a:t>We are going to focus on the </a:t>
            </a:r>
            <a:r>
              <a:rPr lang="en-GB" b="1" dirty="0"/>
              <a:t>short o </a:t>
            </a:r>
            <a:r>
              <a:rPr lang="en-GB" dirty="0"/>
              <a:t>sound. We will associate the </a:t>
            </a:r>
            <a:r>
              <a:rPr lang="en-GB" b="1" dirty="0"/>
              <a:t>sound</a:t>
            </a:r>
            <a:r>
              <a:rPr lang="en-GB" dirty="0"/>
              <a:t> to the </a:t>
            </a:r>
            <a:r>
              <a:rPr lang="en-GB" b="1" dirty="0"/>
              <a:t>mouth</a:t>
            </a:r>
            <a:r>
              <a:rPr lang="en-GB" dirty="0"/>
              <a:t> shape and the </a:t>
            </a:r>
            <a:r>
              <a:rPr lang="en-GB" b="1" dirty="0"/>
              <a:t>sign</a:t>
            </a:r>
            <a:r>
              <a:rPr lang="en-GB" dirty="0"/>
              <a:t> from the very beginning. </a:t>
            </a:r>
            <a:endParaRPr lang="en-GB" dirty="0" smtClean="0"/>
          </a:p>
          <a:p>
            <a:pPr marL="0" indent="0" algn="just">
              <a:lnSpc>
                <a:spcPct val="150000"/>
              </a:lnSpc>
              <a:spcAft>
                <a:spcPts val="800"/>
              </a:spcAft>
              <a:buNone/>
            </a:pPr>
            <a:r>
              <a:rPr lang="en-GB" dirty="0" smtClean="0"/>
              <a:t>After experimenting with the sound </a:t>
            </a:r>
            <a:r>
              <a:rPr lang="en-GB" u="sng" dirty="0" smtClean="0"/>
              <a:t>in isolation </a:t>
            </a:r>
            <a:r>
              <a:rPr lang="en-GB" dirty="0" smtClean="0"/>
              <a:t>changing intonation, repeating it with different rhythms, playing echo, using a TPR activity… we will show the picture to practice the sound </a:t>
            </a:r>
            <a:r>
              <a:rPr lang="en-GB" u="sng" dirty="0" smtClean="0"/>
              <a:t>inside different words </a:t>
            </a:r>
            <a:r>
              <a:rPr lang="en-GB" dirty="0" smtClean="0"/>
              <a:t>children are familiar with: dog, frog, hot, stop, hop as well as introduce new ones: rock, log, fox and on. </a:t>
            </a:r>
          </a:p>
          <a:p>
            <a:pPr marL="0" indent="0" algn="just">
              <a:lnSpc>
                <a:spcPct val="150000"/>
              </a:lnSpc>
              <a:spcAft>
                <a:spcPts val="800"/>
              </a:spcAft>
              <a:buNone/>
            </a:pPr>
            <a:r>
              <a:rPr lang="en-GB" dirty="0" smtClean="0"/>
              <a:t>When we have worked and repeated all the words enough times, we will use the visible thinking approach to make up a story based on the image shown on the previous slide.</a:t>
            </a:r>
            <a:endParaRPr lang="en-GB" dirty="0"/>
          </a:p>
        </p:txBody>
      </p:sp>
      <p:sp>
        <p:nvSpPr>
          <p:cNvPr id="4" name="CuadroTexto 3"/>
          <p:cNvSpPr txBox="1"/>
          <p:nvPr/>
        </p:nvSpPr>
        <p:spPr>
          <a:xfrm>
            <a:off x="10032642" y="6117465"/>
            <a:ext cx="1970468" cy="400110"/>
          </a:xfrm>
          <a:prstGeom prst="rect">
            <a:avLst/>
          </a:prstGeom>
          <a:solidFill>
            <a:schemeClr val="bg1"/>
          </a:solidFill>
        </p:spPr>
        <p:txBody>
          <a:bodyPr wrap="square" rtlCol="0">
            <a:spAutoFit/>
          </a:bodyPr>
          <a:lstStyle/>
          <a:p>
            <a:pPr algn="ctr"/>
            <a:r>
              <a:rPr lang="en-GB" sz="2000" b="1" dirty="0" smtClean="0">
                <a:solidFill>
                  <a:schemeClr val="accent1">
                    <a:lumMod val="50000"/>
                  </a:schemeClr>
                </a:solidFill>
              </a:rPr>
              <a:t>Raúl Prado</a:t>
            </a:r>
            <a:endParaRPr lang="en-GB" sz="2000" b="1" dirty="0">
              <a:solidFill>
                <a:schemeClr val="accent1">
                  <a:lumMod val="50000"/>
                </a:schemeClr>
              </a:solidFill>
            </a:endParaRPr>
          </a:p>
        </p:txBody>
      </p:sp>
    </p:spTree>
    <p:extLst>
      <p:ext uri="{BB962C8B-B14F-4D97-AF65-F5344CB8AC3E}">
        <p14:creationId xmlns:p14="http://schemas.microsoft.com/office/powerpoint/2010/main" val="2289268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solidFill>
                  <a:schemeClr val="accent1">
                    <a:lumMod val="75000"/>
                  </a:schemeClr>
                </a:solidFill>
              </a:rPr>
              <a:t>Why farmyard animals?</a:t>
            </a:r>
            <a:endParaRPr lang="es-ES" b="1" dirty="0">
              <a:solidFill>
                <a:schemeClr val="accent1">
                  <a:lumMod val="75000"/>
                </a:schemeClr>
              </a:solidFill>
            </a:endParaRPr>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393110834"/>
              </p:ext>
            </p:extLst>
          </p:nvPr>
        </p:nvGraphicFramePr>
        <p:xfrm>
          <a:off x="334853" y="1403796"/>
          <a:ext cx="9607638" cy="5112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10032642" y="6117465"/>
            <a:ext cx="1970468" cy="400110"/>
          </a:xfrm>
          <a:prstGeom prst="rect">
            <a:avLst/>
          </a:prstGeom>
          <a:solidFill>
            <a:schemeClr val="bg1"/>
          </a:solidFill>
        </p:spPr>
        <p:txBody>
          <a:bodyPr wrap="square" rtlCol="0">
            <a:spAutoFit/>
          </a:bodyPr>
          <a:lstStyle/>
          <a:p>
            <a:pPr algn="ctr"/>
            <a:r>
              <a:rPr lang="en-GB" sz="2000" b="1" dirty="0" smtClean="0">
                <a:solidFill>
                  <a:schemeClr val="accent1">
                    <a:lumMod val="50000"/>
                  </a:schemeClr>
                </a:solidFill>
              </a:rPr>
              <a:t>Charo García</a:t>
            </a:r>
            <a:endParaRPr lang="en-GB" sz="2000" b="1" dirty="0">
              <a:solidFill>
                <a:schemeClr val="accent1">
                  <a:lumMod val="50000"/>
                </a:schemeClr>
              </a:solidFill>
            </a:endParaRPr>
          </a:p>
        </p:txBody>
      </p:sp>
    </p:spTree>
    <p:extLst>
      <p:ext uri="{BB962C8B-B14F-4D97-AF65-F5344CB8AC3E}">
        <p14:creationId xmlns:p14="http://schemas.microsoft.com/office/powerpoint/2010/main" val="3886225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64901"/>
            <a:ext cx="8596668" cy="665408"/>
          </a:xfrm>
        </p:spPr>
        <p:txBody>
          <a:bodyPr>
            <a:normAutofit/>
          </a:bodyPr>
          <a:lstStyle/>
          <a:p>
            <a:r>
              <a:rPr lang="en-GB" b="1" dirty="0" smtClean="0">
                <a:solidFill>
                  <a:schemeClr val="accent1">
                    <a:lumMod val="75000"/>
                  </a:schemeClr>
                </a:solidFill>
              </a:rPr>
              <a:t>Session plan.</a:t>
            </a:r>
            <a:endParaRPr lang="en-GB" b="1" u="sng" dirty="0">
              <a:solidFill>
                <a:schemeClr val="accent1">
                  <a:lumMod val="75000"/>
                </a:schemeClr>
              </a:solidFill>
            </a:endParaRPr>
          </a:p>
        </p:txBody>
      </p:sp>
      <p:graphicFrame>
        <p:nvGraphicFramePr>
          <p:cNvPr id="6" name="Marcador de contenido 5"/>
          <p:cNvGraphicFramePr>
            <a:graphicFrameLocks noGrp="1"/>
          </p:cNvGraphicFramePr>
          <p:nvPr>
            <p:ph sz="half" idx="1"/>
            <p:extLst>
              <p:ext uri="{D42A27DB-BD31-4B8C-83A1-F6EECF244321}">
                <p14:modId xmlns:p14="http://schemas.microsoft.com/office/powerpoint/2010/main" val="2505361654"/>
              </p:ext>
            </p:extLst>
          </p:nvPr>
        </p:nvGraphicFramePr>
        <p:xfrm>
          <a:off x="677334" y="1030309"/>
          <a:ext cx="9793190" cy="5309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10097036" y="6336406"/>
            <a:ext cx="1970468" cy="400110"/>
          </a:xfrm>
          <a:prstGeom prst="rect">
            <a:avLst/>
          </a:prstGeom>
          <a:solidFill>
            <a:schemeClr val="bg1"/>
          </a:solidFill>
        </p:spPr>
        <p:txBody>
          <a:bodyPr wrap="square" rtlCol="0">
            <a:spAutoFit/>
          </a:bodyPr>
          <a:lstStyle/>
          <a:p>
            <a:pPr algn="ctr"/>
            <a:r>
              <a:rPr lang="en-GB" sz="2000" b="1" dirty="0" smtClean="0">
                <a:solidFill>
                  <a:schemeClr val="accent1">
                    <a:lumMod val="50000"/>
                  </a:schemeClr>
                </a:solidFill>
              </a:rPr>
              <a:t>Irene del Pino</a:t>
            </a:r>
            <a:endParaRPr lang="en-GB" sz="2000" b="1" dirty="0">
              <a:solidFill>
                <a:schemeClr val="accent1">
                  <a:lumMod val="50000"/>
                </a:schemeClr>
              </a:solidFill>
            </a:endParaRPr>
          </a:p>
        </p:txBody>
      </p:sp>
    </p:spTree>
    <p:extLst>
      <p:ext uri="{BB962C8B-B14F-4D97-AF65-F5344CB8AC3E}">
        <p14:creationId xmlns:p14="http://schemas.microsoft.com/office/powerpoint/2010/main" val="1534577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26772"/>
          </a:xfrm>
        </p:spPr>
        <p:txBody>
          <a:bodyPr>
            <a:noAutofit/>
          </a:bodyPr>
          <a:lstStyle/>
          <a:p>
            <a:r>
              <a:rPr lang="es-ES" dirty="0" smtClean="0">
                <a:solidFill>
                  <a:schemeClr val="accent1">
                    <a:lumMod val="75000"/>
                  </a:schemeClr>
                </a:solidFill>
              </a:rPr>
              <a:t>“</a:t>
            </a:r>
            <a:r>
              <a:rPr lang="es-ES" b="1" dirty="0" smtClean="0">
                <a:solidFill>
                  <a:schemeClr val="accent1">
                    <a:lumMod val="75000"/>
                  </a:schemeClr>
                </a:solidFill>
              </a:rPr>
              <a:t>Good morning animals!</a:t>
            </a:r>
            <a:r>
              <a:rPr lang="es-ES" dirty="0" smtClean="0">
                <a:solidFill>
                  <a:schemeClr val="accent1">
                    <a:lumMod val="75000"/>
                  </a:schemeClr>
                </a:solidFill>
              </a:rPr>
              <a:t>”</a:t>
            </a:r>
            <a:endParaRPr lang="es-ES" dirty="0">
              <a:solidFill>
                <a:schemeClr val="accent1">
                  <a:lumMod val="75000"/>
                </a:schemeClr>
              </a:solidFill>
            </a:endParaRPr>
          </a:p>
        </p:txBody>
      </p:sp>
      <p:sp>
        <p:nvSpPr>
          <p:cNvPr id="3" name="Marcador de contenido 2"/>
          <p:cNvSpPr>
            <a:spLocks noGrp="1"/>
          </p:cNvSpPr>
          <p:nvPr>
            <p:ph sz="half" idx="1"/>
          </p:nvPr>
        </p:nvSpPr>
        <p:spPr>
          <a:xfrm>
            <a:off x="497636" y="1553933"/>
            <a:ext cx="7620619" cy="1773639"/>
          </a:xfrm>
        </p:spPr>
        <p:txBody>
          <a:bodyPr/>
          <a:lstStyle/>
          <a:p>
            <a:pPr>
              <a:lnSpc>
                <a:spcPct val="150000"/>
              </a:lnSpc>
            </a:pPr>
            <a:r>
              <a:rPr lang="en-GB" dirty="0" smtClean="0"/>
              <a:t>This activity was recorded and it is uploaded on the Mediateca under these links: </a:t>
            </a:r>
          </a:p>
          <a:p>
            <a:pPr lvl="1"/>
            <a:r>
              <a:rPr lang="en-GB" dirty="0" smtClean="0"/>
              <a:t>Good morning animals!_part1</a:t>
            </a:r>
            <a:endParaRPr lang="en-GB" dirty="0">
              <a:hlinkClick r:id="rId2"/>
            </a:endParaRPr>
          </a:p>
          <a:p>
            <a:pPr lvl="1">
              <a:buFont typeface="Arial" panose="020B0604020202020204" pitchFamily="34" charset="0"/>
              <a:buChar char="•"/>
            </a:pPr>
            <a:r>
              <a:rPr lang="en-GB" dirty="0" smtClean="0"/>
              <a:t> </a:t>
            </a:r>
            <a:r>
              <a:rPr lang="en-GB" dirty="0">
                <a:hlinkClick r:id="rId3"/>
              </a:rPr>
              <a:t>https://</a:t>
            </a:r>
            <a:r>
              <a:rPr lang="en-GB" dirty="0" smtClean="0">
                <a:hlinkClick r:id="rId3"/>
              </a:rPr>
              <a:t>mediateca.educa.madrid.org/video/4ycycvtvoly87urm</a:t>
            </a:r>
            <a:endParaRPr lang="en-GB" dirty="0" smtClean="0"/>
          </a:p>
        </p:txBody>
      </p:sp>
      <p:sp>
        <p:nvSpPr>
          <p:cNvPr id="4" name="CuadroTexto 3"/>
          <p:cNvSpPr txBox="1"/>
          <p:nvPr/>
        </p:nvSpPr>
        <p:spPr>
          <a:xfrm>
            <a:off x="10019763" y="5841306"/>
            <a:ext cx="1970468" cy="400110"/>
          </a:xfrm>
          <a:prstGeom prst="rect">
            <a:avLst/>
          </a:prstGeom>
          <a:solidFill>
            <a:schemeClr val="bg1"/>
          </a:solidFill>
        </p:spPr>
        <p:txBody>
          <a:bodyPr wrap="square" rtlCol="0">
            <a:spAutoFit/>
          </a:bodyPr>
          <a:lstStyle/>
          <a:p>
            <a:pPr algn="ctr"/>
            <a:r>
              <a:rPr lang="en-GB" sz="2000" b="1" dirty="0" smtClean="0">
                <a:solidFill>
                  <a:schemeClr val="accent1">
                    <a:lumMod val="50000"/>
                  </a:schemeClr>
                </a:solidFill>
              </a:rPr>
              <a:t>Nuria León</a:t>
            </a:r>
            <a:endParaRPr lang="en-GB" sz="2000" b="1" dirty="0">
              <a:solidFill>
                <a:schemeClr val="accent1">
                  <a:lumMod val="50000"/>
                </a:schemeClr>
              </a:solidFill>
            </a:endParaRPr>
          </a:p>
        </p:txBody>
      </p:sp>
      <p:sp>
        <p:nvSpPr>
          <p:cNvPr id="5" name="CuadroTexto 4"/>
          <p:cNvSpPr txBox="1"/>
          <p:nvPr/>
        </p:nvSpPr>
        <p:spPr>
          <a:xfrm>
            <a:off x="10019763" y="6362164"/>
            <a:ext cx="1970468" cy="400110"/>
          </a:xfrm>
          <a:prstGeom prst="rect">
            <a:avLst/>
          </a:prstGeom>
          <a:solidFill>
            <a:schemeClr val="bg1"/>
          </a:solidFill>
        </p:spPr>
        <p:txBody>
          <a:bodyPr wrap="square" rtlCol="0">
            <a:spAutoFit/>
          </a:bodyPr>
          <a:lstStyle/>
          <a:p>
            <a:pPr algn="ctr"/>
            <a:r>
              <a:rPr lang="en-GB" sz="2000" b="1" dirty="0" smtClean="0">
                <a:solidFill>
                  <a:schemeClr val="accent1">
                    <a:lumMod val="50000"/>
                  </a:schemeClr>
                </a:solidFill>
              </a:rPr>
              <a:t>Raúl Prado</a:t>
            </a:r>
            <a:endParaRPr lang="en-GB" sz="2000" b="1" dirty="0">
              <a:solidFill>
                <a:schemeClr val="accent1">
                  <a:lumMod val="50000"/>
                </a:schemeClr>
              </a:solidFill>
            </a:endParaRPr>
          </a:p>
        </p:txBody>
      </p:sp>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r="5607"/>
          <a:stretch/>
        </p:blipFill>
        <p:spPr>
          <a:xfrm>
            <a:off x="677334" y="3703111"/>
            <a:ext cx="4797883" cy="2859108"/>
          </a:xfrm>
          <a:prstGeom prst="rect">
            <a:avLst/>
          </a:prstGeom>
          <a:ln w="57150">
            <a:solidFill>
              <a:schemeClr val="accent1">
                <a:lumMod val="60000"/>
                <a:lumOff val="40000"/>
              </a:schemeClr>
            </a:solidFill>
          </a:ln>
        </p:spPr>
      </p:pic>
      <p:pic>
        <p:nvPicPr>
          <p:cNvPr id="7" name="Imagen 6"/>
          <p:cNvPicPr>
            <a:picLocks noChangeAspect="1"/>
          </p:cNvPicPr>
          <p:nvPr/>
        </p:nvPicPr>
        <p:blipFill rotWithShape="1">
          <a:blip r:embed="rId5">
            <a:extLst>
              <a:ext uri="{28A0092B-C50C-407E-A947-70E740481C1C}">
                <a14:useLocalDpi xmlns:a14="http://schemas.microsoft.com/office/drawing/2010/main" val="0"/>
              </a:ext>
            </a:extLst>
          </a:blip>
          <a:srcRect l="33291" t="27771" r="18438" b="299"/>
          <a:stretch/>
        </p:blipFill>
        <p:spPr>
          <a:xfrm>
            <a:off x="8118255" y="187068"/>
            <a:ext cx="3871976" cy="3245476"/>
          </a:xfrm>
          <a:prstGeom prst="rect">
            <a:avLst/>
          </a:prstGeom>
          <a:ln w="57150">
            <a:solidFill>
              <a:schemeClr val="bg1"/>
            </a:solidFill>
          </a:ln>
        </p:spPr>
      </p:pic>
      <p:sp>
        <p:nvSpPr>
          <p:cNvPr id="8" name="Marcador de contenido 2"/>
          <p:cNvSpPr>
            <a:spLocks noGrp="1"/>
          </p:cNvSpPr>
          <p:nvPr>
            <p:ph sz="half" idx="1"/>
          </p:nvPr>
        </p:nvSpPr>
        <p:spPr>
          <a:xfrm>
            <a:off x="5150930" y="4049670"/>
            <a:ext cx="4546861" cy="2512549"/>
          </a:xfrm>
        </p:spPr>
        <p:txBody>
          <a:bodyPr/>
          <a:lstStyle/>
          <a:p>
            <a:pPr lvl="1"/>
            <a:r>
              <a:rPr lang="en-GB" dirty="0" smtClean="0"/>
              <a:t>Good morning animals!_part2</a:t>
            </a:r>
            <a:endParaRPr lang="en-GB" dirty="0">
              <a:hlinkClick r:id="rId2"/>
            </a:endParaRPr>
          </a:p>
          <a:p>
            <a:pPr lvl="1">
              <a:buFont typeface="Arial" panose="020B0604020202020204" pitchFamily="34" charset="0"/>
              <a:buChar char="•"/>
            </a:pPr>
            <a:r>
              <a:rPr lang="en-GB" dirty="0" smtClean="0">
                <a:hlinkClick r:id="rId6"/>
              </a:rPr>
              <a:t>https</a:t>
            </a:r>
            <a:r>
              <a:rPr lang="en-GB" dirty="0">
                <a:hlinkClick r:id="rId6"/>
              </a:rPr>
              <a:t>://</a:t>
            </a:r>
            <a:r>
              <a:rPr lang="en-GB" dirty="0" smtClean="0">
                <a:hlinkClick r:id="rId6"/>
              </a:rPr>
              <a:t>mediateca.educa.madrid.org/video/ffldvqzwq6awa7rb</a:t>
            </a:r>
            <a:endParaRPr lang="en-GB" dirty="0" smtClean="0"/>
          </a:p>
          <a:p>
            <a:pPr lvl="1">
              <a:buFont typeface="Arial" panose="020B0604020202020204" pitchFamily="34" charset="0"/>
              <a:buChar char="•"/>
            </a:pPr>
            <a:endParaRPr lang="en-GB" dirty="0"/>
          </a:p>
          <a:p>
            <a:pPr marL="0" indent="0">
              <a:buNone/>
            </a:pPr>
            <a:endParaRPr lang="en-GB" dirty="0"/>
          </a:p>
        </p:txBody>
      </p:sp>
    </p:spTree>
    <p:extLst>
      <p:ext uri="{BB962C8B-B14F-4D97-AF65-F5344CB8AC3E}">
        <p14:creationId xmlns:p14="http://schemas.microsoft.com/office/powerpoint/2010/main" val="3892428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accent1">
                    <a:lumMod val="75000"/>
                  </a:schemeClr>
                </a:solidFill>
              </a:rPr>
              <a:t>“</a:t>
            </a:r>
            <a:r>
              <a:rPr lang="es-ES" b="1" dirty="0" smtClean="0">
                <a:solidFill>
                  <a:schemeClr val="accent1">
                    <a:lumMod val="75000"/>
                  </a:schemeClr>
                </a:solidFill>
              </a:rPr>
              <a:t>Good morning animals!</a:t>
            </a:r>
            <a:r>
              <a:rPr lang="es-ES" dirty="0" smtClean="0">
                <a:solidFill>
                  <a:schemeClr val="accent1">
                    <a:lumMod val="75000"/>
                  </a:schemeClr>
                </a:solidFill>
              </a:rPr>
              <a:t>” justification.</a:t>
            </a:r>
            <a:endParaRPr lang="es-ES" dirty="0">
              <a:solidFill>
                <a:schemeClr val="accent1">
                  <a:lumMod val="75000"/>
                </a:schemeClr>
              </a:solidFill>
            </a:endParaRPr>
          </a:p>
        </p:txBody>
      </p:sp>
      <p:sp>
        <p:nvSpPr>
          <p:cNvPr id="3" name="Marcador de contenido 2"/>
          <p:cNvSpPr>
            <a:spLocks noGrp="1"/>
          </p:cNvSpPr>
          <p:nvPr>
            <p:ph idx="1"/>
          </p:nvPr>
        </p:nvSpPr>
        <p:spPr>
          <a:xfrm>
            <a:off x="368847" y="1413614"/>
            <a:ext cx="9213641" cy="5257641"/>
          </a:xfrm>
        </p:spPr>
        <p:txBody>
          <a:bodyPr>
            <a:normAutofit fontScale="92500" lnSpcReduction="10000"/>
          </a:bodyPr>
          <a:lstStyle/>
          <a:p>
            <a:pPr marL="0" indent="0" algn="just">
              <a:lnSpc>
                <a:spcPct val="150000"/>
              </a:lnSpc>
              <a:buNone/>
            </a:pPr>
            <a:r>
              <a:rPr lang="en-GB" dirty="0" smtClean="0"/>
              <a:t>This is the first activity of the introductory session. It combines </a:t>
            </a:r>
            <a:r>
              <a:rPr lang="en-GB" b="1" dirty="0" smtClean="0"/>
              <a:t>presentation</a:t>
            </a:r>
            <a:r>
              <a:rPr lang="en-GB" dirty="0" smtClean="0"/>
              <a:t> of vocabulary and also </a:t>
            </a:r>
            <a:r>
              <a:rPr lang="en-GB" b="1" dirty="0" smtClean="0"/>
              <a:t>classroom management</a:t>
            </a:r>
            <a:r>
              <a:rPr lang="en-GB" dirty="0" smtClean="0"/>
              <a:t>.</a:t>
            </a:r>
          </a:p>
          <a:p>
            <a:pPr marL="0" indent="0" algn="just">
              <a:lnSpc>
                <a:spcPct val="150000"/>
              </a:lnSpc>
              <a:buNone/>
            </a:pPr>
            <a:r>
              <a:rPr lang="en-GB" dirty="0" smtClean="0"/>
              <a:t>Once we have the </a:t>
            </a:r>
            <a:r>
              <a:rPr lang="en-GB" b="1" dirty="0" smtClean="0"/>
              <a:t>context</a:t>
            </a:r>
            <a:r>
              <a:rPr lang="en-GB" dirty="0" smtClean="0"/>
              <a:t>: a day trip to the farm, we can connect the English unit to the students’ lives by means of their classroom calendar and the poster. We </a:t>
            </a:r>
            <a:r>
              <a:rPr lang="en-GB" dirty="0"/>
              <a:t>will </a:t>
            </a:r>
            <a:r>
              <a:rPr lang="en-GB" dirty="0" smtClean="0"/>
              <a:t>get </a:t>
            </a:r>
            <a:r>
              <a:rPr lang="en-GB" dirty="0"/>
              <a:t>from them the names of the animals in </a:t>
            </a:r>
            <a:r>
              <a:rPr lang="en-GB" u="sng" dirty="0"/>
              <a:t>Spanish</a:t>
            </a:r>
            <a:r>
              <a:rPr lang="en-GB" dirty="0"/>
              <a:t> so that we </a:t>
            </a:r>
            <a:r>
              <a:rPr lang="en-GB" u="sng" dirty="0" smtClean="0"/>
              <a:t>introduce the </a:t>
            </a:r>
            <a:r>
              <a:rPr lang="en-GB" u="sng" dirty="0"/>
              <a:t>vocabulary in </a:t>
            </a:r>
            <a:r>
              <a:rPr lang="en-GB" u="sng" dirty="0" smtClean="0"/>
              <a:t>English </a:t>
            </a:r>
            <a:r>
              <a:rPr lang="en-GB" dirty="0" smtClean="0"/>
              <a:t>and add the noises they make. </a:t>
            </a:r>
          </a:p>
          <a:p>
            <a:pPr marL="0" indent="0" algn="just">
              <a:lnSpc>
                <a:spcPct val="150000"/>
              </a:lnSpc>
              <a:buNone/>
            </a:pPr>
            <a:r>
              <a:rPr lang="en-GB" dirty="0" smtClean="0"/>
              <a:t>After </a:t>
            </a:r>
            <a:r>
              <a:rPr lang="en-GB" dirty="0"/>
              <a:t>eliciting the names of the animals in English, we will emphasise the “</a:t>
            </a:r>
            <a:r>
              <a:rPr lang="en-GB" i="1" dirty="0"/>
              <a:t>sheep</a:t>
            </a:r>
            <a:r>
              <a:rPr lang="en-GB" dirty="0"/>
              <a:t>”, relating them to their previous </a:t>
            </a:r>
            <a:r>
              <a:rPr lang="en-GB" dirty="0" smtClean="0"/>
              <a:t>experience: </a:t>
            </a:r>
            <a:r>
              <a:rPr lang="en-GB" dirty="0"/>
              <a:t>they all know how to go to sleep counting </a:t>
            </a:r>
            <a:r>
              <a:rPr lang="en-GB" dirty="0" smtClean="0"/>
              <a:t>sheep because they do it when they have their nap after lunch. </a:t>
            </a:r>
            <a:r>
              <a:rPr lang="en-GB" b="1" dirty="0" smtClean="0"/>
              <a:t>“</a:t>
            </a:r>
            <a:r>
              <a:rPr lang="en-GB" b="1" i="1" dirty="0" smtClean="0"/>
              <a:t>One sheep, two sheep, three sheep, go to sleep”</a:t>
            </a:r>
            <a:r>
              <a:rPr lang="en-GB" dirty="0" smtClean="0"/>
              <a:t> </a:t>
            </a:r>
            <a:r>
              <a:rPr lang="en-GB" dirty="0"/>
              <a:t>so we ask them to pretend they’re sleeping, and then we will introduce Mr. </a:t>
            </a:r>
            <a:r>
              <a:rPr lang="en-GB" dirty="0" smtClean="0"/>
              <a:t>Rooster. He will wake </a:t>
            </a:r>
            <a:r>
              <a:rPr lang="en-GB" dirty="0"/>
              <a:t>them up </a:t>
            </a:r>
            <a:r>
              <a:rPr lang="en-GB" dirty="0" smtClean="0"/>
              <a:t>and send them to the assembly. </a:t>
            </a:r>
          </a:p>
          <a:p>
            <a:pPr marL="0" lvl="0" indent="0" algn="just">
              <a:lnSpc>
                <a:spcPct val="150000"/>
              </a:lnSpc>
              <a:buNone/>
            </a:pPr>
            <a:r>
              <a:rPr lang="es-ES" dirty="0" smtClean="0"/>
              <a:t>This way </a:t>
            </a:r>
            <a:r>
              <a:rPr lang="en-GB" dirty="0" smtClean="0"/>
              <a:t>we introduce vocabulary and anticipate what is going to happen in the </a:t>
            </a:r>
            <a:r>
              <a:rPr lang="en-GB" b="1" dirty="0" smtClean="0"/>
              <a:t>song</a:t>
            </a:r>
            <a:r>
              <a:rPr lang="en-GB" dirty="0" smtClean="0"/>
              <a:t> we will listen to afterwards</a:t>
            </a:r>
            <a:r>
              <a:rPr lang="en-GB" dirty="0"/>
              <a:t> </a:t>
            </a:r>
            <a:r>
              <a:rPr lang="en-GB" dirty="0" smtClean="0"/>
              <a:t>(</a:t>
            </a:r>
            <a:r>
              <a:rPr lang="en-GB" u="sng" dirty="0" smtClean="0">
                <a:hlinkClick r:id="rId2"/>
              </a:rPr>
              <a:t>https</a:t>
            </a:r>
            <a:r>
              <a:rPr lang="en-GB" u="sng" dirty="0">
                <a:hlinkClick r:id="rId2"/>
              </a:rPr>
              <a:t>://</a:t>
            </a:r>
            <a:r>
              <a:rPr lang="en-GB" u="sng" dirty="0" smtClean="0">
                <a:hlinkClick r:id="rId2"/>
              </a:rPr>
              <a:t>www.youtube.com/watch?v=1Ziku4FLka4</a:t>
            </a:r>
            <a:r>
              <a:rPr lang="en-GB" u="sng" dirty="0" smtClean="0"/>
              <a:t> </a:t>
            </a:r>
            <a:r>
              <a:rPr lang="en-GB" dirty="0" smtClean="0"/>
              <a:t>).</a:t>
            </a:r>
            <a:endParaRPr lang="es-ES" dirty="0"/>
          </a:p>
          <a:p>
            <a:pPr marL="0" indent="0" algn="just">
              <a:lnSpc>
                <a:spcPct val="150000"/>
              </a:lnSpc>
              <a:buNone/>
            </a:pPr>
            <a:endParaRPr lang="es-ES" dirty="0"/>
          </a:p>
        </p:txBody>
      </p:sp>
      <p:sp>
        <p:nvSpPr>
          <p:cNvPr id="4" name="CuadroTexto 3"/>
          <p:cNvSpPr txBox="1"/>
          <p:nvPr/>
        </p:nvSpPr>
        <p:spPr>
          <a:xfrm>
            <a:off x="10032642" y="6117465"/>
            <a:ext cx="1970468" cy="400110"/>
          </a:xfrm>
          <a:prstGeom prst="rect">
            <a:avLst/>
          </a:prstGeom>
          <a:solidFill>
            <a:schemeClr val="bg1"/>
          </a:solidFill>
        </p:spPr>
        <p:txBody>
          <a:bodyPr wrap="square" rtlCol="0">
            <a:spAutoFit/>
          </a:bodyPr>
          <a:lstStyle/>
          <a:p>
            <a:pPr algn="ctr"/>
            <a:r>
              <a:rPr lang="en-GB" sz="2000" b="1" dirty="0" smtClean="0">
                <a:solidFill>
                  <a:schemeClr val="accent1">
                    <a:lumMod val="50000"/>
                  </a:schemeClr>
                </a:solidFill>
              </a:rPr>
              <a:t>Charo García</a:t>
            </a:r>
            <a:endParaRPr lang="en-GB" sz="2000" b="1" dirty="0">
              <a:solidFill>
                <a:schemeClr val="accent1">
                  <a:lumMod val="50000"/>
                </a:schemeClr>
              </a:solidFill>
            </a:endParaRPr>
          </a:p>
        </p:txBody>
      </p:sp>
    </p:spTree>
    <p:extLst>
      <p:ext uri="{BB962C8B-B14F-4D97-AF65-F5344CB8AC3E}">
        <p14:creationId xmlns:p14="http://schemas.microsoft.com/office/powerpoint/2010/main" val="394718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7682" t="2504" r="11524"/>
          <a:stretch/>
        </p:blipFill>
        <p:spPr>
          <a:xfrm>
            <a:off x="458394" y="3338009"/>
            <a:ext cx="4404574" cy="2989753"/>
          </a:xfrm>
          <a:prstGeom prst="rect">
            <a:avLst/>
          </a:prstGeom>
          <a:ln w="57150">
            <a:solidFill>
              <a:schemeClr val="tx2">
                <a:lumMod val="60000"/>
                <a:lumOff val="40000"/>
              </a:schemeClr>
            </a:solidFill>
          </a:ln>
        </p:spPr>
      </p:pic>
      <p:sp>
        <p:nvSpPr>
          <p:cNvPr id="2" name="Título 1"/>
          <p:cNvSpPr>
            <a:spLocks noGrp="1"/>
          </p:cNvSpPr>
          <p:nvPr>
            <p:ph type="title"/>
          </p:nvPr>
        </p:nvSpPr>
        <p:spPr/>
        <p:txBody>
          <a:bodyPr/>
          <a:lstStyle/>
          <a:p>
            <a:r>
              <a:rPr lang="es-ES" dirty="0">
                <a:solidFill>
                  <a:schemeClr val="accent1">
                    <a:lumMod val="75000"/>
                  </a:schemeClr>
                </a:solidFill>
              </a:rPr>
              <a:t>“</a:t>
            </a:r>
            <a:r>
              <a:rPr lang="es-ES" b="1" dirty="0">
                <a:solidFill>
                  <a:schemeClr val="accent1">
                    <a:lumMod val="75000"/>
                  </a:schemeClr>
                </a:solidFill>
              </a:rPr>
              <a:t>Good morning animals!</a:t>
            </a:r>
            <a:r>
              <a:rPr lang="es-ES" dirty="0">
                <a:solidFill>
                  <a:schemeClr val="accent1">
                    <a:lumMod val="75000"/>
                  </a:schemeClr>
                </a:solidFill>
              </a:rPr>
              <a:t>” </a:t>
            </a:r>
            <a:r>
              <a:rPr lang="es-ES" dirty="0" smtClean="0">
                <a:solidFill>
                  <a:schemeClr val="accent1">
                    <a:lumMod val="75000"/>
                  </a:schemeClr>
                </a:solidFill>
              </a:rPr>
              <a:t/>
            </a:r>
            <a:br>
              <a:rPr lang="es-ES" dirty="0" smtClean="0">
                <a:solidFill>
                  <a:schemeClr val="accent1">
                    <a:lumMod val="75000"/>
                  </a:schemeClr>
                </a:solidFill>
              </a:rPr>
            </a:br>
            <a:r>
              <a:rPr lang="es-ES" dirty="0" smtClean="0">
                <a:solidFill>
                  <a:schemeClr val="accent1">
                    <a:lumMod val="75000"/>
                  </a:schemeClr>
                </a:solidFill>
              </a:rPr>
              <a:t>										Bloom’s taxonomy.</a:t>
            </a:r>
            <a:endParaRPr lang="es-ES" dirty="0">
              <a:solidFill>
                <a:schemeClr val="accent1">
                  <a:lumMod val="75000"/>
                </a:schemeClr>
              </a:solidFill>
            </a:endParaRPr>
          </a:p>
        </p:txBody>
      </p:sp>
      <p:sp>
        <p:nvSpPr>
          <p:cNvPr id="3" name="Marcador de contenido 2"/>
          <p:cNvSpPr>
            <a:spLocks noGrp="1"/>
          </p:cNvSpPr>
          <p:nvPr>
            <p:ph idx="1"/>
          </p:nvPr>
        </p:nvSpPr>
        <p:spPr>
          <a:xfrm>
            <a:off x="677334" y="1931827"/>
            <a:ext cx="9136368" cy="4585747"/>
          </a:xfrm>
        </p:spPr>
        <p:txBody>
          <a:bodyPr>
            <a:normAutofit fontScale="85000" lnSpcReduction="10000"/>
          </a:bodyPr>
          <a:lstStyle/>
          <a:p>
            <a:pPr marL="0" indent="0" algn="just">
              <a:lnSpc>
                <a:spcPct val="160000"/>
              </a:lnSpc>
              <a:buNone/>
            </a:pPr>
            <a:r>
              <a:rPr lang="en-GB" sz="2000" dirty="0" smtClean="0"/>
              <a:t>According to Bloom’s taxonomy this activity would mainly be in </a:t>
            </a:r>
            <a:r>
              <a:rPr lang="en-GB" sz="2000" b="1" dirty="0" smtClean="0"/>
              <a:t>level 1: REMEMBER</a:t>
            </a:r>
            <a:r>
              <a:rPr lang="en-GB" sz="2000" dirty="0" smtClean="0"/>
              <a:t>. Children are matching L2 vocabulary to L1. Although children show </a:t>
            </a:r>
            <a:r>
              <a:rPr lang="en-GB" sz="2000" b="1" dirty="0" smtClean="0"/>
              <a:t>understanding</a:t>
            </a:r>
            <a:r>
              <a:rPr lang="en-GB" sz="2000" dirty="0" smtClean="0"/>
              <a:t> (level 2) when they interact with the teacher and say the sound each animal makes. </a:t>
            </a:r>
          </a:p>
          <a:p>
            <a:pPr marL="0" indent="0" algn="just">
              <a:lnSpc>
                <a:spcPct val="160000"/>
              </a:lnSpc>
              <a:buNone/>
            </a:pPr>
            <a:r>
              <a:rPr lang="en-GB" sz="2000" dirty="0" smtClean="0"/>
              <a:t>									  An activity to move higher in this taxonomy 										  would be classifying examples of animals 										  living on the farm and living in the jungle; </a:t>
            </a:r>
            <a:r>
              <a:rPr lang="en-GB" sz="2000" b="1" dirty="0" smtClean="0"/>
              <a:t>level 									  2: UNDERSTAND.</a:t>
            </a:r>
          </a:p>
          <a:p>
            <a:pPr marL="0" indent="0" algn="just">
              <a:lnSpc>
                <a:spcPct val="160000"/>
              </a:lnSpc>
              <a:buNone/>
            </a:pPr>
            <a:r>
              <a:rPr lang="en-GB" sz="2000" dirty="0" smtClean="0"/>
              <a:t>									  We could also reach </a:t>
            </a:r>
            <a:r>
              <a:rPr lang="en-GB" sz="2000" b="1" dirty="0" smtClean="0"/>
              <a:t>level 3: APPLY </a:t>
            </a:r>
            <a:r>
              <a:rPr lang="en-GB" sz="2000" dirty="0" smtClean="0"/>
              <a:t>if we ask 										  children to sort out the different farm and 										  jungle animals into a Venn diagram.</a:t>
            </a:r>
            <a:endParaRPr lang="en-GB" sz="2000" dirty="0"/>
          </a:p>
        </p:txBody>
      </p:sp>
      <p:sp>
        <p:nvSpPr>
          <p:cNvPr id="4" name="CuadroTexto 3"/>
          <p:cNvSpPr txBox="1"/>
          <p:nvPr/>
        </p:nvSpPr>
        <p:spPr>
          <a:xfrm>
            <a:off x="10032642" y="6117465"/>
            <a:ext cx="1970468" cy="400110"/>
          </a:xfrm>
          <a:prstGeom prst="rect">
            <a:avLst/>
          </a:prstGeom>
          <a:solidFill>
            <a:schemeClr val="bg1"/>
          </a:solidFill>
        </p:spPr>
        <p:txBody>
          <a:bodyPr wrap="square" rtlCol="0">
            <a:spAutoFit/>
          </a:bodyPr>
          <a:lstStyle/>
          <a:p>
            <a:pPr algn="ctr"/>
            <a:r>
              <a:rPr lang="en-GB" sz="2000" b="1" dirty="0" smtClean="0">
                <a:solidFill>
                  <a:schemeClr val="accent1">
                    <a:lumMod val="50000"/>
                  </a:schemeClr>
                </a:solidFill>
              </a:rPr>
              <a:t>Irene del Pino</a:t>
            </a:r>
            <a:endParaRPr lang="en-GB" sz="2000" b="1" dirty="0">
              <a:solidFill>
                <a:schemeClr val="accent1">
                  <a:lumMod val="50000"/>
                </a:schemeClr>
              </a:solidFill>
            </a:endParaRPr>
          </a:p>
        </p:txBody>
      </p:sp>
    </p:spTree>
    <p:extLst>
      <p:ext uri="{BB962C8B-B14F-4D97-AF65-F5344CB8AC3E}">
        <p14:creationId xmlns:p14="http://schemas.microsoft.com/office/powerpoint/2010/main" val="3807909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609600"/>
            <a:ext cx="8891669" cy="1320800"/>
          </a:xfrm>
        </p:spPr>
        <p:txBody>
          <a:bodyPr>
            <a:normAutofit/>
          </a:bodyPr>
          <a:lstStyle/>
          <a:p>
            <a:r>
              <a:rPr lang="es-ES" dirty="0">
                <a:solidFill>
                  <a:schemeClr val="accent1">
                    <a:lumMod val="75000"/>
                  </a:schemeClr>
                </a:solidFill>
              </a:rPr>
              <a:t>“</a:t>
            </a:r>
            <a:r>
              <a:rPr lang="es-ES" b="1" dirty="0">
                <a:solidFill>
                  <a:schemeClr val="accent1">
                    <a:lumMod val="75000"/>
                  </a:schemeClr>
                </a:solidFill>
              </a:rPr>
              <a:t>Good morning animals</a:t>
            </a:r>
            <a:r>
              <a:rPr lang="es-ES" b="1" dirty="0" smtClean="0">
                <a:solidFill>
                  <a:schemeClr val="accent1">
                    <a:lumMod val="75000"/>
                  </a:schemeClr>
                </a:solidFill>
              </a:rPr>
              <a:t>!</a:t>
            </a:r>
            <a:r>
              <a:rPr lang="es-ES" dirty="0" smtClean="0">
                <a:solidFill>
                  <a:schemeClr val="accent1">
                    <a:lumMod val="75000"/>
                  </a:schemeClr>
                </a:solidFill>
              </a:rPr>
              <a:t>”</a:t>
            </a:r>
            <a:br>
              <a:rPr lang="es-ES" dirty="0" smtClean="0">
                <a:solidFill>
                  <a:schemeClr val="accent1">
                    <a:lumMod val="75000"/>
                  </a:schemeClr>
                </a:solidFill>
              </a:rPr>
            </a:br>
            <a:r>
              <a:rPr lang="es-ES" dirty="0" smtClean="0">
                <a:solidFill>
                  <a:schemeClr val="accent1">
                    <a:lumMod val="75000"/>
                  </a:schemeClr>
                </a:solidFill>
              </a:rPr>
              <a:t>									Multiple intelligences.</a:t>
            </a:r>
            <a:endParaRPr lang="es-ES" dirty="0">
              <a:solidFill>
                <a:schemeClr val="accent1">
                  <a:lumMod val="75000"/>
                </a:schemeClr>
              </a:solidFill>
            </a:endParaRPr>
          </a:p>
        </p:txBody>
      </p:sp>
      <p:sp>
        <p:nvSpPr>
          <p:cNvPr id="3" name="Marcador de contenido 2"/>
          <p:cNvSpPr>
            <a:spLocks noGrp="1"/>
          </p:cNvSpPr>
          <p:nvPr>
            <p:ph idx="1"/>
          </p:nvPr>
        </p:nvSpPr>
        <p:spPr>
          <a:xfrm>
            <a:off x="432634" y="2150771"/>
            <a:ext cx="9419704" cy="4095483"/>
          </a:xfrm>
        </p:spPr>
        <p:txBody>
          <a:bodyPr>
            <a:normAutofit fontScale="92500" lnSpcReduction="10000"/>
          </a:bodyPr>
          <a:lstStyle/>
          <a:p>
            <a:pPr marL="0" indent="0" algn="just">
              <a:lnSpc>
                <a:spcPct val="150000"/>
              </a:lnSpc>
              <a:buNone/>
            </a:pPr>
            <a:r>
              <a:rPr lang="en-GB" sz="2000" dirty="0" smtClean="0"/>
              <a:t>This activity goes through some of the multiple intelligences:</a:t>
            </a:r>
          </a:p>
          <a:p>
            <a:pPr marL="0" indent="0" algn="just">
              <a:lnSpc>
                <a:spcPct val="150000"/>
              </a:lnSpc>
              <a:buNone/>
            </a:pPr>
            <a:r>
              <a:rPr lang="en-GB" sz="2000" b="1" u="sng" dirty="0" smtClean="0"/>
              <a:t>Linguistic</a:t>
            </a:r>
            <a:r>
              <a:rPr lang="en-GB" sz="2000" dirty="0" smtClean="0"/>
              <a:t>: they have to relate the names of animals in Spanish and English.</a:t>
            </a:r>
          </a:p>
          <a:p>
            <a:pPr marL="0" indent="0" algn="just">
              <a:lnSpc>
                <a:spcPct val="150000"/>
              </a:lnSpc>
              <a:buNone/>
            </a:pPr>
            <a:r>
              <a:rPr lang="en-GB" sz="2000" b="1" u="sng" dirty="0" smtClean="0"/>
              <a:t>Logical-mathematical</a:t>
            </a:r>
            <a:r>
              <a:rPr lang="en-GB" sz="2000" dirty="0" smtClean="0"/>
              <a:t>: children have to count sheep aloud and show the numbers with their fingers.</a:t>
            </a:r>
          </a:p>
          <a:p>
            <a:pPr marL="0" indent="0" algn="just">
              <a:lnSpc>
                <a:spcPct val="150000"/>
              </a:lnSpc>
              <a:buNone/>
            </a:pPr>
            <a:r>
              <a:rPr lang="en-GB" sz="2000" b="1" u="sng" dirty="0" smtClean="0"/>
              <a:t>Musical</a:t>
            </a:r>
            <a:r>
              <a:rPr lang="en-GB" sz="2000" dirty="0" smtClean="0"/>
              <a:t>: vocabulary from the song is introduced by the rooster using the tune they are going to listen to later on.</a:t>
            </a:r>
          </a:p>
          <a:p>
            <a:pPr marL="0" indent="0" algn="just">
              <a:lnSpc>
                <a:spcPct val="150000"/>
              </a:lnSpc>
              <a:buNone/>
            </a:pPr>
            <a:r>
              <a:rPr lang="en-GB" sz="2000" b="1" u="sng" dirty="0" smtClean="0"/>
              <a:t>Interpersonal</a:t>
            </a:r>
            <a:r>
              <a:rPr lang="en-GB" sz="2000" dirty="0" smtClean="0"/>
              <a:t>: they take part in a discussion during the assembly, e.g. taking turns.</a:t>
            </a:r>
          </a:p>
          <a:p>
            <a:pPr marL="0" indent="0" algn="just">
              <a:lnSpc>
                <a:spcPct val="150000"/>
              </a:lnSpc>
              <a:buNone/>
            </a:pPr>
            <a:r>
              <a:rPr lang="en-GB" sz="2000" b="1" u="sng" dirty="0" smtClean="0"/>
              <a:t>Naturalist</a:t>
            </a:r>
            <a:r>
              <a:rPr lang="en-GB" sz="2000" b="1" dirty="0" smtClean="0"/>
              <a:t>:</a:t>
            </a:r>
            <a:r>
              <a:rPr lang="en-GB" sz="2000" dirty="0" smtClean="0"/>
              <a:t> they relate what they know about the environment to the new stimuli.</a:t>
            </a:r>
          </a:p>
          <a:p>
            <a:pPr marL="0" indent="0">
              <a:lnSpc>
                <a:spcPct val="150000"/>
              </a:lnSpc>
              <a:buNone/>
            </a:pPr>
            <a:endParaRPr lang="en-GB" sz="2000" dirty="0"/>
          </a:p>
        </p:txBody>
      </p:sp>
      <p:sp>
        <p:nvSpPr>
          <p:cNvPr id="4" name="CuadroTexto 3"/>
          <p:cNvSpPr txBox="1"/>
          <p:nvPr/>
        </p:nvSpPr>
        <p:spPr>
          <a:xfrm>
            <a:off x="10032642" y="6117465"/>
            <a:ext cx="1970468" cy="400110"/>
          </a:xfrm>
          <a:prstGeom prst="rect">
            <a:avLst/>
          </a:prstGeom>
          <a:solidFill>
            <a:schemeClr val="bg1"/>
          </a:solidFill>
        </p:spPr>
        <p:txBody>
          <a:bodyPr wrap="square" rtlCol="0">
            <a:spAutoFit/>
          </a:bodyPr>
          <a:lstStyle/>
          <a:p>
            <a:pPr algn="ctr"/>
            <a:r>
              <a:rPr lang="en-GB" sz="2000" b="1" dirty="0" smtClean="0">
                <a:solidFill>
                  <a:schemeClr val="accent1">
                    <a:lumMod val="50000"/>
                  </a:schemeClr>
                </a:solidFill>
              </a:rPr>
              <a:t>Raúl Prado</a:t>
            </a:r>
            <a:endParaRPr lang="en-GB" sz="2000" b="1" dirty="0">
              <a:solidFill>
                <a:schemeClr val="accent1">
                  <a:lumMod val="50000"/>
                </a:schemeClr>
              </a:solidFill>
            </a:endParaRPr>
          </a:p>
        </p:txBody>
      </p:sp>
    </p:spTree>
    <p:extLst>
      <p:ext uri="{BB962C8B-B14F-4D97-AF65-F5344CB8AC3E}">
        <p14:creationId xmlns:p14="http://schemas.microsoft.com/office/powerpoint/2010/main" val="3518082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11879" t="250" b="18402"/>
          <a:stretch/>
        </p:blipFill>
        <p:spPr>
          <a:xfrm>
            <a:off x="3403769" y="862888"/>
            <a:ext cx="7247058" cy="3763176"/>
          </a:xfrm>
          <a:prstGeom prst="rect">
            <a:avLst/>
          </a:prstGeom>
          <a:ln w="57150">
            <a:solidFill>
              <a:schemeClr val="bg1"/>
            </a:solidFill>
          </a:ln>
        </p:spPr>
      </p:pic>
      <p:sp>
        <p:nvSpPr>
          <p:cNvPr id="2" name="Título 1"/>
          <p:cNvSpPr>
            <a:spLocks noGrp="1"/>
          </p:cNvSpPr>
          <p:nvPr>
            <p:ph type="title"/>
          </p:nvPr>
        </p:nvSpPr>
        <p:spPr>
          <a:xfrm>
            <a:off x="677334" y="609600"/>
            <a:ext cx="8596668" cy="755561"/>
          </a:xfrm>
        </p:spPr>
        <p:txBody>
          <a:bodyPr/>
          <a:lstStyle/>
          <a:p>
            <a:r>
              <a:rPr lang="en-GB" dirty="0" smtClean="0">
                <a:solidFill>
                  <a:schemeClr val="accent1">
                    <a:lumMod val="75000"/>
                  </a:schemeClr>
                </a:solidFill>
              </a:rPr>
              <a:t>Storytelling:</a:t>
            </a:r>
            <a:endParaRPr lang="en-GB" dirty="0">
              <a:solidFill>
                <a:schemeClr val="accent1">
                  <a:lumMod val="75000"/>
                </a:schemeClr>
              </a:solidFill>
            </a:endParaRPr>
          </a:p>
        </p:txBody>
      </p:sp>
      <p:sp>
        <p:nvSpPr>
          <p:cNvPr id="3" name="Marcador de contenido 2"/>
          <p:cNvSpPr>
            <a:spLocks noGrp="1"/>
          </p:cNvSpPr>
          <p:nvPr>
            <p:ph idx="1"/>
          </p:nvPr>
        </p:nvSpPr>
        <p:spPr>
          <a:xfrm>
            <a:off x="819002" y="4573171"/>
            <a:ext cx="8994700" cy="2189106"/>
          </a:xfrm>
        </p:spPr>
        <p:txBody>
          <a:bodyPr/>
          <a:lstStyle/>
          <a:p>
            <a:pPr algn="just"/>
            <a:r>
              <a:rPr lang="en-GB" dirty="0"/>
              <a:t>This activity was recorded and it is uploaded on the Mediateca under </a:t>
            </a:r>
            <a:r>
              <a:rPr lang="en-GB" dirty="0" smtClean="0"/>
              <a:t>these links: </a:t>
            </a:r>
          </a:p>
          <a:p>
            <a:pPr lvl="1"/>
            <a:r>
              <a:rPr lang="en-GB" dirty="0" smtClean="0"/>
              <a:t>Visible thinking_part1</a:t>
            </a:r>
            <a:endParaRPr lang="en-GB" dirty="0">
              <a:hlinkClick r:id="rId3"/>
            </a:endParaRPr>
          </a:p>
          <a:p>
            <a:pPr lvl="1">
              <a:buFont typeface="Arial" panose="020B0604020202020204" pitchFamily="34" charset="0"/>
              <a:buChar char="•"/>
            </a:pPr>
            <a:r>
              <a:rPr lang="en-GB" dirty="0" smtClean="0">
                <a:hlinkClick r:id="rId3"/>
              </a:rPr>
              <a:t>https</a:t>
            </a:r>
            <a:r>
              <a:rPr lang="en-GB" dirty="0">
                <a:hlinkClick r:id="rId3"/>
              </a:rPr>
              <a:t>://</a:t>
            </a:r>
            <a:r>
              <a:rPr lang="en-GB" dirty="0" smtClean="0">
                <a:hlinkClick r:id="rId3"/>
              </a:rPr>
              <a:t>mediateca.educa.madrid.org/video/dsdq97mih6l84ksk</a:t>
            </a:r>
            <a:endParaRPr lang="en-GB" dirty="0" smtClean="0"/>
          </a:p>
          <a:p>
            <a:pPr marL="457200" lvl="1" indent="0">
              <a:buNone/>
            </a:pPr>
            <a:r>
              <a:rPr lang="en-GB" sz="100" dirty="0" smtClean="0"/>
              <a:t> </a:t>
            </a:r>
          </a:p>
          <a:p>
            <a:pPr lvl="1"/>
            <a:r>
              <a:rPr lang="en-GB" dirty="0" smtClean="0"/>
              <a:t>Visible thinking_part2</a:t>
            </a:r>
            <a:endParaRPr lang="en-GB" dirty="0">
              <a:hlinkClick r:id="rId3"/>
            </a:endParaRPr>
          </a:p>
          <a:p>
            <a:pPr lvl="1">
              <a:buFont typeface="Arial" panose="020B0604020202020204" pitchFamily="34" charset="0"/>
              <a:buChar char="•"/>
            </a:pPr>
            <a:r>
              <a:rPr lang="en-GB" dirty="0" smtClean="0">
                <a:hlinkClick r:id="rId4"/>
              </a:rPr>
              <a:t>https</a:t>
            </a:r>
            <a:r>
              <a:rPr lang="en-GB" dirty="0">
                <a:hlinkClick r:id="rId4"/>
              </a:rPr>
              <a:t>://</a:t>
            </a:r>
            <a:r>
              <a:rPr lang="en-GB" dirty="0" smtClean="0">
                <a:hlinkClick r:id="rId4"/>
              </a:rPr>
              <a:t>mediateca.educa.madrid.org/video/9ppnkamhyhxz571u</a:t>
            </a:r>
            <a:endParaRPr lang="en-GB" dirty="0" smtClean="0"/>
          </a:p>
          <a:p>
            <a:pPr lvl="1">
              <a:buFont typeface="Arial" panose="020B0604020202020204" pitchFamily="34" charset="0"/>
              <a:buChar char="•"/>
            </a:pPr>
            <a:endParaRPr lang="en-GB" dirty="0"/>
          </a:p>
        </p:txBody>
      </p:sp>
      <p:sp>
        <p:nvSpPr>
          <p:cNvPr id="4" name="CuadroTexto 3"/>
          <p:cNvSpPr txBox="1"/>
          <p:nvPr/>
        </p:nvSpPr>
        <p:spPr>
          <a:xfrm>
            <a:off x="10032642" y="6117465"/>
            <a:ext cx="1970468" cy="400110"/>
          </a:xfrm>
          <a:prstGeom prst="rect">
            <a:avLst/>
          </a:prstGeom>
          <a:solidFill>
            <a:schemeClr val="bg1"/>
          </a:solidFill>
        </p:spPr>
        <p:txBody>
          <a:bodyPr wrap="square" rtlCol="0">
            <a:spAutoFit/>
          </a:bodyPr>
          <a:lstStyle/>
          <a:p>
            <a:pPr algn="ctr"/>
            <a:r>
              <a:rPr lang="en-GB" sz="2000" b="1" dirty="0" smtClean="0">
                <a:solidFill>
                  <a:schemeClr val="accent1">
                    <a:lumMod val="50000"/>
                  </a:schemeClr>
                </a:solidFill>
              </a:rPr>
              <a:t>Charo García</a:t>
            </a:r>
            <a:endParaRPr lang="en-GB" sz="2000" b="1" dirty="0">
              <a:solidFill>
                <a:schemeClr val="accent1">
                  <a:lumMod val="50000"/>
                </a:schemeClr>
              </a:solidFill>
            </a:endParaRPr>
          </a:p>
        </p:txBody>
      </p:sp>
      <p:sp>
        <p:nvSpPr>
          <p:cNvPr id="5" name="Marcador de contenido 2"/>
          <p:cNvSpPr txBox="1">
            <a:spLocks/>
          </p:cNvSpPr>
          <p:nvPr/>
        </p:nvSpPr>
        <p:spPr>
          <a:xfrm>
            <a:off x="5157040" y="1903925"/>
            <a:ext cx="3933303" cy="414816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lvl="1" indent="0">
              <a:buNone/>
            </a:pPr>
            <a:endParaRPr lang="en-GB" dirty="0"/>
          </a:p>
        </p:txBody>
      </p:sp>
      <p:sp>
        <p:nvSpPr>
          <p:cNvPr id="8" name="CuadroTexto 7"/>
          <p:cNvSpPr txBox="1"/>
          <p:nvPr/>
        </p:nvSpPr>
        <p:spPr>
          <a:xfrm>
            <a:off x="3403769" y="603215"/>
            <a:ext cx="4827824" cy="646331"/>
          </a:xfrm>
          <a:prstGeom prst="rect">
            <a:avLst/>
          </a:prstGeom>
          <a:solidFill>
            <a:schemeClr val="bg1"/>
          </a:solidFill>
        </p:spPr>
        <p:txBody>
          <a:bodyPr wrap="square" rtlCol="0">
            <a:spAutoFit/>
          </a:bodyPr>
          <a:lstStyle/>
          <a:p>
            <a:pPr algn="ctr"/>
            <a:r>
              <a:rPr lang="en-GB" sz="3600" b="1" dirty="0" smtClean="0">
                <a:solidFill>
                  <a:schemeClr val="accent1">
                    <a:lumMod val="50000"/>
                  </a:schemeClr>
                </a:solidFill>
              </a:rPr>
              <a:t>“Farmyard animals”.</a:t>
            </a:r>
            <a:endParaRPr lang="en-GB" sz="3600" b="1" dirty="0">
              <a:solidFill>
                <a:schemeClr val="accent1">
                  <a:lumMod val="50000"/>
                </a:schemeClr>
              </a:solidFill>
            </a:endParaRPr>
          </a:p>
        </p:txBody>
      </p:sp>
    </p:spTree>
    <p:extLst>
      <p:ext uri="{BB962C8B-B14F-4D97-AF65-F5344CB8AC3E}">
        <p14:creationId xmlns:p14="http://schemas.microsoft.com/office/powerpoint/2010/main" val="2194524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94197"/>
          </a:xfrm>
        </p:spPr>
        <p:txBody>
          <a:bodyPr/>
          <a:lstStyle/>
          <a:p>
            <a:r>
              <a:rPr lang="en-GB" b="1" dirty="0" smtClean="0"/>
              <a:t>Storytelling</a:t>
            </a:r>
            <a:r>
              <a:rPr lang="en-GB" dirty="0" smtClean="0"/>
              <a:t> justification.</a:t>
            </a:r>
            <a:endParaRPr lang="en-GB" dirty="0"/>
          </a:p>
        </p:txBody>
      </p:sp>
      <p:sp>
        <p:nvSpPr>
          <p:cNvPr id="3" name="Marcador de contenido 2"/>
          <p:cNvSpPr>
            <a:spLocks noGrp="1"/>
          </p:cNvSpPr>
          <p:nvPr>
            <p:ph idx="1"/>
          </p:nvPr>
        </p:nvSpPr>
        <p:spPr>
          <a:xfrm>
            <a:off x="677334" y="1519708"/>
            <a:ext cx="9278036" cy="4224270"/>
          </a:xfrm>
        </p:spPr>
        <p:txBody>
          <a:bodyPr/>
          <a:lstStyle/>
          <a:p>
            <a:pPr marL="0" indent="0" algn="just">
              <a:lnSpc>
                <a:spcPct val="150000"/>
              </a:lnSpc>
              <a:spcAft>
                <a:spcPts val="800"/>
              </a:spcAft>
              <a:buNone/>
            </a:pPr>
            <a:r>
              <a:rPr lang="en-GB" dirty="0">
                <a:ea typeface="Calibri" panose="020F0502020204030204" pitchFamily="34" charset="0"/>
                <a:cs typeface="Times New Roman" panose="02020603050405020304" pitchFamily="18" charset="0"/>
              </a:rPr>
              <a:t>This story is going to help us to </a:t>
            </a:r>
            <a:r>
              <a:rPr lang="en-GB" b="1" dirty="0">
                <a:ea typeface="Calibri" panose="020F0502020204030204" pitchFamily="34" charset="0"/>
                <a:cs typeface="Times New Roman" panose="02020603050405020304" pitchFamily="18" charset="0"/>
              </a:rPr>
              <a:t>review</a:t>
            </a:r>
            <a:r>
              <a:rPr lang="en-GB" dirty="0">
                <a:ea typeface="Calibri" panose="020F0502020204030204" pitchFamily="34" charset="0"/>
                <a:cs typeface="Times New Roman" panose="02020603050405020304" pitchFamily="18" charset="0"/>
              </a:rPr>
              <a:t> the vocabulary that the kids have learned (feelings, colours, and animal noises) and </a:t>
            </a:r>
            <a:r>
              <a:rPr lang="en-GB" b="1" dirty="0">
                <a:ea typeface="Calibri" panose="020F0502020204030204" pitchFamily="34" charset="0"/>
                <a:cs typeface="Times New Roman" panose="02020603050405020304" pitchFamily="18" charset="0"/>
              </a:rPr>
              <a:t>reinforce</a:t>
            </a:r>
            <a:r>
              <a:rPr lang="en-GB" dirty="0">
                <a:ea typeface="Calibri" panose="020F0502020204030204" pitchFamily="34" charset="0"/>
                <a:cs typeface="Times New Roman" panose="02020603050405020304" pitchFamily="18" charset="0"/>
              </a:rPr>
              <a:t> the animal names we have presented at the beginning of the lesson. </a:t>
            </a:r>
            <a:endParaRPr lang="es-ES" dirty="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en-GB" dirty="0">
                <a:ea typeface="Calibri" panose="020F0502020204030204" pitchFamily="34" charset="0"/>
                <a:cs typeface="Times New Roman" panose="02020603050405020304" pitchFamily="18" charset="0"/>
              </a:rPr>
              <a:t>Every time a new animal appears in the story, we will greet it using the finger puppets, make </a:t>
            </a:r>
            <a:r>
              <a:rPr lang="en-GB" dirty="0" smtClean="0">
                <a:ea typeface="Calibri" panose="020F0502020204030204" pitchFamily="34" charset="0"/>
                <a:cs typeface="Times New Roman" panose="02020603050405020304" pitchFamily="18" charset="0"/>
              </a:rPr>
              <a:t>their </a:t>
            </a:r>
            <a:r>
              <a:rPr lang="en-GB" dirty="0">
                <a:ea typeface="Calibri" panose="020F0502020204030204" pitchFamily="34" charset="0"/>
                <a:cs typeface="Times New Roman" panose="02020603050405020304" pitchFamily="18" charset="0"/>
              </a:rPr>
              <a:t>noise, repeat the name of the animal, and ask the children about the animal feelings.</a:t>
            </a:r>
            <a:endParaRPr lang="es-ES" dirty="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en-GB" dirty="0">
                <a:ea typeface="Calibri" panose="020F0502020204030204" pitchFamily="34" charset="0"/>
                <a:cs typeface="Times New Roman" panose="02020603050405020304" pitchFamily="18" charset="0"/>
              </a:rPr>
              <a:t>We will tell the story again, but this time using the children to show the feelings the different animals have. </a:t>
            </a:r>
            <a:endParaRPr lang="en-GB" dirty="0" smtClean="0">
              <a:ea typeface="Calibri" panose="020F0502020204030204" pitchFamily="34" charset="0"/>
              <a:cs typeface="Times New Roman" panose="02020603050405020304" pitchFamily="18" charset="0"/>
            </a:endParaRPr>
          </a:p>
        </p:txBody>
      </p:sp>
      <p:sp>
        <p:nvSpPr>
          <p:cNvPr id="4" name="CuadroTexto 3"/>
          <p:cNvSpPr txBox="1"/>
          <p:nvPr/>
        </p:nvSpPr>
        <p:spPr>
          <a:xfrm>
            <a:off x="10032642" y="6117465"/>
            <a:ext cx="1970468" cy="400110"/>
          </a:xfrm>
          <a:prstGeom prst="rect">
            <a:avLst/>
          </a:prstGeom>
          <a:solidFill>
            <a:schemeClr val="bg1"/>
          </a:solidFill>
        </p:spPr>
        <p:txBody>
          <a:bodyPr wrap="square" rtlCol="0">
            <a:spAutoFit/>
          </a:bodyPr>
          <a:lstStyle/>
          <a:p>
            <a:pPr algn="ctr"/>
            <a:r>
              <a:rPr lang="en-GB" sz="2000" b="1" dirty="0" smtClean="0">
                <a:solidFill>
                  <a:schemeClr val="accent1">
                    <a:lumMod val="50000"/>
                  </a:schemeClr>
                </a:solidFill>
              </a:rPr>
              <a:t>Nuria León</a:t>
            </a:r>
            <a:endParaRPr lang="en-GB" sz="2000" b="1" dirty="0">
              <a:solidFill>
                <a:schemeClr val="accent1">
                  <a:lumMod val="50000"/>
                </a:schemeClr>
              </a:solidFill>
            </a:endParaRPr>
          </a:p>
        </p:txBody>
      </p:sp>
    </p:spTree>
    <p:extLst>
      <p:ext uri="{BB962C8B-B14F-4D97-AF65-F5344CB8AC3E}">
        <p14:creationId xmlns:p14="http://schemas.microsoft.com/office/powerpoint/2010/main" val="418051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859</TotalTime>
  <Words>1150</Words>
  <Application>Microsoft Office PowerPoint</Application>
  <PresentationFormat>Panorámica</PresentationFormat>
  <Paragraphs>84</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Calibri</vt:lpstr>
      <vt:lpstr>Times New Roman</vt:lpstr>
      <vt:lpstr>Trebuchet MS</vt:lpstr>
      <vt:lpstr>Wingdings 3</vt:lpstr>
      <vt:lpstr>Faceta</vt:lpstr>
      <vt:lpstr>Farmyard animals. Infant Education: year 1.</vt:lpstr>
      <vt:lpstr>Why farmyard animals?</vt:lpstr>
      <vt:lpstr>Session plan.</vt:lpstr>
      <vt:lpstr>“Good morning animals!”</vt:lpstr>
      <vt:lpstr>“Good morning animals!” justification.</vt:lpstr>
      <vt:lpstr>“Good morning animals!”            Bloom’s taxonomy.</vt:lpstr>
      <vt:lpstr>“Good morning animals!”          Multiple intelligences.</vt:lpstr>
      <vt:lpstr>Storytelling:</vt:lpstr>
      <vt:lpstr>Storytelling justification.</vt:lpstr>
      <vt:lpstr>Storytelling.           Visible thinking.</vt:lpstr>
      <vt:lpstr>Storytelling.             Follow-up activity.</vt:lpstr>
      <vt:lpstr>Literacy/phonics.</vt:lpstr>
      <vt:lpstr>Literacy/phonics justification.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Globalizing English in Infant Education</dc:title>
  <dc:creator>Irene</dc:creator>
  <cp:lastModifiedBy>Irene</cp:lastModifiedBy>
  <cp:revision>50</cp:revision>
  <dcterms:created xsi:type="dcterms:W3CDTF">2017-07-05T07:16:37Z</dcterms:created>
  <dcterms:modified xsi:type="dcterms:W3CDTF">2017-07-07T18:06:20Z</dcterms:modified>
</cp:coreProperties>
</file>