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media/image1.jpeg" ContentType="image/jpeg"/>
  <Override PartName="/ppt/media/image2.png" ContentType="image/png"/>
  <Override PartName="/ppt/media/media3.wav" ContentType="audio/x-wav"/>
  <Override PartName="/ppt/media/image4.png" ContentType="image/pn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2ADCCA6-0A4C-481A-939A-256C6D42E02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078920" y="1143000"/>
            <a:ext cx="6720480" cy="373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9F5F016-8E26-461A-906B-6B366223DC5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078920" y="1143000"/>
            <a:ext cx="6720480" cy="373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2AF4C06-818B-4F65-A6C1-A1F49CBA48B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078920" y="1143000"/>
            <a:ext cx="6720480" cy="373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A696C5A-7072-4F46-96D7-868F1B3589E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078920" y="1143000"/>
            <a:ext cx="6720480" cy="373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31BEF2E-AABA-418B-BA66-A49129567C9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078920" y="1143000"/>
            <a:ext cx="6720480" cy="373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D24C226-79CD-4453-B8A0-676C7883D8B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078920" y="1143000"/>
            <a:ext cx="6720480" cy="373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38F028A-D850-4E40-9527-A0E67C0FBEE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078920" y="1143000"/>
            <a:ext cx="6720480" cy="373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FC7E855-0A74-4135-8E4B-3349B82D42A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1078920" y="2931480"/>
            <a:ext cx="6720480" cy="1371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AF64DCB-C90F-47A2-8B1E-47EB3B0BE6B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078920" y="1143000"/>
            <a:ext cx="6720480" cy="373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F6A5958-074F-458F-85C3-C7A2E361279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078920" y="1143000"/>
            <a:ext cx="6720480" cy="373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CEA5F8E-718B-4F47-B0FE-37BEBD03689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078920" y="1143000"/>
            <a:ext cx="6720480" cy="373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DB68271-BEF8-4BFD-8E40-F3FA8C98641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d7d3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 6"/>
          <p:cNvSpPr/>
          <p:nvPr/>
        </p:nvSpPr>
        <p:spPr>
          <a:xfrm>
            <a:off x="11783880" y="5778720"/>
            <a:ext cx="407520" cy="818640"/>
          </a:xfrm>
          <a:custGeom>
            <a:avLst/>
            <a:gdLst>
              <a:gd name="textAreaLeft" fmla="*/ 0 w 407520"/>
              <a:gd name="textAreaRight" fmla="*/ 407880 w 407520"/>
              <a:gd name="textAreaTop" fmla="*/ 0 h 818640"/>
              <a:gd name="textAreaBottom" fmla="*/ 819000 h 818640"/>
            </a:gdLst>
            <a:ahLst/>
            <a:rect l="textAreaLeft" t="textAreaTop" r="textAreaRight" b="textAreaBottom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1" name="Freeform 6"/>
          <p:cNvSpPr/>
          <p:nvPr/>
        </p:nvSpPr>
        <p:spPr>
          <a:xfrm>
            <a:off x="11783880" y="5783400"/>
            <a:ext cx="407520" cy="818640"/>
          </a:xfrm>
          <a:custGeom>
            <a:avLst/>
            <a:gdLst>
              <a:gd name="textAreaLeft" fmla="*/ 0 w 407520"/>
              <a:gd name="textAreaRight" fmla="*/ 407880 w 407520"/>
              <a:gd name="textAreaTop" fmla="*/ 0 h 818640"/>
              <a:gd name="textAreaBottom" fmla="*/ 819000 h 818640"/>
            </a:gdLst>
            <a:ahLst/>
            <a:rect l="textAreaLeft" t="textAreaTop" r="textAreaRight" b="textAreaBottom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cxnSp>
        <p:nvCxnSpPr>
          <p:cNvPr id="2" name="Straight Connector 11"/>
          <p:cNvCxnSpPr/>
          <p:nvPr/>
        </p:nvCxnSpPr>
        <p:spPr>
          <a:xfrm>
            <a:off x="758880" y="1280160"/>
            <a:ext cx="360" cy="5578200"/>
          </a:xfrm>
          <a:prstGeom prst="straightConnector1">
            <a:avLst/>
          </a:prstGeom>
          <a:ln w="19050">
            <a:solidFill>
              <a:srgbClr val="f6f4ef"/>
            </a:solidFill>
          </a:ln>
        </p:spPr>
      </p:cxn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078920" y="1143000"/>
            <a:ext cx="6720480" cy="3730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i="1" lang="en-US" sz="7200" spc="97" strike="noStrike">
                <a:solidFill>
                  <a:srgbClr val="ffffff"/>
                </a:solidFill>
                <a:latin typeface="Sitka Banner"/>
              </a:rPr>
              <a:t>Click to edit Master title style</a:t>
            </a:r>
            <a:endParaRPr b="0" lang="es-ES" sz="72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dt" idx="1"/>
          </p:nvPr>
        </p:nvSpPr>
        <p:spPr>
          <a:xfrm>
            <a:off x="8286480" y="6007680"/>
            <a:ext cx="31431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000" spc="49" strike="noStrike">
                <a:solidFill>
                  <a:srgbClr val="ffffff"/>
                </a:solidFill>
                <a:latin typeface="Avenir Next LT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en-US" sz="1000" spc="49" strike="noStrike">
                <a:solidFill>
                  <a:srgbClr val="ffffff"/>
                </a:solidFill>
                <a:latin typeface="Avenir Next LT Pro"/>
              </a:rPr>
              <a:t>&lt;fecha/hora&gt;</a:t>
            </a:r>
            <a:endParaRPr b="0" lang="es-E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ftr" idx="2"/>
          </p:nvPr>
        </p:nvSpPr>
        <p:spPr>
          <a:xfrm>
            <a:off x="1078920" y="6007680"/>
            <a:ext cx="67204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sldNum" idx="3"/>
          </p:nvPr>
        </p:nvSpPr>
        <p:spPr>
          <a:xfrm>
            <a:off x="11786760" y="6007680"/>
            <a:ext cx="411120" cy="364680"/>
          </a:xfrm>
          <a:prstGeom prst="rect">
            <a:avLst/>
          </a:prstGeom>
          <a:noFill/>
          <a:ln w="0">
            <a:noFill/>
          </a:ln>
        </p:spPr>
        <p:txBody>
          <a:bodyPr lIns="45720" r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b="1" lang="en-US" sz="900" spc="-1" strike="noStrike">
                <a:solidFill>
                  <a:srgbClr val="000000"/>
                </a:solidFill>
                <a:latin typeface="Avenir Next LT Pr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E3BC8AAD-02B4-4351-91FB-E03CC773409A}" type="slidenum">
              <a:rPr b="1" lang="en-US" sz="900" spc="-1" strike="noStrike">
                <a:solidFill>
                  <a:srgbClr val="000000"/>
                </a:solidFill>
                <a:latin typeface="Avenir Next LT Pro"/>
              </a:rPr>
              <a:t>&lt;número&gt;</a:t>
            </a:fld>
            <a:endParaRPr b="0" lang="es-ES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ffffff"/>
                </a:solidFill>
                <a:latin typeface="Avenir Next LT Pro"/>
              </a:rPr>
              <a:t>Pulse para editar el formato de texto del esquema</a:t>
            </a: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  <a:p>
            <a:pPr lvl="1" marL="864000" indent="-324000">
              <a:lnSpc>
                <a:spcPct val="11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600" spc="-1" strike="noStrike">
                <a:solidFill>
                  <a:srgbClr val="ffffff"/>
                </a:solidFill>
                <a:latin typeface="Avenir Next LT Pro"/>
              </a:rPr>
              <a:t>Segundo nivel del esquema</a:t>
            </a:r>
            <a:endParaRPr b="0" lang="es-ES" sz="1600" spc="-1" strike="noStrike">
              <a:solidFill>
                <a:srgbClr val="ffffff"/>
              </a:solidFill>
              <a:latin typeface="Avenir Next LT Pro"/>
            </a:endParaRPr>
          </a:p>
          <a:p>
            <a:pPr lvl="2" marL="1296000" indent="-288000">
              <a:lnSpc>
                <a:spcPct val="11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s-ES" sz="1400" spc="-1" strike="noStrike">
                <a:solidFill>
                  <a:srgbClr val="ffffff"/>
                </a:solidFill>
                <a:latin typeface="Avenir Next LT Pro"/>
              </a:rPr>
              <a:t>Tercer nivel del esquema</a:t>
            </a:r>
            <a:endParaRPr b="0" i="1" lang="es-ES" sz="1400" spc="-1" strike="noStrike">
              <a:solidFill>
                <a:srgbClr val="ffffff"/>
              </a:solidFill>
              <a:latin typeface="Avenir Next LT Pro"/>
            </a:endParaRPr>
          </a:p>
          <a:p>
            <a:pPr lvl="3" marL="1728000" indent="-216000">
              <a:lnSpc>
                <a:spcPct val="11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ffffff"/>
                </a:solidFill>
                <a:latin typeface="Avenir Next LT Pro"/>
              </a:rPr>
              <a:t>Cuarto nivel del esquema</a:t>
            </a:r>
            <a:endParaRPr b="0" lang="es-ES" sz="1400" spc="-1" strike="noStrike">
              <a:solidFill>
                <a:srgbClr val="ffffff"/>
              </a:solidFill>
              <a:latin typeface="Avenir Next LT Pro"/>
            </a:endParaRPr>
          </a:p>
          <a:p>
            <a:pPr lvl="4" marL="2160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ffffff"/>
                </a:solidFill>
                <a:latin typeface="Avenir Next LT Pro"/>
              </a:rPr>
              <a:t>Quinto nivel del esquema</a:t>
            </a: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  <a:p>
            <a:pPr lvl="5" marL="2592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ffffff"/>
                </a:solidFill>
                <a:latin typeface="Avenir Next LT Pro"/>
              </a:rPr>
              <a:t>Sexto nivel del esquema</a:t>
            </a: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  <a:p>
            <a:pPr lvl="6" marL="3024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ffffff"/>
                </a:solidFill>
                <a:latin typeface="Avenir Next LT Pro"/>
              </a:rPr>
              <a:t>Séptimo nivel del esquema</a:t>
            </a:r>
            <a:endParaRPr b="0" lang="es-ES" sz="2000" spc="-1" strike="noStrike">
              <a:solidFill>
                <a:srgbClr val="ffffff"/>
              </a:solidFill>
              <a:latin typeface="Avenir Next LT Pro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audio" Target="../media/media3.wav"/><Relationship Id="rId4" Type="http://schemas.microsoft.com/office/2007/relationships/media" Target="../media/media3.wav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6"/>
          <p:cNvSpPr/>
          <p:nvPr/>
        </p:nvSpPr>
        <p:spPr>
          <a:xfrm>
            <a:off x="11783880" y="5778720"/>
            <a:ext cx="407520" cy="818640"/>
          </a:xfrm>
          <a:custGeom>
            <a:avLst/>
            <a:gdLst>
              <a:gd name="textAreaLeft" fmla="*/ 0 w 407520"/>
              <a:gd name="textAreaRight" fmla="*/ 407880 w 407520"/>
              <a:gd name="textAreaTop" fmla="*/ 0 h 818640"/>
              <a:gd name="textAreaBottom" fmla="*/ 819000 h 818640"/>
            </a:gdLst>
            <a:ahLst/>
            <a:rect l="textAreaLeft" t="textAreaTop" r="textAreaRight" b="textAreaBottom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sp useBgFill="1">
        <p:nvSpPr>
          <p:cNvPr id="45" name="Rectangle 52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venir Next LT Pro"/>
            </a:endParaRPr>
          </a:p>
        </p:txBody>
      </p:sp>
      <p:sp>
        <p:nvSpPr>
          <p:cNvPr id="46" name="CuadroTexto 5"/>
          <p:cNvSpPr/>
          <p:nvPr/>
        </p:nvSpPr>
        <p:spPr>
          <a:xfrm>
            <a:off x="1004400" y="991440"/>
            <a:ext cx="4084200" cy="190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ctr">
            <a:normAutofit/>
          </a:bodyPr>
          <a:p>
            <a:pPr>
              <a:lnSpc>
                <a:spcPct val="90000"/>
              </a:lnSpc>
              <a:spcAft>
                <a:spcPts val="601"/>
              </a:spcAft>
            </a:pPr>
            <a:r>
              <a:rPr b="1" i="1" lang="en-US" sz="2400" spc="97" strike="noStrike">
                <a:solidFill>
                  <a:srgbClr val="1f1b11"/>
                </a:solidFill>
                <a:latin typeface="Sitka Banner"/>
              </a:rPr>
              <a:t>IN</a:t>
            </a:r>
            <a:r>
              <a:rPr b="1" i="1" lang="en-US" sz="2400" spc="97" strike="noStrike">
                <a:solidFill>
                  <a:srgbClr val="000000"/>
                </a:solidFill>
                <a:latin typeface="Sitka Banner"/>
              </a:rPr>
              <a:t>STRUCCIONES PARA REALIZAR TU ESPACIO DE ACTIVIDADES CON DISTINTOS RITMOS DE APRENDIZAJE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7" name="Straight Connector 54"/>
          <p:cNvCxnSpPr/>
          <p:nvPr/>
        </p:nvCxnSpPr>
        <p:spPr>
          <a:xfrm flipH="1">
            <a:off x="738360" y="2954160"/>
            <a:ext cx="4755240" cy="360"/>
          </a:xfrm>
          <a:prstGeom prst="straightConnector1">
            <a:avLst/>
          </a:prstGeom>
          <a:ln w="19050">
            <a:solidFill>
              <a:srgbClr val="ffffff">
                <a:lumMod val="85000"/>
                <a:lumOff val="15000"/>
              </a:srgbClr>
            </a:solidFill>
          </a:ln>
        </p:spPr>
      </p:cxnSp>
      <p:pic>
        <p:nvPicPr>
          <p:cNvPr id="48" name="Picture 1" descr="Lápices de colores dentro de un portalápices que está encima de una mesa de madera"/>
          <p:cNvPicPr/>
          <p:nvPr/>
        </p:nvPicPr>
        <p:blipFill>
          <a:blip r:embed="rId1"/>
          <a:srcRect l="20333" t="0" r="20331" b="0"/>
          <a:stretch/>
        </p:blipFill>
        <p:spPr>
          <a:xfrm>
            <a:off x="5997960" y="0"/>
            <a:ext cx="6095520" cy="6857640"/>
          </a:xfrm>
          <a:prstGeom prst="rect">
            <a:avLst/>
          </a:prstGeom>
          <a:ln w="0">
            <a:noFill/>
          </a:ln>
        </p:spPr>
      </p:pic>
      <p:sp>
        <p:nvSpPr>
          <p:cNvPr id="49" name="Freeform 6"/>
          <p:cNvSpPr/>
          <p:nvPr/>
        </p:nvSpPr>
        <p:spPr>
          <a:xfrm>
            <a:off x="11783880" y="5783400"/>
            <a:ext cx="407520" cy="818640"/>
          </a:xfrm>
          <a:custGeom>
            <a:avLst/>
            <a:gdLst>
              <a:gd name="textAreaLeft" fmla="*/ 0 w 407520"/>
              <a:gd name="textAreaRight" fmla="*/ 407880 w 407520"/>
              <a:gd name="textAreaTop" fmla="*/ 0 h 818640"/>
              <a:gd name="textAreaBottom" fmla="*/ 819000 h 818640"/>
            </a:gdLst>
            <a:ahLst/>
            <a:rect l="textAreaLeft" t="textAreaTop" r="textAreaRight" b="textAreaBottom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50" name="CuadroTexto 12"/>
          <p:cNvSpPr/>
          <p:nvPr/>
        </p:nvSpPr>
        <p:spPr>
          <a:xfrm>
            <a:off x="6418800" y="762120"/>
            <a:ext cx="4552200" cy="530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2f2f2"/>
                </a:solidFill>
                <a:latin typeface="Calibri"/>
              </a:rPr>
              <a:t>1º.- Tómate el tiempo que necesites para entender y realizar cada actividad.</a:t>
            </a:r>
            <a:r>
              <a:rPr b="0" lang="en-US" sz="1800" spc="-1" strike="noStrike">
                <a:solidFill>
                  <a:srgbClr val="f2f2f2"/>
                </a:solidFill>
                <a:latin typeface="Calibri"/>
              </a:rPr>
              <a:t> 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2f2f2"/>
                </a:solidFill>
                <a:latin typeface="Calibri"/>
              </a:rPr>
              <a:t>2º.- No todas las actividades son obligatorias. Hasta la número 3 debes hacerlas todas, si una vez terminada esta actividad tienes alguna duda pasa a REPOSTAJE o vuelve a realizar cualquiera de las anteriores que pienses que te puede ayudar. Finalmente, puedes continuar hacia la META, pero siempre podrás volver a cualquier actividad ya realizada.</a:t>
            </a:r>
            <a:r>
              <a:rPr b="0" lang="en-US" sz="1800" spc="-1" strike="noStrike">
                <a:solidFill>
                  <a:srgbClr val="f2f2f2"/>
                </a:solidFill>
                <a:latin typeface="Calibri"/>
              </a:rPr>
              <a:t> 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2f2f2"/>
                </a:solidFill>
                <a:latin typeface="Calibri"/>
              </a:rPr>
              <a:t>3º Lo más importante es disfrutar de tu aprendizaje y darte cuenta de que eres capaz de conseguir por ti mismo todo lo que te propongas. Recuerda que esto no es una carrera.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Imagen 13"/>
          <p:cNvSpPr/>
          <p:nvPr/>
        </p:nvSpPr>
        <p:spPr>
          <a:xfrm>
            <a:off x="1046160" y="3429720"/>
            <a:ext cx="3305880" cy="231156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CuadroTexto 14"/>
          <p:cNvSpPr/>
          <p:nvPr/>
        </p:nvSpPr>
        <p:spPr>
          <a:xfrm>
            <a:off x="11108520" y="398520"/>
            <a:ext cx="122436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ffffff"/>
                </a:solidFill>
                <a:latin typeface="Avenir Next LT Pro"/>
              </a:rPr>
              <a:t>2º ESO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CuadroTexto 16"/>
          <p:cNvSpPr/>
          <p:nvPr/>
        </p:nvSpPr>
        <p:spPr>
          <a:xfrm>
            <a:off x="6327360" y="6431400"/>
            <a:ext cx="231264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chemeClr val="accent5">
                    <a:lumMod val="50000"/>
                  </a:schemeClr>
                </a:solidFill>
                <a:latin typeface="Avenir Next LT Pro"/>
              </a:rPr>
              <a:t>Mabel Tranque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4" name="Conector recto de flecha 18"/>
          <p:cNvCxnSpPr/>
          <p:nvPr/>
        </p:nvCxnSpPr>
        <p:spPr>
          <a:xfrm>
            <a:off x="1052280" y="2815200"/>
            <a:ext cx="930240" cy="13320"/>
          </a:xfrm>
          <a:prstGeom prst="straightConnector1">
            <a:avLst/>
          </a:prstGeom>
          <a:ln w="12700">
            <a:solidFill>
              <a:srgbClr val="c00000"/>
            </a:solidFill>
          </a:ln>
        </p:spPr>
      </p:cxnSp>
      <p:pic>
        <p:nvPicPr>
          <p:cNvPr id="55" name="" descr="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2400" y="2817360"/>
            <a:ext cx="729720" cy="72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delay="0" evt="onClick">
                    <p:tgtEl>
                      <p:spTgt spid="55"/>
                    </p:tgtEl>
                  </p:cond>
                </p:stCondLst>
                <p:childTnLst>
                  <p:par>
                    <p:cTn id="3" fill="hold">
                      <p:stCondLst>
                        <p:cond delay="0" evt="onClick">
                          <p:tgtEl>
                            <p:spTgt spid="55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showWhenStopped="1">
                <p:cTn>
                  <p:stCondLst>
                    <p:cond delay="indefinite"/>
                  </p:stCondLst>
                  <p:endCondLst>
                    <p:cond delay="0" evt="onStopAudio"/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eadlinesVTI">
  <a:themeElements>
    <a:clrScheme name="Headlines">
      <a:dk1>
        <a:srgbClr val="000000"/>
      </a:dk1>
      <a:lt1>
        <a:srgbClr val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Application>LibreOffice/7.5.6.2$Windows_X86_64 LibreOffice_project/f654817fb68d6d4600d7d2f6b647e47729f55f15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2024-05-28T19:30:32Z</dcterms:created>
  <dc:creator/>
  <dc:description/>
  <dc:language>es-ES</dc:language>
  <cp:lastModifiedBy/>
  <dcterms:modified xsi:type="dcterms:W3CDTF">2024-05-28T22:01:31Z</dcterms:modified>
  <cp:revision>104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Panorámica</vt:lpwstr>
  </property>
  <property fmtid="{D5CDD505-2E9C-101B-9397-08002B2CF9AE}" pid="3" name="Slides">
    <vt:i4>1</vt:i4>
  </property>
</Properties>
</file>