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38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07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MODULO 1. LA FUNCIÓN PÚBLICA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676D667-DF3F-11B6-956C-7EF7DD625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1999" y="2968359"/>
            <a:ext cx="5609967" cy="22008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8EF12B-D68E-37C9-BA93-BDE5C428B599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F05981-1FA9-16AB-E074-8AC4915D49F1}"/>
              </a:ext>
            </a:extLst>
          </p:cNvPr>
          <p:cNvSpPr txBox="1"/>
          <p:nvPr/>
        </p:nvSpPr>
        <p:spPr>
          <a:xfrm>
            <a:off x="609599" y="1956135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APRENDIZAJES: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Normativa autonómica de la CAM en materia de Enseñanza, a través del Decreto 106/2018, de 19 de junio y Normativa sobre Protección de Datos.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F6C916-72A1-D24C-70EE-65CBB4AB0FCF}"/>
              </a:ext>
            </a:extLst>
          </p:cNvPr>
          <p:cNvSpPr txBox="1"/>
          <p:nvPr/>
        </p:nvSpPr>
        <p:spPr>
          <a:xfrm>
            <a:off x="761999" y="5321292"/>
            <a:ext cx="6466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CALIFICACIONES Y DATOS PERSONALES DE ALUMNOS. ¿SE PUEDEN DIVULGAR?</a:t>
            </a:r>
          </a:p>
          <a:p>
            <a:endParaRPr lang="es-ES" sz="1200" dirty="0"/>
          </a:p>
          <a:p>
            <a:r>
              <a:rPr lang="es-ES" sz="1200" b="1" dirty="0"/>
              <a:t>PUBLICACIÓN DE IMÁGENES DE ALUMNOS. ¿CUÁNDO REQUIERE CONSENTIMIENTO? imágenes en web del centro y Redes sociales.</a:t>
            </a:r>
          </a:p>
          <a:p>
            <a:endParaRPr lang="es-ES" sz="1200" b="1" dirty="0"/>
          </a:p>
          <a:p>
            <a:r>
              <a:rPr lang="es-ES" sz="1200" b="1" dirty="0"/>
              <a:t> ¿CUÁNDO NO? Para fines educativos (ejemplo: grabación de clase de música sin móvil del profesor).</a:t>
            </a:r>
            <a:endParaRPr lang="es-ES" sz="12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2E497DB-F053-E0E2-C261-7AD8D330A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5"/>
    </mc:Choice>
    <mc:Fallback>
      <p:transition spd="slow" advTm="1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007A-4477-624E-E4FB-05061811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E02D-9CAA-293E-E882-963F7C0C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000" b="1" dirty="0"/>
              <a:t>SITUACIONES DE APLICACIÓN PRESENTE O FUTURA DE LOS CONTENIDOS DEL CURSO</a:t>
            </a:r>
            <a:r>
              <a:rPr lang="es-ES" b="1" dirty="0"/>
              <a:t>.</a:t>
            </a:r>
            <a:endParaRPr lang="es-E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FEC5F-1594-ECE0-A3AE-A0E5B7D041AC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5EC973-3C8D-C472-21C6-82E62C0D9B2D}"/>
              </a:ext>
            </a:extLst>
          </p:cNvPr>
          <p:cNvSpPr txBox="1"/>
          <p:nvPr/>
        </p:nvSpPr>
        <p:spPr>
          <a:xfrm>
            <a:off x="621954" y="1470794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Alguien pierde el conocimiento en el aula. Saber hacer un RCP, 10 minutos antes de que llegue la ambulancia y utilizar el desfibrilador.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2868D6-259F-AA82-87A2-7E1C95A77DA2}"/>
              </a:ext>
            </a:extLst>
          </p:cNvPr>
          <p:cNvSpPr txBox="1"/>
          <p:nvPr/>
        </p:nvSpPr>
        <p:spPr>
          <a:xfrm>
            <a:off x="704334" y="5494967"/>
            <a:ext cx="646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/>
          </a:p>
          <a:p>
            <a:r>
              <a:rPr lang="es-ES" sz="1600" b="1" dirty="0"/>
              <a:t>CUANTO MÁS AUTÉNTICA ES LA TAREA, MÁS SENTIDO TIENE EL APRENDIZAJE Y MAYOR ES LA POSIBILIDAD DE TRANSFERENCIA.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BE751A-E387-0206-1CCF-CC2B694B6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0" y="2317495"/>
            <a:ext cx="6115062" cy="327469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F4B4DAE-503D-03CB-E9E2-735C468C0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6"/>
    </mc:Choice>
    <mc:Fallback>
      <p:transition spd="slow" advTm="6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71778-3938-8B8E-2F53-8D2447FC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DFFB-39DC-4A11-9282-11020AF8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000" b="1" dirty="0"/>
              <a:t>SITUACIONES DE APLICACIÓN PRESENTE O FUTURA DE LOS CONTENIDOS DEL CURSO</a:t>
            </a:r>
            <a:r>
              <a:rPr lang="es-ES" b="1" dirty="0"/>
              <a:t>.</a:t>
            </a:r>
            <a:endParaRPr lang="es-E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4F9900-14ED-0EAF-F5AD-DFAD7EF9EB6D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E4DBAF-07C5-F3D4-799C-C0E653338727}"/>
              </a:ext>
            </a:extLst>
          </p:cNvPr>
          <p:cNvSpPr txBox="1"/>
          <p:nvPr/>
        </p:nvSpPr>
        <p:spPr>
          <a:xfrm>
            <a:off x="704334" y="1888177"/>
            <a:ext cx="64667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Conocimiento de los </a:t>
            </a:r>
            <a:r>
              <a:rPr lang="es-ES" dirty="0" err="1"/>
              <a:t>docs</a:t>
            </a:r>
            <a:r>
              <a:rPr lang="es-ES" dirty="0"/>
              <a:t> del centro: PGA, Programación. Para puestos de dirección en el centro. Jefe de Departamento, Jefe de Estudios.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Saber atender a las necesidades de alumnos con NEE en clase. Hipoacusia, Visión Baja.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Para los funcionarios en prácticas: Información del Concurso de Traslados.</a:t>
            </a:r>
          </a:p>
          <a:p>
            <a:br>
              <a:rPr lang="es-ES" dirty="0"/>
            </a:br>
            <a:endParaRPr lang="es-ES" dirty="0"/>
          </a:p>
          <a:p>
            <a:r>
              <a:rPr lang="es-ES" dirty="0"/>
              <a:t> 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BA68AF-1199-23CD-8F81-9B52D9037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0"/>
    </mc:Choice>
    <mc:Fallback>
      <p:transition spd="slow" advTm="8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C198-774B-3DB5-D5D0-75EA463F1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635-F5D0-935B-E064-DF8EE6DB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400" b="1" dirty="0"/>
              <a:t>EXPLOTAR FORTALEZAS. APOYO EMOCIONAL AL ALUMNO</a:t>
            </a:r>
            <a:endParaRPr lang="es-E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DBD554-DE1D-0454-B557-DA31273FB0CA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BEE876-B976-A27C-22B7-461DCBF8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07" y="1585559"/>
            <a:ext cx="5236490" cy="36207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34A891-A289-D90F-18B8-7563E5A86603}"/>
              </a:ext>
            </a:extLst>
          </p:cNvPr>
          <p:cNvSpPr txBox="1"/>
          <p:nvPr/>
        </p:nvSpPr>
        <p:spPr>
          <a:xfrm>
            <a:off x="1190368" y="5294233"/>
            <a:ext cx="5020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barreras emocionales son aquellas que impiden a los alumnos sentirse seguros, competentes y acogidos en el centro y en el aula.</a:t>
            </a:r>
            <a:endParaRPr lang="es-E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CF5EBD7-F7E3-EA40-CE8E-C84D78574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5"/>
    </mc:Choice>
    <mc:Fallback>
      <p:transition spd="slow" advTm="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3EFB-C697-16A1-8E8D-DE90F2BA5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8716-813C-D0CA-891F-0E977B68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0216"/>
          </a:xfrm>
        </p:spPr>
        <p:txBody>
          <a:bodyPr>
            <a:noAutofit/>
          </a:bodyPr>
          <a:lstStyle/>
          <a:p>
            <a:r>
              <a:rPr lang="es-ES" sz="2400" b="1" dirty="0"/>
              <a:t>AVANZAR EN AREAS DE MEJORA</a:t>
            </a:r>
            <a:endParaRPr lang="es-E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7FD0A8-626F-BEA1-8406-92D9FE03D5AB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8467E5-D152-FD03-2BC3-036C091CEC27}"/>
              </a:ext>
            </a:extLst>
          </p:cNvPr>
          <p:cNvSpPr txBox="1"/>
          <p:nvPr/>
        </p:nvSpPr>
        <p:spPr>
          <a:xfrm>
            <a:off x="683739" y="1686687"/>
            <a:ext cx="65902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FORMACIÓN EN HERRAMIENTAS DIGITALES PARA DAR FEEDBACK A LOS ALUMNOS DE FORMA RÁPIDA Y PERSONALIZADA.</a:t>
            </a:r>
          </a:p>
          <a:p>
            <a:endParaRPr lang="es-ES" b="1" dirty="0"/>
          </a:p>
          <a:p>
            <a:endParaRPr lang="es-ES" dirty="0"/>
          </a:p>
          <a:p>
            <a:r>
              <a:rPr lang="es-ES" b="1" dirty="0"/>
              <a:t>CURSOS DE FORMACIÓN EN INTELIGENCIA ARTIFICIAL </a:t>
            </a:r>
            <a:br>
              <a:rPr lang="es-ES" dirty="0"/>
            </a:br>
            <a:endParaRPr lang="es-E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0B9F5B-2E9B-AD35-78AF-787B7F967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30"/>
    </mc:Choice>
    <mc:Fallback>
      <p:transition spd="slow" advTm="1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86A7-5737-006E-5A02-A9CA6F66D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5192-3BBF-5A6D-68EE-8FABBF93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MODULO 2. PREVENCIÓN DE RIESGOS LABORALES</a:t>
            </a:r>
            <a:endParaRPr lang="es-E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53877-C4A6-5FBD-B3D1-25E1DF4C4C3E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4CA0EF-20D1-2627-3939-F3738ED4333C}"/>
              </a:ext>
            </a:extLst>
          </p:cNvPr>
          <p:cNvSpPr txBox="1"/>
          <p:nvPr/>
        </p:nvSpPr>
        <p:spPr>
          <a:xfrm>
            <a:off x="609599" y="1956135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APRENDIZAJES: </a:t>
            </a:r>
            <a:r>
              <a:rPr lang="es-ES" dirty="0"/>
              <a:t>Conocimiento del Plan de Emergencia de los centros docentes y de los riesgos específicos en centros docentes (pantallas, uso de voz, equipos de trabajo).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C957BA-A383-8777-332E-2940E9E2FF80}"/>
              </a:ext>
            </a:extLst>
          </p:cNvPr>
          <p:cNvSpPr txBox="1"/>
          <p:nvPr/>
        </p:nvSpPr>
        <p:spPr>
          <a:xfrm>
            <a:off x="761999" y="5571519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SIMULACROS DE EMERGENCIA Y EVACUACIÓN DE FORMA ORDENADA Y CONTROLADA PARA GARANTIZAR UNA RESPUESTA EFICAZ.</a:t>
            </a:r>
            <a:endParaRPr lang="es-ES" dirty="0"/>
          </a:p>
        </p:txBody>
      </p:sp>
      <p:pic>
        <p:nvPicPr>
          <p:cNvPr id="3" name="Imagen 2" descr="Señal ISO 7010 Punto de encuentro de evacuación - E007 | Seton">
            <a:extLst>
              <a:ext uri="{FF2B5EF4-FFF2-40B4-BE49-F238E27FC236}">
                <a16:creationId xmlns:a16="http://schemas.microsoft.com/office/drawing/2014/main" id="{A53BF068-75A7-FF5C-1B8A-18A3E8B4C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8" y="2879465"/>
            <a:ext cx="4522574" cy="256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A77A1AE-B9DE-F738-6E5E-CC2B454F2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6"/>
    </mc:Choice>
    <mc:Fallback>
      <p:transition spd="slow" advTm="9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FBF06-09CC-E4C8-1C35-590D7E843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AE08-5DE5-F35C-DBAB-666F20B6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MODULO 3. COMPETENCIAS METODOLÓGICAS.</a:t>
            </a:r>
            <a:endParaRPr lang="es-E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BB517C-DA66-752B-5705-5763E9A037F4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7BB439-D0DE-D606-6482-0BD9B39387EB}"/>
              </a:ext>
            </a:extLst>
          </p:cNvPr>
          <p:cNvSpPr txBox="1"/>
          <p:nvPr/>
        </p:nvSpPr>
        <p:spPr>
          <a:xfrm>
            <a:off x="609599" y="1956135"/>
            <a:ext cx="6466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APRENDIZAJES: </a:t>
            </a:r>
            <a:endParaRPr lang="es-ES" sz="1600" dirty="0"/>
          </a:p>
          <a:p>
            <a:r>
              <a:rPr lang="es-ES" sz="1600" dirty="0"/>
              <a:t>Aplicación de metodologías activas en el aula. Trabajo cooperativo</a:t>
            </a:r>
          </a:p>
          <a:p>
            <a:r>
              <a:rPr lang="es-ES" sz="1600" dirty="0"/>
              <a:t> </a:t>
            </a:r>
          </a:p>
          <a:p>
            <a:r>
              <a:rPr lang="es-ES" sz="1600" dirty="0"/>
              <a:t>Flexibilidad y adaptación en el aula para las diferentes metodologías pedagógicas.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F837F0-E78A-B4F1-98CB-36B0D656CEA1}"/>
              </a:ext>
            </a:extLst>
          </p:cNvPr>
          <p:cNvSpPr txBox="1"/>
          <p:nvPr/>
        </p:nvSpPr>
        <p:spPr>
          <a:xfrm>
            <a:off x="761999" y="5736275"/>
            <a:ext cx="646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 basado en el juego, estaciones de aprendizaje, clase invertida, gamificación, aprendizaje cooperativo.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5E3DA0-B3B8-31D9-B2DA-4D12938C6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3334250"/>
            <a:ext cx="4576120" cy="222286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ADC64C5-8960-131A-ACE3-CE4D11EA5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0"/>
    </mc:Choice>
    <mc:Fallback>
      <p:transition spd="slow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EB7F6-D66B-EEAE-F356-6738B905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DA98-F53C-3470-AAF9-5FBD0B99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MODULO 4. COMPETENCIAS EN LA PROGRAMACIÓN</a:t>
            </a:r>
            <a:endParaRPr lang="es-E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4495FE-F159-FF0A-D12E-474EE8FC633E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A2B40F-1DC2-8B42-F726-02D3ADACD018}"/>
              </a:ext>
            </a:extLst>
          </p:cNvPr>
          <p:cNvSpPr txBox="1"/>
          <p:nvPr/>
        </p:nvSpPr>
        <p:spPr>
          <a:xfrm>
            <a:off x="609599" y="1956135"/>
            <a:ext cx="64667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APRENDIZAJES: </a:t>
            </a:r>
            <a:r>
              <a:rPr lang="es-ES" sz="1400" dirty="0"/>
              <a:t>Conocimiento de los elementos de la evaluación competencial: Utilización de rúbricas y portafolios.</a:t>
            </a:r>
          </a:p>
          <a:p>
            <a:endParaRPr lang="es-ES" sz="1400" dirty="0"/>
          </a:p>
          <a:p>
            <a:r>
              <a:rPr lang="es-ES" sz="1400" dirty="0"/>
              <a:t>Identificación de la evaluación y autoevaluación de la práctica docente como mejora del proceso de enseñanza.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92B188-3ABF-16D7-EC9A-846187CF4872}"/>
              </a:ext>
            </a:extLst>
          </p:cNvPr>
          <p:cNvSpPr txBox="1"/>
          <p:nvPr/>
        </p:nvSpPr>
        <p:spPr>
          <a:xfrm>
            <a:off x="761999" y="5736275"/>
            <a:ext cx="646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La Evaluación y autoevaluación de la función docente, un proceso clave para mejorar la calidad educativa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CF05A9-5891-079B-C283-1C6C4CC94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50" y="3056238"/>
            <a:ext cx="5400040" cy="268003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C25EEF1-058F-3F5F-F2AF-34C4855A1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0"/>
    </mc:Choice>
    <mc:Fallback>
      <p:transition spd="slow" advTm="10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56E0-E049-F025-EFF0-0D773050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7C1B-3A1B-4325-E793-01EB5370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/>
              <a:t>MODULO 5. COMPETENCIAS EN COMUNICACIÓN, DIRECCIÓN Y LIDERAZGO DOCENTE</a:t>
            </a:r>
            <a:endParaRPr lang="es-E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43D8E3-CC38-C2EB-121E-F8436682839F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0934EA-1AAA-78F8-4C59-CEF1B187CE6A}"/>
              </a:ext>
            </a:extLst>
          </p:cNvPr>
          <p:cNvSpPr txBox="1"/>
          <p:nvPr/>
        </p:nvSpPr>
        <p:spPr>
          <a:xfrm>
            <a:off x="609599" y="1783140"/>
            <a:ext cx="6466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APRENDIZAJES:</a:t>
            </a:r>
            <a:endParaRPr lang="es-ES" sz="1600" dirty="0"/>
          </a:p>
          <a:p>
            <a:r>
              <a:rPr lang="es-ES" sz="1600" b="1" dirty="0"/>
              <a:t>Liderazgo pedagógico y asertividad. </a:t>
            </a:r>
          </a:p>
          <a:p>
            <a:endParaRPr lang="es-ES" sz="1600" b="1" dirty="0"/>
          </a:p>
          <a:p>
            <a:r>
              <a:rPr lang="es-ES" sz="1600" b="1" dirty="0"/>
              <a:t>Escucha activa con herramientas como la validación emocional, la reformulación y los silencios estratégicos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9DBD0F-6444-F519-0D23-80D8B088593E}"/>
              </a:ext>
            </a:extLst>
          </p:cNvPr>
          <p:cNvSpPr txBox="1"/>
          <p:nvPr/>
        </p:nvSpPr>
        <p:spPr>
          <a:xfrm>
            <a:off x="761999" y="5618078"/>
            <a:ext cx="64667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CONSTRUIR UN CLIMA DE CONFIANZA EN EL AULA A TRAVÉS DE LA COMUNICACIÓN NO VERBAL Y LA COHERENCIA.</a:t>
            </a:r>
          </a:p>
          <a:p>
            <a:endParaRPr lang="es-ES" sz="1400" dirty="0"/>
          </a:p>
          <a:p>
            <a:r>
              <a:rPr lang="es-ES" sz="1400" dirty="0"/>
              <a:t>EL PROFESOR COMO “ARQUITECTO DEL APRENDIZAJE", VALORANDO EL SILENCIO Y LA PREGUNTA ABIERTA.</a:t>
            </a:r>
          </a:p>
        </p:txBody>
      </p:sp>
      <p:pic>
        <p:nvPicPr>
          <p:cNvPr id="4" name="Imagen 3" descr="Qué es la inteligencia emocional y cómo afecta a la enseñanza">
            <a:extLst>
              <a:ext uri="{FF2B5EF4-FFF2-40B4-BE49-F238E27FC236}">
                <a16:creationId xmlns:a16="http://schemas.microsoft.com/office/drawing/2014/main" id="{BE6F178A-3AE4-18E7-EEE4-4D0C4B71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03940"/>
            <a:ext cx="5754131" cy="236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DA6B30A-1E9F-B157-63D2-5C8F26EDE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8"/>
    </mc:Choice>
    <mc:Fallback>
      <p:transition spd="slow" advTm="6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D738-4658-7855-C07A-AC2F2B77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21B-1B10-E7F6-ADF9-E241CC7F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800" b="1" dirty="0"/>
              <a:t>MODULO 6. COMPETENCIAS EN INNOVACIÓN</a:t>
            </a:r>
            <a:endParaRPr lang="es-E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B781CE-DE96-296F-6EF8-E7EE10BD2405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FD2138-8229-7B06-1B80-2B9CEDECE1A9}"/>
              </a:ext>
            </a:extLst>
          </p:cNvPr>
          <p:cNvSpPr txBox="1"/>
          <p:nvPr/>
        </p:nvSpPr>
        <p:spPr>
          <a:xfrm>
            <a:off x="550103" y="1546285"/>
            <a:ext cx="6466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APRENDIZAJES:</a:t>
            </a:r>
          </a:p>
          <a:p>
            <a:endParaRPr lang="es-ES" sz="1600" dirty="0"/>
          </a:p>
          <a:p>
            <a:r>
              <a:rPr lang="es-ES" sz="1600" b="1" dirty="0"/>
              <a:t> La figura del mentor es un eje fundamental en el acceso a la función pública docente. </a:t>
            </a:r>
          </a:p>
          <a:p>
            <a:endParaRPr lang="es-ES" sz="1600" dirty="0"/>
          </a:p>
          <a:p>
            <a:r>
              <a:rPr lang="es-ES" sz="1600" b="1" dirty="0"/>
              <a:t>Aprendizaje sobre el funcionamiento del programa de internacionalización Erasmus+</a:t>
            </a:r>
            <a:endParaRPr lang="es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AA0435-ADBC-C101-5983-1423FCE48E70}"/>
              </a:ext>
            </a:extLst>
          </p:cNvPr>
          <p:cNvSpPr txBox="1"/>
          <p:nvPr/>
        </p:nvSpPr>
        <p:spPr>
          <a:xfrm>
            <a:off x="704334" y="5494967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Debemos pensar en la </a:t>
            </a:r>
            <a:r>
              <a:rPr lang="es-ES" b="1" dirty="0" err="1"/>
              <a:t>mentorización</a:t>
            </a:r>
            <a:r>
              <a:rPr lang="es-ES" b="1" dirty="0"/>
              <a:t> como una oportunidad de crecimiento profesional</a:t>
            </a:r>
            <a:r>
              <a:rPr lang="es-ES" dirty="0"/>
              <a:t>, y de compartir experiencias y emociones".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7BF771-D052-046D-0D20-746A58255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3" y="3417010"/>
            <a:ext cx="6526954" cy="191735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C1FB05B-463E-551A-DAED-FC7BD4E5C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3"/>
    </mc:Choice>
    <mc:Fallback>
      <p:transition spd="slow" advTm="10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8630-BDF2-2AEE-14F3-A611A06F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3F40-EA0A-2835-C667-09C2F022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800" b="1" dirty="0"/>
              <a:t>MODULO 6. COMPETENCIAS EN INNOVACIÓN</a:t>
            </a:r>
            <a:endParaRPr lang="es-E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3A9698-789D-5535-113B-AFDDCD3894B5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57764-5586-0354-076C-CD2AFE40DDDC}"/>
              </a:ext>
            </a:extLst>
          </p:cNvPr>
          <p:cNvSpPr txBox="1"/>
          <p:nvPr/>
        </p:nvSpPr>
        <p:spPr>
          <a:xfrm>
            <a:off x="550103" y="1546285"/>
            <a:ext cx="6466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APRENDIZAJES:</a:t>
            </a:r>
          </a:p>
          <a:p>
            <a:endParaRPr lang="es-ES" sz="1600" dirty="0"/>
          </a:p>
          <a:p>
            <a:r>
              <a:rPr lang="es-ES" sz="1600" b="1" dirty="0"/>
              <a:t>Aprendizaje sobre el funcionamiento del programa de internacionalización Erasmus+</a:t>
            </a:r>
            <a:endParaRPr lang="es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9665F0-76FC-DAFF-FBB2-89271D6F6420}"/>
              </a:ext>
            </a:extLst>
          </p:cNvPr>
          <p:cNvSpPr txBox="1"/>
          <p:nvPr/>
        </p:nvSpPr>
        <p:spPr>
          <a:xfrm>
            <a:off x="704334" y="5494967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ERASMUS + </a:t>
            </a:r>
            <a:r>
              <a:rPr lang="es-ES" dirty="0"/>
              <a:t>La </a:t>
            </a:r>
            <a:r>
              <a:rPr lang="es-ES" b="1" dirty="0"/>
              <a:t>internacionalización</a:t>
            </a:r>
            <a:r>
              <a:rPr lang="es-ES" dirty="0"/>
              <a:t> de los centros educativos permite abrir horizontes consiguiendo redes de aprendizaje e intercambio de experiencias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B0C852-2B84-DF96-F916-BF51BF2AF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33" y="2750333"/>
            <a:ext cx="6067169" cy="238315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1FF3B40-9EDE-0963-56E6-6DAB96053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3"/>
    </mc:Choice>
    <mc:Fallback>
      <p:transition spd="slow" advTm="4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B08C-4617-BA6C-554B-B14E4578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1D2C-8D0E-BB64-FEA4-4655AFEF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400" b="1" dirty="0"/>
              <a:t>MODULO 7. COMPETENCIA DIGITAL DOCENTE Y GESTIÓN ADMINISTRATIVA</a:t>
            </a:r>
            <a:endParaRPr lang="es-E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E45911-64AF-9053-8282-3F4C6C95785D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C994C9-5BBC-A60D-9316-7B074D8225BC}"/>
              </a:ext>
            </a:extLst>
          </p:cNvPr>
          <p:cNvSpPr txBox="1"/>
          <p:nvPr/>
        </p:nvSpPr>
        <p:spPr>
          <a:xfrm>
            <a:off x="621954" y="1470794"/>
            <a:ext cx="646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APRENDIZAJES: </a:t>
            </a:r>
            <a:r>
              <a:rPr lang="es-ES" dirty="0"/>
              <a:t>Conocimiento y manejo de las plataformas digitales de </a:t>
            </a:r>
            <a:r>
              <a:rPr lang="es-ES" dirty="0" err="1"/>
              <a:t>Educamadrid</a:t>
            </a:r>
            <a:r>
              <a:rPr lang="es-ES" dirty="0"/>
              <a:t>, Raíces y Empieza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BD81D0-4640-E2E1-2104-8E92E3C7B54F}"/>
              </a:ext>
            </a:extLst>
          </p:cNvPr>
          <p:cNvSpPr txBox="1"/>
          <p:nvPr/>
        </p:nvSpPr>
        <p:spPr>
          <a:xfrm>
            <a:off x="704334" y="5494967"/>
            <a:ext cx="646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/>
              <a:t>EMPieza</a:t>
            </a:r>
            <a:r>
              <a:rPr lang="es-ES" b="1" dirty="0"/>
              <a:t> dispone de SSO (siglas del inglés Single </a:t>
            </a:r>
            <a:r>
              <a:rPr lang="es-ES" b="1" dirty="0" err="1"/>
              <a:t>Sign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), que facilita el acceso mediante una única identificación en la aplicación. 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2B49BA-FAFD-D046-B481-47492EECA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70" y="2305858"/>
            <a:ext cx="5090983" cy="300037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E34316A-3382-B2BB-F803-690E1AF6E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6"/>
    </mc:Choice>
    <mc:Fallback>
      <p:transition spd="slow" advTm="5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A6BF2-BE07-262E-DA87-7E6FD020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6D06-603A-854F-5C26-A731BE5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25386"/>
          </a:xfrm>
        </p:spPr>
        <p:txBody>
          <a:bodyPr>
            <a:noAutofit/>
          </a:bodyPr>
          <a:lstStyle/>
          <a:p>
            <a:r>
              <a:rPr lang="es-ES" sz="2400" b="1" dirty="0"/>
              <a:t>MODULO 8. ESTRATEGIAS DIDÁCTICAS POR ESPECIALIDADES</a:t>
            </a:r>
            <a:endParaRPr lang="es-E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AAAE70-740F-6F23-7975-6DC427CAFC78}"/>
              </a:ext>
            </a:extLst>
          </p:cNvPr>
          <p:cNvSpPr txBox="1">
            <a:spLocks/>
          </p:cNvSpPr>
          <p:nvPr/>
        </p:nvSpPr>
        <p:spPr>
          <a:xfrm>
            <a:off x="609599" y="186724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06528E-B01D-2DAC-DBAB-91DD77CAA5CF}"/>
              </a:ext>
            </a:extLst>
          </p:cNvPr>
          <p:cNvSpPr txBox="1"/>
          <p:nvPr/>
        </p:nvSpPr>
        <p:spPr>
          <a:xfrm>
            <a:off x="621954" y="1470794"/>
            <a:ext cx="6466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APRENDIZAJES: </a:t>
            </a:r>
          </a:p>
          <a:p>
            <a:r>
              <a:rPr lang="es-ES" sz="1600" b="1" dirty="0"/>
              <a:t>Diseño de Situaciones de Aprendizaje</a:t>
            </a:r>
          </a:p>
          <a:p>
            <a:r>
              <a:rPr lang="es-ES" sz="1600" b="1" dirty="0"/>
              <a:t>Retroalimentación al alumno durante la evaluación formativa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9D5983-46B9-884B-B772-717DB0BB473D}"/>
              </a:ext>
            </a:extLst>
          </p:cNvPr>
          <p:cNvSpPr txBox="1"/>
          <p:nvPr/>
        </p:nvSpPr>
        <p:spPr>
          <a:xfrm>
            <a:off x="704334" y="5494967"/>
            <a:ext cx="646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/>
          </a:p>
          <a:p>
            <a:r>
              <a:rPr lang="es-ES" sz="1600" b="1" dirty="0"/>
              <a:t>CUANTO MÁS AUTÉNTICA ES LA TAREA, MÁS SENTIDO TIENE EL APRENDIZAJE Y MAYOR ES LA POSIBILIDAD DE TRANSFERENCIA.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069EA3-5578-6972-5530-53B0C4859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34" y="2652707"/>
            <a:ext cx="6017741" cy="284226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29091D4-2880-116F-2948-FB986FD1D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2"/>
    </mc:Choice>
    <mc:Fallback>
      <p:transition spd="slow" advTm="1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684</Words>
  <Application>Microsoft Office PowerPoint</Application>
  <PresentationFormat>Presentación en pantalla (4:3)</PresentationFormat>
  <Paragraphs>71</Paragraphs>
  <Slides>13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Faceta</vt:lpstr>
      <vt:lpstr>MODULO 1. LA FUNCIÓN PÚBLICA</vt:lpstr>
      <vt:lpstr>MODULO 2. PREVENCIÓN DE RIESGOS LABORALES</vt:lpstr>
      <vt:lpstr>MODULO 3. COMPETENCIAS METODOLÓGICAS.</vt:lpstr>
      <vt:lpstr>MODULO 4. COMPETENCIAS EN LA PROGRAMACIÓN</vt:lpstr>
      <vt:lpstr>MODULO 5. COMPETENCIAS EN COMUNICACIÓN, DIRECCIÓN Y LIDERAZGO DOCENTE</vt:lpstr>
      <vt:lpstr>MODULO 6. COMPETENCIAS EN INNOVACIÓN</vt:lpstr>
      <vt:lpstr>MODULO 6. COMPETENCIAS EN INNOVACIÓN</vt:lpstr>
      <vt:lpstr>MODULO 7. COMPETENCIA DIGITAL DOCENTE Y GESTIÓN ADMINISTRATIVA</vt:lpstr>
      <vt:lpstr>MODULO 8. ESTRATEGIAS DIDÁCTICAS POR ESPECIALIDADES</vt:lpstr>
      <vt:lpstr>SITUACIONES DE APLICACIÓN PRESENTE O FUTURA DE LOS CONTENIDOS DEL CURSO.</vt:lpstr>
      <vt:lpstr>SITUACIONES DE APLICACIÓN PRESENTE O FUTURA DE LOS CONTENIDOS DEL CURSO.</vt:lpstr>
      <vt:lpstr>EXPLOTAR FORTALEZAS. APOYO EMOCIONAL AL ALUMNO</vt:lpstr>
      <vt:lpstr>AVANZAR EN AREAS DE MEJORA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María De Vega</dc:creator>
  <cp:keywords/>
  <dc:description>generated using python-pptx</dc:description>
  <cp:lastModifiedBy>María De Vega</cp:lastModifiedBy>
  <cp:revision>14</cp:revision>
  <dcterms:created xsi:type="dcterms:W3CDTF">2013-01-27T09:14:16Z</dcterms:created>
  <dcterms:modified xsi:type="dcterms:W3CDTF">2026-05-14T21:52:04Z</dcterms:modified>
  <cp:category/>
</cp:coreProperties>
</file>