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75" r:id="rId4"/>
    <p:sldId id="276" r:id="rId5"/>
    <p:sldId id="271" r:id="rId6"/>
    <p:sldId id="272" r:id="rId7"/>
    <p:sldId id="273" r:id="rId8"/>
    <p:sldId id="277" r:id="rId9"/>
    <p:sldId id="258" r:id="rId10"/>
    <p:sldId id="259" r:id="rId11"/>
    <p:sldId id="260" r:id="rId12"/>
    <p:sldId id="278" r:id="rId13"/>
    <p:sldId id="274" r:id="rId14"/>
    <p:sldId id="261" r:id="rId15"/>
    <p:sldId id="266" r:id="rId16"/>
    <p:sldId id="279" r:id="rId17"/>
    <p:sldId id="280" r:id="rId18"/>
    <p:sldId id="281" r:id="rId19"/>
    <p:sldId id="282" r:id="rId20"/>
    <p:sldId id="283" r:id="rId21"/>
    <p:sldId id="262" r:id="rId22"/>
    <p:sldId id="263" r:id="rId23"/>
    <p:sldId id="264" r:id="rId24"/>
    <p:sldId id="267" r:id="rId25"/>
    <p:sldId id="268" r:id="rId26"/>
    <p:sldId id="265" r:id="rId27"/>
    <p:sldId id="269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6F159F8-F3A4-4326-B1D5-7E8C4B0A91EB}">
          <p14:sldIdLst>
            <p14:sldId id="256"/>
            <p14:sldId id="270"/>
            <p14:sldId id="275"/>
            <p14:sldId id="276"/>
            <p14:sldId id="271"/>
            <p14:sldId id="272"/>
            <p14:sldId id="273"/>
            <p14:sldId id="277"/>
            <p14:sldId id="258"/>
            <p14:sldId id="259"/>
            <p14:sldId id="260"/>
            <p14:sldId id="278"/>
            <p14:sldId id="274"/>
            <p14:sldId id="261"/>
            <p14:sldId id="266"/>
            <p14:sldId id="279"/>
            <p14:sldId id="280"/>
            <p14:sldId id="281"/>
            <p14:sldId id="282"/>
            <p14:sldId id="283"/>
            <p14:sldId id="262"/>
            <p14:sldId id="263"/>
            <p14:sldId id="264"/>
            <p14:sldId id="267"/>
            <p14:sldId id="268"/>
            <p14:sldId id="265"/>
            <p14:sldId id="269"/>
          </p14:sldIdLst>
        </p14:section>
        <p14:section name="Sección sin título" id="{E7CD8147-989D-42F1-8A68-921BAB3B6BB9}">
          <p14:sldIdLst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vida en el espacio urbano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4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poblamiento rural y urb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4350"/>
            <a:ext cx="1177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/>
              <a:t>Grandes áreas urbanas. </a:t>
            </a:r>
            <a:r>
              <a:rPr lang="es-ES" dirty="0"/>
              <a:t>En la actualidad, tienen importancia estos tres tipos:</a:t>
            </a:r>
            <a:br>
              <a:rPr lang="es-ES" dirty="0"/>
            </a:br>
            <a:r>
              <a:rPr lang="es-ES" dirty="0"/>
              <a:t>o </a:t>
            </a:r>
            <a:r>
              <a:rPr lang="es-ES" u="sng" dirty="0"/>
              <a:t>Las </a:t>
            </a:r>
            <a:r>
              <a:rPr lang="es-ES" i="1" u="sng" dirty="0"/>
              <a:t>áreas metropolitanas</a:t>
            </a:r>
            <a:r>
              <a:rPr lang="es-ES" i="1" dirty="0"/>
              <a:t> </a:t>
            </a:r>
            <a:r>
              <a:rPr lang="es-ES" dirty="0"/>
              <a:t>están compuestas por una gran ciudad, llamada </a:t>
            </a:r>
            <a:r>
              <a:rPr lang="es-ES" i="1" dirty="0"/>
              <a:t>metrópoli</a:t>
            </a:r>
            <a:r>
              <a:rPr lang="es-ES" dirty="0"/>
              <a:t>, y por un conjunto de ciudades satélites cercanas, que mantienen una estrecha relación con aquélla (transporte, trabajo, por lo que muchos residentes se desplazan diariamente a trabajar en la metrópoli). Ejemplo, el área metropolitana de Madrid, compuesta por la capital y las ciudades circundantes.</a:t>
            </a:r>
            <a:br>
              <a:rPr lang="es-ES" dirty="0"/>
            </a:br>
            <a:r>
              <a:rPr lang="es-ES" dirty="0"/>
              <a:t>o </a:t>
            </a:r>
            <a:r>
              <a:rPr lang="es-ES" u="sng" dirty="0"/>
              <a:t>Las </a:t>
            </a:r>
            <a:r>
              <a:rPr lang="es-ES" i="1" u="sng" dirty="0"/>
              <a:t>megalópolis</a:t>
            </a:r>
            <a:r>
              <a:rPr lang="es-ES" i="1" dirty="0"/>
              <a:t> </a:t>
            </a:r>
            <a:r>
              <a:rPr lang="es-ES" dirty="0"/>
              <a:t>son ciudades que superan los 8 o 10 millones de habitantes. Ejemplos: Sao Paulo, Moscú, Tokio, </a:t>
            </a:r>
            <a:r>
              <a:rPr lang="es-ES" dirty="0" err="1"/>
              <a:t>Shanghai</a:t>
            </a:r>
            <a:r>
              <a:rPr lang="es-ES" dirty="0"/>
              <a:t>, Lagos, Ciudad de México...</a:t>
            </a:r>
            <a:br>
              <a:rPr lang="es-ES" dirty="0"/>
            </a:br>
            <a:r>
              <a:rPr lang="es-ES" dirty="0"/>
              <a:t>o </a:t>
            </a:r>
            <a:r>
              <a:rPr lang="es-ES" u="sng" dirty="0"/>
              <a:t>Las </a:t>
            </a:r>
            <a:r>
              <a:rPr lang="es-ES" i="1" u="sng" dirty="0"/>
              <a:t>conurbaciones</a:t>
            </a:r>
            <a:r>
              <a:rPr lang="es-ES" i="1" dirty="0"/>
              <a:t> </a:t>
            </a:r>
            <a:r>
              <a:rPr lang="es-ES" dirty="0"/>
              <a:t>son </a:t>
            </a:r>
            <a:r>
              <a:rPr lang="es-ES" u="sng" dirty="0"/>
              <a:t>conjuntos de ciudades</a:t>
            </a:r>
            <a:r>
              <a:rPr lang="es-ES" dirty="0"/>
              <a:t> similares en tamaño, que forman un espacio extenso. Tenemos tres ejemplos típicos:</a:t>
            </a:r>
            <a:br>
              <a:rPr lang="es-ES" dirty="0"/>
            </a:br>
            <a:r>
              <a:rPr lang="es-ES" b="1" dirty="0"/>
              <a:t>- </a:t>
            </a:r>
            <a:r>
              <a:rPr lang="es-ES" dirty="0"/>
              <a:t>En Estados Unidos: New York, Filadelfia, Washington y Baltimore.</a:t>
            </a:r>
            <a:br>
              <a:rPr lang="es-ES" dirty="0"/>
            </a:br>
            <a:r>
              <a:rPr lang="es-ES" b="1" dirty="0"/>
              <a:t>- </a:t>
            </a:r>
            <a:r>
              <a:rPr lang="es-ES" dirty="0"/>
              <a:t>En Japón: Tokio, Yokohama, Osaka y </a:t>
            </a:r>
            <a:r>
              <a:rPr lang="es-ES" dirty="0" err="1"/>
              <a:t>Kobe</a:t>
            </a:r>
            <a:r>
              <a:rPr lang="es-ES" dirty="0"/>
              <a:t>.</a:t>
            </a:r>
            <a:br>
              <a:rPr lang="es-ES" dirty="0"/>
            </a:br>
            <a:r>
              <a:rPr lang="es-ES" b="1" dirty="0"/>
              <a:t>- </a:t>
            </a:r>
            <a:r>
              <a:rPr lang="es-ES" dirty="0"/>
              <a:t>En el Reino Unido: Londres, Birmingham, Liverpool y Manchester.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8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Casco antiguo. Es el núcleo original de la ciudad. </a:t>
            </a:r>
          </a:p>
          <a:p>
            <a:r>
              <a:rPr lang="es-ES" sz="2800" dirty="0" smtClean="0"/>
              <a:t>Ensanche. Parte de la ciudad construida posteriormente, generalmente en los siglos XIX y XX que tiene trazado regular. </a:t>
            </a:r>
          </a:p>
          <a:p>
            <a:r>
              <a:rPr lang="es-ES" sz="2800" dirty="0" smtClean="0"/>
              <a:t>El extrarradio, donde se asientan los polígonos industriales y los barrios exteriores poco planificados. </a:t>
            </a:r>
            <a:endParaRPr lang="es-E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Las actividades económicas se distribuyen según la población y las características de la zona. </a:t>
            </a:r>
          </a:p>
          <a:p>
            <a:pPr lvl="1"/>
            <a:r>
              <a:rPr lang="es-ES" sz="2400" dirty="0" smtClean="0"/>
              <a:t>Por ejemplo: las fábricas se ubican en el extrarradio de las ciudades ya que necesitan mucho suelo y el suelo es caro en el centro de las ciudades. </a:t>
            </a:r>
          </a:p>
          <a:p>
            <a:pPr lvl="1"/>
            <a:r>
              <a:rPr lang="es-ES" sz="2400" dirty="0" smtClean="0"/>
              <a:t>Otro ejemplo: las joyerías ocupan poco espacio, pero necesitan ubicarse donde más población hay para poder tener su negocio. 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Zonas económicas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7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9"/>
            <a:ext cx="9185273" cy="51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57332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 de centro comercial a las afueras de una ciudad.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7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áreas metropolitanas se componen de una gran ciudad y un conjunto de ciudades más pequeñas a su alrededor, donde se dan grandes movimientos de personas. </a:t>
            </a:r>
          </a:p>
          <a:p>
            <a:r>
              <a:rPr lang="es-ES" dirty="0" smtClean="0"/>
              <a:t>Megalópolis son ciudades de tamaño realmente increíble. </a:t>
            </a:r>
          </a:p>
          <a:p>
            <a:r>
              <a:rPr lang="es-ES" dirty="0" smtClean="0"/>
              <a:t>Conurbaciones son grupos de ciudades de similar tamaño que se ubican tan cerca unas de otras que forman una única unión.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Grandes áreas urbanas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9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vida en la ciudad tiene sus particulares problemas: </a:t>
            </a:r>
          </a:p>
          <a:p>
            <a:pPr lvl="1"/>
            <a:r>
              <a:rPr lang="es-ES" dirty="0" smtClean="0"/>
              <a:t>En las ciudades se concentra una población marginal y guetos que diferencia zonas distintas de la urbe. </a:t>
            </a:r>
          </a:p>
          <a:p>
            <a:pPr lvl="1"/>
            <a:r>
              <a:rPr lang="es-ES" dirty="0" smtClean="0"/>
              <a:t>La planificación no ha solido ser ordenada, lo que crea trazados difíciles, faltas de infraestructuras o de instalaciones de servicios. </a:t>
            </a:r>
          </a:p>
          <a:p>
            <a:pPr lvl="1"/>
            <a:r>
              <a:rPr lang="es-ES" dirty="0" smtClean="0"/>
              <a:t>Problemas medioambientales.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º</a:t>
            </a:r>
            <a:endParaRPr lang="es-ES"/>
          </a:p>
        </p:txBody>
      </p:sp>
      <p:pic>
        <p:nvPicPr>
          <p:cNvPr id="1026" name="Picture 2" descr="Resultado de imagen de boina contaminación madr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093"/>
            <a:ext cx="10340140" cy="68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barrios chabolas españ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1004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primeras ciudades aparecieron en Oriente Próximo con la Revolución Neolítica. Hoy día la mayor parte de la humanidad vive en ciudades. </a:t>
            </a:r>
          </a:p>
          <a:p>
            <a:r>
              <a:rPr lang="es-ES" dirty="0" smtClean="0"/>
              <a:t>La forma de las ciudades condiciona muchos factores. </a:t>
            </a:r>
          </a:p>
          <a:p>
            <a:pPr lvl="1"/>
            <a:r>
              <a:rPr lang="es-ES" dirty="0" smtClean="0"/>
              <a:t>Tenemos un plano irregular. </a:t>
            </a:r>
          </a:p>
          <a:p>
            <a:pPr lvl="1"/>
            <a:r>
              <a:rPr lang="es-ES" dirty="0" smtClean="0"/>
              <a:t>Un plano ortogonal. </a:t>
            </a:r>
          </a:p>
          <a:p>
            <a:pPr lvl="1"/>
            <a:r>
              <a:rPr lang="es-ES" dirty="0" smtClean="0"/>
              <a:t>Plano </a:t>
            </a:r>
            <a:r>
              <a:rPr lang="es-ES" dirty="0" err="1" smtClean="0"/>
              <a:t>radiocéntrico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https://s2.eestatic.com/2017/08/04/actualidad/Actualidad_236489123_41893394_854x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España las viviendas se utilizan por familias nucleares (padres e hijos bajo el mismo techo) mientras que el modelo de la familia extensa (padres, hijos, abuelos y cuñados juntos) no es apenas visto en España. </a:t>
            </a:r>
          </a:p>
          <a:p>
            <a:r>
              <a:rPr lang="es-ES" dirty="0" smtClean="0"/>
              <a:t>Las viviendas se habían construido tradicionalmente con los materiales de la zona y por los propios moradores (casas de madera, barro, cañizo, piedra, etcétera) mientras que desde hace 40 años se ha impuesto el modelo industrial y regulado.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Viviendas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vivienda pueblos espaÃ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6991" y="0"/>
            <a:ext cx="11429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Resultado de imagen de vivienda en construcciÃ³n espaÃ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España hay leyes que prohíben modificar el exterior de las viviendas si estas son consideradas históricas. </a:t>
            </a:r>
          </a:p>
          <a:p>
            <a:r>
              <a:rPr lang="es-ES" dirty="0" smtClean="0"/>
              <a:t>Esto se hace para evitar que se degraden los centros de las ciudades.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Conservación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6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" y="-16844"/>
            <a:ext cx="9179118" cy="61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616005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Operación Canalejas, ejemplo de obra que respeta la fachada histórica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2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las poblaciones urbanas se concentran los servicios para la población. </a:t>
            </a:r>
          </a:p>
          <a:p>
            <a:endParaRPr lang="es-ES" dirty="0" smtClean="0"/>
          </a:p>
          <a:p>
            <a:r>
              <a:rPr lang="es-ES" dirty="0" smtClean="0"/>
              <a:t>En España se dota de servicios públicos mínimos a todas las poblaciones del país</a:t>
            </a:r>
            <a:r>
              <a:rPr lang="es-ES" smtClean="0"/>
              <a:t>. </a:t>
            </a:r>
          </a:p>
          <a:p>
            <a:endParaRPr lang="es-ES" dirty="0" smtClean="0"/>
          </a:p>
          <a:p>
            <a:r>
              <a:rPr lang="es-ES" dirty="0" smtClean="0"/>
              <a:t>Según la población que haya viviendo en cada municipio los servicios públicos serán más o menos densos.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públicos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02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99412" cy="687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1-Qué son y cuáles son los planetas rocosos, ¿en qué orden los colocamos? </a:t>
            </a:r>
          </a:p>
          <a:p>
            <a:r>
              <a:rPr lang="es-ES" dirty="0"/>
              <a:t>2-Movimiento de traslación, ¿Qué es, qué provoca y en qué nos afecta?</a:t>
            </a:r>
          </a:p>
          <a:p>
            <a:r>
              <a:rPr lang="es-ES" dirty="0"/>
              <a:t>3-Definición de placas tectónicas, ¿cuáles son las principales, qué produce su movimiento y sus choques?</a:t>
            </a:r>
          </a:p>
          <a:p>
            <a:r>
              <a:rPr lang="es-ES" dirty="0"/>
              <a:t>4-Representación cilíndrica o de </a:t>
            </a:r>
            <a:r>
              <a:rPr lang="es-ES" dirty="0" err="1"/>
              <a:t>Mercator</a:t>
            </a:r>
            <a:r>
              <a:rPr lang="es-ES" dirty="0"/>
              <a:t>, ¿qué es, para qué sirve y qué inconvenientes tiene?</a:t>
            </a:r>
          </a:p>
          <a:p>
            <a:r>
              <a:rPr lang="es-ES" dirty="0"/>
              <a:t>5-Comente la siguiente imagen. </a:t>
            </a:r>
          </a:p>
          <a:p>
            <a:r>
              <a:rPr lang="es-ES" dirty="0"/>
              <a:t>	-Indique a qué corresponde cada número. </a:t>
            </a:r>
          </a:p>
          <a:p>
            <a:r>
              <a:rPr lang="es-ES" dirty="0"/>
              <a:t>	-¿Qué expulsa un volcán? </a:t>
            </a:r>
          </a:p>
          <a:p>
            <a:r>
              <a:rPr lang="es-ES" dirty="0"/>
              <a:t>-Señale algún archipiélago o conjunto de islas de procedencia volcánica. </a:t>
            </a:r>
          </a:p>
          <a:p>
            <a:r>
              <a:rPr lang="es-ES" dirty="0"/>
              <a:t>	-Comente algún volcán de España.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Resultado de imagen de partes de un volcán completa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9656"/>
            <a:ext cx="6858000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Una </a:t>
            </a:r>
            <a:r>
              <a:rPr lang="es-ES" b="1" dirty="0"/>
              <a:t>ciudad,</a:t>
            </a:r>
            <a:r>
              <a:rPr lang="es-ES" dirty="0"/>
              <a:t> para distinguirla de otros núcleos de población (aldeas, pueblos</a:t>
            </a:r>
            <a:r>
              <a:rPr lang="es-ES" b="1" dirty="0"/>
              <a:t>), se caracteriza por:</a:t>
            </a:r>
            <a:br>
              <a:rPr lang="es-ES" b="1" dirty="0"/>
            </a:br>
            <a:r>
              <a:rPr lang="es-ES" dirty="0"/>
              <a:t>o Un número mínimo de habitantes (en España son 10.000; en otros lugares, la cantidad es distinta.)</a:t>
            </a:r>
            <a:br>
              <a:rPr lang="es-ES" dirty="0"/>
            </a:br>
            <a:r>
              <a:rPr lang="es-ES" dirty="0"/>
              <a:t>o El predominio de las actividades industriales (sector secundario) y de servicios (sector terciario).</a:t>
            </a:r>
            <a:br>
              <a:rPr lang="es-ES" dirty="0"/>
            </a:br>
            <a:r>
              <a:rPr lang="es-ES" dirty="0"/>
              <a:t>o Una organización por áreas (centro urbano, zonas residenciales, zonas comerciales, industriales, etc.)</a:t>
            </a:r>
            <a:br>
              <a:rPr lang="es-ES" dirty="0"/>
            </a:br>
            <a:r>
              <a:rPr lang="es-ES" dirty="0"/>
              <a:t>o Un tipo de viviendas multifamiliares (bloques de pisos), en contraste con las viviendas rurales (viviendas unifamiliares.)</a:t>
            </a:r>
            <a:br>
              <a:rPr lang="es-ES" dirty="0"/>
            </a:br>
            <a:r>
              <a:rPr lang="es-ES" dirty="0"/>
              <a:t>o Un tráfico intenso, tanto privado como público.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8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1. Placas tectónicas. Qué provocan, qué son y cómo se mueven. </a:t>
            </a:r>
          </a:p>
          <a:p>
            <a:r>
              <a:rPr lang="es-ES" dirty="0"/>
              <a:t>2. Defina 4 de los siguientes 5 términos: </a:t>
            </a:r>
          </a:p>
          <a:p>
            <a:r>
              <a:rPr lang="es-ES" dirty="0"/>
              <a:t>	-Llanura</a:t>
            </a:r>
          </a:p>
          <a:p>
            <a:r>
              <a:rPr lang="es-ES" dirty="0"/>
              <a:t>	-Meseta</a:t>
            </a:r>
          </a:p>
          <a:p>
            <a:r>
              <a:rPr lang="es-ES" dirty="0"/>
              <a:t>	-Talud continental</a:t>
            </a:r>
          </a:p>
          <a:p>
            <a:r>
              <a:rPr lang="es-ES" dirty="0"/>
              <a:t>	-Dorsal oceánica.</a:t>
            </a:r>
          </a:p>
          <a:p>
            <a:r>
              <a:rPr lang="es-ES" dirty="0"/>
              <a:t>	-Plataforma continental. </a:t>
            </a:r>
          </a:p>
          <a:p>
            <a:r>
              <a:rPr lang="es-ES" dirty="0"/>
              <a:t>3. Agua salada y agua potable. Qué son, cómo se distribuyen y qué importancia tienen para la vida. </a:t>
            </a:r>
          </a:p>
          <a:p>
            <a:r>
              <a:rPr lang="es-ES" dirty="0"/>
              <a:t>4. ¿Qué son el tiempo y el clima?</a:t>
            </a:r>
          </a:p>
          <a:p>
            <a:r>
              <a:rPr lang="es-ES" dirty="0"/>
              <a:t>5. Comente la siguiente imagen: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/>
          </a:p>
          <a:p>
            <a:r>
              <a:rPr lang="es-ES" smtClean="0"/>
              <a:t>Responda</a:t>
            </a:r>
            <a:r>
              <a:rPr lang="es-ES" dirty="0"/>
              <a:t>: </a:t>
            </a:r>
          </a:p>
          <a:p>
            <a:r>
              <a:rPr lang="es-ES" dirty="0"/>
              <a:t>¿Qué son los glaciares? ¿Dónde se ubican? ¿Erosionan los glaciares?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Resultado de imagen de glaci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5709"/>
            <a:ext cx="5612130" cy="37249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778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/>
              <a:t>El plano urbano. </a:t>
            </a:r>
            <a:r>
              <a:rPr lang="es-ES" dirty="0"/>
              <a:t>La morfología de una ciudad está condicionada por muchos factores, como su emplazamiento (zona elevada, a orilla del mar...), su historia y las etapas de su desarrollo (culturas o pueblos que se han establecido allí). Estos factores influyen en el plano de la ciudad, pudiendo diferenciarse </a:t>
            </a:r>
            <a:r>
              <a:rPr lang="es-ES" b="1" dirty="0"/>
              <a:t>tres tipos de planos urbanos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o </a:t>
            </a:r>
            <a:r>
              <a:rPr lang="es-ES" u="sng" dirty="0"/>
              <a:t>Plano </a:t>
            </a:r>
            <a:r>
              <a:rPr lang="es-ES" i="1" u="sng" dirty="0"/>
              <a:t>irregular</a:t>
            </a:r>
            <a:r>
              <a:rPr lang="es-ES" dirty="0"/>
              <a:t>: las calles son anárquicas, no rectas, sin planificación. Es propio del casco antiguo o centro histórico que, en muchos casos, estaba rodeado de murallas.</a:t>
            </a:r>
            <a:br>
              <a:rPr lang="es-ES" dirty="0"/>
            </a:br>
            <a:r>
              <a:rPr lang="es-ES" dirty="0"/>
              <a:t>o </a:t>
            </a:r>
            <a:r>
              <a:rPr lang="es-ES" u="sng" dirty="0"/>
              <a:t>Plano </a:t>
            </a:r>
            <a:r>
              <a:rPr lang="es-ES" i="1" u="sng" dirty="0"/>
              <a:t>ortogonal</a:t>
            </a:r>
            <a:r>
              <a:rPr lang="es-ES" dirty="0"/>
              <a:t>: presenta calles rectas, amplias y perpendiculares, que han sido planificadas. Lo tienen las ciudades y barrios modernos o los ensanches de ciudades antiguas.</a:t>
            </a:r>
            <a:br>
              <a:rPr lang="es-ES" dirty="0"/>
            </a:br>
            <a:r>
              <a:rPr lang="es-ES" dirty="0"/>
              <a:t>o </a:t>
            </a:r>
            <a:r>
              <a:rPr lang="es-ES" u="sng" dirty="0"/>
              <a:t>Plano </a:t>
            </a:r>
            <a:r>
              <a:rPr lang="es-ES" i="1" u="sng" dirty="0" err="1"/>
              <a:t>radiocéntrico</a:t>
            </a:r>
            <a:r>
              <a:rPr lang="es-ES" dirty="0"/>
              <a:t>: cuando la ciudad se ha extendido en círculos concéntricos que rodean el núcleo principal.</a:t>
            </a:r>
            <a:br>
              <a:rPr lang="es-ES" dirty="0"/>
            </a:b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2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67798" y="-1518202"/>
            <a:ext cx="6879455" cy="98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plano radiocentrico 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650" y="0"/>
            <a:ext cx="9797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plano irregular tol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34" y="-19936"/>
            <a:ext cx="9695976" cy="68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/>
              <a:t>Partes de una ciudad. </a:t>
            </a:r>
            <a:r>
              <a:rPr lang="es-ES" dirty="0"/>
              <a:t>Normalmente en las ciudades podemos encontrar varias zonas:</a:t>
            </a:r>
            <a:br>
              <a:rPr lang="es-ES" dirty="0"/>
            </a:br>
            <a:r>
              <a:rPr lang="es-ES" dirty="0"/>
              <a:t>o El </a:t>
            </a:r>
            <a:r>
              <a:rPr lang="es-ES" i="1" dirty="0"/>
              <a:t>casco antiguo </a:t>
            </a:r>
            <a:r>
              <a:rPr lang="es-ES" dirty="0"/>
              <a:t>es el origen de la ciudad. En él se sitúan los edificios históricos emblemáticos: la catedral, el ayuntamiento, los palacios... Las viviendas suelen estar bastante deterioradas y necesitan rehabilitación.</a:t>
            </a:r>
            <a:br>
              <a:rPr lang="es-ES" dirty="0"/>
            </a:br>
            <a:r>
              <a:rPr lang="es-ES" dirty="0"/>
              <a:t>o El </a:t>
            </a:r>
            <a:r>
              <a:rPr lang="es-ES" i="1" dirty="0"/>
              <a:t>ensanche </a:t>
            </a:r>
            <a:r>
              <a:rPr lang="es-ES" dirty="0"/>
              <a:t>es la parte de la ciudad que se hizo en épocas relativamente recientes (siglos XIX-XX), cuando las ciudades tuvieron necesidad de crecer, convirtiéndose en el lugar de residencia de la burguesía.</a:t>
            </a:r>
            <a:br>
              <a:rPr lang="es-ES" dirty="0"/>
            </a:br>
            <a:r>
              <a:rPr lang="es-ES" dirty="0"/>
              <a:t>o Los </a:t>
            </a:r>
            <a:r>
              <a:rPr lang="es-ES" i="1" dirty="0"/>
              <a:t>barrios exteriores </a:t>
            </a:r>
            <a:r>
              <a:rPr lang="es-ES" dirty="0"/>
              <a:t>tienen una función residencial y albergan una gran población. Entre ellos, hay barrios populares, con mucha densidad, y barrios residenciales, con menor densidad.</a:t>
            </a:r>
            <a:br>
              <a:rPr lang="es-ES" dirty="0"/>
            </a:br>
            <a:r>
              <a:rPr lang="es-ES" dirty="0"/>
              <a:t>o El </a:t>
            </a:r>
            <a:r>
              <a:rPr lang="es-ES" i="1" dirty="0"/>
              <a:t>extrarradio</a:t>
            </a:r>
            <a:r>
              <a:rPr lang="es-ES" dirty="0"/>
              <a:t>, que es donde se asientan los polígonos industriales, los barrios populares y, en muchas ciudades (sobre todo del tercer mundo), barrios de infraviviendas, como las </a:t>
            </a:r>
            <a:r>
              <a:rPr lang="es-ES" i="1" dirty="0"/>
              <a:t>favelas </a:t>
            </a:r>
            <a:r>
              <a:rPr lang="es-ES" dirty="0"/>
              <a:t>en Brasil y en algunos países hispanoamericanos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2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Entendemos por ciudad aquellos municipios con al menos 10.000 habitantes. </a:t>
            </a:r>
          </a:p>
          <a:p>
            <a:r>
              <a:rPr lang="es-ES" dirty="0" smtClean="0"/>
              <a:t>Poblaciones con menos de 2.000 habitantes se denominan pueblos. </a:t>
            </a:r>
          </a:p>
          <a:p>
            <a:r>
              <a:rPr lang="es-ES" dirty="0" smtClean="0"/>
              <a:t>Aquellos lugares, como San Martín de Valdeiglesias, que se encuentran en la horquilla de los 2.000 y los 10.000 habitantes se denominan poblamientos mixtos.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4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152</TotalTime>
  <Words>754</Words>
  <Application>Microsoft Office PowerPoint</Application>
  <PresentationFormat>Presentación en pantalla (4:3)</PresentationFormat>
  <Paragraphs>73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Book Antiqua</vt:lpstr>
      <vt:lpstr>Wingdings</vt:lpstr>
      <vt:lpstr>Cartoné</vt:lpstr>
      <vt:lpstr>La vida en el espacio urbano</vt:lpstr>
      <vt:lpstr>Concepto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Clasificación.</vt:lpstr>
      <vt:lpstr>Presentación de PowerPoint</vt:lpstr>
      <vt:lpstr>Presentación de PowerPoint</vt:lpstr>
      <vt:lpstr>Presentación de PowerPoint</vt:lpstr>
      <vt:lpstr>Partes</vt:lpstr>
      <vt:lpstr>Zonas económicas</vt:lpstr>
      <vt:lpstr>Presentación de PowerPoint</vt:lpstr>
      <vt:lpstr>Grandes áreas urbanas</vt:lpstr>
      <vt:lpstr>Presentación de PowerPoint</vt:lpstr>
      <vt:lpstr>º</vt:lpstr>
      <vt:lpstr>Presentación de PowerPoint</vt:lpstr>
      <vt:lpstr>Presentación de PowerPoint</vt:lpstr>
      <vt:lpstr>Viviendas</vt:lpstr>
      <vt:lpstr>Presentación de PowerPoint</vt:lpstr>
      <vt:lpstr>Presentación de PowerPoint</vt:lpstr>
      <vt:lpstr>Conservación</vt:lpstr>
      <vt:lpstr>Presentación de PowerPoint</vt:lpstr>
      <vt:lpstr>Servicios públicos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en el espacio urbano</dc:title>
  <dc:creator>Profesor</dc:creator>
  <cp:lastModifiedBy>Propietario</cp:lastModifiedBy>
  <cp:revision>12</cp:revision>
  <dcterms:created xsi:type="dcterms:W3CDTF">2019-09-11T10:03:17Z</dcterms:created>
  <dcterms:modified xsi:type="dcterms:W3CDTF">2019-12-04T17:53:13Z</dcterms:modified>
</cp:coreProperties>
</file>