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92" r:id="rId3"/>
    <p:sldId id="259" r:id="rId4"/>
    <p:sldId id="258" r:id="rId5"/>
    <p:sldId id="260" r:id="rId6"/>
    <p:sldId id="257" r:id="rId7"/>
    <p:sldId id="256" r:id="rId8"/>
    <p:sldId id="263" r:id="rId9"/>
    <p:sldId id="264" r:id="rId10"/>
    <p:sldId id="269" r:id="rId11"/>
    <p:sldId id="268" r:id="rId12"/>
    <p:sldId id="265" r:id="rId13"/>
    <p:sldId id="266" r:id="rId14"/>
    <p:sldId id="270" r:id="rId15"/>
    <p:sldId id="293" r:id="rId16"/>
    <p:sldId id="294" r:id="rId17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1668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CDAE4-53FF-4A99-9134-5FF998F8ABCF}" type="datetimeFigureOut">
              <a:rPr lang="es-ES" smtClean="0"/>
              <a:t>18/04/2023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2A5FA-6975-422D-9EA1-7BD8982D3A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6851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CDAE4-53FF-4A99-9134-5FF998F8ABCF}" type="datetimeFigureOut">
              <a:rPr lang="es-ES" smtClean="0"/>
              <a:t>18/04/2023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2A5FA-6975-422D-9EA1-7BD8982D3A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978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CDAE4-53FF-4A99-9134-5FF998F8ABCF}" type="datetimeFigureOut">
              <a:rPr lang="es-ES" smtClean="0"/>
              <a:t>18/04/2023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2A5FA-6975-422D-9EA1-7BD8982D3A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3817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CDAE4-53FF-4A99-9134-5FF998F8ABCF}" type="datetimeFigureOut">
              <a:rPr lang="es-ES" smtClean="0"/>
              <a:t>18/04/2023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2A5FA-6975-422D-9EA1-7BD8982D3A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2363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CDAE4-53FF-4A99-9134-5FF998F8ABCF}" type="datetimeFigureOut">
              <a:rPr lang="es-ES" smtClean="0"/>
              <a:t>18/04/2023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2A5FA-6975-422D-9EA1-7BD8982D3A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1238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CDAE4-53FF-4A99-9134-5FF998F8ABCF}" type="datetimeFigureOut">
              <a:rPr lang="es-ES" smtClean="0"/>
              <a:t>18/04/2023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2A5FA-6975-422D-9EA1-7BD8982D3A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505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CDAE4-53FF-4A99-9134-5FF998F8ABCF}" type="datetimeFigureOut">
              <a:rPr lang="es-ES" smtClean="0"/>
              <a:t>18/04/2023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2A5FA-6975-422D-9EA1-7BD8982D3A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3470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CDAE4-53FF-4A99-9134-5FF998F8ABCF}" type="datetimeFigureOut">
              <a:rPr lang="es-ES" smtClean="0"/>
              <a:t>18/04/2023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2A5FA-6975-422D-9EA1-7BD8982D3A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8699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CDAE4-53FF-4A99-9134-5FF998F8ABCF}" type="datetimeFigureOut">
              <a:rPr lang="es-ES" smtClean="0"/>
              <a:t>18/04/2023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2A5FA-6975-422D-9EA1-7BD8982D3A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6200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CDAE4-53FF-4A99-9134-5FF998F8ABCF}" type="datetimeFigureOut">
              <a:rPr lang="es-ES" smtClean="0"/>
              <a:t>18/04/2023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2A5FA-6975-422D-9EA1-7BD8982D3A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2700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CDAE4-53FF-4A99-9134-5FF998F8ABCF}" type="datetimeFigureOut">
              <a:rPr lang="es-ES" smtClean="0"/>
              <a:t>18/04/2023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2A5FA-6975-422D-9EA1-7BD8982D3A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2635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CDAE4-53FF-4A99-9134-5FF998F8ABCF}" type="datetimeFigureOut">
              <a:rPr lang="es-ES" smtClean="0"/>
              <a:t>18/04/2023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2A5FA-6975-422D-9EA1-7BD8982D3A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8711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2.madrid.org/web/dificultades-de-aprendizaje-trastornos-del-lenguaje-y-tdah" TargetMode="External"/><Relationship Id="rId7" Type="http://schemas.openxmlformats.org/officeDocument/2006/relationships/image" Target="../media/image6.jpeg"/><Relationship Id="rId2" Type="http://schemas.openxmlformats.org/officeDocument/2006/relationships/hyperlink" Target="mailto:eoep.tdah.madrid@educa.madrid.or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5.png"/><Relationship Id="rId7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conjunto de letras blancas en un fondo blanco&#10;&#10;Descripción generada automáticamente con confianza media">
            <a:extLst>
              <a:ext uri="{FF2B5EF4-FFF2-40B4-BE49-F238E27FC236}">
                <a16:creationId xmlns:a16="http://schemas.microsoft.com/office/drawing/2014/main" id="{2D2179AC-AC7A-7DDB-1471-03FC8E201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68" y="6896"/>
            <a:ext cx="5976664" cy="597666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D4A835B-40AC-CB8F-689B-B7AB8586381C}"/>
              </a:ext>
            </a:extLst>
          </p:cNvPr>
          <p:cNvSpPr txBox="1"/>
          <p:nvPr/>
        </p:nvSpPr>
        <p:spPr>
          <a:xfrm>
            <a:off x="3959932" y="2780928"/>
            <a:ext cx="1260140" cy="6480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6" name="Imagen 5" descr="Dibujo animado de un personaje de caricatura&#10;&#10;Descripción generada automáticamente con confianza media">
            <a:extLst>
              <a:ext uri="{FF2B5EF4-FFF2-40B4-BE49-F238E27FC236}">
                <a16:creationId xmlns:a16="http://schemas.microsoft.com/office/drawing/2014/main" id="{7B75B63B-5652-04C3-1D71-BE29402BA5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167" y="2204864"/>
            <a:ext cx="1841666" cy="1841666"/>
          </a:xfrm>
          <a:prstGeom prst="rect">
            <a:avLst/>
          </a:prstGeom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AB9D2A6E-7BAB-0C91-4483-A6D4A4132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736" y="6093297"/>
            <a:ext cx="4896544" cy="50405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000" b="1" dirty="0">
                <a:solidFill>
                  <a:srgbClr val="000000"/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Retahílas</a:t>
            </a:r>
            <a:endParaRPr lang="es-ES" altLang="es-ES" sz="2000" dirty="0">
              <a:solidFill>
                <a:srgbClr val="000000"/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473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03848" y="94943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4000" b="1" dirty="0">
                <a:latin typeface="Comic Sans MS" panose="030F0702030302020204" pitchFamily="66" charset="0"/>
              </a:rPr>
              <a:t>Palmas, palmitas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39552" y="2924944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3200" dirty="0"/>
              <a:t>Palmas, palmitas</a:t>
            </a:r>
          </a:p>
          <a:p>
            <a:r>
              <a:rPr lang="es-ES" sz="3200" dirty="0"/>
              <a:t>que viene mamá.</a:t>
            </a:r>
          </a:p>
          <a:p>
            <a:r>
              <a:rPr lang="es-ES" sz="3200" dirty="0"/>
              <a:t>Y trae una ovejita</a:t>
            </a:r>
          </a:p>
          <a:p>
            <a:r>
              <a:rPr lang="es-ES" sz="3200" dirty="0"/>
              <a:t>que hace </a:t>
            </a:r>
            <a:r>
              <a:rPr lang="es-ES" sz="3200" dirty="0" err="1"/>
              <a:t>baaaaa</a:t>
            </a:r>
            <a:r>
              <a:rPr lang="es-ES" sz="3200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7"/>
            <a:ext cx="2085451" cy="2085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 descr="Cordero, Oveja, Bonita, Anim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006" y="2363792"/>
            <a:ext cx="4187140" cy="315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0F28BAC-BE87-46D4-5BAA-4F28AF9842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5552" y="5964162"/>
            <a:ext cx="4171950" cy="5810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7799ED9-AE22-703D-01C8-E04443CAC9DE}"/>
              </a:ext>
            </a:extLst>
          </p:cNvPr>
          <p:cNvPicPr/>
          <p:nvPr/>
        </p:nvPicPr>
        <p:blipFill>
          <a:blip r:embed="rId5"/>
          <a:srcRect b="7985"/>
          <a:stretch/>
        </p:blipFill>
        <p:spPr>
          <a:xfrm>
            <a:off x="2469357" y="5964162"/>
            <a:ext cx="540060" cy="51477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9710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99592" y="90872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4000" b="1" dirty="0">
                <a:latin typeface="Comic Sans MS" panose="030F0702030302020204" pitchFamily="66" charset="0"/>
              </a:rPr>
              <a:t>Palmas, palmitas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123728" y="2204864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3200" i="1" dirty="0">
                <a:latin typeface="Comic Sans MS" panose="030F0702030302020204" pitchFamily="66" charset="0"/>
              </a:rPr>
              <a:t>Palmas, palmitas,</a:t>
            </a:r>
            <a:br>
              <a:rPr lang="es-ES" sz="3200" dirty="0">
                <a:latin typeface="Comic Sans MS" panose="030F0702030302020204" pitchFamily="66" charset="0"/>
              </a:rPr>
            </a:br>
            <a:r>
              <a:rPr lang="es-ES" sz="3200" i="1" dirty="0">
                <a:latin typeface="Comic Sans MS" panose="030F0702030302020204" pitchFamily="66" charset="0"/>
              </a:rPr>
              <a:t>higos y castañitas,</a:t>
            </a:r>
            <a:br>
              <a:rPr lang="es-ES" sz="3200" dirty="0">
                <a:latin typeface="Comic Sans MS" panose="030F0702030302020204" pitchFamily="66" charset="0"/>
              </a:rPr>
            </a:br>
            <a:r>
              <a:rPr lang="es-ES" sz="3200" i="1" dirty="0">
                <a:latin typeface="Comic Sans MS" panose="030F0702030302020204" pitchFamily="66" charset="0"/>
              </a:rPr>
              <a:t>azúcar y turrón,</a:t>
            </a:r>
            <a:br>
              <a:rPr lang="es-ES" sz="3200" dirty="0">
                <a:latin typeface="Comic Sans MS" panose="030F0702030302020204" pitchFamily="66" charset="0"/>
              </a:rPr>
            </a:br>
            <a:r>
              <a:rPr lang="es-ES" sz="3200" i="1" dirty="0">
                <a:latin typeface="Comic Sans MS" panose="030F0702030302020204" pitchFamily="66" charset="0"/>
              </a:rPr>
              <a:t>para mis niños son.</a:t>
            </a:r>
            <a:endParaRPr lang="es-ES" sz="3200" dirty="0">
              <a:latin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92555"/>
            <a:ext cx="2741290" cy="2741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08" y="4725144"/>
            <a:ext cx="1440000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725144"/>
            <a:ext cx="1440000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136" y="4797152"/>
            <a:ext cx="1440000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426" y="4797152"/>
            <a:ext cx="1440000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405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24634" y="524870"/>
            <a:ext cx="3168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dirty="0" err="1">
                <a:latin typeface="Comic Sans MS" panose="030F0702030302020204" pitchFamily="66" charset="0"/>
              </a:rPr>
              <a:t>Cucu,trás</a:t>
            </a:r>
            <a:endParaRPr lang="es-ES" sz="4000" b="1" dirty="0">
              <a:latin typeface="Comic Sans MS" panose="030F0702030302020204" pitchFamily="66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123728" y="220486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3200" i="1" dirty="0" err="1">
                <a:latin typeface="Comic Sans MS" panose="030F0702030302020204" pitchFamily="66" charset="0"/>
              </a:rPr>
              <a:t>Cucu</a:t>
            </a:r>
            <a:r>
              <a:rPr lang="es-ES" sz="3200" i="1" dirty="0">
                <a:latin typeface="Comic Sans MS" panose="030F0702030302020204" pitchFamily="66" charset="0"/>
              </a:rPr>
              <a:t>, tras…</a:t>
            </a:r>
          </a:p>
          <a:p>
            <a:r>
              <a:rPr lang="es-ES" sz="3200" i="1" dirty="0" err="1">
                <a:latin typeface="Comic Sans MS" panose="030F0702030302020204" pitchFamily="66" charset="0"/>
              </a:rPr>
              <a:t>Cucu</a:t>
            </a:r>
            <a:r>
              <a:rPr lang="es-ES" sz="3200" i="1" dirty="0">
                <a:latin typeface="Comic Sans MS" panose="030F0702030302020204" pitchFamily="66" charset="0"/>
              </a:rPr>
              <a:t>, tras…</a:t>
            </a:r>
          </a:p>
          <a:p>
            <a:r>
              <a:rPr lang="es-ES" sz="3200" i="1" dirty="0">
                <a:latin typeface="Comic Sans MS" panose="030F0702030302020204" pitchFamily="66" charset="0"/>
              </a:rPr>
              <a:t>¿Quién está detrás?</a:t>
            </a:r>
            <a:endParaRPr lang="es-ES" sz="3200" dirty="0">
              <a:latin typeface="Comic Sans MS" panose="030F0702030302020204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592" y="260648"/>
            <a:ext cx="2885306" cy="2885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591" y="4005064"/>
            <a:ext cx="355282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7881DA2-AA40-047A-236B-231F3F8BB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969252" y="3054181"/>
            <a:ext cx="4171950" cy="5810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4549108-594A-722D-267A-84A8E1E9E271}"/>
              </a:ext>
            </a:extLst>
          </p:cNvPr>
          <p:cNvPicPr/>
          <p:nvPr/>
        </p:nvPicPr>
        <p:blipFill>
          <a:blip r:embed="rId5"/>
          <a:srcRect b="7985"/>
          <a:stretch/>
        </p:blipFill>
        <p:spPr>
          <a:xfrm rot="16200000">
            <a:off x="900844" y="5341893"/>
            <a:ext cx="540060" cy="51477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758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835696" y="536306"/>
            <a:ext cx="5976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dirty="0">
                <a:latin typeface="Comic Sans MS" panose="030F0702030302020204" pitchFamily="66" charset="0"/>
              </a:rPr>
              <a:t>A la una sale la Luna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76772"/>
            <a:ext cx="814623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299A3AD-05AE-5833-C38C-AC989A0D1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5877272"/>
            <a:ext cx="4171950" cy="581025"/>
          </a:xfrm>
          <a:prstGeom prst="rect">
            <a:avLst/>
          </a:prstGeom>
        </p:spPr>
      </p:pic>
      <p:pic>
        <p:nvPicPr>
          <p:cNvPr id="5" name="Imagen 5">
            <a:extLst>
              <a:ext uri="{FF2B5EF4-FFF2-40B4-BE49-F238E27FC236}">
                <a16:creationId xmlns:a16="http://schemas.microsoft.com/office/drawing/2014/main" id="{E835555D-1252-2E62-EC42-9A1D170B314E}"/>
              </a:ext>
            </a:extLst>
          </p:cNvPr>
          <p:cNvPicPr/>
          <p:nvPr/>
        </p:nvPicPr>
        <p:blipFill>
          <a:blip r:embed="rId4"/>
          <a:srcRect b="7985"/>
          <a:stretch/>
        </p:blipFill>
        <p:spPr>
          <a:xfrm>
            <a:off x="2699792" y="5910395"/>
            <a:ext cx="540060" cy="51477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7991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139952" y="487179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400" dirty="0">
                <a:latin typeface="Comic Sans MS" panose="030F0702030302020204" pitchFamily="66" charset="0"/>
              </a:rPr>
              <a:t>Cinco lobitos</a:t>
            </a:r>
          </a:p>
          <a:p>
            <a:r>
              <a:rPr lang="es-ES" sz="2400" dirty="0">
                <a:latin typeface="Comic Sans MS" panose="030F0702030302020204" pitchFamily="66" charset="0"/>
              </a:rPr>
              <a:t>tenía la loba.</a:t>
            </a:r>
          </a:p>
          <a:p>
            <a:r>
              <a:rPr lang="es-ES" sz="2400" dirty="0">
                <a:latin typeface="Comic Sans MS" panose="030F0702030302020204" pitchFamily="66" charset="0"/>
              </a:rPr>
              <a:t>Cinco lobitos</a:t>
            </a:r>
          </a:p>
          <a:p>
            <a:r>
              <a:rPr lang="es-ES" sz="2400" dirty="0">
                <a:latin typeface="Comic Sans MS" panose="030F0702030302020204" pitchFamily="66" charset="0"/>
              </a:rPr>
              <a:t>detrás de la escoba.</a:t>
            </a:r>
          </a:p>
          <a:p>
            <a:r>
              <a:rPr lang="es-ES" sz="2400" dirty="0">
                <a:latin typeface="Comic Sans MS" panose="030F0702030302020204" pitchFamily="66" charset="0"/>
              </a:rPr>
              <a:t>Cinco tenía,</a:t>
            </a:r>
          </a:p>
          <a:p>
            <a:r>
              <a:rPr lang="es-ES" sz="2400" dirty="0">
                <a:latin typeface="Comic Sans MS" panose="030F0702030302020204" pitchFamily="66" charset="0"/>
              </a:rPr>
              <a:t>cinco criaba</a:t>
            </a:r>
          </a:p>
          <a:p>
            <a:r>
              <a:rPr lang="es-ES" sz="2400" dirty="0">
                <a:latin typeface="Comic Sans MS" panose="030F0702030302020204" pitchFamily="66" charset="0"/>
              </a:rPr>
              <a:t>y a todos los cinco</a:t>
            </a:r>
          </a:p>
          <a:p>
            <a:r>
              <a:rPr lang="es-ES" sz="2400" dirty="0">
                <a:latin typeface="Comic Sans MS" panose="030F0702030302020204" pitchFamily="66" charset="0"/>
              </a:rPr>
              <a:t>tetita les daba.</a:t>
            </a:r>
          </a:p>
          <a:p>
            <a:r>
              <a:rPr lang="es-ES" sz="2400" dirty="0">
                <a:latin typeface="Comic Sans MS" panose="030F0702030302020204" pitchFamily="66" charset="0"/>
              </a:rPr>
              <a:t>Cinco lobitos</a:t>
            </a:r>
          </a:p>
          <a:p>
            <a:r>
              <a:rPr lang="es-ES" sz="2400" dirty="0">
                <a:latin typeface="Comic Sans MS" panose="030F0702030302020204" pitchFamily="66" charset="0"/>
              </a:rPr>
              <a:t>tenía la loba.</a:t>
            </a:r>
          </a:p>
          <a:p>
            <a:r>
              <a:rPr lang="es-ES" sz="2400" dirty="0">
                <a:latin typeface="Comic Sans MS" panose="030F0702030302020204" pitchFamily="66" charset="0"/>
              </a:rPr>
              <a:t>Cinco lobitos</a:t>
            </a:r>
          </a:p>
          <a:p>
            <a:r>
              <a:rPr lang="es-ES" sz="2400" dirty="0">
                <a:latin typeface="Comic Sans MS" panose="030F0702030302020204" pitchFamily="66" charset="0"/>
              </a:rPr>
              <a:t>detrás de la escoba.</a:t>
            </a:r>
          </a:p>
          <a:p>
            <a:r>
              <a:rPr lang="es-ES" sz="2400" dirty="0">
                <a:latin typeface="Comic Sans MS" panose="030F0702030302020204" pitchFamily="66" charset="0"/>
              </a:rPr>
              <a:t>Cinco lavó,</a:t>
            </a:r>
          </a:p>
          <a:p>
            <a:r>
              <a:rPr lang="es-ES" sz="2400" dirty="0">
                <a:latin typeface="Comic Sans MS" panose="030F0702030302020204" pitchFamily="66" charset="0"/>
              </a:rPr>
              <a:t>cinco peinó</a:t>
            </a:r>
          </a:p>
          <a:p>
            <a:r>
              <a:rPr lang="es-ES" sz="2400" dirty="0">
                <a:latin typeface="Comic Sans MS" panose="030F0702030302020204" pitchFamily="66" charset="0"/>
              </a:rPr>
              <a:t>y a todos ellos,</a:t>
            </a:r>
          </a:p>
          <a:p>
            <a:r>
              <a:rPr lang="es-ES" sz="2400" dirty="0">
                <a:latin typeface="Comic Sans MS" panose="030F0702030302020204" pitchFamily="66" charset="0"/>
              </a:rPr>
              <a:t>a la escuela mandó.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67544" y="320457"/>
            <a:ext cx="32912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000" b="1" dirty="0">
                <a:latin typeface="Comic Sans MS" panose="030F0702030302020204" pitchFamily="66" charset="0"/>
              </a:rPr>
              <a:t>Cinco lobitos</a:t>
            </a:r>
          </a:p>
        </p:txBody>
      </p:sp>
      <p:pic>
        <p:nvPicPr>
          <p:cNvPr id="4" name="3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611560" y="1340768"/>
            <a:ext cx="1685925" cy="2895600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47" y="4491121"/>
            <a:ext cx="1177527" cy="12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374" y="2500031"/>
            <a:ext cx="932312" cy="1015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87824" y="3529911"/>
            <a:ext cx="1003522" cy="1015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77396" y="4797152"/>
            <a:ext cx="1145610" cy="1015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667985"/>
            <a:ext cx="932312" cy="1015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960" y="674400"/>
            <a:ext cx="2280339" cy="2280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5">
            <a:extLst>
              <a:ext uri="{FF2B5EF4-FFF2-40B4-BE49-F238E27FC236}">
                <a16:creationId xmlns:a16="http://schemas.microsoft.com/office/drawing/2014/main" id="{441793A7-5A32-5687-E04F-D5C096879921}"/>
              </a:ext>
            </a:extLst>
          </p:cNvPr>
          <p:cNvPicPr/>
          <p:nvPr/>
        </p:nvPicPr>
        <p:blipFill>
          <a:blip r:embed="rId5"/>
          <a:srcRect b="7985"/>
          <a:stretch/>
        </p:blipFill>
        <p:spPr>
          <a:xfrm>
            <a:off x="7812360" y="5445224"/>
            <a:ext cx="899592" cy="84333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4025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B1A5397-16BB-C58B-E1F6-DFC0A9C0CFB4}"/>
              </a:ext>
            </a:extLst>
          </p:cNvPr>
          <p:cNvSpPr txBox="1"/>
          <p:nvPr/>
        </p:nvSpPr>
        <p:spPr>
          <a:xfrm>
            <a:off x="395536" y="620688"/>
            <a:ext cx="8352928" cy="5596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400" b="1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PAUTAS PARA TRABAJAR LAS RETAHÍLAS</a:t>
            </a:r>
          </a:p>
          <a:p>
            <a:pPr algn="just">
              <a:lnSpc>
                <a:spcPct val="150000"/>
              </a:lnSpc>
            </a:pPr>
            <a:r>
              <a:rPr lang="es-ES" sz="20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Las retahílas serán recitadas por el educador en varias ocasiones para que posteriormente le acompañen los alumnos en las repeticiones. </a:t>
            </a:r>
            <a:endParaRPr lang="es-ES" sz="200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s-ES" sz="20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La forma más adecuada de trabajar con retahílas requiere que el educador las narre marcando mucho la entonación y enfatizando los aspectos más significativos. Posteriormente, los alumnos irán aprendiendo pequeños fragmentos que luego recitarán. 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s-E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Es importante que el cuaderno de retahílas incluya claves visuales, para cada una de las retahílas, que permitan que los alumnos las identifique con facilidad.</a:t>
            </a:r>
            <a:endParaRPr lang="es-ES" sz="200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662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B1A5397-16BB-C58B-E1F6-DFC0A9C0CFB4}"/>
              </a:ext>
            </a:extLst>
          </p:cNvPr>
          <p:cNvSpPr txBox="1"/>
          <p:nvPr/>
        </p:nvSpPr>
        <p:spPr>
          <a:xfrm>
            <a:off x="395536" y="-99392"/>
            <a:ext cx="8352928" cy="32294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endParaRPr lang="es-ES" dirty="0">
              <a:solidFill>
                <a:srgbClr val="00000A"/>
              </a:solidFill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s-ES" sz="20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También se puede acompañar el recitado de retahílas con claves visuales y gestos o movimientos corporales que ayudarán a los alumnos a evocar el contenido verbal </a:t>
            </a:r>
            <a:endParaRPr lang="es-ES" sz="200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</a:pPr>
            <a:r>
              <a:rPr lang="es-ES" sz="200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Una estrategia muy útil puede ser asociar estas retahílas con algunos momentos de la vida diaria en el aula: la comida, ir a dormir… </a:t>
            </a:r>
            <a:endParaRPr lang="es-ES" sz="200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Silueta, Musical, Clave, Bajo, Triplicar">
            <a:extLst>
              <a:ext uri="{FF2B5EF4-FFF2-40B4-BE49-F238E27FC236}">
                <a16:creationId xmlns:a16="http://schemas.microsoft.com/office/drawing/2014/main" id="{AA8E3207-0280-A287-81E6-B94193F45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429000"/>
            <a:ext cx="5184576" cy="318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983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0BDEDB-E829-B862-2C16-A916053CBF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1473" y="2388870"/>
            <a:ext cx="5884980" cy="2187506"/>
          </a:xfrm>
        </p:spPr>
        <p:txBody>
          <a:bodyPr>
            <a:normAutofit fontScale="90000"/>
          </a:bodyPr>
          <a:lstStyle/>
          <a:p>
            <a:pPr algn="l"/>
            <a:r>
              <a:rPr lang="es-ES" sz="2025" b="1" dirty="0">
                <a:latin typeface="Comic Sans MS" panose="030F0702030302020204" pitchFamily="66" charset="0"/>
              </a:rPr>
              <a:t>El cuaderno de las retahílas</a:t>
            </a:r>
            <a:br>
              <a:rPr lang="es-ES" sz="2025" b="1" dirty="0">
                <a:latin typeface="Comic Sans MS" panose="030F0702030302020204" pitchFamily="66" charset="0"/>
              </a:rPr>
            </a:br>
            <a:br>
              <a:rPr lang="es-ES" sz="2025" b="1" dirty="0">
                <a:latin typeface="Comic Sans MS" panose="030F0702030302020204" pitchFamily="66" charset="0"/>
              </a:rPr>
            </a:br>
            <a:r>
              <a:rPr lang="es-ES" sz="2025" dirty="0">
                <a:latin typeface="Comic Sans MS" panose="030F0702030302020204" pitchFamily="66" charset="0"/>
              </a:rPr>
              <a:t>Elaborado por el EOEP Específico DEA, TEL y TDAH</a:t>
            </a:r>
            <a:br>
              <a:rPr lang="es-ES" sz="2025" dirty="0">
                <a:latin typeface="Comic Sans MS" panose="030F0702030302020204" pitchFamily="66" charset="0"/>
              </a:rPr>
            </a:br>
            <a:br>
              <a:rPr lang="es-ES" sz="2025" dirty="0">
                <a:latin typeface="Comic Sans MS" panose="030F0702030302020204" pitchFamily="66" charset="0"/>
              </a:rPr>
            </a:br>
            <a:r>
              <a:rPr lang="es-ES" sz="2025" dirty="0">
                <a:latin typeface="Comic Sans MS" panose="030F0702030302020204" pitchFamily="66" charset="0"/>
              </a:rPr>
              <a:t>Versión 1 – Fecha de publicación: Abril de 2023</a:t>
            </a:r>
            <a:br>
              <a:rPr lang="es-ES" sz="2025" dirty="0">
                <a:latin typeface="Comic Sans MS" panose="030F0702030302020204" pitchFamily="66" charset="0"/>
              </a:rPr>
            </a:br>
            <a:br>
              <a:rPr lang="es-ES" sz="2025" dirty="0">
                <a:latin typeface="Comic Sans MS" panose="030F0702030302020204" pitchFamily="66" charset="0"/>
              </a:rPr>
            </a:br>
            <a:br>
              <a:rPr lang="es-ES" sz="2400" dirty="0"/>
            </a:br>
            <a:endParaRPr lang="es-ES" sz="2400" dirty="0"/>
          </a:p>
        </p:txBody>
      </p:sp>
      <p:sp>
        <p:nvSpPr>
          <p:cNvPr id="4" name="CustomShape 1">
            <a:extLst>
              <a:ext uri="{FF2B5EF4-FFF2-40B4-BE49-F238E27FC236}">
                <a16:creationId xmlns:a16="http://schemas.microsoft.com/office/drawing/2014/main" id="{4D9BD5F5-2FD4-E201-3F3E-4D07BBD91391}"/>
              </a:ext>
            </a:extLst>
          </p:cNvPr>
          <p:cNvSpPr/>
          <p:nvPr/>
        </p:nvSpPr>
        <p:spPr>
          <a:xfrm>
            <a:off x="2412186" y="872953"/>
            <a:ext cx="6192262" cy="6895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4844" tIns="27422" rIns="54844" bIns="27422"/>
          <a:lstStyle/>
          <a:p>
            <a:pPr>
              <a:lnSpc>
                <a:spcPct val="100000"/>
              </a:lnSpc>
            </a:pPr>
            <a:r>
              <a:rPr lang="es-ES" sz="1000" b="1" spc="-1" dirty="0">
                <a:solidFill>
                  <a:srgbClr val="FF0000"/>
                </a:solidFill>
                <a:latin typeface="Comic Sans MS"/>
              </a:rPr>
              <a:t>EOEP Específico de DEA, TEL y TDAH. Madrid</a:t>
            </a:r>
            <a:br>
              <a:rPr sz="1000" dirty="0"/>
            </a:br>
            <a:r>
              <a:rPr lang="es-ES" sz="1000" spc="-1" dirty="0">
                <a:solidFill>
                  <a:srgbClr val="0563C1"/>
                </a:solidFill>
                <a:latin typeface="Comic Sans MS"/>
                <a:hlinkClick r:id="rId2"/>
              </a:rPr>
              <a:t>eoep.tdah.madrid@educa.madrid.org</a:t>
            </a:r>
            <a:br>
              <a:rPr sz="1000" dirty="0"/>
            </a:br>
            <a:r>
              <a:rPr lang="es-ES" sz="1000" spc="-1" dirty="0">
                <a:solidFill>
                  <a:srgbClr val="0563C1"/>
                </a:solidFill>
                <a:latin typeface="Comic Sans MS"/>
                <a:hlinkClick r:id="rId3"/>
              </a:rPr>
              <a:t>https://www.educa2.madrid.org/web/dificultades-de-aprendizaje-trastornos-del-lenguaje-y-tdah</a:t>
            </a:r>
            <a:endParaRPr lang="es-ES" sz="1000" b="1" spc="-1" dirty="0">
              <a:latin typeface="Comic Sans MS" panose="030F0902030302020204" pitchFamily="66" charset="0"/>
            </a:endParaRPr>
          </a:p>
        </p:txBody>
      </p:sp>
      <p:pic>
        <p:nvPicPr>
          <p:cNvPr id="5" name="Imagen 5">
            <a:extLst>
              <a:ext uri="{FF2B5EF4-FFF2-40B4-BE49-F238E27FC236}">
                <a16:creationId xmlns:a16="http://schemas.microsoft.com/office/drawing/2014/main" id="{D08F547E-2D34-1D7A-F4E6-910C05D64C9E}"/>
              </a:ext>
            </a:extLst>
          </p:cNvPr>
          <p:cNvPicPr/>
          <p:nvPr/>
        </p:nvPicPr>
        <p:blipFill>
          <a:blip r:embed="rId4"/>
          <a:srcRect b="7985"/>
          <a:stretch/>
        </p:blipFill>
        <p:spPr>
          <a:xfrm>
            <a:off x="1547664" y="968688"/>
            <a:ext cx="540060" cy="514778"/>
          </a:xfrm>
          <a:prstGeom prst="rect">
            <a:avLst/>
          </a:prstGeom>
          <a:ln>
            <a:noFill/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E967C821-FC38-B5E2-EA17-29E4E97AF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833499"/>
            <a:ext cx="5175647" cy="521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F27376B7-9767-8B74-4E33-157F8A137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094246"/>
            <a:ext cx="725375" cy="21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Bocadillo: ovalado 2">
            <a:extLst>
              <a:ext uri="{FF2B5EF4-FFF2-40B4-BE49-F238E27FC236}">
                <a16:creationId xmlns:a16="http://schemas.microsoft.com/office/drawing/2014/main" id="{311AE1C3-167C-B5AE-0685-CFF77ADB181E}"/>
              </a:ext>
            </a:extLst>
          </p:cNvPr>
          <p:cNvSpPr/>
          <p:nvPr/>
        </p:nvSpPr>
        <p:spPr>
          <a:xfrm>
            <a:off x="6501247" y="4657701"/>
            <a:ext cx="2042160" cy="952500"/>
          </a:xfrm>
          <a:prstGeom prst="wedgeEllipseCallout">
            <a:avLst/>
          </a:prstGeom>
          <a:blipFill>
            <a:blip r:embed="rId7"/>
            <a:tile tx="0" ty="0" sx="100000" sy="100000" flip="none" algn="tl"/>
          </a:blipFill>
          <a:ln>
            <a:solidFill>
              <a:srgbClr val="A7BC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0A630B7-296F-5316-E281-414D6DC5BC9A}"/>
              </a:ext>
            </a:extLst>
          </p:cNvPr>
          <p:cNvSpPr txBox="1"/>
          <p:nvPr/>
        </p:nvSpPr>
        <p:spPr>
          <a:xfrm>
            <a:off x="6823305" y="4995451"/>
            <a:ext cx="139804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675" dirty="0">
                <a:latin typeface="Comic Sans MS" panose="030F0902030302020204" pitchFamily="66" charset="0"/>
              </a:rPr>
              <a:t>Imágenes de </a:t>
            </a:r>
            <a:r>
              <a:rPr lang="es-ES" sz="675" dirty="0" err="1">
                <a:latin typeface="Comic Sans MS" panose="030F0902030302020204" pitchFamily="66" charset="0"/>
              </a:rPr>
              <a:t>pixabay.com</a:t>
            </a:r>
            <a:r>
              <a:rPr lang="es-ES" sz="675" dirty="0">
                <a:latin typeface="Comic Sans MS" panose="030F0902030302020204" pitchFamily="66" charset="0"/>
              </a:rPr>
              <a:t>/es</a:t>
            </a:r>
          </a:p>
          <a:p>
            <a:pPr algn="ctr"/>
            <a:r>
              <a:rPr lang="es-ES" sz="675" dirty="0">
                <a:latin typeface="Comic Sans MS" panose="030F0902030302020204" pitchFamily="66" charset="0"/>
              </a:rPr>
              <a:t>Pictogramas de ARASAAC</a:t>
            </a:r>
          </a:p>
        </p:txBody>
      </p:sp>
    </p:spTree>
    <p:extLst>
      <p:ext uri="{BB962C8B-B14F-4D97-AF65-F5344CB8AC3E}">
        <p14:creationId xmlns:p14="http://schemas.microsoft.com/office/powerpoint/2010/main" val="2025513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039289" y="1844824"/>
            <a:ext cx="31683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>
                <a:latin typeface="Comic Sans MS" panose="030F0702030302020204" pitchFamily="66" charset="0"/>
              </a:rPr>
              <a:t>Cinco pollitos</a:t>
            </a:r>
          </a:p>
          <a:p>
            <a:r>
              <a:rPr lang="es-ES" sz="3200" dirty="0">
                <a:latin typeface="Comic Sans MS" panose="030F0702030302020204" pitchFamily="66" charset="0"/>
              </a:rPr>
              <a:t>tiene mi tía,</a:t>
            </a:r>
          </a:p>
          <a:p>
            <a:r>
              <a:rPr lang="es-ES" sz="3200" dirty="0">
                <a:latin typeface="Comic Sans MS" panose="030F0702030302020204" pitchFamily="66" charset="0"/>
              </a:rPr>
              <a:t>uno le salta,</a:t>
            </a:r>
          </a:p>
          <a:p>
            <a:r>
              <a:rPr lang="es-ES" sz="3200" dirty="0">
                <a:latin typeface="Comic Sans MS" panose="030F0702030302020204" pitchFamily="66" charset="0"/>
              </a:rPr>
              <a:t>otro le pía</a:t>
            </a:r>
          </a:p>
          <a:p>
            <a:r>
              <a:rPr lang="es-ES" sz="3200" dirty="0">
                <a:latin typeface="Comic Sans MS" panose="030F0702030302020204" pitchFamily="66" charset="0"/>
              </a:rPr>
              <a:t>y otro le canta</a:t>
            </a:r>
          </a:p>
          <a:p>
            <a:r>
              <a:rPr lang="es-ES" sz="3200" dirty="0">
                <a:latin typeface="Comic Sans MS" panose="030F0702030302020204" pitchFamily="66" charset="0"/>
              </a:rPr>
              <a:t>la sinfonía..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1043608" y="44531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4000" b="1" dirty="0">
                <a:latin typeface="Comic Sans MS" panose="030F0702030302020204" pitchFamily="66" charset="0"/>
              </a:rPr>
              <a:t>Cinco pollitos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556195"/>
            <a:ext cx="152400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851471"/>
            <a:ext cx="166687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24097"/>
            <a:ext cx="156210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8284"/>
            <a:ext cx="157162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178952"/>
            <a:ext cx="175260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5">
            <a:extLst>
              <a:ext uri="{FF2B5EF4-FFF2-40B4-BE49-F238E27FC236}">
                <a16:creationId xmlns:a16="http://schemas.microsoft.com/office/drawing/2014/main" id="{71D8292B-AB3F-F904-1BE9-832FD31A3048}"/>
              </a:ext>
            </a:extLst>
          </p:cNvPr>
          <p:cNvPicPr/>
          <p:nvPr/>
        </p:nvPicPr>
        <p:blipFill>
          <a:blip r:embed="rId7"/>
          <a:srcRect b="7985"/>
          <a:stretch/>
        </p:blipFill>
        <p:spPr>
          <a:xfrm>
            <a:off x="7554534" y="5517232"/>
            <a:ext cx="833890" cy="80281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8542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16200000">
            <a:off x="-2222141" y="2551602"/>
            <a:ext cx="6414087" cy="1754796"/>
          </a:xfrm>
        </p:spPr>
        <p:txBody>
          <a:bodyPr>
            <a:normAutofit/>
          </a:bodyPr>
          <a:lstStyle/>
          <a:p>
            <a:r>
              <a:rPr lang="es-ES" sz="4000" b="1" dirty="0">
                <a:latin typeface="Comic Sans MS" panose="030F0702030302020204" pitchFamily="66" charset="0"/>
              </a:rPr>
              <a:t>Éste encontró un huevo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455" y="221956"/>
            <a:ext cx="6289417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F58474F-A116-CD6B-D314-F9A562230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504962" y="3368130"/>
            <a:ext cx="4171950" cy="581025"/>
          </a:xfrm>
          <a:prstGeom prst="rect">
            <a:avLst/>
          </a:prstGeom>
        </p:spPr>
      </p:pic>
      <p:pic>
        <p:nvPicPr>
          <p:cNvPr id="5" name="Imagen 5">
            <a:extLst>
              <a:ext uri="{FF2B5EF4-FFF2-40B4-BE49-F238E27FC236}">
                <a16:creationId xmlns:a16="http://schemas.microsoft.com/office/drawing/2014/main" id="{CDB7FD46-D9F0-278D-D2BF-5990541200BF}"/>
              </a:ext>
            </a:extLst>
          </p:cNvPr>
          <p:cNvPicPr/>
          <p:nvPr/>
        </p:nvPicPr>
        <p:blipFill>
          <a:blip r:embed="rId4"/>
          <a:srcRect b="7985"/>
          <a:stretch/>
        </p:blipFill>
        <p:spPr>
          <a:xfrm rot="16200000">
            <a:off x="8357479" y="5601881"/>
            <a:ext cx="540060" cy="51477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5488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707904" y="2276872"/>
            <a:ext cx="52383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>
                <a:latin typeface="Comic Sans MS" panose="030F0702030302020204" pitchFamily="66" charset="0"/>
              </a:rPr>
              <a:t>En un café se rifa un gato</a:t>
            </a:r>
          </a:p>
          <a:p>
            <a:r>
              <a:rPr lang="es-ES" sz="3200" dirty="0">
                <a:latin typeface="Comic Sans MS" panose="030F0702030302020204" pitchFamily="66" charset="0"/>
              </a:rPr>
              <a:t>al que le toque</a:t>
            </a:r>
          </a:p>
          <a:p>
            <a:r>
              <a:rPr lang="es-ES" sz="3200" dirty="0">
                <a:latin typeface="Comic Sans MS" panose="030F0702030302020204" pitchFamily="66" charset="0"/>
              </a:rPr>
              <a:t>el número cuatro:</a:t>
            </a:r>
          </a:p>
          <a:p>
            <a:r>
              <a:rPr lang="es-ES" sz="3200" dirty="0">
                <a:latin typeface="Comic Sans MS" panose="030F0702030302020204" pitchFamily="66" charset="0"/>
              </a:rPr>
              <a:t>uno, dos, tres y cuatro.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67544" y="521622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dirty="0">
                <a:latin typeface="Comic Sans MS" panose="030F0702030302020204" pitchFamily="66" charset="0"/>
              </a:rPr>
              <a:t>En un café se rifa un gato</a:t>
            </a:r>
          </a:p>
        </p:txBody>
      </p:sp>
      <p:pic>
        <p:nvPicPr>
          <p:cNvPr id="4098" name="Picture 2" descr="Dibujos Animados, Gato, Personaj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3279375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ontando, Matemáticas, Númer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169" y="4868800"/>
            <a:ext cx="696095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ontando, Matemáticas, Númer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4868800"/>
            <a:ext cx="1015875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890304"/>
            <a:ext cx="828563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 descr="Contando, Cuatro, Matemáticas, Número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032" y="4909577"/>
            <a:ext cx="730688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1A81682-D708-B2C6-CBBC-A942A68A67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2088" y="6231120"/>
            <a:ext cx="4171950" cy="5810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BA0729E-E213-959C-ABD0-ADD0B41BFFCA}"/>
              </a:ext>
            </a:extLst>
          </p:cNvPr>
          <p:cNvPicPr/>
          <p:nvPr/>
        </p:nvPicPr>
        <p:blipFill>
          <a:blip r:embed="rId8"/>
          <a:srcRect b="7985"/>
          <a:stretch/>
        </p:blipFill>
        <p:spPr>
          <a:xfrm>
            <a:off x="2522028" y="6217867"/>
            <a:ext cx="540060" cy="51477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7404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425635"/>
            <a:ext cx="5904656" cy="1470025"/>
          </a:xfrm>
        </p:spPr>
        <p:txBody>
          <a:bodyPr>
            <a:normAutofit fontScale="90000"/>
          </a:bodyPr>
          <a:lstStyle/>
          <a:p>
            <a:r>
              <a:rPr lang="es-ES" b="1" dirty="0">
                <a:latin typeface="Comic Sans MS" panose="030F0702030302020204" pitchFamily="66" charset="0"/>
              </a:rPr>
              <a:t>En la casa de Renato</a:t>
            </a:r>
            <a:br>
              <a:rPr lang="es-ES" b="1" dirty="0">
                <a:latin typeface="Comic Sans MS" panose="030F0702030302020204" pitchFamily="66" charset="0"/>
              </a:rPr>
            </a:b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259632" y="1844824"/>
            <a:ext cx="60486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dirty="0">
                <a:latin typeface="Comic Sans MS" panose="030F0702030302020204" pitchFamily="66" charset="0"/>
              </a:rPr>
              <a:t>En la casa de Renato</a:t>
            </a:r>
          </a:p>
          <a:p>
            <a:pPr algn="ctr"/>
            <a:r>
              <a:rPr lang="es-ES" sz="3200" dirty="0">
                <a:latin typeface="Comic Sans MS" panose="030F0702030302020204" pitchFamily="66" charset="0"/>
              </a:rPr>
              <a:t>todos cuentan hasta cuatro:</a:t>
            </a:r>
          </a:p>
          <a:p>
            <a:pPr algn="ctr"/>
            <a:r>
              <a:rPr lang="es-ES" sz="3200" dirty="0">
                <a:latin typeface="Comic Sans MS" panose="030F0702030302020204" pitchFamily="66" charset="0"/>
              </a:rPr>
              <a:t>uno, dos, tres y cuatro.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0648"/>
            <a:ext cx="2362121" cy="2288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ED8DB6B-9FD8-117F-F692-D9D1AB074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33128"/>
            <a:ext cx="9144000" cy="233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39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67744" y="404664"/>
            <a:ext cx="6480720" cy="1470025"/>
          </a:xfrm>
        </p:spPr>
        <p:txBody>
          <a:bodyPr>
            <a:normAutofit/>
          </a:bodyPr>
          <a:lstStyle/>
          <a:p>
            <a:r>
              <a:rPr lang="es-ES" sz="4000" b="1" dirty="0">
                <a:latin typeface="Comic Sans MS" panose="030F0702030302020204" pitchFamily="66" charset="0"/>
              </a:rPr>
              <a:t>En la casa de Francisco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627784" y="1916832"/>
            <a:ext cx="60775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>
                <a:latin typeface="Comic Sans MS" panose="030F0702030302020204" pitchFamily="66" charset="0"/>
              </a:rPr>
              <a:t>Todos cuentan hasta cinco</a:t>
            </a:r>
          </a:p>
          <a:p>
            <a:r>
              <a:rPr lang="es-ES" sz="3200" dirty="0">
                <a:latin typeface="Comic Sans MS" panose="030F0702030302020204" pitchFamily="66" charset="0"/>
              </a:rPr>
              <a:t>en la casa de Francisco:</a:t>
            </a:r>
          </a:p>
          <a:p>
            <a:r>
              <a:rPr lang="es-ES" sz="3200" dirty="0">
                <a:latin typeface="Comic Sans MS" panose="030F0702030302020204" pitchFamily="66" charset="0"/>
              </a:rPr>
              <a:t>uno, dos, tres, cuatro y cinco.</a:t>
            </a:r>
          </a:p>
        </p:txBody>
      </p:sp>
      <p:pic>
        <p:nvPicPr>
          <p:cNvPr id="2050" name="Picture 2" descr="Pan De Jengibre, Casa, Navid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1915313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CA6E034-3783-0707-C1ED-9888083EC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88574"/>
            <a:ext cx="9144000" cy="243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557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27584" y="1844824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3200" dirty="0">
                <a:latin typeface="Comic Sans MS" panose="030F0702030302020204" pitchFamily="66" charset="0"/>
              </a:rPr>
              <a:t>Tengo, tengo, tengo</a:t>
            </a:r>
          </a:p>
          <a:p>
            <a:r>
              <a:rPr lang="es-ES" sz="3200" dirty="0">
                <a:latin typeface="Comic Sans MS" panose="030F0702030302020204" pitchFamily="66" charset="0"/>
              </a:rPr>
              <a:t>tú no tienes nada.</a:t>
            </a:r>
          </a:p>
          <a:p>
            <a:r>
              <a:rPr lang="es-ES" sz="3200" dirty="0">
                <a:latin typeface="Comic Sans MS" panose="030F0702030302020204" pitchFamily="66" charset="0"/>
              </a:rPr>
              <a:t>Tengo tres ovejas</a:t>
            </a:r>
          </a:p>
          <a:p>
            <a:r>
              <a:rPr lang="es-ES" sz="3200" dirty="0">
                <a:latin typeface="Comic Sans MS" panose="030F0702030302020204" pitchFamily="66" charset="0"/>
              </a:rPr>
              <a:t>en una cabaña.</a:t>
            </a:r>
          </a:p>
          <a:p>
            <a:r>
              <a:rPr lang="es-ES" sz="3200" dirty="0">
                <a:latin typeface="Comic Sans MS" panose="030F0702030302020204" pitchFamily="66" charset="0"/>
              </a:rPr>
              <a:t>Una me da leche,</a:t>
            </a:r>
          </a:p>
          <a:p>
            <a:r>
              <a:rPr lang="es-ES" sz="3200" dirty="0">
                <a:latin typeface="Comic Sans MS" panose="030F0702030302020204" pitchFamily="66" charset="0"/>
              </a:rPr>
              <a:t>otra me da lana,</a:t>
            </a:r>
          </a:p>
          <a:p>
            <a:r>
              <a:rPr lang="es-ES" sz="3200" dirty="0">
                <a:latin typeface="Comic Sans MS" panose="030F0702030302020204" pitchFamily="66" charset="0"/>
              </a:rPr>
              <a:t>y otra mantequilla</a:t>
            </a:r>
          </a:p>
          <a:p>
            <a:r>
              <a:rPr lang="es-ES" sz="3200" dirty="0">
                <a:latin typeface="Comic Sans MS" panose="030F0702030302020204" pitchFamily="66" charset="0"/>
              </a:rPr>
              <a:t>para la semana.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683568" y="390001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4000" b="1" dirty="0">
                <a:latin typeface="Comic Sans MS" panose="030F0702030302020204" pitchFamily="66" charset="0"/>
              </a:rPr>
              <a:t>Tengo</a:t>
            </a:r>
          </a:p>
        </p:txBody>
      </p:sp>
      <p:pic>
        <p:nvPicPr>
          <p:cNvPr id="3076" name="Picture 4" descr="Edificio, Conducir, Garaje, Siti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789" y="260648"/>
            <a:ext cx="3206362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ordero, Oveja, Bonita, Anim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40648"/>
            <a:ext cx="1434025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ordero, Oveja, Bonita, Anim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61" y="1835656"/>
            <a:ext cx="956017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ordero, Oveja, Bonita, Anima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96336" y="1916832"/>
            <a:ext cx="1344614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021" y="3573016"/>
            <a:ext cx="1440000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978" y="4077072"/>
            <a:ext cx="1440000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475" y="4941168"/>
            <a:ext cx="1440000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5">
            <a:extLst>
              <a:ext uri="{FF2B5EF4-FFF2-40B4-BE49-F238E27FC236}">
                <a16:creationId xmlns:a16="http://schemas.microsoft.com/office/drawing/2014/main" id="{F54D84E6-E2C7-0BF8-B662-246A69A15441}"/>
              </a:ext>
            </a:extLst>
          </p:cNvPr>
          <p:cNvPicPr/>
          <p:nvPr/>
        </p:nvPicPr>
        <p:blipFill>
          <a:blip r:embed="rId9"/>
          <a:srcRect b="7985"/>
          <a:stretch/>
        </p:blipFill>
        <p:spPr>
          <a:xfrm>
            <a:off x="7913380" y="5876697"/>
            <a:ext cx="691068" cy="66461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6735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03848" y="94943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4000" b="1" dirty="0">
                <a:latin typeface="Comic Sans MS" panose="030F0702030302020204" pitchFamily="66" charset="0"/>
              </a:rPr>
              <a:t>Palmas, palmitas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39552" y="2924944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3200" dirty="0">
                <a:latin typeface="Comic Sans MS" panose="030F0702030302020204" pitchFamily="66" charset="0"/>
              </a:rPr>
              <a:t>Palmas, palmitas</a:t>
            </a:r>
          </a:p>
          <a:p>
            <a:r>
              <a:rPr lang="es-ES" sz="3200" dirty="0">
                <a:latin typeface="Comic Sans MS" panose="030F0702030302020204" pitchFamily="66" charset="0"/>
              </a:rPr>
              <a:t>que viene papá.</a:t>
            </a:r>
          </a:p>
          <a:p>
            <a:r>
              <a:rPr lang="es-ES" sz="3200" dirty="0">
                <a:latin typeface="Comic Sans MS" panose="030F0702030302020204" pitchFamily="66" charset="0"/>
              </a:rPr>
              <a:t>Y trae un perrito</a:t>
            </a:r>
          </a:p>
          <a:p>
            <a:r>
              <a:rPr lang="es-ES" sz="3200" dirty="0">
                <a:latin typeface="Comic Sans MS" panose="030F0702030302020204" pitchFamily="66" charset="0"/>
              </a:rPr>
              <a:t>que hace gua, gua.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7"/>
            <a:ext cx="2085451" cy="2085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 descr="Cachorro, Mascota, Perro, Animal, Lin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76872"/>
            <a:ext cx="3337303" cy="390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FAE4397-865E-07AB-384F-CA87F23756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577" y="6181577"/>
            <a:ext cx="4171950" cy="5810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B451A7E-5506-22A0-422E-C98D4C17D1BE}"/>
              </a:ext>
            </a:extLst>
          </p:cNvPr>
          <p:cNvPicPr/>
          <p:nvPr/>
        </p:nvPicPr>
        <p:blipFill>
          <a:blip r:embed="rId5"/>
          <a:srcRect b="7985"/>
          <a:stretch/>
        </p:blipFill>
        <p:spPr>
          <a:xfrm>
            <a:off x="431641" y="6190096"/>
            <a:ext cx="540060" cy="51477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71868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503</Words>
  <Application>Microsoft Office PowerPoint</Application>
  <PresentationFormat>Presentación en pantalla (4:3)</PresentationFormat>
  <Paragraphs>76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Calibri</vt:lpstr>
      <vt:lpstr>Comic Sans MS</vt:lpstr>
      <vt:lpstr>Tema de Office</vt:lpstr>
      <vt:lpstr>Presentación de PowerPoint</vt:lpstr>
      <vt:lpstr>El cuaderno de las retahílas  Elaborado por el EOEP Específico DEA, TEL y TDAH  Versión 1 – Fecha de publicación: Abril de 2023   </vt:lpstr>
      <vt:lpstr>Presentación de PowerPoint</vt:lpstr>
      <vt:lpstr>Éste encontró un huevo</vt:lpstr>
      <vt:lpstr>Presentación de PowerPoint</vt:lpstr>
      <vt:lpstr>En la casa de Renato </vt:lpstr>
      <vt:lpstr>En la casa de Francisco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 la casa de Renato</dc:title>
  <dc:creator>JOSE LUIS</dc:creator>
  <cp:lastModifiedBy>López Valle, Nuria</cp:lastModifiedBy>
  <cp:revision>19</cp:revision>
  <cp:lastPrinted>2023-03-08T12:11:43Z</cp:lastPrinted>
  <dcterms:created xsi:type="dcterms:W3CDTF">2023-03-06T10:50:43Z</dcterms:created>
  <dcterms:modified xsi:type="dcterms:W3CDTF">2023-04-18T08:52:47Z</dcterms:modified>
</cp:coreProperties>
</file>