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8" r:id="rId3"/>
    <p:sldId id="258" r:id="rId4"/>
    <p:sldId id="257" r:id="rId5"/>
    <p:sldId id="260" r:id="rId6"/>
    <p:sldId id="261" r:id="rId7"/>
    <p:sldId id="262" r:id="rId8"/>
    <p:sldId id="263" r:id="rId9"/>
    <p:sldId id="289" r:id="rId10"/>
    <p:sldId id="264" r:id="rId11"/>
    <p:sldId id="290" r:id="rId12"/>
    <p:sldId id="265" r:id="rId13"/>
    <p:sldId id="266" r:id="rId14"/>
    <p:sldId id="267" r:id="rId15"/>
    <p:sldId id="268" r:id="rId16"/>
    <p:sldId id="269" r:id="rId17"/>
    <p:sldId id="271" r:id="rId18"/>
    <p:sldId id="272" r:id="rId19"/>
    <p:sldId id="273"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274" r:id="rId35"/>
    <p:sldId id="275" r:id="rId36"/>
    <p:sldId id="276" r:id="rId37"/>
    <p:sldId id="277" r:id="rId38"/>
    <p:sldId id="278" r:id="rId39"/>
    <p:sldId id="279" r:id="rId40"/>
    <p:sldId id="280" r:id="rId41"/>
    <p:sldId id="282" r:id="rId42"/>
    <p:sldId id="281" r:id="rId43"/>
    <p:sldId id="283" r:id="rId44"/>
    <p:sldId id="284" r:id="rId45"/>
    <p:sldId id="285" r:id="rId46"/>
    <p:sldId id="286" r:id="rId47"/>
    <p:sldId id="287" r:id="rId48"/>
    <p:sldId id="305" r:id="rId49"/>
    <p:sldId id="306"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13" autoAdjust="0"/>
    <p:restoredTop sz="94660"/>
  </p:normalViewPr>
  <p:slideViewPr>
    <p:cSldViewPr snapToGrid="0">
      <p:cViewPr varScale="1">
        <p:scale>
          <a:sx n="33" d="100"/>
          <a:sy n="33" d="100"/>
        </p:scale>
        <p:origin x="-90" y="-15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9/18/2019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Tema 1: La Tierra y su representación. 	</a:t>
            </a:r>
            <a:endParaRPr lang="es-ES" dirty="0"/>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355738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Parte 2: La Tierra gira en torno al Sol. </a:t>
            </a:r>
            <a:endParaRPr lang="es-ES" dirty="0"/>
          </a:p>
        </p:txBody>
      </p:sp>
      <p:sp>
        <p:nvSpPr>
          <p:cNvPr id="3" name="Marcador de contenido 2"/>
          <p:cNvSpPr>
            <a:spLocks noGrp="1"/>
          </p:cNvSpPr>
          <p:nvPr>
            <p:ph idx="1"/>
          </p:nvPr>
        </p:nvSpPr>
        <p:spPr/>
        <p:txBody>
          <a:bodyPr/>
          <a:lstStyle/>
          <a:p>
            <a:r>
              <a:rPr lang="es-ES" sz="4000" b="1" dirty="0" smtClean="0"/>
              <a:t>Eso provoca: </a:t>
            </a:r>
          </a:p>
          <a:p>
            <a:endParaRPr lang="es-ES" sz="4000" b="1" dirty="0"/>
          </a:p>
          <a:p>
            <a:pPr lvl="1"/>
            <a:r>
              <a:rPr lang="es-ES" sz="3600" b="1" dirty="0" smtClean="0"/>
              <a:t>El paso de los años. </a:t>
            </a:r>
          </a:p>
          <a:p>
            <a:pPr lvl="1"/>
            <a:r>
              <a:rPr lang="es-ES" sz="3600" b="1" dirty="0" smtClean="0"/>
              <a:t>El cambio de las estaciones,</a:t>
            </a:r>
          </a:p>
          <a:p>
            <a:pPr lvl="1"/>
            <a:r>
              <a:rPr lang="es-ES" sz="3600" b="1" dirty="0" smtClean="0"/>
              <a:t>Los eclipses. </a:t>
            </a:r>
          </a:p>
          <a:p>
            <a:pPr lvl="1"/>
            <a:endParaRPr lang="es-ES" dirty="0" smtClean="0"/>
          </a:p>
        </p:txBody>
      </p:sp>
    </p:spTree>
    <p:extLst>
      <p:ext uri="{BB962C8B-B14F-4D97-AF65-F5344CB8AC3E}">
        <p14:creationId xmlns:p14="http://schemas.microsoft.com/office/powerpoint/2010/main" val="101254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Movimientos</a:t>
            </a:r>
            <a:endParaRPr lang="es-ES" dirty="0"/>
          </a:p>
        </p:txBody>
      </p:sp>
      <p:sp>
        <p:nvSpPr>
          <p:cNvPr id="3" name="2 Marcador de contenido"/>
          <p:cNvSpPr>
            <a:spLocks noGrp="1"/>
          </p:cNvSpPr>
          <p:nvPr>
            <p:ph idx="1"/>
          </p:nvPr>
        </p:nvSpPr>
        <p:spPr/>
        <p:txBody>
          <a:bodyPr>
            <a:normAutofit/>
          </a:bodyPr>
          <a:lstStyle/>
          <a:p>
            <a:r>
              <a:rPr lang="es-ES" sz="2800" dirty="0" smtClean="0"/>
              <a:t>Rotación. La Tierra gira sobre su eje y tarda en dar una vuelta completa 24 horas.</a:t>
            </a:r>
          </a:p>
          <a:p>
            <a:r>
              <a:rPr lang="es-ES" sz="2800" dirty="0" smtClean="0"/>
              <a:t>Traslación. La Tierra gira alrededor del Sol y tarda 365 días en dar una vuelta entera en torno a él. Como el eje de la Tierra está inclinado eso provoca el cambio de las estaciones.</a:t>
            </a:r>
            <a:endParaRPr lang="es-ES" sz="2800" dirty="0"/>
          </a:p>
        </p:txBody>
      </p:sp>
    </p:spTree>
    <p:extLst>
      <p:ext uri="{BB962C8B-B14F-4D97-AF65-F5344CB8AC3E}">
        <p14:creationId xmlns:p14="http://schemas.microsoft.com/office/powerpoint/2010/main" val="381542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spTree>
    <p:extLst>
      <p:ext uri="{BB962C8B-B14F-4D97-AF65-F5344CB8AC3E}">
        <p14:creationId xmlns:p14="http://schemas.microsoft.com/office/powerpoint/2010/main" val="76253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spTree>
    <p:extLst>
      <p:ext uri="{BB962C8B-B14F-4D97-AF65-F5344CB8AC3E}">
        <p14:creationId xmlns:p14="http://schemas.microsoft.com/office/powerpoint/2010/main" val="331673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Forma de la Tierra.</a:t>
            </a:r>
            <a:endParaRPr lang="es-ES" dirty="0"/>
          </a:p>
        </p:txBody>
      </p:sp>
      <p:sp>
        <p:nvSpPr>
          <p:cNvPr id="3" name="Marcador de contenido 2"/>
          <p:cNvSpPr>
            <a:spLocks noGrp="1"/>
          </p:cNvSpPr>
          <p:nvPr>
            <p:ph idx="1"/>
          </p:nvPr>
        </p:nvSpPr>
        <p:spPr>
          <a:xfrm>
            <a:off x="1466265" y="1556084"/>
            <a:ext cx="8915400" cy="3777622"/>
          </a:xfrm>
        </p:spPr>
        <p:txBody>
          <a:bodyPr>
            <a:noAutofit/>
          </a:bodyPr>
          <a:lstStyle/>
          <a:p>
            <a:r>
              <a:rPr lang="es-ES" sz="2800" b="1" dirty="0" smtClean="0"/>
              <a:t>La Tierra no es una esfera perfecta ya que está ligeramente achatada por los polos. </a:t>
            </a:r>
          </a:p>
          <a:p>
            <a:endParaRPr lang="es-ES" sz="2800" b="1" dirty="0"/>
          </a:p>
          <a:p>
            <a:r>
              <a:rPr lang="es-ES" sz="2800" b="1" dirty="0" smtClean="0"/>
              <a:t>Dividimos el planeta en dos hemisferios, el Norte y el Sur. </a:t>
            </a:r>
          </a:p>
          <a:p>
            <a:endParaRPr lang="es-ES" sz="2800" b="1" dirty="0"/>
          </a:p>
          <a:p>
            <a:r>
              <a:rPr lang="es-ES" sz="2800" b="1" dirty="0" smtClean="0"/>
              <a:t>Aproximadamente el 71% de la superficie del planeta es agua y el 29% restante son las tierras emergidas o tierra firme.</a:t>
            </a:r>
            <a:endParaRPr lang="es-ES" sz="2800" b="1" dirty="0"/>
          </a:p>
        </p:txBody>
      </p:sp>
    </p:spTree>
    <p:extLst>
      <p:ext uri="{BB962C8B-B14F-4D97-AF65-F5344CB8AC3E}">
        <p14:creationId xmlns:p14="http://schemas.microsoft.com/office/powerpoint/2010/main" val="171995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23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spTree>
    <p:extLst>
      <p:ext uri="{BB962C8B-B14F-4D97-AF65-F5344CB8AC3E}">
        <p14:creationId xmlns:p14="http://schemas.microsoft.com/office/powerpoint/2010/main" val="425284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598314" y="239100"/>
            <a:ext cx="8911687" cy="1280890"/>
          </a:xfrm>
        </p:spPr>
        <p:txBody>
          <a:bodyPr>
            <a:normAutofit/>
          </a:bodyPr>
          <a:lstStyle/>
          <a:p>
            <a:r>
              <a:rPr lang="es-ES" sz="5400" b="1" dirty="0" smtClean="0">
                <a:solidFill>
                  <a:schemeClr val="bg1"/>
                </a:solidFill>
              </a:rPr>
              <a:t>La Tierra </a:t>
            </a:r>
            <a:r>
              <a:rPr lang="es-ES" sz="5400" b="1" u="sng" dirty="0" smtClean="0">
                <a:solidFill>
                  <a:schemeClr val="bg1"/>
                </a:solidFill>
              </a:rPr>
              <a:t>NO</a:t>
            </a:r>
            <a:r>
              <a:rPr lang="es-ES" sz="5400" b="1" dirty="0" smtClean="0">
                <a:solidFill>
                  <a:schemeClr val="bg1"/>
                </a:solidFill>
              </a:rPr>
              <a:t> es plana</a:t>
            </a:r>
            <a:endParaRPr lang="es-ES" sz="5400" b="1" dirty="0">
              <a:solidFill>
                <a:schemeClr val="bg1"/>
              </a:solidFill>
            </a:endParaRPr>
          </a:p>
        </p:txBody>
      </p:sp>
      <p:sp>
        <p:nvSpPr>
          <p:cNvPr id="3" name="Marcador de contenido 2"/>
          <p:cNvSpPr>
            <a:spLocks noGrp="1"/>
          </p:cNvSpPr>
          <p:nvPr>
            <p:ph idx="1"/>
          </p:nvPr>
        </p:nvSpPr>
        <p:spPr/>
        <p:txBody>
          <a:bodyPr/>
          <a:lstStyle/>
          <a:p>
            <a:endParaRPr lang="es-ES"/>
          </a:p>
        </p:txBody>
      </p:sp>
    </p:spTree>
    <p:extLst>
      <p:ext uri="{BB962C8B-B14F-4D97-AF65-F5344CB8AC3E}">
        <p14:creationId xmlns:p14="http://schemas.microsoft.com/office/powerpoint/2010/main" val="410597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Las coordenadas geográficas.</a:t>
            </a:r>
            <a:endParaRPr lang="es-ES" dirty="0"/>
          </a:p>
        </p:txBody>
      </p:sp>
      <p:sp>
        <p:nvSpPr>
          <p:cNvPr id="3" name="Marcador de contenido 2"/>
          <p:cNvSpPr>
            <a:spLocks noGrp="1"/>
          </p:cNvSpPr>
          <p:nvPr>
            <p:ph idx="1"/>
          </p:nvPr>
        </p:nvSpPr>
        <p:spPr>
          <a:xfrm>
            <a:off x="1475874" y="1443789"/>
            <a:ext cx="10028738" cy="4467433"/>
          </a:xfrm>
        </p:spPr>
        <p:txBody>
          <a:bodyPr>
            <a:noAutofit/>
          </a:bodyPr>
          <a:lstStyle/>
          <a:p>
            <a:r>
              <a:rPr lang="es-ES" sz="2800" b="1" dirty="0" smtClean="0"/>
              <a:t>Para localizar cualquier punto de la Tierra los cartógrafos idearon las coordenadas geográficas. </a:t>
            </a:r>
          </a:p>
          <a:p>
            <a:r>
              <a:rPr lang="es-ES" sz="2800" b="1" dirty="0" smtClean="0"/>
              <a:t>Las coordenadas son líneas imaginarias (meridianos y paralelos) que se trazan en el globo o en el mapa. </a:t>
            </a:r>
          </a:p>
          <a:p>
            <a:pPr lvl="1"/>
            <a:endParaRPr lang="es-ES" sz="2400" b="1" dirty="0"/>
          </a:p>
          <a:p>
            <a:pPr lvl="1"/>
            <a:r>
              <a:rPr lang="es-ES" sz="2400" b="1" dirty="0" smtClean="0"/>
              <a:t>Los paralelos rodean el Ecuador hacia el norte y hacia el sur. </a:t>
            </a:r>
          </a:p>
          <a:p>
            <a:pPr lvl="1"/>
            <a:r>
              <a:rPr lang="es-ES" sz="2400" b="1" dirty="0" smtClean="0"/>
              <a:t>Los meridianos son líneas trazadas en torno al meridiano de Greenwich de oeste a este. </a:t>
            </a:r>
            <a:endParaRPr lang="es-ES" sz="2400" b="1" dirty="0"/>
          </a:p>
        </p:txBody>
      </p:sp>
    </p:spTree>
    <p:extLst>
      <p:ext uri="{BB962C8B-B14F-4D97-AF65-F5344CB8AC3E}">
        <p14:creationId xmlns:p14="http://schemas.microsoft.com/office/powerpoint/2010/main" val="102665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11" name="Marcador de contenido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923066"/>
          </a:xfrm>
        </p:spPr>
      </p:pic>
    </p:spTree>
    <p:extLst>
      <p:ext uri="{BB962C8B-B14F-4D97-AF65-F5344CB8AC3E}">
        <p14:creationId xmlns:p14="http://schemas.microsoft.com/office/powerpoint/2010/main" val="182022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Tree>
    <p:extLst>
      <p:ext uri="{BB962C8B-B14F-4D97-AF65-F5344CB8AC3E}">
        <p14:creationId xmlns:p14="http://schemas.microsoft.com/office/powerpoint/2010/main" val="131269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El origen del universo</a:t>
            </a:r>
            <a:endParaRPr lang="es-ES" dirty="0"/>
          </a:p>
        </p:txBody>
      </p:sp>
      <p:sp>
        <p:nvSpPr>
          <p:cNvPr id="3" name="2 Marcador de contenido"/>
          <p:cNvSpPr>
            <a:spLocks noGrp="1"/>
          </p:cNvSpPr>
          <p:nvPr>
            <p:ph idx="1"/>
          </p:nvPr>
        </p:nvSpPr>
        <p:spPr>
          <a:xfrm>
            <a:off x="1341120" y="1889760"/>
            <a:ext cx="10163492" cy="4021462"/>
          </a:xfrm>
        </p:spPr>
        <p:txBody>
          <a:bodyPr/>
          <a:lstStyle/>
          <a:p>
            <a:r>
              <a:rPr lang="es-ES" sz="2800" b="1" dirty="0" smtClean="0"/>
              <a:t>Situamos el origen del universo hace 15.000 millones de años con el Big </a:t>
            </a:r>
            <a:r>
              <a:rPr lang="es-ES" sz="2800" b="1" dirty="0" err="1" smtClean="0"/>
              <a:t>Bang</a:t>
            </a:r>
            <a:r>
              <a:rPr lang="es-ES" sz="2800" b="1" dirty="0" smtClean="0"/>
              <a:t>. Fue una gran explosión que dio comienzo la historia de nuestro tiempo. </a:t>
            </a:r>
          </a:p>
          <a:p>
            <a:r>
              <a:rPr lang="es-ES" sz="2800" b="1" dirty="0" smtClean="0"/>
              <a:t>En el universo encontramos galaxias, estrellas, planetas, satélites, cometas o asteroides. Las distancias en el universo son apenas imaginables para nuestras mentes. </a:t>
            </a:r>
          </a:p>
          <a:p>
            <a:endParaRPr lang="es-ES" dirty="0"/>
          </a:p>
        </p:txBody>
      </p:sp>
    </p:spTree>
    <p:extLst>
      <p:ext uri="{BB962C8B-B14F-4D97-AF65-F5344CB8AC3E}">
        <p14:creationId xmlns:p14="http://schemas.microsoft.com/office/powerpoint/2010/main" val="88489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Placas tectónicas. </a:t>
            </a:r>
            <a:endParaRPr lang="es-ES" dirty="0"/>
          </a:p>
        </p:txBody>
      </p:sp>
      <p:sp>
        <p:nvSpPr>
          <p:cNvPr id="3" name="2 Marcador de contenido"/>
          <p:cNvSpPr>
            <a:spLocks noGrp="1"/>
          </p:cNvSpPr>
          <p:nvPr>
            <p:ph idx="1"/>
          </p:nvPr>
        </p:nvSpPr>
        <p:spPr/>
        <p:txBody>
          <a:bodyPr>
            <a:noAutofit/>
          </a:bodyPr>
          <a:lstStyle/>
          <a:p>
            <a:r>
              <a:rPr lang="es-ES" sz="2800" dirty="0" smtClean="0"/>
              <a:t>La corteza terrestre está fracturada en placas, que flotan sobre el manto y se mueven muy lentamente. </a:t>
            </a:r>
            <a:endParaRPr lang="es-ES" sz="2800" dirty="0"/>
          </a:p>
          <a:p>
            <a:pPr lvl="1"/>
            <a:r>
              <a:rPr lang="es-ES" sz="2400" dirty="0" smtClean="0"/>
              <a:t>Cuando dos placas se separan dejan un hueco por el que salen materiales del manto, formando las dorsales oceánicas en el mar. </a:t>
            </a:r>
          </a:p>
          <a:p>
            <a:pPr lvl="1"/>
            <a:r>
              <a:rPr lang="es-ES" sz="2400" dirty="0" smtClean="0"/>
              <a:t>Cuando dos placas se acercan la más ligera se eleva sobre la más pesada y forman el relieve. Si su densidad es similar al chocar se elevan ambas. </a:t>
            </a:r>
            <a:endParaRPr lang="es-ES" sz="2400" dirty="0"/>
          </a:p>
        </p:txBody>
      </p:sp>
    </p:spTree>
    <p:extLst>
      <p:ext uri="{BB962C8B-B14F-4D97-AF65-F5344CB8AC3E}">
        <p14:creationId xmlns:p14="http://schemas.microsoft.com/office/powerpoint/2010/main" val="42871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 name="Marcador de contenid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786" y="-261492"/>
            <a:ext cx="12274062" cy="7131215"/>
          </a:xfrm>
        </p:spPr>
      </p:pic>
    </p:spTree>
    <p:extLst>
      <p:ext uri="{BB962C8B-B14F-4D97-AF65-F5344CB8AC3E}">
        <p14:creationId xmlns:p14="http://schemas.microsoft.com/office/powerpoint/2010/main" val="359663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2" y="0"/>
            <a:ext cx="9134856" cy="6858000"/>
          </a:xfrm>
        </p:spPr>
      </p:pic>
    </p:spTree>
    <p:extLst>
      <p:ext uri="{BB962C8B-B14F-4D97-AF65-F5344CB8AC3E}">
        <p14:creationId xmlns:p14="http://schemas.microsoft.com/office/powerpoint/2010/main" val="288562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Los volcanes.</a:t>
            </a:r>
            <a:endParaRPr lang="es-ES" dirty="0"/>
          </a:p>
        </p:txBody>
      </p:sp>
      <p:sp>
        <p:nvSpPr>
          <p:cNvPr id="3" name="Marcador de contenido 2"/>
          <p:cNvSpPr>
            <a:spLocks noGrp="1"/>
          </p:cNvSpPr>
          <p:nvPr>
            <p:ph idx="1"/>
          </p:nvPr>
        </p:nvSpPr>
        <p:spPr/>
        <p:txBody>
          <a:bodyPr>
            <a:normAutofit fontScale="92500"/>
          </a:bodyPr>
          <a:lstStyle/>
          <a:p>
            <a:r>
              <a:rPr lang="es-ES" sz="2800" b="1" dirty="0" smtClean="0"/>
              <a:t>Cuando las grietas son tan profundas que alcanzan el magma del manto, este puede ascender a través de ellas como si fuese una chimenea y a través del cráter surgir como una erupción volcánica. </a:t>
            </a:r>
          </a:p>
          <a:p>
            <a:r>
              <a:rPr lang="es-ES" sz="2800" b="1" dirty="0" smtClean="0"/>
              <a:t>Las explosiones volcánicas arrojan gases, cenizas, piedras y lava. </a:t>
            </a:r>
          </a:p>
          <a:p>
            <a:r>
              <a:rPr lang="es-ES" sz="2800" b="1" dirty="0" smtClean="0"/>
              <a:t>Algunos volcanes pueden convertirse en altas montañas o incluso hacer surgir islas nuevas. </a:t>
            </a:r>
            <a:endParaRPr lang="es-ES" sz="2800" b="1" dirty="0"/>
          </a:p>
        </p:txBody>
      </p:sp>
    </p:spTree>
    <p:extLst>
      <p:ext uri="{BB962C8B-B14F-4D97-AF65-F5344CB8AC3E}">
        <p14:creationId xmlns:p14="http://schemas.microsoft.com/office/powerpoint/2010/main" val="215296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5360" y="0"/>
            <a:ext cx="10200966" cy="6858000"/>
          </a:xfrm>
        </p:spPr>
      </p:pic>
    </p:spTree>
    <p:extLst>
      <p:ext uri="{BB962C8B-B14F-4D97-AF65-F5344CB8AC3E}">
        <p14:creationId xmlns:p14="http://schemas.microsoft.com/office/powerpoint/2010/main" val="84492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81475" cy="6858000"/>
          </a:xfrm>
        </p:spPr>
      </p:pic>
    </p:spTree>
    <p:extLst>
      <p:ext uri="{BB962C8B-B14F-4D97-AF65-F5344CB8AC3E}">
        <p14:creationId xmlns:p14="http://schemas.microsoft.com/office/powerpoint/2010/main" val="106546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https://www.youtube.com/watch?v=BUREX8aFbMs</a:t>
            </a:r>
          </a:p>
        </p:txBody>
      </p:sp>
    </p:spTree>
    <p:extLst>
      <p:ext uri="{BB962C8B-B14F-4D97-AF65-F5344CB8AC3E}">
        <p14:creationId xmlns:p14="http://schemas.microsoft.com/office/powerpoint/2010/main" val="170036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Los terremotos	</a:t>
            </a:r>
            <a:endParaRPr lang="es-ES" dirty="0"/>
          </a:p>
        </p:txBody>
      </p:sp>
      <p:sp>
        <p:nvSpPr>
          <p:cNvPr id="3" name="Marcador de contenido 2"/>
          <p:cNvSpPr>
            <a:spLocks noGrp="1"/>
          </p:cNvSpPr>
          <p:nvPr>
            <p:ph idx="1"/>
          </p:nvPr>
        </p:nvSpPr>
        <p:spPr>
          <a:xfrm>
            <a:off x="883920" y="1264920"/>
            <a:ext cx="9165933" cy="4983479"/>
          </a:xfrm>
        </p:spPr>
        <p:txBody>
          <a:bodyPr>
            <a:noAutofit/>
          </a:bodyPr>
          <a:lstStyle/>
          <a:p>
            <a:r>
              <a:rPr lang="es-ES" sz="2800" b="1" dirty="0" smtClean="0"/>
              <a:t>Se producen cuando dos placas chocan o rozan entre sí. La energía empieza a acumularse y se libera violentamente provocando ondas sísmicas que se propagan por el suelo. </a:t>
            </a:r>
          </a:p>
          <a:p>
            <a:r>
              <a:rPr lang="es-ES" sz="2800" b="1" dirty="0" smtClean="0"/>
              <a:t>Según su intensidad pueden ser más o menos devastadores. En España se producen unos 200 al día pero son completamente imperceptibles. </a:t>
            </a:r>
          </a:p>
          <a:p>
            <a:r>
              <a:rPr lang="es-ES" sz="2800" b="1" dirty="0" smtClean="0"/>
              <a:t>Los sismógrafos son los instrumentos que miden la intensidad de un terremoto. </a:t>
            </a:r>
          </a:p>
          <a:p>
            <a:r>
              <a:rPr lang="es-ES" sz="2800" b="1" dirty="0" smtClean="0"/>
              <a:t>Cuando se producen en el mar ocasionan los tsunamis. </a:t>
            </a:r>
            <a:endParaRPr lang="es-ES" sz="2800" b="1" dirty="0"/>
          </a:p>
        </p:txBody>
      </p:sp>
    </p:spTree>
    <p:extLst>
      <p:ext uri="{BB962C8B-B14F-4D97-AF65-F5344CB8AC3E}">
        <p14:creationId xmlns:p14="http://schemas.microsoft.com/office/powerpoint/2010/main" val="284963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72971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25301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spTree>
    <p:extLst>
      <p:ext uri="{BB962C8B-B14F-4D97-AF65-F5344CB8AC3E}">
        <p14:creationId xmlns:p14="http://schemas.microsoft.com/office/powerpoint/2010/main" val="14404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Husos horarios</a:t>
            </a:r>
            <a:endParaRPr lang="es-ES" dirty="0"/>
          </a:p>
        </p:txBody>
      </p:sp>
      <p:sp>
        <p:nvSpPr>
          <p:cNvPr id="3" name="2 Marcador de contenido"/>
          <p:cNvSpPr>
            <a:spLocks noGrp="1"/>
          </p:cNvSpPr>
          <p:nvPr>
            <p:ph idx="1"/>
          </p:nvPr>
        </p:nvSpPr>
        <p:spPr/>
        <p:txBody>
          <a:bodyPr>
            <a:normAutofit/>
          </a:bodyPr>
          <a:lstStyle/>
          <a:p>
            <a:r>
              <a:rPr lang="es-ES" sz="3200" dirty="0" smtClean="0"/>
              <a:t>Al ser esférica la Tierra y rotar sobre su eje en algunas partes del planeta es de día y en otras ocasiones es de noche. </a:t>
            </a:r>
            <a:endParaRPr lang="es-ES" sz="3200" dirty="0"/>
          </a:p>
        </p:txBody>
      </p:sp>
    </p:spTree>
    <p:extLst>
      <p:ext uri="{BB962C8B-B14F-4D97-AF65-F5344CB8AC3E}">
        <p14:creationId xmlns:p14="http://schemas.microsoft.com/office/powerpoint/2010/main" val="274914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3 Imagen"/>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02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La Luna</a:t>
            </a:r>
            <a:endParaRPr lang="es-ES" dirty="0"/>
          </a:p>
        </p:txBody>
      </p:sp>
      <p:sp>
        <p:nvSpPr>
          <p:cNvPr id="3" name="2 Marcador de contenido"/>
          <p:cNvSpPr>
            <a:spLocks noGrp="1"/>
          </p:cNvSpPr>
          <p:nvPr>
            <p:ph idx="1"/>
          </p:nvPr>
        </p:nvSpPr>
        <p:spPr/>
        <p:txBody>
          <a:bodyPr>
            <a:normAutofit/>
          </a:bodyPr>
          <a:lstStyle/>
          <a:p>
            <a:r>
              <a:rPr lang="es-ES" sz="2800" dirty="0" smtClean="0"/>
              <a:t>Dista del planeta de 384.000 km. </a:t>
            </a:r>
          </a:p>
          <a:p>
            <a:r>
              <a:rPr lang="es-ES" sz="2800" dirty="0" smtClean="0"/>
              <a:t>Tiene 3.500 km de diámetro. Su gravedad provoca el efecto de las mareas. </a:t>
            </a:r>
          </a:p>
          <a:p>
            <a:r>
              <a:rPr lang="es-ES" sz="2800" dirty="0" smtClean="0"/>
              <a:t>No tiene atmósfera. </a:t>
            </a:r>
          </a:p>
          <a:p>
            <a:r>
              <a:rPr lang="es-ES" sz="2800" dirty="0" smtClean="0"/>
              <a:t>Provoca eclipses. </a:t>
            </a:r>
          </a:p>
          <a:p>
            <a:r>
              <a:rPr lang="es-ES" sz="2800" dirty="0" smtClean="0"/>
              <a:t>Funciona como escudo de la Tierra. </a:t>
            </a:r>
            <a:endParaRPr lang="es-ES" sz="2800" dirty="0"/>
          </a:p>
        </p:txBody>
      </p:sp>
    </p:spTree>
    <p:extLst>
      <p:ext uri="{BB962C8B-B14F-4D97-AF65-F5344CB8AC3E}">
        <p14:creationId xmlns:p14="http://schemas.microsoft.com/office/powerpoint/2010/main" val="262247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anim calcmode="lin" valueType="num">
                                      <p:cBhvr>
                                        <p:cTn id="23"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1026" name="Picture 2" descr="Resultado de imagen de luna cr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209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07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Pero hay un problema con la Tierra esférica. 	</a:t>
            </a:r>
            <a:endParaRPr lang="es-ES" dirty="0"/>
          </a:p>
        </p:txBody>
      </p:sp>
      <p:sp>
        <p:nvSpPr>
          <p:cNvPr id="3" name="Marcador de contenido 2"/>
          <p:cNvSpPr>
            <a:spLocks noGrp="1"/>
          </p:cNvSpPr>
          <p:nvPr>
            <p:ph idx="1"/>
          </p:nvPr>
        </p:nvSpPr>
        <p:spPr/>
        <p:txBody>
          <a:bodyPr>
            <a:noAutofit/>
          </a:bodyPr>
          <a:lstStyle/>
          <a:p>
            <a:r>
              <a:rPr lang="es-ES" sz="2800" b="1" dirty="0" smtClean="0"/>
              <a:t>Pasar de las 3D (esfera) a las 2D (plano) trae problemas. La mejor opción para representar el planeta se el globo terráqueo. </a:t>
            </a:r>
          </a:p>
          <a:p>
            <a:r>
              <a:rPr lang="es-ES" sz="2800" b="1" dirty="0" smtClean="0"/>
              <a:t>Pero para estudiar algo con detalle deberíamos usar globos terráqueos de cientos de metros. En su lugar se usan los mapas, ideados con las proyecciones cartográficas, que son la forma de representar la superficie con el menor error posible. </a:t>
            </a:r>
            <a:endParaRPr lang="es-ES" sz="2800" b="1" dirty="0"/>
          </a:p>
        </p:txBody>
      </p:sp>
    </p:spTree>
    <p:extLst>
      <p:ext uri="{BB962C8B-B14F-4D97-AF65-F5344CB8AC3E}">
        <p14:creationId xmlns:p14="http://schemas.microsoft.com/office/powerpoint/2010/main" val="103981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Tipos de proyecciones, cilíndrica.</a:t>
            </a:r>
            <a:endParaRPr lang="es-ES" dirty="0"/>
          </a:p>
        </p:txBody>
      </p:sp>
      <p:sp>
        <p:nvSpPr>
          <p:cNvPr id="3" name="Marcador de contenido 2"/>
          <p:cNvSpPr>
            <a:spLocks noGrp="1"/>
          </p:cNvSpPr>
          <p:nvPr>
            <p:ph idx="1"/>
          </p:nvPr>
        </p:nvSpPr>
        <p:spPr/>
        <p:txBody>
          <a:bodyPr/>
          <a:lstStyle/>
          <a:p>
            <a:endParaRPr lang="es-ES" dirty="0"/>
          </a:p>
        </p:txBody>
      </p:sp>
    </p:spTree>
    <p:extLst>
      <p:ext uri="{BB962C8B-B14F-4D97-AF65-F5344CB8AC3E}">
        <p14:creationId xmlns:p14="http://schemas.microsoft.com/office/powerpoint/2010/main" val="26120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54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66819" y="399521"/>
            <a:ext cx="8911687" cy="1280890"/>
          </a:xfrm>
        </p:spPr>
        <p:txBody>
          <a:bodyPr/>
          <a:lstStyle/>
          <a:p>
            <a:r>
              <a:rPr lang="es-ES" dirty="0" smtClean="0"/>
              <a:t>Plana o cenital</a:t>
            </a:r>
            <a:endParaRPr lang="es-ES" dirty="0"/>
          </a:p>
        </p:txBody>
      </p:sp>
    </p:spTree>
    <p:extLst>
      <p:ext uri="{BB962C8B-B14F-4D97-AF65-F5344CB8AC3E}">
        <p14:creationId xmlns:p14="http://schemas.microsoft.com/office/powerpoint/2010/main" val="298157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a:xfrm>
            <a:off x="737937" y="1491916"/>
            <a:ext cx="10766675" cy="4419306"/>
          </a:xfrm>
        </p:spPr>
        <p:txBody>
          <a:bodyPr>
            <a:normAutofit/>
          </a:bodyPr>
          <a:lstStyle/>
          <a:p>
            <a:r>
              <a:rPr lang="es-ES" sz="2800" b="1" dirty="0" smtClean="0"/>
              <a:t>Según lo que queramos usaremos unas u otras. Por ejemplo, los GPS o Google </a:t>
            </a:r>
            <a:r>
              <a:rPr lang="es-ES" sz="2800" b="1" dirty="0" err="1" smtClean="0"/>
              <a:t>Maps</a:t>
            </a:r>
            <a:r>
              <a:rPr lang="es-ES" sz="2800" b="1" dirty="0" smtClean="0"/>
              <a:t> utilizan las proyección planas para representar terrenos muy pequeños.</a:t>
            </a:r>
          </a:p>
          <a:p>
            <a:r>
              <a:rPr lang="es-ES" sz="2800" b="1" dirty="0" smtClean="0"/>
              <a:t>Para representar países y continentes se usa la proyección cilíndrica. </a:t>
            </a:r>
            <a:endParaRPr lang="es-ES" sz="2800" b="1" dirty="0"/>
          </a:p>
        </p:txBody>
      </p:sp>
    </p:spTree>
    <p:extLst>
      <p:ext uri="{BB962C8B-B14F-4D97-AF65-F5344CB8AC3E}">
        <p14:creationId xmlns:p14="http://schemas.microsoft.com/office/powerpoint/2010/main" val="205066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https://thetruesize.com/#?borders=1~!MTU5NDMxOTg.NDE5MzE5OA*Mjk4NDY2NTA(NzY0NTQ3OA</a:t>
            </a:r>
          </a:p>
        </p:txBody>
      </p:sp>
    </p:spTree>
    <p:extLst>
      <p:ext uri="{BB962C8B-B14F-4D97-AF65-F5344CB8AC3E}">
        <p14:creationId xmlns:p14="http://schemas.microsoft.com/office/powerpoint/2010/main" val="15559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790820" y="447647"/>
            <a:ext cx="8911687" cy="1280890"/>
          </a:xfrm>
        </p:spPr>
        <p:txBody>
          <a:bodyPr>
            <a:normAutofit fontScale="90000"/>
          </a:bodyPr>
          <a:lstStyle/>
          <a:p>
            <a:r>
              <a:rPr lang="es-ES" sz="4000" dirty="0" smtClean="0">
                <a:solidFill>
                  <a:schemeClr val="bg1"/>
                </a:solidFill>
              </a:rPr>
              <a:t>Parte 1: Una mancha en el Universo.</a:t>
            </a:r>
            <a:endParaRPr lang="es-ES" sz="4000" dirty="0">
              <a:solidFill>
                <a:schemeClr val="bg1"/>
              </a:solidFill>
            </a:endParaRPr>
          </a:p>
        </p:txBody>
      </p:sp>
      <p:sp>
        <p:nvSpPr>
          <p:cNvPr id="3" name="Marcador de contenido 2"/>
          <p:cNvSpPr>
            <a:spLocks noGrp="1"/>
          </p:cNvSpPr>
          <p:nvPr>
            <p:ph idx="1"/>
          </p:nvPr>
        </p:nvSpPr>
        <p:spPr>
          <a:xfrm>
            <a:off x="1042737" y="1728537"/>
            <a:ext cx="10461875" cy="4182685"/>
          </a:xfrm>
        </p:spPr>
        <p:txBody>
          <a:bodyPr>
            <a:normAutofit lnSpcReduction="10000"/>
          </a:bodyPr>
          <a:lstStyle/>
          <a:p>
            <a:r>
              <a:rPr lang="es-ES" sz="2800" b="1" dirty="0" smtClean="0">
                <a:solidFill>
                  <a:schemeClr val="bg1"/>
                </a:solidFill>
              </a:rPr>
              <a:t>La Tierra se ubica dentro de la Vía Láctea. </a:t>
            </a:r>
          </a:p>
          <a:p>
            <a:endParaRPr lang="es-ES" sz="2800" b="1" dirty="0" smtClean="0">
              <a:solidFill>
                <a:schemeClr val="bg1"/>
              </a:solidFill>
            </a:endParaRPr>
          </a:p>
          <a:p>
            <a:r>
              <a:rPr lang="es-ES" sz="2800" b="1" dirty="0" smtClean="0">
                <a:solidFill>
                  <a:schemeClr val="bg1"/>
                </a:solidFill>
              </a:rPr>
              <a:t>A su vez, estamos dentro del Sistema Solar. </a:t>
            </a:r>
          </a:p>
          <a:p>
            <a:endParaRPr lang="es-ES" sz="2800" b="1" dirty="0" smtClean="0">
              <a:solidFill>
                <a:schemeClr val="bg1"/>
              </a:solidFill>
            </a:endParaRPr>
          </a:p>
          <a:p>
            <a:r>
              <a:rPr lang="es-ES" sz="2800" b="1" dirty="0" smtClean="0">
                <a:solidFill>
                  <a:schemeClr val="bg1"/>
                </a:solidFill>
              </a:rPr>
              <a:t>Dentro del sistema solar, somos el tercer planeta con respecto al Sol. </a:t>
            </a:r>
          </a:p>
          <a:p>
            <a:endParaRPr lang="es-ES" sz="2800" b="1" dirty="0" smtClean="0">
              <a:solidFill>
                <a:schemeClr val="bg1"/>
              </a:solidFill>
            </a:endParaRPr>
          </a:p>
          <a:p>
            <a:r>
              <a:rPr lang="es-ES" sz="2800" b="1" dirty="0" smtClean="0">
                <a:solidFill>
                  <a:schemeClr val="bg1"/>
                </a:solidFill>
              </a:rPr>
              <a:t>La Tierra es un planeta rocoso. </a:t>
            </a:r>
            <a:endParaRPr lang="es-ES" sz="2800" b="1" dirty="0">
              <a:solidFill>
                <a:schemeClr val="bg1"/>
              </a:solidFill>
            </a:endParaRPr>
          </a:p>
        </p:txBody>
      </p:sp>
    </p:spTree>
    <p:extLst>
      <p:ext uri="{BB962C8B-B14F-4D97-AF65-F5344CB8AC3E}">
        <p14:creationId xmlns:p14="http://schemas.microsoft.com/office/powerpoint/2010/main" val="215537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Parte 3: Los mapas. </a:t>
            </a:r>
            <a:endParaRPr lang="es-ES" dirty="0"/>
          </a:p>
        </p:txBody>
      </p:sp>
      <p:sp>
        <p:nvSpPr>
          <p:cNvPr id="3" name="Marcador de contenido 2"/>
          <p:cNvSpPr>
            <a:spLocks noGrp="1"/>
          </p:cNvSpPr>
          <p:nvPr>
            <p:ph idx="1"/>
          </p:nvPr>
        </p:nvSpPr>
        <p:spPr/>
        <p:txBody>
          <a:bodyPr>
            <a:normAutofit/>
          </a:bodyPr>
          <a:lstStyle/>
          <a:p>
            <a:r>
              <a:rPr lang="es-ES" sz="3600" b="1" dirty="0" smtClean="0"/>
              <a:t>Son imprescindibles para estudiar la superficie de la Tierra, nos permiten identificar elementos pero también nos proporcionan muchísima información. </a:t>
            </a:r>
            <a:endParaRPr lang="es-ES" sz="3600" b="1" dirty="0"/>
          </a:p>
        </p:txBody>
      </p:sp>
    </p:spTree>
    <p:extLst>
      <p:ext uri="{BB962C8B-B14F-4D97-AF65-F5344CB8AC3E}">
        <p14:creationId xmlns:p14="http://schemas.microsoft.com/office/powerpoint/2010/main" val="398485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7000" b="-37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spTree>
    <p:extLst>
      <p:ext uri="{BB962C8B-B14F-4D97-AF65-F5344CB8AC3E}">
        <p14:creationId xmlns:p14="http://schemas.microsoft.com/office/powerpoint/2010/main" val="99715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spTree>
    <p:extLst>
      <p:ext uri="{BB962C8B-B14F-4D97-AF65-F5344CB8AC3E}">
        <p14:creationId xmlns:p14="http://schemas.microsoft.com/office/powerpoint/2010/main" val="276324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Tipos de mapas: </a:t>
            </a:r>
            <a:endParaRPr lang="es-ES" dirty="0"/>
          </a:p>
        </p:txBody>
      </p:sp>
      <p:sp>
        <p:nvSpPr>
          <p:cNvPr id="3" name="Marcador de contenido 2"/>
          <p:cNvSpPr>
            <a:spLocks noGrp="1"/>
          </p:cNvSpPr>
          <p:nvPr>
            <p:ph idx="1"/>
          </p:nvPr>
        </p:nvSpPr>
        <p:spPr>
          <a:xfrm>
            <a:off x="1604211" y="1668379"/>
            <a:ext cx="9900401" cy="4242843"/>
          </a:xfrm>
        </p:spPr>
        <p:txBody>
          <a:bodyPr>
            <a:noAutofit/>
          </a:bodyPr>
          <a:lstStyle/>
          <a:p>
            <a:r>
              <a:rPr lang="es-ES" sz="2400" dirty="0" smtClean="0"/>
              <a:t>Físicos. Muestran información acerca del terreno o la altitud. </a:t>
            </a:r>
          </a:p>
          <a:p>
            <a:r>
              <a:rPr lang="es-ES" sz="2400" dirty="0" smtClean="0"/>
              <a:t>Temáticos. Muestran información sobre un aspecto concreto. Ejemplos: </a:t>
            </a:r>
          </a:p>
          <a:p>
            <a:pPr lvl="1"/>
            <a:r>
              <a:rPr lang="es-ES" sz="2000" dirty="0" smtClean="0"/>
              <a:t>Mapas del tiempo. </a:t>
            </a:r>
          </a:p>
          <a:p>
            <a:pPr lvl="1"/>
            <a:r>
              <a:rPr lang="es-ES" sz="2000" dirty="0" smtClean="0"/>
              <a:t>Mapas políticos. </a:t>
            </a:r>
          </a:p>
          <a:p>
            <a:pPr lvl="1"/>
            <a:r>
              <a:rPr lang="es-ES" sz="2000" dirty="0" smtClean="0"/>
              <a:t>Mapas económicos. </a:t>
            </a:r>
          </a:p>
          <a:p>
            <a:pPr lvl="1"/>
            <a:r>
              <a:rPr lang="es-ES" sz="2000" dirty="0" smtClean="0"/>
              <a:t>Mapas demográficos</a:t>
            </a:r>
          </a:p>
          <a:p>
            <a:pPr lvl="1"/>
            <a:r>
              <a:rPr lang="es-ES" sz="2000" dirty="0" smtClean="0"/>
              <a:t>Etcétera.  </a:t>
            </a:r>
          </a:p>
        </p:txBody>
      </p:sp>
    </p:spTree>
    <p:extLst>
      <p:ext uri="{BB962C8B-B14F-4D97-AF65-F5344CB8AC3E}">
        <p14:creationId xmlns:p14="http://schemas.microsoft.com/office/powerpoint/2010/main" val="34423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22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¿Qué información hay en el mapa? </a:t>
            </a:r>
            <a:endParaRPr lang="es-ES" dirty="0"/>
          </a:p>
        </p:txBody>
      </p:sp>
      <p:sp>
        <p:nvSpPr>
          <p:cNvPr id="3" name="Marcador de contenido 2"/>
          <p:cNvSpPr>
            <a:spLocks noGrp="1"/>
          </p:cNvSpPr>
          <p:nvPr>
            <p:ph idx="1"/>
          </p:nvPr>
        </p:nvSpPr>
        <p:spPr/>
        <p:txBody>
          <a:bodyPr>
            <a:normAutofit/>
          </a:bodyPr>
          <a:lstStyle/>
          <a:p>
            <a:r>
              <a:rPr lang="es-ES" sz="2800" b="1" dirty="0" smtClean="0"/>
              <a:t>Autor: Quién lo ha hecho. </a:t>
            </a:r>
          </a:p>
          <a:p>
            <a:r>
              <a:rPr lang="es-ES" sz="2800" b="1" dirty="0" smtClean="0"/>
              <a:t>Año: Cuándo se hizo. </a:t>
            </a:r>
          </a:p>
          <a:p>
            <a:r>
              <a:rPr lang="es-ES" sz="2800" b="1" dirty="0" smtClean="0"/>
              <a:t>¿De qué trata? </a:t>
            </a:r>
          </a:p>
          <a:p>
            <a:r>
              <a:rPr lang="es-ES" sz="2800" b="1" dirty="0" smtClean="0"/>
              <a:t>¿Qué zona muestra? </a:t>
            </a:r>
          </a:p>
          <a:p>
            <a:r>
              <a:rPr lang="es-ES" sz="2800" b="1" dirty="0" smtClean="0"/>
              <a:t>¿Qué leyenda tiene? </a:t>
            </a:r>
          </a:p>
          <a:p>
            <a:r>
              <a:rPr lang="es-ES" sz="2800" b="1" dirty="0" smtClean="0"/>
              <a:t>¿Qué escala tiene? </a:t>
            </a:r>
            <a:endParaRPr lang="es-ES" sz="2800" b="1" dirty="0"/>
          </a:p>
        </p:txBody>
      </p:sp>
    </p:spTree>
    <p:extLst>
      <p:ext uri="{BB962C8B-B14F-4D97-AF65-F5344CB8AC3E}">
        <p14:creationId xmlns:p14="http://schemas.microsoft.com/office/powerpoint/2010/main" val="257823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1000" b="-1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35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5" name="Marcador de contenido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342001"/>
            <a:ext cx="12192000" cy="7200001"/>
          </a:xfrm>
        </p:spPr>
      </p:pic>
    </p:spTree>
    <p:extLst>
      <p:ext uri="{BB962C8B-B14F-4D97-AF65-F5344CB8AC3E}">
        <p14:creationId xmlns:p14="http://schemas.microsoft.com/office/powerpoint/2010/main" val="22840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Continentes y océanos</a:t>
            </a:r>
            <a:endParaRPr lang="es-ES" dirty="0"/>
          </a:p>
        </p:txBody>
      </p:sp>
      <p:sp>
        <p:nvSpPr>
          <p:cNvPr id="3" name="2 Marcador de contenido"/>
          <p:cNvSpPr>
            <a:spLocks noGrp="1"/>
          </p:cNvSpPr>
          <p:nvPr>
            <p:ph idx="1"/>
          </p:nvPr>
        </p:nvSpPr>
        <p:spPr/>
        <p:txBody>
          <a:bodyPr>
            <a:normAutofit/>
          </a:bodyPr>
          <a:lstStyle/>
          <a:p>
            <a:r>
              <a:rPr lang="es-ES" sz="2800" dirty="0" smtClean="0"/>
              <a:t>El 70% del planeta está cubierto por agua. </a:t>
            </a:r>
          </a:p>
          <a:p>
            <a:r>
              <a:rPr lang="es-ES" sz="2800" dirty="0" smtClean="0"/>
              <a:t>Los continentes son grandes masas de tierra firme. </a:t>
            </a:r>
          </a:p>
          <a:p>
            <a:r>
              <a:rPr lang="es-ES" sz="2800" dirty="0" smtClean="0"/>
              <a:t>Los océanos son grandes masas de aguas salada. </a:t>
            </a:r>
            <a:endParaRPr lang="es-ES" sz="2800" dirty="0"/>
          </a:p>
        </p:txBody>
      </p:sp>
    </p:spTree>
    <p:extLst>
      <p:ext uri="{BB962C8B-B14F-4D97-AF65-F5344CB8AC3E}">
        <p14:creationId xmlns:p14="http://schemas.microsoft.com/office/powerpoint/2010/main" val="72691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3 Imagen"/>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346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spTree>
    <p:extLst>
      <p:ext uri="{BB962C8B-B14F-4D97-AF65-F5344CB8AC3E}">
        <p14:creationId xmlns:p14="http://schemas.microsoft.com/office/powerpoint/2010/main" val="34387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El Sol. 		</a:t>
            </a:r>
            <a:endParaRPr lang="es-ES" dirty="0"/>
          </a:p>
        </p:txBody>
      </p:sp>
      <p:sp>
        <p:nvSpPr>
          <p:cNvPr id="3" name="Marcador de contenido 2"/>
          <p:cNvSpPr>
            <a:spLocks noGrp="1"/>
          </p:cNvSpPr>
          <p:nvPr>
            <p:ph idx="1"/>
          </p:nvPr>
        </p:nvSpPr>
        <p:spPr>
          <a:xfrm>
            <a:off x="1668379" y="1668379"/>
            <a:ext cx="9836233" cy="4242843"/>
          </a:xfrm>
        </p:spPr>
        <p:txBody>
          <a:bodyPr>
            <a:noAutofit/>
          </a:bodyPr>
          <a:lstStyle/>
          <a:p>
            <a:r>
              <a:rPr lang="es-ES" sz="2800" b="1" dirty="0" smtClean="0"/>
              <a:t>Nuestra estrella es llamada Sol, alrededor de la cual giran los planetas, satélites y asteroides que conforman el Sistema Solar. </a:t>
            </a:r>
          </a:p>
          <a:p>
            <a:r>
              <a:rPr lang="es-ES" sz="2800" b="1" dirty="0" smtClean="0"/>
              <a:t>El Sol es una esfera de gas y con una temperatura extremadamente elevada, de la cual dependemos para vivir en el planeta. </a:t>
            </a:r>
          </a:p>
          <a:p>
            <a:r>
              <a:rPr lang="es-ES" sz="2800" b="1" dirty="0" smtClean="0"/>
              <a:t>Los planetas, que no desprenden calor, giran alrededor del Sol por su gravedad. El giro alrededor lo llamamos órbita. </a:t>
            </a:r>
            <a:endParaRPr lang="es-ES" sz="2800" b="1" dirty="0"/>
          </a:p>
        </p:txBody>
      </p:sp>
    </p:spTree>
    <p:extLst>
      <p:ext uri="{BB962C8B-B14F-4D97-AF65-F5344CB8AC3E}">
        <p14:creationId xmlns:p14="http://schemas.microsoft.com/office/powerpoint/2010/main" val="411181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spTree>
    <p:extLst>
      <p:ext uri="{BB962C8B-B14F-4D97-AF65-F5344CB8AC3E}">
        <p14:creationId xmlns:p14="http://schemas.microsoft.com/office/powerpoint/2010/main" val="67192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Tipos de planetas</a:t>
            </a:r>
            <a:endParaRPr lang="es-ES" dirty="0"/>
          </a:p>
        </p:txBody>
      </p:sp>
      <p:sp>
        <p:nvSpPr>
          <p:cNvPr id="3" name="Marcador de contenido 2"/>
          <p:cNvSpPr>
            <a:spLocks noGrp="1"/>
          </p:cNvSpPr>
          <p:nvPr>
            <p:ph idx="1"/>
          </p:nvPr>
        </p:nvSpPr>
        <p:spPr/>
        <p:txBody>
          <a:bodyPr>
            <a:normAutofit/>
          </a:bodyPr>
          <a:lstStyle/>
          <a:p>
            <a:r>
              <a:rPr lang="es-ES" sz="3200" b="1" dirty="0" smtClean="0"/>
              <a:t>Hay de dos clases: </a:t>
            </a:r>
            <a:endParaRPr lang="es-ES" sz="3200" b="1" dirty="0"/>
          </a:p>
          <a:p>
            <a:pPr lvl="2"/>
            <a:r>
              <a:rPr lang="es-ES" sz="2400" b="1" dirty="0" smtClean="0"/>
              <a:t>Rocosos (Mercurio, Venus, Tierra, Marte)</a:t>
            </a:r>
          </a:p>
          <a:p>
            <a:pPr lvl="2"/>
            <a:r>
              <a:rPr lang="es-ES" sz="2400" b="1" dirty="0" smtClean="0"/>
              <a:t>Gaseosos (Júpiter, Saturno, Urano y Neptuno.	</a:t>
            </a:r>
          </a:p>
          <a:p>
            <a:endParaRPr lang="es-ES" sz="2800" b="1" dirty="0"/>
          </a:p>
          <a:p>
            <a:r>
              <a:rPr lang="es-ES" sz="2800" b="1" dirty="0" smtClean="0"/>
              <a:t>También hay satélites, asteroides o cometas.  </a:t>
            </a:r>
          </a:p>
        </p:txBody>
      </p:sp>
    </p:spTree>
    <p:extLst>
      <p:ext uri="{BB962C8B-B14F-4D97-AF65-F5344CB8AC3E}">
        <p14:creationId xmlns:p14="http://schemas.microsoft.com/office/powerpoint/2010/main" val="263555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Nuestro planeta</a:t>
            </a:r>
            <a:br>
              <a:rPr lang="es-ES" dirty="0" smtClean="0"/>
            </a:br>
            <a:endParaRPr lang="es-ES" dirty="0"/>
          </a:p>
        </p:txBody>
      </p:sp>
      <p:sp>
        <p:nvSpPr>
          <p:cNvPr id="3" name="2 Marcador de contenido"/>
          <p:cNvSpPr>
            <a:spLocks noGrp="1"/>
          </p:cNvSpPr>
          <p:nvPr>
            <p:ph idx="1"/>
          </p:nvPr>
        </p:nvSpPr>
        <p:spPr/>
        <p:txBody>
          <a:bodyPr>
            <a:normAutofit/>
          </a:bodyPr>
          <a:lstStyle/>
          <a:p>
            <a:r>
              <a:rPr lang="es-ES" sz="2800" dirty="0" smtClean="0"/>
              <a:t>Distamos del Sol unos 150 millones de km. </a:t>
            </a:r>
          </a:p>
          <a:p>
            <a:r>
              <a:rPr lang="es-ES" sz="2800" dirty="0" smtClean="0"/>
              <a:t>El diámetro de la Tierra es de unos 12.700 km en el Ecuador y la edad del planeta la podemos situar en los 4.600 millones de años. </a:t>
            </a:r>
          </a:p>
          <a:p>
            <a:r>
              <a:rPr lang="es-ES" sz="2800" dirty="0" smtClean="0"/>
              <a:t>La Tierra se mueve. </a:t>
            </a:r>
            <a:endParaRPr lang="es-ES" sz="2800" dirty="0"/>
          </a:p>
        </p:txBody>
      </p:sp>
    </p:spTree>
    <p:extLst>
      <p:ext uri="{BB962C8B-B14F-4D97-AF65-F5344CB8AC3E}">
        <p14:creationId xmlns:p14="http://schemas.microsoft.com/office/powerpoint/2010/main" val="23893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spiral">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93</TotalTime>
  <Words>1042</Words>
  <Application>Microsoft Office PowerPoint</Application>
  <PresentationFormat>Personalizado</PresentationFormat>
  <Paragraphs>99</Paragraphs>
  <Slides>49</Slides>
  <Notes>0</Notes>
  <HiddenSlides>0</HiddenSlides>
  <MMClips>0</MMClips>
  <ScaleCrop>false</ScaleCrop>
  <HeadingPairs>
    <vt:vector size="4" baseType="variant">
      <vt:variant>
        <vt:lpstr>Tema</vt:lpstr>
      </vt:variant>
      <vt:variant>
        <vt:i4>1</vt:i4>
      </vt:variant>
      <vt:variant>
        <vt:lpstr>Títulos de diapositiva</vt:lpstr>
      </vt:variant>
      <vt:variant>
        <vt:i4>49</vt:i4>
      </vt:variant>
    </vt:vector>
  </HeadingPairs>
  <TitlesOfParts>
    <vt:vector size="50" baseType="lpstr">
      <vt:lpstr>Espiral</vt:lpstr>
      <vt:lpstr>Tema 1: La Tierra y su representación.  </vt:lpstr>
      <vt:lpstr>El origen del universo</vt:lpstr>
      <vt:lpstr>Presentación de PowerPoint</vt:lpstr>
      <vt:lpstr>Parte 1: Una mancha en el Universo.</vt:lpstr>
      <vt:lpstr>Presentación de PowerPoint</vt:lpstr>
      <vt:lpstr>El Sol.   </vt:lpstr>
      <vt:lpstr>Presentación de PowerPoint</vt:lpstr>
      <vt:lpstr>Tipos de planetas</vt:lpstr>
      <vt:lpstr>Nuestro planeta </vt:lpstr>
      <vt:lpstr>Parte 2: La Tierra gira en torno al Sol. </vt:lpstr>
      <vt:lpstr>Movimientos</vt:lpstr>
      <vt:lpstr>Presentación de PowerPoint</vt:lpstr>
      <vt:lpstr>Presentación de PowerPoint</vt:lpstr>
      <vt:lpstr>Forma de la Tierra.</vt:lpstr>
      <vt:lpstr>Presentación de PowerPoint</vt:lpstr>
      <vt:lpstr>La Tierra NO es plana</vt:lpstr>
      <vt:lpstr>Las coordenadas geográficas.</vt:lpstr>
      <vt:lpstr>Presentación de PowerPoint</vt:lpstr>
      <vt:lpstr>Presentación de PowerPoint</vt:lpstr>
      <vt:lpstr>Placas tectónicas. </vt:lpstr>
      <vt:lpstr>Presentación de PowerPoint</vt:lpstr>
      <vt:lpstr>Presentación de PowerPoint</vt:lpstr>
      <vt:lpstr>Los volcanes.</vt:lpstr>
      <vt:lpstr>Presentación de PowerPoint</vt:lpstr>
      <vt:lpstr>Presentación de PowerPoint</vt:lpstr>
      <vt:lpstr>Presentación de PowerPoint</vt:lpstr>
      <vt:lpstr>Los terremotos </vt:lpstr>
      <vt:lpstr>Presentación de PowerPoint</vt:lpstr>
      <vt:lpstr>Presentación de PowerPoint</vt:lpstr>
      <vt:lpstr>Husos horarios</vt:lpstr>
      <vt:lpstr>Presentación de PowerPoint</vt:lpstr>
      <vt:lpstr>La Luna</vt:lpstr>
      <vt:lpstr>Presentación de PowerPoint</vt:lpstr>
      <vt:lpstr>Pero hay un problema con la Tierra esférica.  </vt:lpstr>
      <vt:lpstr>Tipos de proyecciones, cilíndrica.</vt:lpstr>
      <vt:lpstr>Presentación de PowerPoint</vt:lpstr>
      <vt:lpstr>Plana o cenital</vt:lpstr>
      <vt:lpstr>Presentación de PowerPoint</vt:lpstr>
      <vt:lpstr>Presentación de PowerPoint</vt:lpstr>
      <vt:lpstr>Parte 3: Los mapas. </vt:lpstr>
      <vt:lpstr>Presentación de PowerPoint</vt:lpstr>
      <vt:lpstr>Presentación de PowerPoint</vt:lpstr>
      <vt:lpstr>Tipos de mapas: </vt:lpstr>
      <vt:lpstr>Presentación de PowerPoint</vt:lpstr>
      <vt:lpstr>¿Qué información hay en el mapa? </vt:lpstr>
      <vt:lpstr>Presentación de PowerPoint</vt:lpstr>
      <vt:lpstr>Presentación de PowerPoint</vt:lpstr>
      <vt:lpstr>Continentes y océanos</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1: La Tierra y su representación.</dc:title>
  <dc:creator>Usuario</dc:creator>
  <cp:lastModifiedBy>Profesor</cp:lastModifiedBy>
  <cp:revision>11</cp:revision>
  <dcterms:created xsi:type="dcterms:W3CDTF">2019-09-10T09:00:11Z</dcterms:created>
  <dcterms:modified xsi:type="dcterms:W3CDTF">2019-09-18T08:09:11Z</dcterms:modified>
</cp:coreProperties>
</file>