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9" r:id="rId10"/>
    <p:sldId id="267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AD5891-D0C9-4BDE-BFAE-D7BA48EB2C24}" type="datetimeFigureOut">
              <a:rPr lang="es-ES" smtClean="0"/>
              <a:pPr/>
              <a:t>25/07/2017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2B3114-5B52-4F93-A9C0-B177EBB31E9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s1Fyp69rFA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BACKSTROKE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ESPERANZA ARMIÑANA VILLEGAS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en-US" dirty="0" smtClean="0"/>
              <a:t>0BSERVATION SHEET</a:t>
            </a:r>
            <a:endParaRPr lang="en-U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5429264"/>
            <a:ext cx="8229600" cy="578027"/>
          </a:xfrm>
        </p:spPr>
        <p:txBody>
          <a:bodyPr>
            <a:normAutofit fontScale="85000" lnSpcReduction="20000"/>
          </a:bodyPr>
          <a:lstStyle/>
          <a:p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SWIMMER NAME:</a:t>
            </a:r>
          </a:p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OBSERVER NAME:</a:t>
            </a:r>
          </a:p>
          <a:p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524000" y="1214419"/>
          <a:ext cx="6096000" cy="42062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32000"/>
                <a:gridCol w="2032000"/>
                <a:gridCol w="2032000"/>
              </a:tblGrid>
              <a:tr h="29507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STROKE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NOT</a:t>
                      </a:r>
                      <a:endParaRPr lang="en-US" sz="1400" dirty="0"/>
                    </a:p>
                  </a:txBody>
                  <a:tcPr/>
                </a:tc>
              </a:tr>
              <a:tr h="398345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The elbows are tight during the stroke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5563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The stroke</a:t>
                      </a:r>
                      <a:r>
                        <a:rPr lang="en-US" sz="1050" baseline="0" dirty="0" smtClean="0"/>
                        <a:t> is coordinated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</a:tr>
              <a:tr h="398345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The hand</a:t>
                      </a:r>
                      <a:r>
                        <a:rPr lang="en-US" sz="1050" baseline="0" dirty="0" smtClean="0"/>
                        <a:t> goes out of water by the thumb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</a:tr>
              <a:tr h="2950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BODY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</a:p>
                  </a:txBody>
                  <a:tcPr/>
                </a:tc>
              </a:tr>
              <a:tr h="265563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body is straight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en-US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265563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hips are 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en-US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</a:tr>
              <a:tr h="39834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ears are inside the 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en-US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2950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</a:p>
                  </a:txBody>
                  <a:tcPr/>
                </a:tc>
              </a:tr>
              <a:tr h="39834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movement start on the hips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en-US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en-US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9834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Ankles are loose and relaxed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en-US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en-US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9834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knees are not bended too much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en-US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en-US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LANGUAGE ASSESSMENT</a:t>
            </a:r>
          </a:p>
          <a:p>
            <a:pPr marL="624078" indent="-514350">
              <a:buFont typeface="+mj-lt"/>
              <a:buAutoNum type="arabicPeriod"/>
            </a:pPr>
            <a:r>
              <a:rPr lang="en-GB" dirty="0" smtClean="0"/>
              <a:t>The student knows the basic vocabulary of the sport.</a:t>
            </a:r>
          </a:p>
          <a:p>
            <a:pPr marL="624078" indent="-514350">
              <a:buFont typeface="+mj-lt"/>
              <a:buAutoNum type="arabicPeriod"/>
            </a:pPr>
            <a:r>
              <a:rPr lang="en-GB" dirty="0" smtClean="0"/>
              <a:t>The student can communicate correctly with others and with the teacher.</a:t>
            </a:r>
          </a:p>
          <a:p>
            <a:pPr marL="624078" indent="-514350">
              <a:buFont typeface="+mj-lt"/>
              <a:buAutoNum type="arabicPeriod"/>
            </a:pPr>
            <a:endParaRPr lang="en-GB" dirty="0"/>
          </a:p>
          <a:p>
            <a:r>
              <a:rPr lang="en-GB" dirty="0"/>
              <a:t>CONTENT </a:t>
            </a:r>
            <a:r>
              <a:rPr lang="en-GB" dirty="0" smtClean="0"/>
              <a:t>ASSESSMENT</a:t>
            </a:r>
          </a:p>
          <a:p>
            <a:pPr marL="624078" indent="-514350">
              <a:buFont typeface="+mj-lt"/>
              <a:buAutoNum type="arabicPeriod"/>
            </a:pPr>
            <a:r>
              <a:rPr lang="en-GB" dirty="0" smtClean="0"/>
              <a:t>The student can swim backstroke and knows the different exercises for improving his/her swimming skills.</a:t>
            </a:r>
          </a:p>
          <a:p>
            <a:pPr marL="624078" indent="-514350">
              <a:buFont typeface="+mj-lt"/>
              <a:buAutoNum type="arabicPeriod"/>
            </a:pPr>
            <a:r>
              <a:rPr lang="en-GB" dirty="0" smtClean="0"/>
              <a:t>The student can difference between a correct and an incorrect performance, and uses the recourses he/she has learnt to make the learner improve his/her performance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LANGUAGE AND CONTENT ASSESSMENT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14182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Fs1Fyp69rFA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85984" y="1643050"/>
            <a:ext cx="4572000" cy="257175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Listening and </a:t>
            </a:r>
            <a:r>
              <a:rPr lang="en-GB" dirty="0" smtClean="0"/>
              <a:t>c</a:t>
            </a:r>
            <a:r>
              <a:rPr lang="en-GB" smtClean="0"/>
              <a:t>omprehension </a:t>
            </a:r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5" name="4 Rectángulo"/>
          <p:cNvSpPr/>
          <p:nvPr/>
        </p:nvSpPr>
        <p:spPr>
          <a:xfrm>
            <a:off x="2286000" y="3105835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https</a:t>
            </a:r>
            <a:r>
              <a:rPr lang="en-US" dirty="0" smtClean="0"/>
              <a:t>://www.youtube.com/watch?v=Fs1Fyp69rFA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475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lvl="0" indent="-514350">
              <a:buFont typeface="+mj-lt"/>
              <a:buAutoNum type="arabicPeriod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Can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you list three joints involved in the backstroke kick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?</a:t>
            </a:r>
          </a:p>
          <a:p>
            <a:pPr marL="624078" lvl="0" indent="-514350">
              <a:buFont typeface="+mj-lt"/>
              <a:buAutoNum type="arabicPeriod"/>
            </a:pPr>
            <a:endParaRPr lang="en-GB" sz="1800" dirty="0">
              <a:latin typeface="Calibri" pitchFamily="34" charset="0"/>
              <a:cs typeface="Calibri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While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performing a backstroke kick, can you explain what happens when you bend your knees too much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?</a:t>
            </a:r>
          </a:p>
          <a:p>
            <a:pPr marL="624078" indent="-514350">
              <a:buFont typeface="+mj-lt"/>
              <a:buAutoNum type="arabicPeriod"/>
            </a:pPr>
            <a:endParaRPr lang="en-GB" sz="1800" dirty="0">
              <a:latin typeface="Calibri" pitchFamily="34" charset="0"/>
              <a:cs typeface="Calibri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What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dry land exercises can you practice to improve your backstroke kick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?</a:t>
            </a:r>
          </a:p>
          <a:p>
            <a:pPr marL="624078" indent="-514350">
              <a:buFont typeface="+mj-lt"/>
              <a:buAutoNum type="arabicPeriod"/>
            </a:pPr>
            <a:endParaRPr lang="en-GB" sz="1800" dirty="0">
              <a:latin typeface="Calibri" pitchFamily="34" charset="0"/>
              <a:cs typeface="Calibri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What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is the function of the ankles at the backstroke kick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?</a:t>
            </a:r>
          </a:p>
          <a:p>
            <a:pPr marL="624078" indent="-514350">
              <a:buFont typeface="+mj-lt"/>
              <a:buAutoNum type="arabicPeriod"/>
            </a:pPr>
            <a:endParaRPr lang="en-GB" sz="1800" dirty="0">
              <a:latin typeface="Calibri" pitchFamily="34" charset="0"/>
              <a:cs typeface="Calibri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Can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you describe another exercise to improve you backstroke kick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?</a:t>
            </a:r>
          </a:p>
          <a:p>
            <a:pPr marL="624078" indent="-514350">
              <a:buFont typeface="+mj-lt"/>
              <a:buAutoNum type="arabicPeriod"/>
            </a:pPr>
            <a:endParaRPr lang="en-GB" sz="1800" dirty="0">
              <a:latin typeface="Calibri" pitchFamily="34" charset="0"/>
              <a:cs typeface="Calibri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How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would you evaluate your backstroke kick?</a:t>
            </a:r>
            <a:endParaRPr lang="en-GB" sz="1800" dirty="0">
              <a:latin typeface="Calibri" pitchFamily="34" charset="0"/>
              <a:cs typeface="Calibri" pitchFamily="34" charset="0"/>
            </a:endParaRPr>
          </a:p>
          <a:p>
            <a:pPr marL="624078" indent="-514350">
              <a:buNone/>
            </a:pPr>
            <a:r>
              <a:rPr lang="en-GB" sz="1800" b="1" dirty="0" smtClean="0">
                <a:latin typeface="Calibri" pitchFamily="34" charset="0"/>
                <a:cs typeface="Calibri" pitchFamily="34" charset="0"/>
              </a:rPr>
              <a:t>(These questions are made under </a:t>
            </a:r>
            <a:r>
              <a:rPr lang="en-GB" sz="1800" b="1" dirty="0" err="1" smtClean="0">
                <a:latin typeface="Calibri" pitchFamily="34" charset="0"/>
                <a:cs typeface="Calibri" pitchFamily="34" charset="0"/>
              </a:rPr>
              <a:t>Blom´s</a:t>
            </a:r>
            <a:r>
              <a:rPr lang="en-GB" sz="1800" b="1" dirty="0" smtClean="0">
                <a:latin typeface="Calibri" pitchFamily="34" charset="0"/>
                <a:cs typeface="Calibri" pitchFamily="34" charset="0"/>
              </a:rPr>
              <a:t> Taxonomy. Travel from the easiest to the more complex answer)</a:t>
            </a:r>
            <a:endParaRPr lang="en-GB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BACKSTROKE </a:t>
            </a:r>
            <a:r>
              <a:rPr lang="es-ES" dirty="0" smtClean="0"/>
              <a:t>LISTENING 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10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BACKSTROKE IN CONTEXT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LANGUAGE AND CONTENT OUTPUTS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WHO IS THIS </a:t>
            </a:r>
            <a:r>
              <a:rPr lang="en-US" dirty="0" smtClean="0"/>
              <a:t>UNIT</a:t>
            </a:r>
            <a:r>
              <a:rPr lang="en-US" dirty="0" smtClean="0"/>
              <a:t> </a:t>
            </a:r>
            <a:r>
              <a:rPr lang="en-US" dirty="0" smtClean="0"/>
              <a:t>PLANNED FOR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BASIC VOCABULARY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METHODOLOGY AND LEARNING STRATEGIES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DRILLS AND ACTIVITIES. FEED-BACK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LANGUAGE AND CONTENT ASSESSMENT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Why backstroke as 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clil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PE content?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Currently some TAFAD subjects are taught in 2L (second language). One of them is DEPORTES INDIVIDUALES which is composed by individual sports and swimming is one of them.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Also swimming is taught at some Secondary Schools in Madrid.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Finally, there are not many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clil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resources related to this sport.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BACKSTROKE IN CONTEXT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LANGUAGE OUTPUTS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Upgrade their second language proficiency.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Increase their specific vocabulary knowledge.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Raise their self-esteem by the learning of the second language and motivation.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Encourage creative thinking processes.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CONTENTS GOALS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Improvement of the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kick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and stroke at backstroke.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Improvement of the body position at backstroke.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To learn the basic skills and drills for teaching backstroke on their own.</a:t>
            </a:r>
          </a:p>
          <a:p>
            <a:pPr marL="566928" indent="-457200">
              <a:buFont typeface="+mj-lt"/>
              <a:buAutoNum type="arabicPeriod"/>
            </a:pP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 marL="566928" indent="-457200">
              <a:buFont typeface="+mj-lt"/>
              <a:buAutoNum type="arabicPeriod"/>
            </a:pP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LANGUAGE AND CONTENT GOALS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>
              <a:latin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TAFAD students. They are studying to be future coaches. They have </a:t>
            </a:r>
            <a:r>
              <a:rPr lang="en-US" sz="2400" dirty="0" smtClean="0">
                <a:latin typeface="Calibri" panose="020F0502020204030204" pitchFamily="34" charset="0"/>
              </a:rPr>
              <a:t>some </a:t>
            </a:r>
            <a:r>
              <a:rPr lang="en-US" sz="2400" dirty="0" smtClean="0">
                <a:latin typeface="Calibri" panose="020F0502020204030204" pitchFamily="34" charset="0"/>
              </a:rPr>
              <a:t>background knowledge about backstroke swimming style.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They will learn not only the correct technique but also all the drills which they will use to teach it.</a:t>
            </a:r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WHO IS THIS LESSON PLANNED FOR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24078" indent="-514350"/>
            <a:r>
              <a:rPr lang="en-US" dirty="0"/>
              <a:t>BASIC VOCABULARY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31840" y="1417638"/>
            <a:ext cx="4104456" cy="460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9875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24078" indent="-514350"/>
            <a:r>
              <a:rPr lang="en-US" dirty="0"/>
              <a:t>METHODOLOGY AND LEARNING STRATEGIES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</a:rPr>
              <a:t>Lecture and reading 15%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Audio-visual and demonstrations of the most skilled students 25%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Practice by doing…. 50%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Feedback and focus on facilitate the learning of others 10%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6401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>
                <a:latin typeface="Calibri" panose="020F0502020204030204" pitchFamily="34" charset="0"/>
              </a:rPr>
              <a:t>WARM UP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Out of the pool some stretching and joint movements.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Two pools each style: crawl, backstroke, breaststroke. Low speed.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MAIN PART</a:t>
            </a:r>
          </a:p>
          <a:p>
            <a:pPr marL="624078" indent="-514350">
              <a:buFont typeface="+mj-lt"/>
              <a:buAutoNum type="arabicPeriod"/>
            </a:pPr>
            <a:r>
              <a:rPr lang="en-GB" sz="2300" dirty="0" smtClean="0">
                <a:latin typeface="Calibri" panose="020F0502020204030204" pitchFamily="34" charset="0"/>
              </a:rPr>
              <a:t>Two pools with a board on top of your knees hold by both hands. Be focus on: Your knees don’t get out of the water.</a:t>
            </a:r>
          </a:p>
          <a:p>
            <a:pPr lvl="1"/>
            <a:r>
              <a:rPr lang="en-GB" dirty="0" smtClean="0">
                <a:latin typeface="Calibri" panose="020F0502020204030204" pitchFamily="34" charset="0"/>
              </a:rPr>
              <a:t>50m board under your head. Backstroke kick. Your head must be laying on the board. Look up direct to the cell. Be focus on: Your body position is straight respect to the lane.</a:t>
            </a:r>
          </a:p>
          <a:p>
            <a:pPr lvl="1"/>
            <a:r>
              <a:rPr lang="en-GB" dirty="0" smtClean="0">
                <a:latin typeface="Calibri" panose="020F0502020204030204" pitchFamily="34" charset="0"/>
              </a:rPr>
              <a:t>50 m pull boey between your upper legs only stroke with both arms. Be focus on: one arm goes out of water while the other enters above your head.</a:t>
            </a:r>
          </a:p>
          <a:p>
            <a:pPr marL="624078" indent="-514350">
              <a:buFont typeface="+mj-lt"/>
              <a:buAutoNum type="arabicPeriod" startAt="2"/>
            </a:pPr>
            <a:r>
              <a:rPr lang="en-GB" dirty="0" smtClean="0">
                <a:latin typeface="Calibri" panose="020F0502020204030204" pitchFamily="34" charset="0"/>
              </a:rPr>
              <a:t>In pairs, one student observes his/her partner 50m backstroke swimming performance and marks in a handout what he/she appreciates about it. The student reflects about the performance and gives feedback to his/her mate. Change roles.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COOL DOWN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100m free style.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10’ Stretching out of water</a:t>
            </a:r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24078" indent="-514350"/>
            <a:r>
              <a:rPr lang="en-US" dirty="0" smtClean="0"/>
              <a:t>DRILLS </a:t>
            </a:r>
            <a:r>
              <a:rPr lang="en-US" dirty="0"/>
              <a:t>AND </a:t>
            </a:r>
            <a:r>
              <a:rPr lang="en-US" dirty="0" smtClean="0"/>
              <a:t>ACTIVITIES. Lesson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175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071546"/>
          <a:ext cx="8229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9707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Calibri" panose="020F0502020204030204" pitchFamily="34" charset="0"/>
                        </a:rPr>
                        <a:t>WARM UP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Calibri" panose="020F0502020204030204" pitchFamily="34" charset="0"/>
                        </a:rPr>
                        <a:t>Out of the pool some stretching and joint movements.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 smtClean="0"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Calibri" panose="020F0502020204030204" pitchFamily="34" charset="0"/>
                        </a:rPr>
                        <a:t>Two pools each style: crawl, backstroke, breaststroke. Low speed.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29121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Calibri" panose="020F0502020204030204" pitchFamily="34" charset="0"/>
                        </a:rPr>
                        <a:t>MAIN PART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1" indent="-514350" algn="l" rtl="0" eaLnBrk="1" latinLnBrk="0" hangingPunct="1">
                        <a:buFont typeface="+mj-lt"/>
                        <a:buAutoNum type="arabicPeriod"/>
                      </a:pPr>
                      <a:r>
                        <a:rPr kumimoji="0" lang="en-GB" sz="12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Two pools with a board on top of your knees hold by both hands. Be focus on: Your knees don’t get out of the water.</a:t>
                      </a:r>
                    </a:p>
                    <a:p>
                      <a:pPr lvl="1"/>
                      <a:r>
                        <a:rPr lang="en-GB" sz="1200" dirty="0" smtClean="0">
                          <a:latin typeface="Calibri" panose="020F0502020204030204" pitchFamily="34" charset="0"/>
                        </a:rPr>
                        <a:t>50m board under your head. Backstroke kick. Your head must be laying on the board. Look up direct to the cell. Be focus on: Your body position is straight respect to the lane.</a:t>
                      </a:r>
                    </a:p>
                    <a:p>
                      <a:pPr lvl="1"/>
                      <a:r>
                        <a:rPr lang="en-GB" sz="1200" dirty="0" smtClean="0">
                          <a:latin typeface="Calibri" panose="020F0502020204030204" pitchFamily="34" charset="0"/>
                        </a:rPr>
                        <a:t>50 m pull </a:t>
                      </a:r>
                      <a:r>
                        <a:rPr lang="en-GB" sz="1200" dirty="0" err="1" smtClean="0">
                          <a:latin typeface="Calibri" panose="020F0502020204030204" pitchFamily="34" charset="0"/>
                        </a:rPr>
                        <a:t>boey</a:t>
                      </a:r>
                      <a:r>
                        <a:rPr lang="en-GB" sz="1200" dirty="0" smtClean="0">
                          <a:latin typeface="Calibri" panose="020F0502020204030204" pitchFamily="34" charset="0"/>
                        </a:rPr>
                        <a:t> between your upper legs only stroke with both arms. Be focus on: one arm goes out of water while the other enters above your head.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en-GB" sz="1200" dirty="0" smtClean="0">
                          <a:latin typeface="Calibri" panose="020F0502020204030204" pitchFamily="34" charset="0"/>
                        </a:rPr>
                        <a:t>In pairs, one student observes his/her partner 50m backstroke swimming performance and marks in a handout what he/she appreciates about it. The student reflects about the performance and gives feedback to his/her mate. Change roles. CHECK OBSERVER</a:t>
                      </a:r>
                      <a:r>
                        <a:rPr lang="en-GB" sz="1200" baseline="0" dirty="0" smtClean="0">
                          <a:latin typeface="Calibri" panose="020F0502020204030204" pitchFamily="34" charset="0"/>
                        </a:rPr>
                        <a:t> SHEET</a:t>
                      </a:r>
                      <a:endParaRPr lang="en-GB" sz="1200" dirty="0" smtClean="0">
                        <a:latin typeface="Calibri" panose="020F0502020204030204" pitchFamily="34" charset="0"/>
                      </a:endParaRPr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617729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alibri" panose="020F0502020204030204" pitchFamily="34" charset="0"/>
                        </a:rPr>
                        <a:t>COOL DOWN</a:t>
                      </a:r>
                      <a:endParaRPr lang="en-GB" sz="12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alibri" panose="020F0502020204030204" pitchFamily="34" charset="0"/>
                        </a:rPr>
                        <a:t>100m free style.</a:t>
                      </a:r>
                    </a:p>
                    <a:p>
                      <a:r>
                        <a:rPr lang="en-GB" sz="1200" dirty="0" smtClean="0">
                          <a:latin typeface="Calibri" panose="020F0502020204030204" pitchFamily="34" charset="0"/>
                        </a:rPr>
                        <a:t>10’ Stretching out of water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dirty="0" smtClean="0"/>
              <a:t>LESSON PLAN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205</TotalTime>
  <Words>784</Words>
  <Application>Microsoft Office PowerPoint</Application>
  <PresentationFormat>Presentación en pantalla (4:3)</PresentationFormat>
  <Paragraphs>114</Paragraphs>
  <Slides>13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Concurrencia</vt:lpstr>
      <vt:lpstr>BACKSTROKE</vt:lpstr>
      <vt:lpstr>SUMARY</vt:lpstr>
      <vt:lpstr>BACKSTROKE IN CONTEXT </vt:lpstr>
      <vt:lpstr>LANGUAGE AND CONTENT GOALS</vt:lpstr>
      <vt:lpstr>WHO IS THIS LESSON PLANNED FOR </vt:lpstr>
      <vt:lpstr>BASIC VOCABULARY</vt:lpstr>
      <vt:lpstr>METHODOLOGY AND LEARNING STRATEGIES</vt:lpstr>
      <vt:lpstr>DRILLS AND ACTIVITIES. Lesson plan</vt:lpstr>
      <vt:lpstr>LESSON PLAN</vt:lpstr>
      <vt:lpstr>0BSERVATION SHEET</vt:lpstr>
      <vt:lpstr>LANGUAGE AND CONTENT ASSESSMENT </vt:lpstr>
      <vt:lpstr>Listening and comprehension questions</vt:lpstr>
      <vt:lpstr>BACKSTROKE LISTENING SHEET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BACKSTROKE</dc:title>
  <dc:creator>esperanza armiana villegas</dc:creator>
  <cp:lastModifiedBy>esperanza armiana villegas</cp:lastModifiedBy>
  <cp:revision>15</cp:revision>
  <dcterms:created xsi:type="dcterms:W3CDTF">2017-07-12T16:29:21Z</dcterms:created>
  <dcterms:modified xsi:type="dcterms:W3CDTF">2017-07-25T06:35:56Z</dcterms:modified>
</cp:coreProperties>
</file>