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5" r:id="rId1"/>
  </p:sldMasterIdLst>
  <p:sldIdLst>
    <p:sldId id="256" r:id="rId2"/>
    <p:sldId id="260" r:id="rId3"/>
    <p:sldId id="262" r:id="rId4"/>
    <p:sldId id="261" r:id="rId5"/>
    <p:sldId id="259" r:id="rId6"/>
    <p:sldId id="257" r:id="rId7"/>
    <p:sldId id="263" r:id="rId8"/>
    <p:sldId id="264" r:id="rId9"/>
    <p:sldId id="265" r:id="rId10"/>
    <p:sldId id="268" r:id="rId11"/>
    <p:sldId id="267" r:id="rId12"/>
    <p:sldId id="272" r:id="rId13"/>
    <p:sldId id="270" r:id="rId14"/>
    <p:sldId id="269" r:id="rId15"/>
    <p:sldId id="271" r:id="rId16"/>
    <p:sldId id="274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89" d="100"/>
          <a:sy n="89" d="100"/>
        </p:scale>
        <p:origin x="66" y="6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759788-C9FE-41F5-AE01-3DB4D00047D0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B8C39A1-BEE0-48BA-9DF6-76FB06631217}">
      <dgm:prSet phldrT="[Texto]" custT="1"/>
      <dgm:spPr>
        <a:ln w="38100"/>
      </dgm:spPr>
      <dgm:t>
        <a:bodyPr/>
        <a:lstStyle/>
        <a:p>
          <a:r>
            <a:rPr lang="es-ES" sz="2000" dirty="0" smtClean="0">
              <a:latin typeface="+mj-lt"/>
            </a:rPr>
            <a:t>La escuela: Espacio de trabajo en equipo</a:t>
          </a:r>
          <a:endParaRPr lang="es-ES" sz="2000" dirty="0">
            <a:latin typeface="+mj-lt"/>
          </a:endParaRPr>
        </a:p>
      </dgm:t>
    </dgm:pt>
    <dgm:pt modelId="{088A1135-3FE8-4E50-8273-62A83EE9B5B6}" type="parTrans" cxnId="{AFCAFCD0-F943-4981-96CF-2A274315E7FB}">
      <dgm:prSet/>
      <dgm:spPr/>
      <dgm:t>
        <a:bodyPr/>
        <a:lstStyle/>
        <a:p>
          <a:endParaRPr lang="es-ES"/>
        </a:p>
      </dgm:t>
    </dgm:pt>
    <dgm:pt modelId="{7D75C8C0-A27D-4C61-A510-B7278A4D42E3}" type="sibTrans" cxnId="{AFCAFCD0-F943-4981-96CF-2A274315E7FB}">
      <dgm:prSet/>
      <dgm:spPr/>
      <dgm:t>
        <a:bodyPr/>
        <a:lstStyle/>
        <a:p>
          <a:endParaRPr lang="es-ES"/>
        </a:p>
      </dgm:t>
    </dgm:pt>
    <dgm:pt modelId="{94AA2559-5C27-4AB2-B819-B08286BF3340}">
      <dgm:prSet phldrT="[Texto]" custT="1"/>
      <dgm:spPr>
        <a:ln w="28575">
          <a:solidFill>
            <a:srgbClr val="002060"/>
          </a:solidFill>
        </a:ln>
      </dgm:spPr>
      <dgm:t>
        <a:bodyPr/>
        <a:lstStyle/>
        <a:p>
          <a:r>
            <a:rPr lang="es-ES" sz="2000" dirty="0" smtClean="0">
              <a:solidFill>
                <a:schemeClr val="bg1"/>
              </a:solidFill>
              <a:latin typeface="+mj-lt"/>
            </a:rPr>
            <a:t>Educación integral</a:t>
          </a:r>
          <a:endParaRPr lang="es-ES" sz="2000" dirty="0">
            <a:solidFill>
              <a:schemeClr val="bg1"/>
            </a:solidFill>
            <a:latin typeface="+mj-lt"/>
          </a:endParaRPr>
        </a:p>
      </dgm:t>
    </dgm:pt>
    <dgm:pt modelId="{405F14D1-BB9E-4A28-800A-27FB75B500C2}" type="parTrans" cxnId="{DF9D5FE5-D2D4-493D-ADA2-CC2688C1F615}">
      <dgm:prSet/>
      <dgm:spPr/>
      <dgm:t>
        <a:bodyPr/>
        <a:lstStyle/>
        <a:p>
          <a:endParaRPr lang="es-ES"/>
        </a:p>
      </dgm:t>
    </dgm:pt>
    <dgm:pt modelId="{14C07C2E-8EC4-4126-A7D3-49161E906017}" type="sibTrans" cxnId="{DF9D5FE5-D2D4-493D-ADA2-CC2688C1F615}">
      <dgm:prSet/>
      <dgm:spPr/>
      <dgm:t>
        <a:bodyPr/>
        <a:lstStyle/>
        <a:p>
          <a:endParaRPr lang="es-ES"/>
        </a:p>
      </dgm:t>
    </dgm:pt>
    <dgm:pt modelId="{BAD96433-C8D1-4BED-A9A5-28E2CE2CFBCC}">
      <dgm:prSet phldrT="[Texto]" custT="1"/>
      <dgm:spPr>
        <a:ln w="28575"/>
      </dgm:spPr>
      <dgm:t>
        <a:bodyPr/>
        <a:lstStyle/>
        <a:p>
          <a:r>
            <a:rPr lang="es-ES" sz="1800" dirty="0" smtClean="0">
              <a:latin typeface="+mj-lt"/>
            </a:rPr>
            <a:t>Integradora de la diversidad e individualizadora de la enseñanza</a:t>
          </a:r>
          <a:endParaRPr lang="es-ES" sz="1800" dirty="0">
            <a:latin typeface="+mj-lt"/>
          </a:endParaRPr>
        </a:p>
      </dgm:t>
    </dgm:pt>
    <dgm:pt modelId="{60E876E6-AD69-40A2-B94C-F6C951347EC6}" type="parTrans" cxnId="{092F0E3E-EEE7-44BB-9459-9BD25F920CA4}">
      <dgm:prSet/>
      <dgm:spPr/>
      <dgm:t>
        <a:bodyPr/>
        <a:lstStyle/>
        <a:p>
          <a:endParaRPr lang="es-ES"/>
        </a:p>
      </dgm:t>
    </dgm:pt>
    <dgm:pt modelId="{97C7F04D-B4A8-44E8-BC4F-9AC0B307A540}" type="sibTrans" cxnId="{092F0E3E-EEE7-44BB-9459-9BD25F920CA4}">
      <dgm:prSet/>
      <dgm:spPr/>
      <dgm:t>
        <a:bodyPr/>
        <a:lstStyle/>
        <a:p>
          <a:endParaRPr lang="es-ES"/>
        </a:p>
      </dgm:t>
    </dgm:pt>
    <dgm:pt modelId="{3A13DAB4-B36E-47AF-8D36-CCBB8A86FD6A}">
      <dgm:prSet phldrT="[Texto]" custT="1"/>
      <dgm:spPr>
        <a:ln w="28575">
          <a:solidFill>
            <a:srgbClr val="002060"/>
          </a:solidFill>
        </a:ln>
      </dgm:spPr>
      <dgm:t>
        <a:bodyPr/>
        <a:lstStyle/>
        <a:p>
          <a:r>
            <a:rPr lang="es-ES" sz="2000" dirty="0" smtClean="0">
              <a:latin typeface="+mj-lt"/>
            </a:rPr>
            <a:t>Integrada en el medio</a:t>
          </a:r>
          <a:endParaRPr lang="es-ES" sz="2000" dirty="0">
            <a:latin typeface="+mj-lt"/>
          </a:endParaRPr>
        </a:p>
      </dgm:t>
    </dgm:pt>
    <dgm:pt modelId="{9DB20E68-08E7-49FF-9778-1815C36D5AFE}" type="parTrans" cxnId="{89922330-84C8-47C2-BEEF-9112CC785626}">
      <dgm:prSet/>
      <dgm:spPr/>
      <dgm:t>
        <a:bodyPr/>
        <a:lstStyle/>
        <a:p>
          <a:endParaRPr lang="es-ES"/>
        </a:p>
      </dgm:t>
    </dgm:pt>
    <dgm:pt modelId="{01B1814C-9C01-4FCC-96B0-EEA9881D9A25}" type="sibTrans" cxnId="{89922330-84C8-47C2-BEEF-9112CC785626}">
      <dgm:prSet/>
      <dgm:spPr/>
      <dgm:t>
        <a:bodyPr/>
        <a:lstStyle/>
        <a:p>
          <a:endParaRPr lang="es-ES"/>
        </a:p>
      </dgm:t>
    </dgm:pt>
    <dgm:pt modelId="{6B1D9A8B-3ECD-454C-AA70-052BEEDABD40}">
      <dgm:prSet custT="1"/>
      <dgm:spPr>
        <a:ln w="28575"/>
      </dgm:spPr>
      <dgm:t>
        <a:bodyPr/>
        <a:lstStyle/>
        <a:p>
          <a:r>
            <a:rPr lang="es-ES" sz="2000" dirty="0" smtClean="0">
              <a:latin typeface="+mj-lt"/>
            </a:rPr>
            <a:t>Participativa</a:t>
          </a:r>
          <a:endParaRPr lang="es-ES" sz="2000" dirty="0">
            <a:latin typeface="+mj-lt"/>
          </a:endParaRPr>
        </a:p>
      </dgm:t>
    </dgm:pt>
    <dgm:pt modelId="{AFB2FB4B-7E7A-4754-92F1-3E5508C7388D}" type="parTrans" cxnId="{F4C5909B-7B94-4759-A12A-F71B5DEAFBE0}">
      <dgm:prSet/>
      <dgm:spPr/>
      <dgm:t>
        <a:bodyPr/>
        <a:lstStyle/>
        <a:p>
          <a:endParaRPr lang="es-ES"/>
        </a:p>
      </dgm:t>
    </dgm:pt>
    <dgm:pt modelId="{D3CF5FA0-18FD-419B-9D81-8364FD6D29D1}" type="sibTrans" cxnId="{F4C5909B-7B94-4759-A12A-F71B5DEAFBE0}">
      <dgm:prSet/>
      <dgm:spPr/>
      <dgm:t>
        <a:bodyPr/>
        <a:lstStyle/>
        <a:p>
          <a:endParaRPr lang="es-ES"/>
        </a:p>
      </dgm:t>
    </dgm:pt>
    <dgm:pt modelId="{CD8B6442-0B2B-4C5C-924D-74DA433E6832}">
      <dgm:prSet custT="1"/>
      <dgm:spPr>
        <a:ln w="28575"/>
      </dgm:spPr>
      <dgm:t>
        <a:bodyPr/>
        <a:lstStyle/>
        <a:p>
          <a:r>
            <a:rPr lang="es-ES" sz="2000" dirty="0" smtClean="0">
              <a:latin typeface="+mj-lt"/>
            </a:rPr>
            <a:t>Potenciadora de la calidad</a:t>
          </a:r>
          <a:endParaRPr lang="es-ES" sz="2000" dirty="0">
            <a:latin typeface="+mj-lt"/>
          </a:endParaRPr>
        </a:p>
      </dgm:t>
    </dgm:pt>
    <dgm:pt modelId="{BD932D4D-DC98-4F54-90A2-DE4A79FB451B}" type="parTrans" cxnId="{74A3E99E-2B6F-400D-AA57-84E170BB5F27}">
      <dgm:prSet/>
      <dgm:spPr/>
      <dgm:t>
        <a:bodyPr/>
        <a:lstStyle/>
        <a:p>
          <a:endParaRPr lang="es-ES"/>
        </a:p>
      </dgm:t>
    </dgm:pt>
    <dgm:pt modelId="{E2DCC4AC-4FDF-44E6-BF26-6C728E5478D3}" type="sibTrans" cxnId="{74A3E99E-2B6F-400D-AA57-84E170BB5F27}">
      <dgm:prSet/>
      <dgm:spPr/>
      <dgm:t>
        <a:bodyPr/>
        <a:lstStyle/>
        <a:p>
          <a:endParaRPr lang="es-ES"/>
        </a:p>
      </dgm:t>
    </dgm:pt>
    <dgm:pt modelId="{C6A47618-AF2E-427E-83F6-19C2774E21DB}">
      <dgm:prSet custT="1"/>
      <dgm:spPr>
        <a:ln w="28575"/>
      </dgm:spPr>
      <dgm:t>
        <a:bodyPr/>
        <a:lstStyle/>
        <a:p>
          <a:r>
            <a:rPr lang="es-ES" sz="2000" dirty="0" smtClean="0">
              <a:latin typeface="+mj-lt"/>
            </a:rPr>
            <a:t>Incentivadora y estimulante</a:t>
          </a:r>
          <a:endParaRPr lang="es-ES" sz="2000" dirty="0">
            <a:latin typeface="+mj-lt"/>
          </a:endParaRPr>
        </a:p>
      </dgm:t>
    </dgm:pt>
    <dgm:pt modelId="{8D8EA34D-71F1-41C3-9E4D-2CAAD9833ECC}" type="parTrans" cxnId="{C14E5BED-1C04-4651-972B-AFE66CC76C0E}">
      <dgm:prSet/>
      <dgm:spPr/>
      <dgm:t>
        <a:bodyPr/>
        <a:lstStyle/>
        <a:p>
          <a:endParaRPr lang="es-ES"/>
        </a:p>
      </dgm:t>
    </dgm:pt>
    <dgm:pt modelId="{24CE439C-9C73-46E8-94BB-3346A923571C}" type="sibTrans" cxnId="{C14E5BED-1C04-4651-972B-AFE66CC76C0E}">
      <dgm:prSet/>
      <dgm:spPr/>
      <dgm:t>
        <a:bodyPr/>
        <a:lstStyle/>
        <a:p>
          <a:endParaRPr lang="es-ES"/>
        </a:p>
      </dgm:t>
    </dgm:pt>
    <dgm:pt modelId="{133321D8-0503-4BE8-8599-E7DA72D721A1}">
      <dgm:prSet custT="1"/>
      <dgm:spPr>
        <a:ln w="28575"/>
      </dgm:spPr>
      <dgm:t>
        <a:bodyPr/>
        <a:lstStyle/>
        <a:p>
          <a:r>
            <a:rPr lang="es-ES" sz="2000" dirty="0" smtClean="0">
              <a:latin typeface="+mj-lt"/>
            </a:rPr>
            <a:t>Orientadora</a:t>
          </a:r>
          <a:endParaRPr lang="es-ES" sz="2000" dirty="0">
            <a:latin typeface="+mj-lt"/>
          </a:endParaRPr>
        </a:p>
      </dgm:t>
    </dgm:pt>
    <dgm:pt modelId="{5A85A63F-3A26-4C65-B132-5DAB7A5A229E}" type="parTrans" cxnId="{C160CFD8-4FBB-44B3-8B79-100501784A36}">
      <dgm:prSet/>
      <dgm:spPr/>
      <dgm:t>
        <a:bodyPr/>
        <a:lstStyle/>
        <a:p>
          <a:endParaRPr lang="es-ES"/>
        </a:p>
      </dgm:t>
    </dgm:pt>
    <dgm:pt modelId="{3DA6F952-4D78-47CB-82C1-97D05DE23AF3}" type="sibTrans" cxnId="{C160CFD8-4FBB-44B3-8B79-100501784A36}">
      <dgm:prSet/>
      <dgm:spPr/>
      <dgm:t>
        <a:bodyPr/>
        <a:lstStyle/>
        <a:p>
          <a:endParaRPr lang="es-ES"/>
        </a:p>
      </dgm:t>
    </dgm:pt>
    <dgm:pt modelId="{47C3941C-9505-48B9-BBA1-7E17FFE47C07}" type="pres">
      <dgm:prSet presAssocID="{78759788-C9FE-41F5-AE01-3DB4D00047D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E1EAFA67-1949-4C59-B6BA-89CF3FE6D0A0}" type="pres">
      <dgm:prSet presAssocID="{FB8C39A1-BEE0-48BA-9DF6-76FB06631217}" presName="singleCycle" presStyleCnt="0"/>
      <dgm:spPr/>
    </dgm:pt>
    <dgm:pt modelId="{4A12D813-2951-47C5-93E4-32128A27923C}" type="pres">
      <dgm:prSet presAssocID="{FB8C39A1-BEE0-48BA-9DF6-76FB06631217}" presName="singleCenter" presStyleLbl="node1" presStyleIdx="0" presStyleCnt="8">
        <dgm:presLayoutVars>
          <dgm:chMax val="7"/>
          <dgm:chPref val="7"/>
        </dgm:presLayoutVars>
      </dgm:prSet>
      <dgm:spPr/>
      <dgm:t>
        <a:bodyPr/>
        <a:lstStyle/>
        <a:p>
          <a:endParaRPr lang="es-ES"/>
        </a:p>
      </dgm:t>
    </dgm:pt>
    <dgm:pt modelId="{2D69F3DA-5400-4A68-9503-29C94FFAE5A9}" type="pres">
      <dgm:prSet presAssocID="{405F14D1-BB9E-4A28-800A-27FB75B500C2}" presName="Name56" presStyleLbl="parChTrans1D2" presStyleIdx="0" presStyleCnt="7"/>
      <dgm:spPr/>
      <dgm:t>
        <a:bodyPr/>
        <a:lstStyle/>
        <a:p>
          <a:endParaRPr lang="es-ES"/>
        </a:p>
      </dgm:t>
    </dgm:pt>
    <dgm:pt modelId="{864AE0F8-552E-4EA3-A3C4-D55CFAC244AE}" type="pres">
      <dgm:prSet presAssocID="{94AA2559-5C27-4AB2-B819-B08286BF3340}" presName="text0" presStyleLbl="node1" presStyleIdx="1" presStyleCnt="8" custScaleX="1550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18B5C7-51E9-4D26-B5AD-3CC28538B9F4}" type="pres">
      <dgm:prSet presAssocID="{60E876E6-AD69-40A2-B94C-F6C951347EC6}" presName="Name56" presStyleLbl="parChTrans1D2" presStyleIdx="1" presStyleCnt="7"/>
      <dgm:spPr/>
      <dgm:t>
        <a:bodyPr/>
        <a:lstStyle/>
        <a:p>
          <a:endParaRPr lang="es-ES"/>
        </a:p>
      </dgm:t>
    </dgm:pt>
    <dgm:pt modelId="{AA2A9EAC-E969-4569-BEEB-88A1163820E8}" type="pres">
      <dgm:prSet presAssocID="{BAD96433-C8D1-4BED-A9A5-28E2CE2CFBCC}" presName="text0" presStyleLbl="node1" presStyleIdx="2" presStyleCnt="8" custScaleX="224931" custRadScaleRad="136463" custRadScaleInc="54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461024-1E6A-447A-9DBE-C510E4336C22}" type="pres">
      <dgm:prSet presAssocID="{9DB20E68-08E7-49FF-9778-1815C36D5AFE}" presName="Name56" presStyleLbl="parChTrans1D2" presStyleIdx="2" presStyleCnt="7"/>
      <dgm:spPr/>
      <dgm:t>
        <a:bodyPr/>
        <a:lstStyle/>
        <a:p>
          <a:endParaRPr lang="es-ES"/>
        </a:p>
      </dgm:t>
    </dgm:pt>
    <dgm:pt modelId="{7C5E7705-0057-4CD7-A9C2-CE13664E8222}" type="pres">
      <dgm:prSet presAssocID="{3A13DAB4-B36E-47AF-8D36-CCBB8A86FD6A}" presName="text0" presStyleLbl="node1" presStyleIdx="3" presStyleCnt="8" custScaleX="172255" custRadScaleRad="117202" custRadScaleInc="-6525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BD4865-BC67-4CEB-8504-974E66D79FEC}" type="pres">
      <dgm:prSet presAssocID="{AFB2FB4B-7E7A-4754-92F1-3E5508C7388D}" presName="Name56" presStyleLbl="parChTrans1D2" presStyleIdx="3" presStyleCnt="7"/>
      <dgm:spPr/>
      <dgm:t>
        <a:bodyPr/>
        <a:lstStyle/>
        <a:p>
          <a:endParaRPr lang="es-ES"/>
        </a:p>
      </dgm:t>
    </dgm:pt>
    <dgm:pt modelId="{88AEAED4-AE71-4A13-A2DA-0D54F0488B8F}" type="pres">
      <dgm:prSet presAssocID="{6B1D9A8B-3ECD-454C-AA70-052BEEDABD40}" presName="text0" presStyleLbl="node1" presStyleIdx="4" presStyleCnt="8" custScaleX="155219" custRadScaleRad="104441" custRadScaleInc="-779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B8715C-0BA2-4C4C-8BE0-E4523639EC48}" type="pres">
      <dgm:prSet presAssocID="{BD932D4D-DC98-4F54-90A2-DE4A79FB451B}" presName="Name56" presStyleLbl="parChTrans1D2" presStyleIdx="4" presStyleCnt="7"/>
      <dgm:spPr/>
      <dgm:t>
        <a:bodyPr/>
        <a:lstStyle/>
        <a:p>
          <a:endParaRPr lang="es-ES"/>
        </a:p>
      </dgm:t>
    </dgm:pt>
    <dgm:pt modelId="{E5043F8E-A68B-497E-80E6-1B795930EAFC}" type="pres">
      <dgm:prSet presAssocID="{CD8B6442-0B2B-4C5C-924D-74DA433E6832}" presName="text0" presStyleLbl="node1" presStyleIdx="5" presStyleCnt="8" custScaleX="205147" custRadScaleRad="93595" custRadScaleInc="4854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452426-DE4D-4AA6-B44B-9A1AF2DE57A8}" type="pres">
      <dgm:prSet presAssocID="{8D8EA34D-71F1-41C3-9E4D-2CAAD9833ECC}" presName="Name56" presStyleLbl="parChTrans1D2" presStyleIdx="5" presStyleCnt="7"/>
      <dgm:spPr/>
      <dgm:t>
        <a:bodyPr/>
        <a:lstStyle/>
        <a:p>
          <a:endParaRPr lang="es-ES"/>
        </a:p>
      </dgm:t>
    </dgm:pt>
    <dgm:pt modelId="{4617E606-81EA-4EFB-B026-88A85B8FE93A}" type="pres">
      <dgm:prSet presAssocID="{C6A47618-AF2E-427E-83F6-19C2774E21DB}" presName="text0" presStyleLbl="node1" presStyleIdx="6" presStyleCnt="8" custScaleX="199124" custRadScaleRad="118089" custRadScaleInc="6052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3BBC14-0E1A-4384-8896-E39F00DBAB32}" type="pres">
      <dgm:prSet presAssocID="{5A85A63F-3A26-4C65-B132-5DAB7A5A229E}" presName="Name56" presStyleLbl="parChTrans1D2" presStyleIdx="6" presStyleCnt="7"/>
      <dgm:spPr/>
      <dgm:t>
        <a:bodyPr/>
        <a:lstStyle/>
        <a:p>
          <a:endParaRPr lang="es-ES"/>
        </a:p>
      </dgm:t>
    </dgm:pt>
    <dgm:pt modelId="{1FFD8299-288E-4CC6-AC60-64784B7C6514}" type="pres">
      <dgm:prSet presAssocID="{133321D8-0503-4BE8-8599-E7DA72D721A1}" presName="text0" presStyleLbl="node1" presStyleIdx="7" presStyleCnt="8" custScaleX="159719" custRadScaleRad="130695" custRadScaleInc="-82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F9D5FE5-D2D4-493D-ADA2-CC2688C1F615}" srcId="{FB8C39A1-BEE0-48BA-9DF6-76FB06631217}" destId="{94AA2559-5C27-4AB2-B819-B08286BF3340}" srcOrd="0" destOrd="0" parTransId="{405F14D1-BB9E-4A28-800A-27FB75B500C2}" sibTransId="{14C07C2E-8EC4-4126-A7D3-49161E906017}"/>
    <dgm:cxn modelId="{0F9EE6D1-8C3A-426D-90C8-E5D9564FF96A}" type="presOf" srcId="{5A85A63F-3A26-4C65-B132-5DAB7A5A229E}" destId="{D23BBC14-0E1A-4384-8896-E39F00DBAB32}" srcOrd="0" destOrd="0" presId="urn:microsoft.com/office/officeart/2008/layout/RadialCluster"/>
    <dgm:cxn modelId="{658D0CBB-8613-49ED-8E71-650D94ED8CB3}" type="presOf" srcId="{3A13DAB4-B36E-47AF-8D36-CCBB8A86FD6A}" destId="{7C5E7705-0057-4CD7-A9C2-CE13664E8222}" srcOrd="0" destOrd="0" presId="urn:microsoft.com/office/officeart/2008/layout/RadialCluster"/>
    <dgm:cxn modelId="{711F2F95-853D-4F58-8CFD-19F9EE7A8D57}" type="presOf" srcId="{94AA2559-5C27-4AB2-B819-B08286BF3340}" destId="{864AE0F8-552E-4EA3-A3C4-D55CFAC244AE}" srcOrd="0" destOrd="0" presId="urn:microsoft.com/office/officeart/2008/layout/RadialCluster"/>
    <dgm:cxn modelId="{7716FDB2-9AAB-4646-B4EE-DF6AB00837E5}" type="presOf" srcId="{405F14D1-BB9E-4A28-800A-27FB75B500C2}" destId="{2D69F3DA-5400-4A68-9503-29C94FFAE5A9}" srcOrd="0" destOrd="0" presId="urn:microsoft.com/office/officeart/2008/layout/RadialCluster"/>
    <dgm:cxn modelId="{0374F742-DD9A-4C87-9866-311C28E777B3}" type="presOf" srcId="{78759788-C9FE-41F5-AE01-3DB4D00047D0}" destId="{47C3941C-9505-48B9-BBA1-7E17FFE47C07}" srcOrd="0" destOrd="0" presId="urn:microsoft.com/office/officeart/2008/layout/RadialCluster"/>
    <dgm:cxn modelId="{14F90051-91C4-4D6C-B9EE-DA9986888E90}" type="presOf" srcId="{CD8B6442-0B2B-4C5C-924D-74DA433E6832}" destId="{E5043F8E-A68B-497E-80E6-1B795930EAFC}" srcOrd="0" destOrd="0" presId="urn:microsoft.com/office/officeart/2008/layout/RadialCluster"/>
    <dgm:cxn modelId="{54C8AEEB-6539-4856-9931-5402D8ABAFB2}" type="presOf" srcId="{8D8EA34D-71F1-41C3-9E4D-2CAAD9833ECC}" destId="{ED452426-DE4D-4AA6-B44B-9A1AF2DE57A8}" srcOrd="0" destOrd="0" presId="urn:microsoft.com/office/officeart/2008/layout/RadialCluster"/>
    <dgm:cxn modelId="{AFCAFCD0-F943-4981-96CF-2A274315E7FB}" srcId="{78759788-C9FE-41F5-AE01-3DB4D00047D0}" destId="{FB8C39A1-BEE0-48BA-9DF6-76FB06631217}" srcOrd="0" destOrd="0" parTransId="{088A1135-3FE8-4E50-8273-62A83EE9B5B6}" sibTransId="{7D75C8C0-A27D-4C61-A510-B7278A4D42E3}"/>
    <dgm:cxn modelId="{37D8E028-CB71-43C0-B1EC-95EC6EAED349}" type="presOf" srcId="{FB8C39A1-BEE0-48BA-9DF6-76FB06631217}" destId="{4A12D813-2951-47C5-93E4-32128A27923C}" srcOrd="0" destOrd="0" presId="urn:microsoft.com/office/officeart/2008/layout/RadialCluster"/>
    <dgm:cxn modelId="{C160CFD8-4FBB-44B3-8B79-100501784A36}" srcId="{FB8C39A1-BEE0-48BA-9DF6-76FB06631217}" destId="{133321D8-0503-4BE8-8599-E7DA72D721A1}" srcOrd="6" destOrd="0" parTransId="{5A85A63F-3A26-4C65-B132-5DAB7A5A229E}" sibTransId="{3DA6F952-4D78-47CB-82C1-97D05DE23AF3}"/>
    <dgm:cxn modelId="{0CB30662-6A6B-46F4-B877-61F2A30C603E}" type="presOf" srcId="{AFB2FB4B-7E7A-4754-92F1-3E5508C7388D}" destId="{93BD4865-BC67-4CEB-8504-974E66D79FEC}" srcOrd="0" destOrd="0" presId="urn:microsoft.com/office/officeart/2008/layout/RadialCluster"/>
    <dgm:cxn modelId="{74A3E99E-2B6F-400D-AA57-84E170BB5F27}" srcId="{FB8C39A1-BEE0-48BA-9DF6-76FB06631217}" destId="{CD8B6442-0B2B-4C5C-924D-74DA433E6832}" srcOrd="4" destOrd="0" parTransId="{BD932D4D-DC98-4F54-90A2-DE4A79FB451B}" sibTransId="{E2DCC4AC-4FDF-44E6-BF26-6C728E5478D3}"/>
    <dgm:cxn modelId="{092F0E3E-EEE7-44BB-9459-9BD25F920CA4}" srcId="{FB8C39A1-BEE0-48BA-9DF6-76FB06631217}" destId="{BAD96433-C8D1-4BED-A9A5-28E2CE2CFBCC}" srcOrd="1" destOrd="0" parTransId="{60E876E6-AD69-40A2-B94C-F6C951347EC6}" sibTransId="{97C7F04D-B4A8-44E8-BC4F-9AC0B307A540}"/>
    <dgm:cxn modelId="{FD16ADF0-37A5-4693-952F-A0277FA273EF}" type="presOf" srcId="{60E876E6-AD69-40A2-B94C-F6C951347EC6}" destId="{6318B5C7-51E9-4D26-B5AD-3CC28538B9F4}" srcOrd="0" destOrd="0" presId="urn:microsoft.com/office/officeart/2008/layout/RadialCluster"/>
    <dgm:cxn modelId="{89922330-84C8-47C2-BEEF-9112CC785626}" srcId="{FB8C39A1-BEE0-48BA-9DF6-76FB06631217}" destId="{3A13DAB4-B36E-47AF-8D36-CCBB8A86FD6A}" srcOrd="2" destOrd="0" parTransId="{9DB20E68-08E7-49FF-9778-1815C36D5AFE}" sibTransId="{01B1814C-9C01-4FCC-96B0-EEA9881D9A25}"/>
    <dgm:cxn modelId="{C405AD1B-173B-45E2-A4F0-B4A720D40619}" type="presOf" srcId="{BAD96433-C8D1-4BED-A9A5-28E2CE2CFBCC}" destId="{AA2A9EAC-E969-4569-BEEB-88A1163820E8}" srcOrd="0" destOrd="0" presId="urn:microsoft.com/office/officeart/2008/layout/RadialCluster"/>
    <dgm:cxn modelId="{C14E5BED-1C04-4651-972B-AFE66CC76C0E}" srcId="{FB8C39A1-BEE0-48BA-9DF6-76FB06631217}" destId="{C6A47618-AF2E-427E-83F6-19C2774E21DB}" srcOrd="5" destOrd="0" parTransId="{8D8EA34D-71F1-41C3-9E4D-2CAAD9833ECC}" sibTransId="{24CE439C-9C73-46E8-94BB-3346A923571C}"/>
    <dgm:cxn modelId="{C2B9F8B0-F3C0-4A78-8CFA-E8A85849CC15}" type="presOf" srcId="{6B1D9A8B-3ECD-454C-AA70-052BEEDABD40}" destId="{88AEAED4-AE71-4A13-A2DA-0D54F0488B8F}" srcOrd="0" destOrd="0" presId="urn:microsoft.com/office/officeart/2008/layout/RadialCluster"/>
    <dgm:cxn modelId="{B3761E3C-A3D0-4FCD-986C-E2DA36EA64D5}" type="presOf" srcId="{133321D8-0503-4BE8-8599-E7DA72D721A1}" destId="{1FFD8299-288E-4CC6-AC60-64784B7C6514}" srcOrd="0" destOrd="0" presId="urn:microsoft.com/office/officeart/2008/layout/RadialCluster"/>
    <dgm:cxn modelId="{0F6B9CFB-845D-4676-B87F-70462B617063}" type="presOf" srcId="{C6A47618-AF2E-427E-83F6-19C2774E21DB}" destId="{4617E606-81EA-4EFB-B026-88A85B8FE93A}" srcOrd="0" destOrd="0" presId="urn:microsoft.com/office/officeart/2008/layout/RadialCluster"/>
    <dgm:cxn modelId="{F4C5909B-7B94-4759-A12A-F71B5DEAFBE0}" srcId="{FB8C39A1-BEE0-48BA-9DF6-76FB06631217}" destId="{6B1D9A8B-3ECD-454C-AA70-052BEEDABD40}" srcOrd="3" destOrd="0" parTransId="{AFB2FB4B-7E7A-4754-92F1-3E5508C7388D}" sibTransId="{D3CF5FA0-18FD-419B-9D81-8364FD6D29D1}"/>
    <dgm:cxn modelId="{4FB8B4A7-C40B-4AAA-BE93-309C110C472F}" type="presOf" srcId="{9DB20E68-08E7-49FF-9778-1815C36D5AFE}" destId="{33461024-1E6A-447A-9DBE-C510E4336C22}" srcOrd="0" destOrd="0" presId="urn:microsoft.com/office/officeart/2008/layout/RadialCluster"/>
    <dgm:cxn modelId="{ED2A619D-B22A-4BDE-A510-738D3DDC33BF}" type="presOf" srcId="{BD932D4D-DC98-4F54-90A2-DE4A79FB451B}" destId="{00B8715C-0BA2-4C4C-8BE0-E4523639EC48}" srcOrd="0" destOrd="0" presId="urn:microsoft.com/office/officeart/2008/layout/RadialCluster"/>
    <dgm:cxn modelId="{DBE51884-6E74-4BBF-9CBF-1FEF01D5940E}" type="presParOf" srcId="{47C3941C-9505-48B9-BBA1-7E17FFE47C07}" destId="{E1EAFA67-1949-4C59-B6BA-89CF3FE6D0A0}" srcOrd="0" destOrd="0" presId="urn:microsoft.com/office/officeart/2008/layout/RadialCluster"/>
    <dgm:cxn modelId="{44E386E6-2B70-44D9-9072-D7CE5514BD96}" type="presParOf" srcId="{E1EAFA67-1949-4C59-B6BA-89CF3FE6D0A0}" destId="{4A12D813-2951-47C5-93E4-32128A27923C}" srcOrd="0" destOrd="0" presId="urn:microsoft.com/office/officeart/2008/layout/RadialCluster"/>
    <dgm:cxn modelId="{D7739963-0702-4A10-BF2F-2FD43A8A6359}" type="presParOf" srcId="{E1EAFA67-1949-4C59-B6BA-89CF3FE6D0A0}" destId="{2D69F3DA-5400-4A68-9503-29C94FFAE5A9}" srcOrd="1" destOrd="0" presId="urn:microsoft.com/office/officeart/2008/layout/RadialCluster"/>
    <dgm:cxn modelId="{5C71B85D-A505-4DF0-9B44-82C764C783B1}" type="presParOf" srcId="{E1EAFA67-1949-4C59-B6BA-89CF3FE6D0A0}" destId="{864AE0F8-552E-4EA3-A3C4-D55CFAC244AE}" srcOrd="2" destOrd="0" presId="urn:microsoft.com/office/officeart/2008/layout/RadialCluster"/>
    <dgm:cxn modelId="{4FD7D913-0C8B-4621-8AE8-94BCCFB115CA}" type="presParOf" srcId="{E1EAFA67-1949-4C59-B6BA-89CF3FE6D0A0}" destId="{6318B5C7-51E9-4D26-B5AD-3CC28538B9F4}" srcOrd="3" destOrd="0" presId="urn:microsoft.com/office/officeart/2008/layout/RadialCluster"/>
    <dgm:cxn modelId="{AA41A83A-16D7-4A45-BBB5-052C3EA37F0A}" type="presParOf" srcId="{E1EAFA67-1949-4C59-B6BA-89CF3FE6D0A0}" destId="{AA2A9EAC-E969-4569-BEEB-88A1163820E8}" srcOrd="4" destOrd="0" presId="urn:microsoft.com/office/officeart/2008/layout/RadialCluster"/>
    <dgm:cxn modelId="{BD57DDAE-322E-433D-9580-C59763E5041C}" type="presParOf" srcId="{E1EAFA67-1949-4C59-B6BA-89CF3FE6D0A0}" destId="{33461024-1E6A-447A-9DBE-C510E4336C22}" srcOrd="5" destOrd="0" presId="urn:microsoft.com/office/officeart/2008/layout/RadialCluster"/>
    <dgm:cxn modelId="{2AAC7C31-81D5-45D7-B34E-5DF046E440A0}" type="presParOf" srcId="{E1EAFA67-1949-4C59-B6BA-89CF3FE6D0A0}" destId="{7C5E7705-0057-4CD7-A9C2-CE13664E8222}" srcOrd="6" destOrd="0" presId="urn:microsoft.com/office/officeart/2008/layout/RadialCluster"/>
    <dgm:cxn modelId="{A9B39E0B-92A3-4482-8A8B-704266899F15}" type="presParOf" srcId="{E1EAFA67-1949-4C59-B6BA-89CF3FE6D0A0}" destId="{93BD4865-BC67-4CEB-8504-974E66D79FEC}" srcOrd="7" destOrd="0" presId="urn:microsoft.com/office/officeart/2008/layout/RadialCluster"/>
    <dgm:cxn modelId="{5AF0CEC9-8C86-47B8-AE42-BD6C039A6931}" type="presParOf" srcId="{E1EAFA67-1949-4C59-B6BA-89CF3FE6D0A0}" destId="{88AEAED4-AE71-4A13-A2DA-0D54F0488B8F}" srcOrd="8" destOrd="0" presId="urn:microsoft.com/office/officeart/2008/layout/RadialCluster"/>
    <dgm:cxn modelId="{7D20F068-04B5-4E18-9F7F-0DA0C81B863E}" type="presParOf" srcId="{E1EAFA67-1949-4C59-B6BA-89CF3FE6D0A0}" destId="{00B8715C-0BA2-4C4C-8BE0-E4523639EC48}" srcOrd="9" destOrd="0" presId="urn:microsoft.com/office/officeart/2008/layout/RadialCluster"/>
    <dgm:cxn modelId="{6A7DC0CA-6D94-4D5B-B62D-53855B909D1E}" type="presParOf" srcId="{E1EAFA67-1949-4C59-B6BA-89CF3FE6D0A0}" destId="{E5043F8E-A68B-497E-80E6-1B795930EAFC}" srcOrd="10" destOrd="0" presId="urn:microsoft.com/office/officeart/2008/layout/RadialCluster"/>
    <dgm:cxn modelId="{F139E3F4-0D0F-455B-B8A3-C586699F256B}" type="presParOf" srcId="{E1EAFA67-1949-4C59-B6BA-89CF3FE6D0A0}" destId="{ED452426-DE4D-4AA6-B44B-9A1AF2DE57A8}" srcOrd="11" destOrd="0" presId="urn:microsoft.com/office/officeart/2008/layout/RadialCluster"/>
    <dgm:cxn modelId="{CB5B8EFB-34F0-44DF-9A9B-EC63DA08F4AB}" type="presParOf" srcId="{E1EAFA67-1949-4C59-B6BA-89CF3FE6D0A0}" destId="{4617E606-81EA-4EFB-B026-88A85B8FE93A}" srcOrd="12" destOrd="0" presId="urn:microsoft.com/office/officeart/2008/layout/RadialCluster"/>
    <dgm:cxn modelId="{76C0D69F-F08C-4191-8267-F600EC8CFEB4}" type="presParOf" srcId="{E1EAFA67-1949-4C59-B6BA-89CF3FE6D0A0}" destId="{D23BBC14-0E1A-4384-8896-E39F00DBAB32}" srcOrd="13" destOrd="0" presId="urn:microsoft.com/office/officeart/2008/layout/RadialCluster"/>
    <dgm:cxn modelId="{3AAAF185-5C56-4920-8C7C-301FCD41EF20}" type="presParOf" srcId="{E1EAFA67-1949-4C59-B6BA-89CF3FE6D0A0}" destId="{1FFD8299-288E-4CC6-AC60-64784B7C6514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2D813-2951-47C5-93E4-32128A27923C}">
      <dsp:nvSpPr>
        <dsp:cNvPr id="0" name=""/>
        <dsp:cNvSpPr/>
      </dsp:nvSpPr>
      <dsp:spPr>
        <a:xfrm>
          <a:off x="3324361" y="2006450"/>
          <a:ext cx="1625600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rgbClr r="0" g="0" b="0">
              <a:shade val="75000"/>
              <a:satMod val="125000"/>
              <a:lumMod val="75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+mj-lt"/>
            </a:rPr>
            <a:t>La escuela: Espacio de trabajo en equipo</a:t>
          </a:r>
          <a:endParaRPr lang="es-ES" sz="2000" kern="1200" dirty="0">
            <a:latin typeface="+mj-lt"/>
          </a:endParaRPr>
        </a:p>
      </dsp:txBody>
      <dsp:txXfrm>
        <a:off x="3403716" y="2085805"/>
        <a:ext cx="1466890" cy="1466890"/>
      </dsp:txXfrm>
    </dsp:sp>
    <dsp:sp modelId="{2D69F3DA-5400-4A68-9503-29C94FFAE5A9}">
      <dsp:nvSpPr>
        <dsp:cNvPr id="0" name=""/>
        <dsp:cNvSpPr/>
      </dsp:nvSpPr>
      <dsp:spPr>
        <a:xfrm rot="16200000">
          <a:off x="3705921" y="1575211"/>
          <a:ext cx="86247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2478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4AE0F8-552E-4EA3-A3C4-D55CFAC244AE}">
      <dsp:nvSpPr>
        <dsp:cNvPr id="0" name=""/>
        <dsp:cNvSpPr/>
      </dsp:nvSpPr>
      <dsp:spPr>
        <a:xfrm>
          <a:off x="3292893" y="54820"/>
          <a:ext cx="1688534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bg1"/>
              </a:solidFill>
              <a:latin typeface="+mj-lt"/>
            </a:rPr>
            <a:t>Educación integral</a:t>
          </a:r>
          <a:endParaRPr lang="es-ES" sz="2000" kern="1200" dirty="0">
            <a:solidFill>
              <a:schemeClr val="bg1"/>
            </a:solidFill>
            <a:latin typeface="+mj-lt"/>
          </a:endParaRPr>
        </a:p>
      </dsp:txBody>
      <dsp:txXfrm>
        <a:off x="3346061" y="107988"/>
        <a:ext cx="1582198" cy="982816"/>
      </dsp:txXfrm>
    </dsp:sp>
    <dsp:sp modelId="{6318B5C7-51E9-4D26-B5AD-3CC28538B9F4}">
      <dsp:nvSpPr>
        <dsp:cNvPr id="0" name=""/>
        <dsp:cNvSpPr/>
      </dsp:nvSpPr>
      <dsp:spPr>
        <a:xfrm rot="19369569">
          <a:off x="4837397" y="1868157"/>
          <a:ext cx="110794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07942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2A9EAC-E969-4569-BEEB-88A1163820E8}">
      <dsp:nvSpPr>
        <dsp:cNvPr id="0" name=""/>
        <dsp:cNvSpPr/>
      </dsp:nvSpPr>
      <dsp:spPr>
        <a:xfrm>
          <a:off x="5325988" y="444276"/>
          <a:ext cx="2449840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>
              <a:shade val="75000"/>
              <a:satMod val="125000"/>
              <a:lumMod val="75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+mj-lt"/>
            </a:rPr>
            <a:t>Integradora de la diversidad e individualizadora de la enseñanza</a:t>
          </a:r>
          <a:endParaRPr lang="es-ES" sz="1800" kern="1200" dirty="0">
            <a:latin typeface="+mj-lt"/>
          </a:endParaRPr>
        </a:p>
      </dsp:txBody>
      <dsp:txXfrm>
        <a:off x="5379156" y="497444"/>
        <a:ext cx="2343504" cy="982816"/>
      </dsp:txXfrm>
    </dsp:sp>
    <dsp:sp modelId="{33461024-1E6A-447A-9DBE-C510E4336C22}">
      <dsp:nvSpPr>
        <dsp:cNvPr id="0" name=""/>
        <dsp:cNvSpPr/>
      </dsp:nvSpPr>
      <dsp:spPr>
        <a:xfrm rot="21364637">
          <a:off x="4948969" y="2734552"/>
          <a:ext cx="84674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46742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5E7705-0057-4CD7-A9C2-CE13664E8222}">
      <dsp:nvSpPr>
        <dsp:cNvPr id="0" name=""/>
        <dsp:cNvSpPr/>
      </dsp:nvSpPr>
      <dsp:spPr>
        <a:xfrm>
          <a:off x="5794720" y="2096689"/>
          <a:ext cx="1876118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+mj-lt"/>
            </a:rPr>
            <a:t>Integrada en el medio</a:t>
          </a:r>
          <a:endParaRPr lang="es-ES" sz="2000" kern="1200" dirty="0">
            <a:latin typeface="+mj-lt"/>
          </a:endParaRPr>
        </a:p>
      </dsp:txBody>
      <dsp:txXfrm>
        <a:off x="5847888" y="2149857"/>
        <a:ext cx="1769782" cy="982816"/>
      </dsp:txXfrm>
    </dsp:sp>
    <dsp:sp modelId="{93BD4865-BC67-4CEB-8504-974E66D79FEC}">
      <dsp:nvSpPr>
        <dsp:cNvPr id="0" name=""/>
        <dsp:cNvSpPr/>
      </dsp:nvSpPr>
      <dsp:spPr>
        <a:xfrm rot="2654733">
          <a:off x="4892762" y="3751625"/>
          <a:ext cx="4033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3315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AEAED4-AE71-4A13-A2DA-0D54F0488B8F}">
      <dsp:nvSpPr>
        <dsp:cNvPr id="0" name=""/>
        <dsp:cNvSpPr/>
      </dsp:nvSpPr>
      <dsp:spPr>
        <a:xfrm>
          <a:off x="4952703" y="3892329"/>
          <a:ext cx="1690570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>
              <a:shade val="75000"/>
              <a:satMod val="125000"/>
              <a:lumMod val="75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+mj-lt"/>
            </a:rPr>
            <a:t>Participativa</a:t>
          </a:r>
          <a:endParaRPr lang="es-ES" sz="2000" kern="1200" dirty="0">
            <a:latin typeface="+mj-lt"/>
          </a:endParaRPr>
        </a:p>
      </dsp:txBody>
      <dsp:txXfrm>
        <a:off x="5005871" y="3945497"/>
        <a:ext cx="1584234" cy="982816"/>
      </dsp:txXfrm>
    </dsp:sp>
    <dsp:sp modelId="{00B8715C-0BA2-4C4C-8BE0-E4523639EC48}">
      <dsp:nvSpPr>
        <dsp:cNvPr id="0" name=""/>
        <dsp:cNvSpPr/>
      </dsp:nvSpPr>
      <dsp:spPr>
        <a:xfrm rot="7691837">
          <a:off x="3214008" y="3769769"/>
          <a:ext cx="3504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0480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043F8E-A68B-497E-80E6-1B795930EAFC}">
      <dsp:nvSpPr>
        <dsp:cNvPr id="0" name=""/>
        <dsp:cNvSpPr/>
      </dsp:nvSpPr>
      <dsp:spPr>
        <a:xfrm>
          <a:off x="1735206" y="3907489"/>
          <a:ext cx="2234362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>
              <a:shade val="75000"/>
              <a:satMod val="125000"/>
              <a:lumMod val="75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+mj-lt"/>
            </a:rPr>
            <a:t>Potenciadora de la calidad</a:t>
          </a:r>
          <a:endParaRPr lang="es-ES" sz="2000" kern="1200" dirty="0">
            <a:latin typeface="+mj-lt"/>
          </a:endParaRPr>
        </a:p>
      </dsp:txBody>
      <dsp:txXfrm>
        <a:off x="1788374" y="3960657"/>
        <a:ext cx="2128026" cy="982816"/>
      </dsp:txXfrm>
    </dsp:sp>
    <dsp:sp modelId="{ED452426-DE4D-4AA6-B44B-9A1AF2DE57A8}">
      <dsp:nvSpPr>
        <dsp:cNvPr id="0" name=""/>
        <dsp:cNvSpPr/>
      </dsp:nvSpPr>
      <dsp:spPr>
        <a:xfrm rot="10962339">
          <a:off x="2602658" y="2763796"/>
          <a:ext cx="7221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22104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17E606-81EA-4EFB-B026-88A85B8FE93A}">
      <dsp:nvSpPr>
        <dsp:cNvPr id="0" name=""/>
        <dsp:cNvSpPr/>
      </dsp:nvSpPr>
      <dsp:spPr>
        <a:xfrm>
          <a:off x="434298" y="2150931"/>
          <a:ext cx="2168763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>
              <a:shade val="75000"/>
              <a:satMod val="125000"/>
              <a:lumMod val="75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+mj-lt"/>
            </a:rPr>
            <a:t>Incentivadora y estimulante</a:t>
          </a:r>
          <a:endParaRPr lang="es-ES" sz="2000" kern="1200" dirty="0">
            <a:latin typeface="+mj-lt"/>
          </a:endParaRPr>
        </a:p>
      </dsp:txBody>
      <dsp:txXfrm>
        <a:off x="487466" y="2204099"/>
        <a:ext cx="2062427" cy="982816"/>
      </dsp:txXfrm>
    </dsp:sp>
    <dsp:sp modelId="{D23BBC14-0E1A-4384-8896-E39F00DBAB32}">
      <dsp:nvSpPr>
        <dsp:cNvPr id="0" name=""/>
        <dsp:cNvSpPr/>
      </dsp:nvSpPr>
      <dsp:spPr>
        <a:xfrm rot="12987509">
          <a:off x="2445464" y="1929257"/>
          <a:ext cx="97423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74230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FD8299-288E-4CC6-AC60-64784B7C6514}">
      <dsp:nvSpPr>
        <dsp:cNvPr id="0" name=""/>
        <dsp:cNvSpPr/>
      </dsp:nvSpPr>
      <dsp:spPr>
        <a:xfrm>
          <a:off x="933939" y="550642"/>
          <a:ext cx="1739582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>
              <a:shade val="75000"/>
              <a:satMod val="125000"/>
              <a:lumMod val="75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+mj-lt"/>
            </a:rPr>
            <a:t>Orientadora</a:t>
          </a:r>
          <a:endParaRPr lang="es-ES" sz="2000" kern="1200" dirty="0">
            <a:latin typeface="+mj-lt"/>
          </a:endParaRPr>
        </a:p>
      </dsp:txBody>
      <dsp:txXfrm>
        <a:off x="987107" y="603810"/>
        <a:ext cx="1633246" cy="982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ia.cp.aguirre.madrid@educa.madrid.org" TargetMode="External"/><Relationship Id="rId2" Type="http://schemas.openxmlformats.org/officeDocument/2006/relationships/hyperlink" Target="mailto:cp.aguirre.madrid@educa.madrid.or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hyperlink" Target="http://www.escuelasaguirre.es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7" y="424407"/>
            <a:ext cx="5475642" cy="36130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363554" y="5046409"/>
            <a:ext cx="7516013" cy="882119"/>
          </a:xfrm>
        </p:spPr>
        <p:txBody>
          <a:bodyPr/>
          <a:lstStyle/>
          <a:p>
            <a:r>
              <a:rPr lang="es-ES" dirty="0" smtClean="0"/>
              <a:t>Jornadas de Puertas Abiertas 2021</a:t>
            </a:r>
            <a:endParaRPr lang="es-ES" dirty="0" smtClean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06535" y="4037430"/>
            <a:ext cx="12731149" cy="978907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es-ES" dirty="0">
                <a:latin typeface="Britannic Bold" panose="020B0903060703020204" pitchFamily="34" charset="0"/>
              </a:rPr>
              <a:t>C</a:t>
            </a:r>
            <a:r>
              <a:rPr lang="es-ES" sz="5400" dirty="0" smtClean="0">
                <a:latin typeface="Britannic Bold" panose="020B0903060703020204" pitchFamily="34" charset="0"/>
              </a:rPr>
              <a:t>EIP ESCUELAS AGUIRRE</a:t>
            </a:r>
            <a:br>
              <a:rPr lang="es-ES" sz="5400" dirty="0" smtClean="0">
                <a:latin typeface="Britannic Bold" panose="020B0903060703020204" pitchFamily="34" charset="0"/>
              </a:rPr>
            </a:br>
            <a:endParaRPr lang="es-ES" sz="5400" dirty="0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69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143916" y="661567"/>
            <a:ext cx="5017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+mj-lt"/>
              </a:rPr>
              <a:t>NUEVAS TECNOLOGÍAS</a:t>
            </a:r>
            <a:endParaRPr lang="es-ES" sz="2800" b="1" dirty="0">
              <a:latin typeface="+mj-lt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571972" y="1551892"/>
            <a:ext cx="4892633" cy="19389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es-ES" altLang="es-ES" sz="2000" b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Motivan</a:t>
            </a:r>
            <a:r>
              <a:rPr lang="es-ES" altLang="es-ES" sz="2000" dirty="0" smtClean="0">
                <a:latin typeface="+mj-lt"/>
              </a:rPr>
              <a:t> </a:t>
            </a:r>
            <a:r>
              <a:rPr lang="es-ES" altLang="es-ES" sz="2000" dirty="0">
                <a:latin typeface="+mj-lt"/>
              </a:rPr>
              <a:t>tanto al alumno como al profesor.</a:t>
            </a:r>
          </a:p>
          <a:p>
            <a:pPr algn="just">
              <a:buFont typeface="Arial" charset="0"/>
              <a:buChar char="•"/>
            </a:pPr>
            <a:r>
              <a:rPr lang="es-ES" altLang="es-ES" sz="2000" dirty="0">
                <a:latin typeface="+mj-lt"/>
              </a:rPr>
              <a:t> Fomentan la </a:t>
            </a:r>
            <a:r>
              <a:rPr lang="es-ES" altLang="es-ES" sz="2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creatividad</a:t>
            </a:r>
            <a:r>
              <a:rPr lang="es-ES" altLang="es-ES" sz="2000" b="1" dirty="0">
                <a:latin typeface="+mj-lt"/>
              </a:rPr>
              <a:t>.</a:t>
            </a:r>
          </a:p>
          <a:p>
            <a:pPr algn="just">
              <a:buFont typeface="Arial" charset="0"/>
              <a:buChar char="•"/>
            </a:pPr>
            <a:r>
              <a:rPr lang="es-ES" altLang="es-ES" sz="2000" dirty="0">
                <a:latin typeface="+mj-lt"/>
              </a:rPr>
              <a:t> Aumentan la comodidad en el aula.</a:t>
            </a:r>
          </a:p>
          <a:p>
            <a:pPr algn="just">
              <a:buFont typeface="Arial" charset="0"/>
              <a:buChar char="•"/>
            </a:pPr>
            <a:r>
              <a:rPr lang="es-ES" altLang="es-ES" sz="2000" dirty="0">
                <a:latin typeface="+mj-lt"/>
              </a:rPr>
              <a:t> Permiten </a:t>
            </a:r>
            <a:r>
              <a:rPr lang="es-ES" altLang="es-ES" sz="2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visualizar</a:t>
            </a:r>
            <a:r>
              <a:rPr lang="es-ES" altLang="es-ES" sz="2000" dirty="0">
                <a:latin typeface="+mj-lt"/>
              </a:rPr>
              <a:t> conceptos y procesos difíciles.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158987" y="4195289"/>
            <a:ext cx="5884984" cy="1631216"/>
          </a:xfrm>
          <a:prstGeom prst="rect">
            <a:avLst/>
          </a:prstGeom>
          <a:solidFill>
            <a:srgbClr val="FFFF66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Todas las aulas de clase con ordenador conexión a Internet y pizarra digital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r>
              <a:rPr lang="es-E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	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s-E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Sala de informática.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Tablets </a:t>
            </a:r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como herramienta para trabajar las áreas instrumentales.</a:t>
            </a:r>
            <a:endParaRPr lang="es-ES" sz="20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7" t="23922" r="-883" b="18431"/>
          <a:stretch/>
        </p:blipFill>
        <p:spPr>
          <a:xfrm>
            <a:off x="233316" y="1972235"/>
            <a:ext cx="5181365" cy="3038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4643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310794" y="439555"/>
            <a:ext cx="521208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Britannic Bold" pitchFamily="34" charset="0"/>
              </a:rPr>
              <a:t>   </a:t>
            </a:r>
            <a:r>
              <a:rPr lang="es-ES" sz="2800" b="1" dirty="0" smtClean="0">
                <a:latin typeface="+mj-lt"/>
              </a:rPr>
              <a:t>SERVICIOS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s-ES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Gestionado </a:t>
            </a:r>
            <a:r>
              <a:rPr lang="es-ES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por </a:t>
            </a:r>
            <a:r>
              <a:rPr lang="es-ES" b="1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Sodexo</a:t>
            </a:r>
            <a:r>
              <a:rPr lang="es-ES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: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Los primeros del cole con desayuno  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(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7:30 – 9:00 h).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Servicio de guardería (8:00 – 9:00 h).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Comedor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escolar (12:30 – 14:30 h).</a:t>
            </a:r>
            <a:endParaRPr lang="es-ES" b="1" dirty="0">
              <a:latin typeface="+mj-lt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s-ES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Higiene </a:t>
            </a:r>
            <a:r>
              <a:rPr lang="es-ES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escolar </a:t>
            </a:r>
            <a:r>
              <a:rPr lang="es-ES" b="1" dirty="0">
                <a:latin typeface="+mj-lt"/>
                <a:cs typeface="Arial" pitchFamily="34" charset="0"/>
              </a:rPr>
              <a:t>:cambios en Ed. Infantil</a:t>
            </a:r>
            <a:r>
              <a:rPr lang="es-ES" b="1" dirty="0" smtClean="0">
                <a:latin typeface="+mj-lt"/>
                <a:cs typeface="Arial" pitchFamily="34" charset="0"/>
              </a:rPr>
              <a:t>. Gestionado por el AMPA.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Banco de libros</a:t>
            </a:r>
            <a:r>
              <a:rPr lang="es-ES" b="1" dirty="0" smtClean="0">
                <a:latin typeface="+mj-lt"/>
                <a:cs typeface="Arial" pitchFamily="34" charset="0"/>
              </a:rPr>
              <a:t>: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s-ES" b="1" dirty="0" smtClean="0">
                <a:latin typeface="+mj-lt"/>
                <a:cs typeface="Arial" pitchFamily="34" charset="0"/>
              </a:rPr>
              <a:t>Programa ACCEDE de la Consejería de Educación.</a:t>
            </a:r>
            <a:endParaRPr lang="es-ES" b="1" dirty="0">
              <a:solidFill>
                <a:schemeClr val="accent6">
                  <a:lumMod val="75000"/>
                </a:schemeClr>
              </a:solidFill>
              <a:latin typeface="+mj-lt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s-ES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Biblioteca escolar</a:t>
            </a:r>
            <a:r>
              <a:rPr lang="es-ES" b="1" dirty="0">
                <a:latin typeface="+mj-lt"/>
                <a:cs typeface="Arial" pitchFamily="34" charset="0"/>
              </a:rPr>
              <a:t>:</a:t>
            </a:r>
            <a:r>
              <a:rPr lang="es-ES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s-ES" b="1" dirty="0">
                <a:latin typeface="+mj-lt"/>
                <a:cs typeface="Arial" pitchFamily="34" charset="0"/>
              </a:rPr>
              <a:t>servicio de </a:t>
            </a:r>
            <a:r>
              <a:rPr lang="es-ES" b="1" dirty="0" smtClean="0">
                <a:latin typeface="+mj-lt"/>
                <a:cs typeface="Arial" pitchFamily="34" charset="0"/>
              </a:rPr>
              <a:t>préstamo</a:t>
            </a:r>
            <a:endParaRPr lang="es-ES" b="1" dirty="0">
              <a:latin typeface="+mj-lt"/>
              <a:cs typeface="Arial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7" b="29226"/>
          <a:stretch/>
        </p:blipFill>
        <p:spPr>
          <a:xfrm>
            <a:off x="887634" y="3792071"/>
            <a:ext cx="10058400" cy="280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5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277815" y="750277"/>
            <a:ext cx="2848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Britannic Bold" pitchFamily="34" charset="0"/>
              </a:rPr>
              <a:t>SERVICIOS</a:t>
            </a:r>
            <a:endParaRPr lang="es-ES" sz="2800" b="1" dirty="0">
              <a:latin typeface="Britannic Bold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15815" y="1273497"/>
            <a:ext cx="662353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2000" b="1" u="sng" dirty="0" smtClean="0">
                <a:latin typeface="+mj-lt"/>
                <a:cs typeface="Arial" pitchFamily="34" charset="0"/>
              </a:rPr>
              <a:t>Organizados por el AMPA:</a:t>
            </a:r>
          </a:p>
          <a:p>
            <a:pPr algn="just">
              <a:defRPr/>
            </a:pPr>
            <a:r>
              <a:rPr lang="es-ES" sz="20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Actividades extraescolares </a:t>
            </a:r>
            <a:r>
              <a:rPr lang="es-ES" sz="2000" b="1" dirty="0" smtClean="0">
                <a:latin typeface="+mj-lt"/>
                <a:cs typeface="Arial" pitchFamily="34" charset="0"/>
              </a:rPr>
              <a:t>con Torneos Deportivos y Jornadas con participación de las familias.</a:t>
            </a:r>
            <a:endParaRPr lang="es-ES" sz="2000" b="1" dirty="0">
              <a:latin typeface="+mj-lt"/>
              <a:cs typeface="Arial" pitchFamily="34" charset="0"/>
            </a:endParaRPr>
          </a:p>
          <a:p>
            <a:pPr>
              <a:defRPr/>
            </a:pP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Además</a:t>
            </a:r>
            <a:r>
              <a:rPr lang="es-ES" sz="20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:</a:t>
            </a:r>
            <a:endParaRPr lang="es-ES" sz="2000" b="1" dirty="0" smtClean="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 algn="just">
              <a:defRPr/>
            </a:pPr>
            <a:r>
              <a:rPr lang="es-ES" sz="2000" b="1" dirty="0" smtClean="0">
                <a:latin typeface="+mj-lt"/>
                <a:cs typeface="Arial" pitchFamily="34" charset="0"/>
              </a:rPr>
              <a:t>Campamentos urbanos para los períodos vacacionales y días no lectivos.</a:t>
            </a:r>
          </a:p>
          <a:p>
            <a:pPr algn="just">
              <a:defRPr/>
            </a:pPr>
            <a:r>
              <a:rPr lang="es-ES" sz="2000" b="1" dirty="0" smtClean="0">
                <a:latin typeface="+mj-lt"/>
                <a:cs typeface="Arial" pitchFamily="34" charset="0"/>
              </a:rPr>
              <a:t>Horario ampliado en junio y septiembre.</a:t>
            </a:r>
          </a:p>
          <a:p>
            <a:pPr algn="just">
              <a:defRPr/>
            </a:pPr>
            <a:r>
              <a:rPr lang="es-ES" sz="2000" b="1" dirty="0" smtClean="0">
                <a:latin typeface="+mj-lt"/>
                <a:cs typeface="Arial" pitchFamily="34" charset="0"/>
              </a:rPr>
              <a:t>Servicio guardería en las asambleas.</a:t>
            </a:r>
          </a:p>
          <a:p>
            <a:pPr algn="just">
              <a:defRPr/>
            </a:pPr>
            <a:r>
              <a:rPr lang="es-ES" sz="2000" b="1" dirty="0" smtClean="0">
                <a:latin typeface="+mj-lt"/>
                <a:cs typeface="Arial" pitchFamily="34" charset="0"/>
              </a:rPr>
              <a:t>Actividades y talleres para las familias.</a:t>
            </a:r>
          </a:p>
          <a:p>
            <a:pPr algn="just">
              <a:defRPr/>
            </a:pPr>
            <a:endParaRPr lang="es-ES" sz="2000" b="1" dirty="0">
              <a:latin typeface="+mj-lt"/>
              <a:cs typeface="Arial" pitchFamily="34" charset="0"/>
            </a:endParaRPr>
          </a:p>
          <a:p>
            <a:pPr algn="just">
              <a:defRPr/>
            </a:pPr>
            <a:r>
              <a:rPr lang="es-ES" sz="2000" b="1" u="sng" dirty="0" smtClean="0">
                <a:latin typeface="+mj-lt"/>
                <a:cs typeface="Arial" pitchFamily="34" charset="0"/>
              </a:rPr>
              <a:t>Organizados por la Junta Municipal:</a:t>
            </a:r>
            <a:endParaRPr lang="es-ES" sz="2000" b="1" dirty="0" smtClean="0">
              <a:latin typeface="+mj-lt"/>
              <a:cs typeface="Arial" pitchFamily="34" charset="0"/>
            </a:endParaRPr>
          </a:p>
          <a:p>
            <a:pPr algn="just">
              <a:defRPr/>
            </a:pPr>
            <a:r>
              <a:rPr lang="es-ES" sz="2000" b="1" dirty="0" smtClean="0">
                <a:latin typeface="+mj-lt"/>
                <a:cs typeface="Arial" pitchFamily="34" charset="0"/>
              </a:rPr>
              <a:t>Actividades extraescolares tanto deportivas como de otra índole, programadas anualmente.</a:t>
            </a:r>
          </a:p>
          <a:p>
            <a:pPr>
              <a:defRPr/>
            </a:pPr>
            <a:endParaRPr lang="es-ES" b="1" dirty="0">
              <a:latin typeface="Century" pitchFamily="18" charset="0"/>
              <a:cs typeface="Arial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t="21298" r="4593"/>
          <a:stretch/>
        </p:blipFill>
        <p:spPr>
          <a:xfrm>
            <a:off x="7388735" y="1534754"/>
            <a:ext cx="4372708" cy="423665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43369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0954" y="621323"/>
            <a:ext cx="6083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latin typeface="Britannic Bold" pitchFamily="34" charset="0"/>
              </a:rPr>
              <a:t>   </a:t>
            </a:r>
            <a:r>
              <a:rPr lang="es-ES" sz="2800" b="1" dirty="0" smtClean="0">
                <a:latin typeface="+mj-lt"/>
              </a:rPr>
              <a:t>INSTALACIONES   </a:t>
            </a:r>
            <a:endParaRPr lang="es-ES" sz="2800" b="1" dirty="0">
              <a:latin typeface="+mj-lt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0" y="1390728"/>
            <a:ext cx="4994030" cy="312265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2" b="16339"/>
          <a:stretch/>
        </p:blipFill>
        <p:spPr>
          <a:xfrm>
            <a:off x="6833004" y="170330"/>
            <a:ext cx="3869086" cy="348727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" b="23855"/>
          <a:stretch/>
        </p:blipFill>
        <p:spPr>
          <a:xfrm>
            <a:off x="2989385" y="3778971"/>
            <a:ext cx="6920753" cy="300248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12092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207473" y="469869"/>
            <a:ext cx="36927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+mj-lt"/>
              </a:rPr>
              <a:t>INSTALACIONES</a:t>
            </a:r>
          </a:p>
          <a:p>
            <a:endParaRPr lang="es-ES" sz="2800" b="1" dirty="0">
              <a:latin typeface="Britannic Bold" pitchFamily="34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53" y="1391453"/>
            <a:ext cx="3171093" cy="2653009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9" y="3700900"/>
            <a:ext cx="4589586" cy="293436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42" y="469869"/>
            <a:ext cx="4654062" cy="385235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73" y="3880338"/>
            <a:ext cx="4073769" cy="2543908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0765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04093" y="581836"/>
            <a:ext cx="62712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latin typeface="Britannic Bold" pitchFamily="34" charset="0"/>
              </a:rPr>
              <a:t>     </a:t>
            </a:r>
            <a:r>
              <a:rPr lang="es-ES" sz="2800" b="1" dirty="0" smtClean="0">
                <a:latin typeface="+mj-lt"/>
              </a:rPr>
              <a:t>INSTALACIONES</a:t>
            </a:r>
            <a:endParaRPr lang="es-ES" sz="2800" b="1" dirty="0">
              <a:latin typeface="+mj-lt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8" y="1148861"/>
            <a:ext cx="5134708" cy="458372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446" y="581836"/>
            <a:ext cx="4091354" cy="2731477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50469" y="2649415"/>
            <a:ext cx="3311768" cy="364587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95475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208101" y="688704"/>
            <a:ext cx="2749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smtClean="0">
                <a:latin typeface="+mj-lt"/>
              </a:rPr>
              <a:t>INSTALACIONES</a:t>
            </a:r>
            <a:endParaRPr lang="es-ES" sz="2800" b="1" dirty="0">
              <a:latin typeface="+mj-lt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61" y="2322235"/>
            <a:ext cx="4643759" cy="3774832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5" t="14953" b="18908"/>
          <a:stretch/>
        </p:blipFill>
        <p:spPr>
          <a:xfrm>
            <a:off x="6353298" y="3431903"/>
            <a:ext cx="5023262" cy="300954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340" y="308084"/>
            <a:ext cx="5568462" cy="269630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610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574" y="519638"/>
            <a:ext cx="5380893" cy="425547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525108" y="5240215"/>
            <a:ext cx="6342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+mj-lt"/>
              </a:rPr>
              <a:t>CEIP ESCUELAS AGUIRRE  </a:t>
            </a:r>
            <a:r>
              <a:rPr lang="es-ES" sz="2800" dirty="0" smtClean="0">
                <a:latin typeface="+mj-lt"/>
              </a:rPr>
              <a:t>Marzo 2021</a:t>
            </a:r>
            <a:endParaRPr lang="es-E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102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5271573" y="467308"/>
            <a:ext cx="70963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/>
              <a:t>C.E.I.P. ESCUELAS AGUIRRE</a:t>
            </a:r>
            <a:r>
              <a:rPr lang="es-ES" sz="2000" dirty="0"/>
              <a:t/>
            </a:r>
            <a:br>
              <a:rPr lang="es-ES" sz="2000" dirty="0"/>
            </a:br>
            <a:r>
              <a:rPr lang="es-ES" sz="2000" dirty="0"/>
              <a:t>C/ Pio Baroja , 4</a:t>
            </a:r>
            <a:br>
              <a:rPr lang="es-ES" sz="2000" dirty="0"/>
            </a:br>
            <a:r>
              <a:rPr lang="es-ES" sz="2000" dirty="0"/>
              <a:t>28009 Madrid</a:t>
            </a:r>
            <a:br>
              <a:rPr lang="es-ES" sz="2000" dirty="0"/>
            </a:br>
            <a:endParaRPr lang="es-ES" sz="2000" dirty="0" smtClean="0"/>
          </a:p>
          <a:p>
            <a:r>
              <a:rPr lang="es-ES" sz="2000" dirty="0" smtClean="0"/>
              <a:t>                   Teléfono </a:t>
            </a:r>
            <a:r>
              <a:rPr lang="es-ES" sz="2000" dirty="0"/>
              <a:t>915741864    Fax 915044683 </a:t>
            </a:r>
            <a:br>
              <a:rPr lang="es-ES" sz="2000" dirty="0"/>
            </a:br>
            <a:endParaRPr lang="es-ES" sz="2000" dirty="0" smtClean="0"/>
          </a:p>
          <a:p>
            <a:pPr algn="ctr"/>
            <a:r>
              <a:rPr lang="es-ES" sz="2000" dirty="0" smtClean="0"/>
              <a:t>Correo electrónico:</a:t>
            </a:r>
          </a:p>
          <a:p>
            <a:pPr algn="ctr"/>
            <a:r>
              <a:rPr lang="es-ES" sz="2000" b="1" smtClean="0">
                <a:solidFill>
                  <a:srgbClr val="00B0F0"/>
                </a:solidFill>
                <a:hlinkClick r:id="rId2"/>
              </a:rPr>
              <a:t>cp.aguirre.madrid@educa.madrid.org</a:t>
            </a:r>
            <a:endParaRPr lang="es-ES" sz="2000" b="1" dirty="0" smtClean="0">
              <a:solidFill>
                <a:srgbClr val="00B0F0"/>
              </a:solidFill>
            </a:endParaRPr>
          </a:p>
          <a:p>
            <a:pPr algn="ctr"/>
            <a:r>
              <a:rPr lang="es-ES" sz="2000" b="1" u="sng" dirty="0">
                <a:solidFill>
                  <a:schemeClr val="accent4"/>
                </a:solidFill>
              </a:rPr>
              <a:t>jestudios.cp.aguirre.madrid@educa.madrid.org</a:t>
            </a:r>
          </a:p>
          <a:p>
            <a:pPr algn="ctr"/>
            <a:r>
              <a:rPr lang="es-ES" sz="2000" b="1" u="sng" dirty="0" smtClean="0">
                <a:solidFill>
                  <a:schemeClr val="accent4">
                    <a:lumMod val="75000"/>
                  </a:schemeClr>
                </a:solidFill>
                <a:hlinkClick r:id="rId3"/>
              </a:rPr>
              <a:t>secretaria.cp.aguirre.madrid@educa.madrid.org</a:t>
            </a:r>
            <a:endParaRPr lang="es-ES" sz="2000" b="1" u="sng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endParaRPr lang="es-ES" sz="2000" dirty="0" smtClean="0"/>
          </a:p>
          <a:p>
            <a:pPr algn="ctr"/>
            <a:r>
              <a:rPr lang="es-ES" sz="2000" dirty="0" smtClean="0"/>
              <a:t>Página </a:t>
            </a:r>
            <a:r>
              <a:rPr lang="es-ES" sz="2000" dirty="0"/>
              <a:t>web </a:t>
            </a:r>
            <a:r>
              <a:rPr lang="es-ES" sz="2000" dirty="0" smtClean="0">
                <a:solidFill>
                  <a:schemeClr val="accent4">
                    <a:lumMod val="75000"/>
                  </a:schemeClr>
                </a:solidFill>
                <a:hlinkClick r:id="rId4"/>
              </a:rPr>
              <a:t>www.escuelasaguirre.es</a:t>
            </a:r>
            <a:endParaRPr lang="es-ES" sz="20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2000" dirty="0" smtClean="0"/>
              <a:t>www.educa2.madrid.org/web/centro.cp.aguirre.madrid</a:t>
            </a:r>
            <a:endParaRPr lang="es-ES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r="1440"/>
          <a:stretch/>
        </p:blipFill>
        <p:spPr>
          <a:xfrm>
            <a:off x="259976" y="932328"/>
            <a:ext cx="4903695" cy="4356847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18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 flipH="1">
            <a:off x="1544608" y="609600"/>
            <a:ext cx="4187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latin typeface="+mj-lt"/>
              </a:rPr>
              <a:t>¿Quiénes somos?</a:t>
            </a:r>
            <a:endParaRPr lang="es-ES" sz="3600" b="1" dirty="0">
              <a:latin typeface="+mj-lt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50630" y="1562072"/>
            <a:ext cx="597593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 smtClean="0">
                <a:latin typeface="+mj-lt"/>
              </a:rPr>
              <a:t>Somos un centro bilingüe y de integración preferentemente de alumnos hipoacúsicos.</a:t>
            </a:r>
          </a:p>
          <a:p>
            <a:pPr algn="just"/>
            <a:endParaRPr lang="es-ES" sz="2000" b="1" dirty="0" smtClean="0">
              <a:latin typeface="+mj-lt"/>
            </a:endParaRPr>
          </a:p>
          <a:p>
            <a:pPr algn="just"/>
            <a:r>
              <a:rPr lang="es-ES" sz="2000" b="1" dirty="0" smtClean="0">
                <a:latin typeface="+mj-lt"/>
              </a:rPr>
              <a:t>Nos definimos como una institución educativa, pública y gratuita, democrática, aconfesional, integradora de la diversidad y compensadora de desigualdades.</a:t>
            </a:r>
          </a:p>
          <a:p>
            <a:pPr algn="just"/>
            <a:endParaRPr lang="es-ES" sz="2000" b="1" dirty="0">
              <a:latin typeface="+mj-lt"/>
            </a:endParaRPr>
          </a:p>
          <a:p>
            <a:pPr algn="just"/>
            <a:r>
              <a:rPr lang="es-ES" sz="2000" b="1" dirty="0" smtClean="0">
                <a:latin typeface="+mj-lt"/>
              </a:rPr>
              <a:t>Para ello contamos con el liderazgo pedagógico de los profesores y la “corresponsabilidad “ de las familias de nuestros alumnos.</a:t>
            </a:r>
            <a:endParaRPr lang="es-ES" sz="2000" b="1" dirty="0">
              <a:latin typeface="+mj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6" t="5491" r="19647" b="9804"/>
          <a:stretch/>
        </p:blipFill>
        <p:spPr>
          <a:xfrm>
            <a:off x="7826188" y="286871"/>
            <a:ext cx="2196353" cy="5809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2956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550986" y="351692"/>
            <a:ext cx="4818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+mj-lt"/>
              </a:rPr>
              <a:t>¿Qué pretendemos?</a:t>
            </a:r>
            <a:endParaRPr lang="es-ES" sz="3600" dirty="0">
              <a:latin typeface="+mj-lt"/>
            </a:endParaRPr>
          </a:p>
        </p:txBody>
      </p: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38562989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492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943796" y="251410"/>
            <a:ext cx="6096000" cy="55707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3600" b="1" dirty="0" smtClean="0">
                <a:latin typeface="+mj-lt"/>
              </a:rPr>
              <a:t>Nuestros Objetivos: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2000" b="1" dirty="0" smtClean="0">
                <a:latin typeface="+mj-lt"/>
              </a:rPr>
              <a:t>Formar </a:t>
            </a:r>
            <a:r>
              <a:rPr lang="es-ES" sz="2000" b="1" dirty="0" smtClean="0">
                <a:latin typeface="+mj-lt"/>
              </a:rPr>
              <a:t>ciudadanos/as </a:t>
            </a:r>
            <a:r>
              <a:rPr lang="es-ES" sz="2000" b="1" dirty="0">
                <a:latin typeface="+mj-lt"/>
              </a:rPr>
              <a:t>para que convivan en una sociedad abierta y plural, orientada a una realidad multicultural y dinámica.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s-ES" sz="2000" b="1" dirty="0">
              <a:latin typeface="+mj-lt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2000" b="1" dirty="0" smtClean="0">
                <a:latin typeface="+mj-lt"/>
              </a:rPr>
              <a:t>Desarrollar instrumentos eficaces de comunicación para resolver </a:t>
            </a:r>
            <a:r>
              <a:rPr lang="es-ES" sz="2000" b="1" dirty="0">
                <a:latin typeface="+mj-lt"/>
              </a:rPr>
              <a:t>las discrepancias de forma pacífica mediante el entendimiento y el diálogo, sabiendo respetar y aceptar las decisiones consensuadas por la </a:t>
            </a:r>
            <a:r>
              <a:rPr lang="es-ES" sz="2000" b="1" dirty="0" smtClean="0">
                <a:latin typeface="+mj-lt"/>
              </a:rPr>
              <a:t>mayoría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s-ES" sz="2000" b="1" dirty="0">
              <a:latin typeface="+mj-lt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2000" b="1" dirty="0" smtClean="0">
                <a:latin typeface="+mj-lt"/>
              </a:rPr>
              <a:t>Favorecer </a:t>
            </a:r>
            <a:r>
              <a:rPr lang="es-ES" sz="2000" b="1" dirty="0">
                <a:latin typeface="+mj-lt"/>
              </a:rPr>
              <a:t>el trabajo asociativo de los </a:t>
            </a:r>
            <a:r>
              <a:rPr lang="es-ES" sz="2000" b="1" dirty="0" smtClean="0">
                <a:latin typeface="+mj-lt"/>
              </a:rPr>
              <a:t>padres/madres, profesores/as </a:t>
            </a:r>
            <a:r>
              <a:rPr lang="es-ES" sz="2000" b="1" dirty="0">
                <a:latin typeface="+mj-lt"/>
              </a:rPr>
              <a:t>y </a:t>
            </a:r>
            <a:r>
              <a:rPr lang="es-ES" sz="2000" b="1" dirty="0" smtClean="0">
                <a:latin typeface="+mj-lt"/>
              </a:rPr>
              <a:t>alumnos/as </a:t>
            </a:r>
            <a:r>
              <a:rPr lang="es-ES" sz="2000" b="1" dirty="0">
                <a:latin typeface="+mj-lt"/>
              </a:rPr>
              <a:t>y facilitar las relaciones internas y externas estableciendo cauces de colaboración y coordinación con los centros educativos de la </a:t>
            </a:r>
            <a:r>
              <a:rPr lang="es-ES" sz="2000" b="1" dirty="0" smtClean="0">
                <a:latin typeface="+mj-lt"/>
              </a:rPr>
              <a:t>zona.</a:t>
            </a:r>
            <a:endParaRPr lang="es-ES" sz="2000" b="1" dirty="0">
              <a:latin typeface="+mj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4967" r="16884" b="13203"/>
          <a:stretch/>
        </p:blipFill>
        <p:spPr>
          <a:xfrm>
            <a:off x="1129552" y="358588"/>
            <a:ext cx="2673573" cy="579119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36177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324708" y="633046"/>
            <a:ext cx="461889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latin typeface="+mj-lt"/>
              </a:rPr>
              <a:t>¿Qué ofrecemos? </a:t>
            </a:r>
          </a:p>
          <a:p>
            <a:endParaRPr lang="es-ES" sz="3600" dirty="0">
              <a:latin typeface="+mj-lt"/>
            </a:endParaRPr>
          </a:p>
          <a:p>
            <a:r>
              <a:rPr lang="es-ES" sz="2800" b="1" dirty="0" smtClean="0">
                <a:latin typeface="+mj-lt"/>
              </a:rPr>
              <a:t>RECURSOS HUMANOS</a:t>
            </a:r>
          </a:p>
          <a:p>
            <a:endParaRPr lang="es-ES" sz="2800" dirty="0" smtClean="0">
              <a:latin typeface="Britannic Bold" pitchFamily="34" charset="0"/>
            </a:endParaRPr>
          </a:p>
          <a:p>
            <a:endParaRPr lang="es-ES" sz="3600" dirty="0">
              <a:latin typeface="Britannic Bold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864404" y="85726"/>
            <a:ext cx="4021851" cy="50167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b="1" u="sng" dirty="0" smtClean="0">
                <a:latin typeface="+mj-lt"/>
              </a:rPr>
              <a:t>PERSONAL DOCENTE</a:t>
            </a:r>
          </a:p>
          <a:p>
            <a:r>
              <a:rPr lang="es-ES" sz="2000" b="1" dirty="0" smtClean="0">
                <a:latin typeface="+mj-lt"/>
              </a:rPr>
              <a:t>Claustro de 31 profesores, la mayoría de ellos definitivos. Entre ellos: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b="1" dirty="0" smtClean="0">
                <a:latin typeface="+mj-lt"/>
              </a:rPr>
              <a:t>7 profesores/as de Inglés habilitados.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b="1" dirty="0" smtClean="0">
                <a:latin typeface="+mj-lt"/>
              </a:rPr>
              <a:t>1 especialista en Educación   Física bilingüe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b="1" dirty="0" smtClean="0">
                <a:latin typeface="+mj-lt"/>
              </a:rPr>
              <a:t>1 especialista en Música bilingüe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b="1" dirty="0">
                <a:latin typeface="+mj-lt"/>
              </a:rPr>
              <a:t>8</a:t>
            </a:r>
            <a:r>
              <a:rPr lang="es-ES" sz="2000" b="1" dirty="0" smtClean="0">
                <a:latin typeface="+mj-lt"/>
              </a:rPr>
              <a:t> especialistas Ed. Infantil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b="1" dirty="0" smtClean="0">
                <a:latin typeface="+mj-lt"/>
              </a:rPr>
              <a:t>Equipo Integración compuesto por: 1 especialista en PT, otros 2 especialistas a ½  jornada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b="1" dirty="0" smtClean="0">
                <a:latin typeface="+mj-lt"/>
              </a:rPr>
              <a:t>1 especialista en  AL</a:t>
            </a:r>
            <a:endParaRPr lang="es-ES" sz="2000" b="1" dirty="0">
              <a:latin typeface="+mj-lt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75622" y="2470011"/>
            <a:ext cx="5109883" cy="3139321"/>
          </a:xfrm>
          <a:prstGeom prst="rect">
            <a:avLst/>
          </a:prstGeom>
          <a:solidFill>
            <a:srgbClr val="FFFF66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u="sng" dirty="0" smtClean="0">
                <a:latin typeface="+mj-lt"/>
              </a:rPr>
              <a:t>GRUPOS DE ALUMNOS</a:t>
            </a:r>
          </a:p>
          <a:p>
            <a:endParaRPr lang="es-ES" sz="2000" b="1" dirty="0" smtClean="0">
              <a:latin typeface="+mj-lt"/>
            </a:endParaRPr>
          </a:p>
          <a:p>
            <a:r>
              <a:rPr lang="es-ES" sz="2000" b="1" dirty="0" smtClean="0">
                <a:latin typeface="+mj-lt"/>
              </a:rPr>
              <a:t>Educación Infantil </a:t>
            </a:r>
            <a:r>
              <a:rPr lang="es-ES" sz="2000" dirty="0" smtClean="0">
                <a:latin typeface="+mj-lt"/>
              </a:rPr>
              <a:t>: </a:t>
            </a:r>
          </a:p>
          <a:p>
            <a:r>
              <a:rPr lang="es-ES" sz="2000" u="sng" dirty="0" smtClean="0">
                <a:latin typeface="+mj-lt"/>
              </a:rPr>
              <a:t>2 grupos</a:t>
            </a:r>
            <a:r>
              <a:rPr lang="es-ES" sz="2000" dirty="0" smtClean="0">
                <a:latin typeface="+mj-lt"/>
              </a:rPr>
              <a:t> de alumnos/as en cada nivel</a:t>
            </a:r>
          </a:p>
          <a:p>
            <a:r>
              <a:rPr lang="es-ES" sz="2000" dirty="0" smtClean="0">
                <a:latin typeface="+mj-lt"/>
              </a:rPr>
              <a:t>Debido a la situación de pandemia, tenemos un grupo con alumnos/as de 3 y 4 años</a:t>
            </a:r>
            <a:endParaRPr lang="es-ES" sz="2000" dirty="0">
              <a:latin typeface="+mj-lt"/>
            </a:endParaRPr>
          </a:p>
          <a:p>
            <a:r>
              <a:rPr lang="es-ES" sz="2000" b="1" dirty="0" smtClean="0">
                <a:latin typeface="+mj-lt"/>
              </a:rPr>
              <a:t>Educación Primaria</a:t>
            </a:r>
            <a:r>
              <a:rPr lang="es-ES" sz="2000" dirty="0" smtClean="0">
                <a:latin typeface="+mj-lt"/>
              </a:rPr>
              <a:t>: </a:t>
            </a:r>
          </a:p>
          <a:p>
            <a:r>
              <a:rPr lang="es-ES" sz="2000" u="sng" dirty="0" smtClean="0">
                <a:latin typeface="+mj-lt"/>
              </a:rPr>
              <a:t>2 grupos</a:t>
            </a:r>
            <a:r>
              <a:rPr lang="es-ES" sz="2000" dirty="0" smtClean="0">
                <a:latin typeface="+mj-lt"/>
              </a:rPr>
              <a:t> de alumnos/as en cada nivel</a:t>
            </a:r>
            <a:endParaRPr lang="es-ES" sz="2000" u="sng" dirty="0" smtClean="0">
              <a:latin typeface="+mj-lt"/>
            </a:endParaRPr>
          </a:p>
          <a:p>
            <a:endParaRPr lang="es-ES" dirty="0">
              <a:latin typeface="Century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011780" y="5365908"/>
            <a:ext cx="2872153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+mj-lt"/>
              </a:rPr>
              <a:t>AUXILIARES DE CONVERSACIÓN</a:t>
            </a:r>
          </a:p>
          <a:p>
            <a:pPr algn="ctr"/>
            <a:r>
              <a:rPr lang="es-ES" sz="2000" dirty="0" smtClean="0">
                <a:latin typeface="+mj-lt"/>
              </a:rPr>
              <a:t>3 auxiliares de lengua inglesa nativas</a:t>
            </a:r>
            <a:endParaRPr lang="es-E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27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844063" y="359713"/>
            <a:ext cx="2576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+mj-lt"/>
              </a:rPr>
              <a:t>HORARIOS</a:t>
            </a:r>
            <a:endParaRPr lang="es-ES" sz="2800" b="1" dirty="0">
              <a:latin typeface="+mj-lt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08863" y="882933"/>
            <a:ext cx="531403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Los primeros del cole </a:t>
            </a:r>
            <a:r>
              <a:rPr lang="es-ES" b="1" dirty="0" smtClean="0">
                <a:latin typeface="+mj-lt"/>
              </a:rPr>
              <a:t>(con desayuno)</a:t>
            </a:r>
            <a:endParaRPr lang="es-ES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es-ES" b="1" dirty="0" smtClean="0">
                <a:latin typeface="+mj-lt"/>
              </a:rPr>
              <a:t>De 7:30 h. a 9:00 h.</a:t>
            </a:r>
          </a:p>
          <a:p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Servicio de guardería</a:t>
            </a:r>
          </a:p>
          <a:p>
            <a:r>
              <a:rPr lang="es-ES" b="1" dirty="0" smtClean="0">
                <a:latin typeface="+mj-lt"/>
              </a:rPr>
              <a:t>De 8:00 h. a 9:00  h.</a:t>
            </a:r>
          </a:p>
          <a:p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Horario lectivo</a:t>
            </a:r>
          </a:p>
          <a:p>
            <a:pPr>
              <a:defRPr/>
            </a:pP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- En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septiembre </a:t>
            </a: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y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junio </a:t>
            </a: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de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9:00 </a:t>
            </a: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a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13:00  </a:t>
            </a:r>
            <a:endParaRPr lang="es-ES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- </a:t>
            </a: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De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octubre </a:t>
            </a: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a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mayo:</a:t>
            </a:r>
            <a:endParaRPr lang="es-ES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            - Mañana de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9:00 </a:t>
            </a: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a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12:30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horas</a:t>
            </a:r>
            <a:endParaRPr lang="es-ES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            - Tarde de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14:30 </a:t>
            </a: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a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16:00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horas</a:t>
            </a:r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r>
              <a:rPr lang="pt-BR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HORARIO COVID EXCEPCIONAL:</a:t>
            </a:r>
          </a:p>
          <a:p>
            <a:pPr>
              <a:defRPr/>
            </a:pPr>
            <a:r>
              <a:rPr lang="pt-BR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  De </a:t>
            </a:r>
            <a:r>
              <a:rPr lang="pt-BR" b="1" dirty="0" err="1" smtClean="0">
                <a:solidFill>
                  <a:srgbClr val="FF0000"/>
                </a:solidFill>
                <a:latin typeface="+mj-lt"/>
                <a:cs typeface="Arial" pitchFamily="34" charset="0"/>
              </a:rPr>
              <a:t>octubre</a:t>
            </a:r>
            <a:r>
              <a:rPr lang="pt-BR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 a </a:t>
            </a:r>
            <a:r>
              <a:rPr lang="pt-BR" b="1" dirty="0" err="1" smtClean="0">
                <a:solidFill>
                  <a:srgbClr val="FF0000"/>
                </a:solidFill>
                <a:latin typeface="+mj-lt"/>
                <a:cs typeface="Arial" pitchFamily="34" charset="0"/>
              </a:rPr>
              <a:t>mayo</a:t>
            </a:r>
            <a:r>
              <a:rPr lang="pt-BR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 9:00 a 14:00 </a:t>
            </a:r>
            <a:endParaRPr lang="pt-BR" b="1" dirty="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r>
              <a:rPr lang="es-ES" b="1" u="sng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Horario del comedor </a:t>
            </a:r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escolar</a:t>
            </a:r>
          </a:p>
          <a:p>
            <a:pPr>
              <a:defRPr/>
            </a:pP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- De </a:t>
            </a: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13 a 15 h. (Junio y Septiembre).</a:t>
            </a:r>
            <a:endParaRPr lang="es-ES" b="1" dirty="0">
              <a:cs typeface="Arial" pitchFamily="34" charset="0"/>
            </a:endParaRPr>
          </a:p>
          <a:p>
            <a:pPr>
              <a:defRPr/>
            </a:pP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- De 12:30 </a:t>
            </a: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a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14:30 (Octubre a   Mayo).</a:t>
            </a:r>
          </a:p>
          <a:p>
            <a:pPr>
              <a:defRPr/>
            </a:pPr>
            <a:r>
              <a:rPr lang="es-ES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HORARIO COVID EXCEPCIONAL:</a:t>
            </a:r>
          </a:p>
          <a:p>
            <a:pPr>
              <a:defRPr/>
            </a:pPr>
            <a:r>
              <a:rPr lang="es-ES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-   De octubre a mayo 14:00 a 16:00</a:t>
            </a:r>
            <a:endParaRPr lang="es-ES" b="1" dirty="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Actividades extraescolares (AMPA)</a:t>
            </a:r>
          </a:p>
          <a:p>
            <a:pPr>
              <a:defRPr/>
            </a:pPr>
            <a:r>
              <a:rPr lang="es-ES" b="1" dirty="0" smtClean="0">
                <a:latin typeface="+mj-lt"/>
              </a:rPr>
              <a:t>De 12:30 a 14:30 </a:t>
            </a:r>
          </a:p>
          <a:p>
            <a:pPr>
              <a:defRPr/>
            </a:pPr>
            <a:r>
              <a:rPr lang="es-ES" b="1" dirty="0" smtClean="0">
                <a:solidFill>
                  <a:srgbClr val="FF0000"/>
                </a:solidFill>
                <a:latin typeface="+mj-lt"/>
              </a:rPr>
              <a:t>HORARIO COVID EXCEPCIONAL: 14:00 A 16:00</a:t>
            </a:r>
          </a:p>
          <a:p>
            <a:pPr>
              <a:defRPr/>
            </a:pPr>
            <a:r>
              <a:rPr lang="es-ES" b="1" dirty="0">
                <a:latin typeface="+mj-lt"/>
              </a:rPr>
              <a:t>D</a:t>
            </a:r>
            <a:r>
              <a:rPr lang="es-ES" b="1" dirty="0" smtClean="0">
                <a:latin typeface="+mj-lt"/>
              </a:rPr>
              <a:t>e 16:10 a 18:10 </a:t>
            </a:r>
            <a:endParaRPr lang="es-ES" b="1" dirty="0">
              <a:latin typeface="+mj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9" t="22591" r="4992" b="40442"/>
          <a:stretch/>
        </p:blipFill>
        <p:spPr>
          <a:xfrm>
            <a:off x="6122894" y="1855694"/>
            <a:ext cx="4930588" cy="2770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6043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851519" y="702622"/>
            <a:ext cx="590843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+mj-lt"/>
              </a:rPr>
              <a:t>OFERTA EDUCATIVA</a:t>
            </a:r>
          </a:p>
          <a:p>
            <a:pPr>
              <a:defRPr/>
            </a:pPr>
            <a:r>
              <a:rPr lang="es-ES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Inglés</a:t>
            </a:r>
            <a:endParaRPr lang="es-ES" dirty="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 algn="just">
              <a:buFont typeface="Wingdings" pitchFamily="2" charset="2"/>
              <a:buChar char="§"/>
              <a:defRPr/>
            </a:pPr>
            <a:r>
              <a:rPr lang="es-ES" dirty="0">
                <a:latin typeface="+mj-lt"/>
                <a:cs typeface="Arial" pitchFamily="34" charset="0"/>
              </a:rPr>
              <a:t>En Infantil, </a:t>
            </a:r>
            <a:r>
              <a:rPr lang="es-ES" dirty="0" smtClean="0">
                <a:latin typeface="+mj-lt"/>
                <a:cs typeface="Arial" pitchFamily="34" charset="0"/>
              </a:rPr>
              <a:t>3 sesiones en Infantil 3 años, 4 sesiones en 4 años y 5 sesiones en Infantil 5 años.</a:t>
            </a:r>
          </a:p>
          <a:p>
            <a:pPr algn="just">
              <a:buFont typeface="Wingdings" pitchFamily="2" charset="2"/>
              <a:buChar char="§"/>
              <a:defRPr/>
            </a:pPr>
            <a:r>
              <a:rPr lang="es-ES" dirty="0" smtClean="0">
                <a:latin typeface="+mj-lt"/>
                <a:cs typeface="Arial" pitchFamily="34" charset="0"/>
              </a:rPr>
              <a:t>Educación Musical (Music) en Primaria con especialista bilingüe.</a:t>
            </a:r>
          </a:p>
          <a:p>
            <a:pPr algn="just">
              <a:buFont typeface="Wingdings" pitchFamily="2" charset="2"/>
              <a:buChar char="§"/>
              <a:defRPr/>
            </a:pPr>
            <a:r>
              <a:rPr lang="es-ES" dirty="0" smtClean="0">
                <a:latin typeface="+mj-lt"/>
                <a:cs typeface="Arial" pitchFamily="34" charset="0"/>
              </a:rPr>
              <a:t>Educación Física (Physical Education) en Primaria, con especialista bilingüe.</a:t>
            </a:r>
            <a:endParaRPr lang="es-ES" dirty="0">
              <a:latin typeface="+mj-lt"/>
              <a:cs typeface="Arial" pitchFamily="34" charset="0"/>
            </a:endParaRPr>
          </a:p>
          <a:p>
            <a:pPr algn="just">
              <a:buFont typeface="Wingdings" pitchFamily="2" charset="2"/>
              <a:buChar char="§"/>
              <a:defRPr/>
            </a:pPr>
            <a:r>
              <a:rPr lang="es-ES" dirty="0">
                <a:latin typeface="+mj-lt"/>
                <a:cs typeface="Arial" pitchFamily="34" charset="0"/>
              </a:rPr>
              <a:t>Actividades complementarias en inglés en todos los </a:t>
            </a:r>
            <a:r>
              <a:rPr lang="es-ES" dirty="0" smtClean="0">
                <a:latin typeface="+mj-lt"/>
                <a:cs typeface="Arial" pitchFamily="34" charset="0"/>
              </a:rPr>
              <a:t>cursos.</a:t>
            </a:r>
            <a:endParaRPr lang="es-ES" dirty="0">
              <a:latin typeface="+mj-lt"/>
              <a:cs typeface="Arial" pitchFamily="34" charset="0"/>
            </a:endParaRPr>
          </a:p>
          <a:p>
            <a:pPr algn="just">
              <a:defRPr/>
            </a:pPr>
            <a:r>
              <a:rPr lang="es-ES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Especialistas </a:t>
            </a:r>
            <a:r>
              <a:rPr lang="es-ES" dirty="0">
                <a:solidFill>
                  <a:srgbClr val="FF0000"/>
                </a:solidFill>
                <a:latin typeface="+mj-lt"/>
                <a:cs typeface="Arial" pitchFamily="34" charset="0"/>
              </a:rPr>
              <a:t>en PT y AL</a:t>
            </a:r>
            <a:r>
              <a:rPr lang="es-ES" dirty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s-ES" dirty="0">
                <a:latin typeface="+mj-lt"/>
                <a:cs typeface="Arial" pitchFamily="34" charset="0"/>
              </a:rPr>
              <a:t>para  alumnos/as con necesidades educativas especiales</a:t>
            </a:r>
            <a:r>
              <a:rPr lang="es-ES" dirty="0" smtClean="0">
                <a:latin typeface="+mj-lt"/>
                <a:cs typeface="Arial" pitchFamily="34" charset="0"/>
              </a:rPr>
              <a:t>.</a:t>
            </a:r>
            <a:endParaRPr lang="es-ES" dirty="0">
              <a:latin typeface="+mj-lt"/>
              <a:cs typeface="Arial" pitchFamily="34" charset="0"/>
            </a:endParaRPr>
          </a:p>
          <a:p>
            <a:pPr>
              <a:defRPr/>
            </a:pPr>
            <a:r>
              <a:rPr lang="es-ES" dirty="0">
                <a:latin typeface="+mj-lt"/>
                <a:cs typeface="Arial" pitchFamily="34" charset="0"/>
              </a:rPr>
              <a:t>Atención del </a:t>
            </a:r>
            <a:r>
              <a:rPr lang="es-ES" dirty="0">
                <a:solidFill>
                  <a:srgbClr val="FF0000"/>
                </a:solidFill>
                <a:latin typeface="+mj-lt"/>
                <a:cs typeface="Arial" pitchFamily="34" charset="0"/>
              </a:rPr>
              <a:t>E.O.E.P de la zona</a:t>
            </a:r>
            <a:r>
              <a:rPr lang="es-ES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.</a:t>
            </a:r>
            <a:endParaRPr lang="es-ES" dirty="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r>
              <a:rPr lang="es-ES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Celebraciones en el Centro.</a:t>
            </a:r>
          </a:p>
          <a:p>
            <a:pPr algn="just">
              <a:defRPr/>
            </a:pPr>
            <a:r>
              <a:rPr lang="es-ES" dirty="0" smtClean="0">
                <a:latin typeface="+mj-lt"/>
                <a:cs typeface="Arial" pitchFamily="34" charset="0"/>
              </a:rPr>
              <a:t>Halloween</a:t>
            </a:r>
            <a:r>
              <a:rPr lang="es-ES" dirty="0">
                <a:latin typeface="+mj-lt"/>
                <a:cs typeface="Arial" pitchFamily="34" charset="0"/>
              </a:rPr>
              <a:t>, Navidad, </a:t>
            </a:r>
            <a:r>
              <a:rPr lang="es-ES" dirty="0" smtClean="0">
                <a:latin typeface="+mj-lt"/>
                <a:cs typeface="Arial" pitchFamily="34" charset="0"/>
              </a:rPr>
              <a:t>Carnaval</a:t>
            </a:r>
            <a:r>
              <a:rPr lang="es-ES" dirty="0">
                <a:latin typeface="+mj-lt"/>
                <a:cs typeface="Arial" pitchFamily="34" charset="0"/>
              </a:rPr>
              <a:t>, Día del </a:t>
            </a:r>
            <a:r>
              <a:rPr lang="es-ES" dirty="0" smtClean="0">
                <a:latin typeface="+mj-lt"/>
                <a:cs typeface="Arial" pitchFamily="34" charset="0"/>
              </a:rPr>
              <a:t>Libro</a:t>
            </a:r>
            <a:r>
              <a:rPr lang="es-ES" dirty="0">
                <a:latin typeface="+mj-lt"/>
                <a:cs typeface="Arial" pitchFamily="34" charset="0"/>
              </a:rPr>
              <a:t>, </a:t>
            </a:r>
            <a:r>
              <a:rPr lang="es-ES" dirty="0" smtClean="0">
                <a:latin typeface="+mj-lt"/>
                <a:cs typeface="Arial" pitchFamily="34" charset="0"/>
              </a:rPr>
              <a:t>San Isidro, Semana </a:t>
            </a:r>
            <a:r>
              <a:rPr lang="es-ES" dirty="0">
                <a:latin typeface="+mj-lt"/>
                <a:cs typeface="Arial" pitchFamily="34" charset="0"/>
              </a:rPr>
              <a:t>Cultural, </a:t>
            </a:r>
            <a:r>
              <a:rPr lang="es-ES" dirty="0" smtClean="0">
                <a:latin typeface="+mj-lt"/>
                <a:cs typeface="Arial" pitchFamily="34" charset="0"/>
              </a:rPr>
              <a:t>Semana de la Sensibilización, Carrera Solidaria, Fin </a:t>
            </a:r>
            <a:r>
              <a:rPr lang="es-ES" dirty="0">
                <a:latin typeface="+mj-lt"/>
                <a:cs typeface="Arial" pitchFamily="34" charset="0"/>
              </a:rPr>
              <a:t>de curso</a:t>
            </a:r>
            <a:r>
              <a:rPr lang="es-ES" dirty="0" smtClean="0">
                <a:latin typeface="+mj-lt"/>
                <a:cs typeface="Arial" pitchFamily="34" charset="0"/>
              </a:rPr>
              <a:t>...así como actividades relacionadas con fechas señaladas (Jornada de la No Violencia, Día Internacional de la Mujer)..</a:t>
            </a:r>
            <a:endParaRPr lang="es-ES" dirty="0">
              <a:latin typeface="+mj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7" t="2630" r="24744" b="31267"/>
          <a:stretch/>
        </p:blipFill>
        <p:spPr>
          <a:xfrm rot="258739">
            <a:off x="8499728" y="236873"/>
            <a:ext cx="1776814" cy="3610046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1" t="17536" r="25670" b="30490"/>
          <a:stretch/>
        </p:blipFill>
        <p:spPr>
          <a:xfrm>
            <a:off x="7243482" y="3868269"/>
            <a:ext cx="4733365" cy="29493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772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1353" y="128954"/>
            <a:ext cx="1004667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+mj-lt"/>
              </a:rPr>
              <a:t>PROGRAMA DE BILINGÜISMO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A5B592"/>
              </a:buClr>
              <a:buSzPct val="70000"/>
            </a:pPr>
            <a:r>
              <a:rPr lang="es-ES" altLang="es-ES" sz="2000" b="1" dirty="0" smtClean="0">
                <a:solidFill>
                  <a:srgbClr val="FF0000"/>
                </a:solidFill>
                <a:latin typeface="+mj-lt"/>
                <a:cs typeface="Arial" charset="0"/>
              </a:rPr>
              <a:t>Niveles </a:t>
            </a:r>
            <a:r>
              <a:rPr lang="es-ES" altLang="es-ES" sz="2000" b="1" dirty="0">
                <a:solidFill>
                  <a:srgbClr val="FF0000"/>
                </a:solidFill>
                <a:latin typeface="+mj-lt"/>
                <a:cs typeface="Arial" charset="0"/>
              </a:rPr>
              <a:t>incluidos : </a:t>
            </a:r>
            <a:r>
              <a:rPr lang="es-ES" altLang="es-ES" sz="2000" b="1" dirty="0">
                <a:solidFill>
                  <a:srgbClr val="444D26"/>
                </a:solidFill>
                <a:latin typeface="+mj-lt"/>
                <a:cs typeface="Arial" charset="0"/>
              </a:rPr>
              <a:t>1º, 2º, 3º, 4º, 5º y 6º de Ed. Primaria</a:t>
            </a:r>
            <a:r>
              <a:rPr lang="es-ES" altLang="es-ES" sz="2000" b="1" dirty="0" smtClean="0">
                <a:solidFill>
                  <a:srgbClr val="444D26"/>
                </a:solidFill>
                <a:latin typeface="+mj-lt"/>
                <a:cs typeface="Arial" charset="0"/>
              </a:rPr>
              <a:t>.</a:t>
            </a:r>
            <a:endParaRPr lang="es-ES" altLang="es-ES" sz="2000" b="1" dirty="0">
              <a:solidFill>
                <a:srgbClr val="444D26"/>
              </a:solidFill>
              <a:latin typeface="+mj-lt"/>
              <a:cs typeface="Arial" charset="0"/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A5B592"/>
              </a:buClr>
              <a:buSzPct val="70000"/>
            </a:pPr>
            <a:r>
              <a:rPr lang="es-ES" altLang="es-ES" sz="2000" b="1" dirty="0" smtClean="0">
                <a:solidFill>
                  <a:srgbClr val="FF0000"/>
                </a:solidFill>
                <a:latin typeface="+mj-lt"/>
                <a:cs typeface="Arial" charset="0"/>
              </a:rPr>
              <a:t>Profesores </a:t>
            </a:r>
            <a:r>
              <a:rPr lang="es-ES" altLang="es-ES" sz="2000" b="1" dirty="0">
                <a:solidFill>
                  <a:srgbClr val="FF0000"/>
                </a:solidFill>
                <a:latin typeface="+mj-lt"/>
                <a:cs typeface="Arial" charset="0"/>
              </a:rPr>
              <a:t>especialistas acreditados para dar clases en el Programa de Bilingüismo</a:t>
            </a:r>
            <a:r>
              <a:rPr lang="es-ES" altLang="es-ES" sz="2000" b="1" dirty="0" smtClean="0">
                <a:solidFill>
                  <a:srgbClr val="FF0000"/>
                </a:solidFill>
                <a:latin typeface="+mj-lt"/>
                <a:cs typeface="Arial" charset="0"/>
              </a:rPr>
              <a:t>.</a:t>
            </a:r>
            <a:endParaRPr lang="es-ES" altLang="es-ES" sz="2000" b="1" dirty="0">
              <a:solidFill>
                <a:srgbClr val="FF0000"/>
              </a:solidFill>
              <a:latin typeface="+mj-lt"/>
              <a:cs typeface="Arial" charset="0"/>
            </a:endParaRPr>
          </a:p>
          <a:p>
            <a:pPr marL="342900" lvl="0" indent="-342900" algn="just" defTabSz="914400" fontAlgn="base">
              <a:spcBef>
                <a:spcPct val="20000"/>
              </a:spcBef>
              <a:spcAft>
                <a:spcPct val="0"/>
              </a:spcAft>
              <a:buClr>
                <a:srgbClr val="A5B592"/>
              </a:buClr>
              <a:buSzPct val="70000"/>
            </a:pPr>
            <a:r>
              <a:rPr lang="es-ES" altLang="es-ES" sz="2000" b="1" dirty="0">
                <a:solidFill>
                  <a:srgbClr val="444D26"/>
                </a:solidFill>
                <a:latin typeface="+mj-lt"/>
                <a:cs typeface="Arial" charset="0"/>
              </a:rPr>
              <a:t>Los alumnos/as recibirán las </a:t>
            </a:r>
            <a:r>
              <a:rPr lang="es-ES" altLang="es-ES" sz="2000" b="1" dirty="0">
                <a:solidFill>
                  <a:srgbClr val="FF0000"/>
                </a:solidFill>
                <a:latin typeface="+mj-lt"/>
                <a:cs typeface="Arial" charset="0"/>
              </a:rPr>
              <a:t>clases en lengua inglesa al menos  </a:t>
            </a:r>
            <a:r>
              <a:rPr lang="es-ES" altLang="es-ES" sz="2000" b="1" dirty="0" smtClean="0">
                <a:solidFill>
                  <a:srgbClr val="FF0000"/>
                </a:solidFill>
                <a:latin typeface="+mj-lt"/>
                <a:cs typeface="Arial" charset="0"/>
              </a:rPr>
              <a:t>el 40% </a:t>
            </a:r>
            <a:r>
              <a:rPr lang="es-ES" altLang="es-ES" sz="2000" b="1" dirty="0">
                <a:solidFill>
                  <a:srgbClr val="FF0000"/>
                </a:solidFill>
                <a:latin typeface="+mj-lt"/>
                <a:cs typeface="Arial" charset="0"/>
              </a:rPr>
              <a:t>del horario escolar</a:t>
            </a:r>
            <a:r>
              <a:rPr lang="es-ES" altLang="es-ES" sz="2000" b="1" dirty="0" smtClean="0">
                <a:solidFill>
                  <a:srgbClr val="FF0000"/>
                </a:solidFill>
                <a:latin typeface="+mj-lt"/>
                <a:cs typeface="Arial" charset="0"/>
              </a:rPr>
              <a:t>:</a:t>
            </a:r>
            <a:endParaRPr lang="es-ES" altLang="es-ES" sz="2000" b="1" dirty="0">
              <a:solidFill>
                <a:srgbClr val="FF0000"/>
              </a:solidFill>
              <a:latin typeface="+mj-lt"/>
              <a:cs typeface="Arial" charset="0"/>
            </a:endParaRPr>
          </a:p>
          <a:p>
            <a:pPr marL="342900" lvl="0" indent="-342900" algn="just" defTabSz="914400" fontAlgn="base">
              <a:spcBef>
                <a:spcPct val="20000"/>
              </a:spcBef>
              <a:spcAft>
                <a:spcPct val="0"/>
              </a:spcAft>
              <a:buClr>
                <a:srgbClr val="A5B592"/>
              </a:buClr>
              <a:buSzPct val="70000"/>
            </a:pPr>
            <a:r>
              <a:rPr lang="es-ES" altLang="es-ES" sz="2000" b="1" dirty="0">
                <a:solidFill>
                  <a:srgbClr val="444D26"/>
                </a:solidFill>
                <a:latin typeface="+mj-lt"/>
                <a:cs typeface="Arial" charset="0"/>
              </a:rPr>
              <a:t>	</a:t>
            </a:r>
            <a:r>
              <a:rPr lang="es-ES" altLang="es-ES" sz="2000" dirty="0">
                <a:solidFill>
                  <a:srgbClr val="444D26"/>
                </a:solidFill>
                <a:latin typeface="+mj-lt"/>
                <a:cs typeface="Arial" charset="0"/>
              </a:rPr>
              <a:t>Salvo en Lengua </a:t>
            </a:r>
            <a:r>
              <a:rPr lang="es-ES" altLang="es-ES" sz="2000" dirty="0" smtClean="0">
                <a:solidFill>
                  <a:srgbClr val="444D26"/>
                </a:solidFill>
                <a:latin typeface="+mj-lt"/>
                <a:cs typeface="Arial" charset="0"/>
              </a:rPr>
              <a:t>Castellana, </a:t>
            </a:r>
            <a:r>
              <a:rPr lang="es-ES" altLang="es-ES" sz="2000" dirty="0" smtClean="0">
                <a:solidFill>
                  <a:srgbClr val="444D26"/>
                </a:solidFill>
                <a:latin typeface="+mj-lt"/>
                <a:cs typeface="Arial" charset="0"/>
              </a:rPr>
              <a:t>Matemáticas, </a:t>
            </a:r>
            <a:r>
              <a:rPr lang="es-ES" altLang="es-ES" sz="2000" dirty="0" smtClean="0">
                <a:solidFill>
                  <a:srgbClr val="444D26"/>
                </a:solidFill>
                <a:latin typeface="+mj-lt"/>
                <a:cs typeface="Arial" charset="0"/>
              </a:rPr>
              <a:t>Religión y/o Valores, el </a:t>
            </a:r>
            <a:r>
              <a:rPr lang="es-ES" altLang="es-ES" sz="2000" dirty="0">
                <a:solidFill>
                  <a:srgbClr val="444D26"/>
                </a:solidFill>
                <a:latin typeface="+mj-lt"/>
                <a:cs typeface="Arial" charset="0"/>
              </a:rPr>
              <a:t>resto de las asignaturas puede impartirse en inglés.</a:t>
            </a:r>
          </a:p>
          <a:p>
            <a:pPr marL="342900" lvl="0" indent="-342900" algn="just" defTabSz="914400" fontAlgn="base">
              <a:spcBef>
                <a:spcPct val="20000"/>
              </a:spcBef>
              <a:spcAft>
                <a:spcPct val="0"/>
              </a:spcAft>
              <a:buClr>
                <a:srgbClr val="A5B592"/>
              </a:buClr>
              <a:buSzPct val="70000"/>
            </a:pPr>
            <a:r>
              <a:rPr lang="es-ES" altLang="es-ES" sz="2000" dirty="0">
                <a:solidFill>
                  <a:srgbClr val="444D26"/>
                </a:solidFill>
                <a:latin typeface="+mj-lt"/>
                <a:cs typeface="Arial" charset="0"/>
              </a:rPr>
              <a:t>	</a:t>
            </a:r>
            <a:r>
              <a:rPr lang="es-ES" altLang="es-ES" sz="2000" b="1" dirty="0" smtClean="0">
                <a:solidFill>
                  <a:srgbClr val="444D26"/>
                </a:solidFill>
                <a:latin typeface="+mj-lt"/>
                <a:cs typeface="Arial" charset="0"/>
              </a:rPr>
              <a:t>Actualmente</a:t>
            </a:r>
            <a:r>
              <a:rPr lang="es-ES" altLang="es-ES" sz="2000" dirty="0" smtClean="0">
                <a:solidFill>
                  <a:srgbClr val="444D26"/>
                </a:solidFill>
                <a:latin typeface="+mj-lt"/>
                <a:cs typeface="Arial" charset="0"/>
              </a:rPr>
              <a:t> en </a:t>
            </a:r>
            <a:r>
              <a:rPr lang="es-ES" altLang="es-ES" sz="2000" dirty="0">
                <a:solidFill>
                  <a:srgbClr val="444D26"/>
                </a:solidFill>
                <a:latin typeface="+mj-lt"/>
                <a:cs typeface="Arial" charset="0"/>
              </a:rPr>
              <a:t>nuestro centro se imparten en inglés las siguientes áreas:</a:t>
            </a:r>
          </a:p>
          <a:p>
            <a:pPr marL="342900" lvl="0" indent="-342900" algn="just" defTabSz="914400" fontAlgn="base">
              <a:spcBef>
                <a:spcPct val="20000"/>
              </a:spcBef>
              <a:spcAft>
                <a:spcPct val="0"/>
              </a:spcAft>
              <a:buClr>
                <a:srgbClr val="A5B592"/>
              </a:buClr>
              <a:buSzPct val="70000"/>
            </a:pPr>
            <a:r>
              <a:rPr lang="es-ES" altLang="es-ES" sz="2000" dirty="0">
                <a:solidFill>
                  <a:srgbClr val="444D26"/>
                </a:solidFill>
                <a:latin typeface="+mj-lt"/>
                <a:cs typeface="Arial" charset="0"/>
              </a:rPr>
              <a:t>	</a:t>
            </a:r>
            <a:r>
              <a:rPr lang="es-ES" altLang="es-ES" sz="2000" b="1" dirty="0">
                <a:solidFill>
                  <a:srgbClr val="444D26"/>
                </a:solidFill>
                <a:latin typeface="+mj-lt"/>
                <a:cs typeface="Arial" charset="0"/>
              </a:rPr>
              <a:t>Social </a:t>
            </a:r>
            <a:r>
              <a:rPr lang="es-ES" altLang="es-ES" sz="2000" b="1" dirty="0" smtClean="0">
                <a:solidFill>
                  <a:srgbClr val="444D26"/>
                </a:solidFill>
                <a:latin typeface="+mj-lt"/>
                <a:cs typeface="Arial" charset="0"/>
              </a:rPr>
              <a:t>Science</a:t>
            </a:r>
            <a:r>
              <a:rPr lang="es-ES" altLang="es-ES" sz="2000" b="1" dirty="0">
                <a:solidFill>
                  <a:srgbClr val="444D26"/>
                </a:solidFill>
                <a:latin typeface="+mj-lt"/>
                <a:cs typeface="Arial" charset="0"/>
              </a:rPr>
              <a:t>,</a:t>
            </a:r>
            <a:r>
              <a:rPr lang="es-ES" altLang="es-ES" sz="2000" b="1" dirty="0" smtClean="0">
                <a:solidFill>
                  <a:srgbClr val="444D26"/>
                </a:solidFill>
                <a:latin typeface="+mj-lt"/>
                <a:cs typeface="Arial" charset="0"/>
              </a:rPr>
              <a:t> </a:t>
            </a:r>
            <a:r>
              <a:rPr lang="es-ES" altLang="es-ES" sz="2000" b="1" dirty="0">
                <a:solidFill>
                  <a:srgbClr val="444D26"/>
                </a:solidFill>
                <a:latin typeface="+mj-lt"/>
                <a:cs typeface="Arial" charset="0"/>
              </a:rPr>
              <a:t>Natural </a:t>
            </a:r>
            <a:r>
              <a:rPr lang="es-ES" altLang="es-ES" sz="2000" b="1" dirty="0" smtClean="0">
                <a:solidFill>
                  <a:srgbClr val="444D26"/>
                </a:solidFill>
                <a:latin typeface="+mj-lt"/>
                <a:cs typeface="Arial" charset="0"/>
              </a:rPr>
              <a:t>Science, </a:t>
            </a:r>
            <a:r>
              <a:rPr lang="es-ES" altLang="es-ES" sz="2000" b="1" dirty="0">
                <a:solidFill>
                  <a:srgbClr val="444D26"/>
                </a:solidFill>
                <a:latin typeface="+mj-lt"/>
                <a:cs typeface="Arial" charset="0"/>
              </a:rPr>
              <a:t>Arts and </a:t>
            </a:r>
            <a:r>
              <a:rPr lang="es-ES" altLang="es-ES" sz="2000" b="1" dirty="0" smtClean="0">
                <a:solidFill>
                  <a:srgbClr val="444D26"/>
                </a:solidFill>
                <a:latin typeface="+mj-lt"/>
                <a:cs typeface="Arial" charset="0"/>
              </a:rPr>
              <a:t>Crafts, Music </a:t>
            </a:r>
            <a:r>
              <a:rPr lang="es-ES" altLang="es-ES" sz="2000" dirty="0" smtClean="0">
                <a:solidFill>
                  <a:srgbClr val="444D26"/>
                </a:solidFill>
                <a:latin typeface="+mj-lt"/>
                <a:cs typeface="Arial" charset="0"/>
              </a:rPr>
              <a:t>y</a:t>
            </a:r>
            <a:r>
              <a:rPr lang="es-ES" altLang="es-ES" sz="2000" b="1" dirty="0" smtClean="0">
                <a:solidFill>
                  <a:srgbClr val="444D26"/>
                </a:solidFill>
                <a:latin typeface="+mj-lt"/>
                <a:cs typeface="Arial" charset="0"/>
              </a:rPr>
              <a:t> Physical Education.</a:t>
            </a:r>
            <a:endParaRPr lang="es-ES" altLang="es-ES" sz="2000" b="1" dirty="0">
              <a:solidFill>
                <a:srgbClr val="444D26"/>
              </a:solidFill>
              <a:latin typeface="+mj-lt"/>
              <a:cs typeface="Arial" charset="0"/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A5B592"/>
              </a:buClr>
              <a:buSzPct val="70000"/>
            </a:pPr>
            <a:endParaRPr lang="es-ES" altLang="es-ES" sz="2000" b="1" dirty="0" smtClean="0">
              <a:solidFill>
                <a:srgbClr val="FF0000"/>
              </a:solidFill>
              <a:latin typeface="+mj-lt"/>
              <a:cs typeface="Arial" charset="0"/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A5B592"/>
              </a:buClr>
              <a:buSzPct val="70000"/>
            </a:pPr>
            <a:r>
              <a:rPr lang="es-ES" altLang="es-ES" sz="2000" b="1" dirty="0" smtClean="0">
                <a:solidFill>
                  <a:srgbClr val="FF0000"/>
                </a:solidFill>
                <a:latin typeface="+mj-lt"/>
                <a:cs typeface="Arial" charset="0"/>
              </a:rPr>
              <a:t>Auxiliares </a:t>
            </a:r>
            <a:r>
              <a:rPr lang="es-ES" altLang="es-ES" sz="2000" b="1" dirty="0">
                <a:solidFill>
                  <a:srgbClr val="FF0000"/>
                </a:solidFill>
                <a:latin typeface="+mj-lt"/>
                <a:cs typeface="Arial" charset="0"/>
              </a:rPr>
              <a:t>de conversación nativos </a:t>
            </a:r>
            <a:endParaRPr lang="es-ES" altLang="es-ES" sz="2000" b="1" dirty="0" smtClean="0">
              <a:solidFill>
                <a:srgbClr val="444D26"/>
              </a:solidFill>
              <a:latin typeface="+mj-lt"/>
              <a:cs typeface="Arial" charset="0"/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A5B592"/>
              </a:buClr>
              <a:buSzPct val="70000"/>
            </a:pPr>
            <a:endParaRPr lang="es-ES" altLang="es-ES" sz="2000" b="1" dirty="0">
              <a:solidFill>
                <a:srgbClr val="444D26"/>
              </a:solidFill>
              <a:latin typeface="+mj-lt"/>
              <a:cs typeface="Arial" charset="0"/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A5B592"/>
              </a:buClr>
              <a:buSzPct val="70000"/>
            </a:pPr>
            <a:r>
              <a:rPr lang="es-ES" altLang="es-ES" sz="2000" b="1" dirty="0" smtClean="0">
                <a:solidFill>
                  <a:srgbClr val="FF0000"/>
                </a:solidFill>
                <a:latin typeface="+mj-lt"/>
                <a:cs typeface="Arial" charset="0"/>
              </a:rPr>
              <a:t>Presentación </a:t>
            </a:r>
            <a:r>
              <a:rPr lang="es-ES" altLang="es-ES" sz="2000" b="1" dirty="0">
                <a:solidFill>
                  <a:srgbClr val="FF0000"/>
                </a:solidFill>
                <a:latin typeface="+mj-lt"/>
                <a:cs typeface="Arial" charset="0"/>
              </a:rPr>
              <a:t>de alumnos/as   </a:t>
            </a:r>
            <a:r>
              <a:rPr lang="es-ES" altLang="es-ES" sz="2000" b="1" dirty="0" smtClean="0">
                <a:solidFill>
                  <a:srgbClr val="FF0000"/>
                </a:solidFill>
                <a:latin typeface="+mj-lt"/>
                <a:cs typeface="Arial" charset="0"/>
              </a:rPr>
              <a:t>a</a:t>
            </a:r>
            <a:r>
              <a:rPr lang="es-ES" altLang="es-ES" sz="2000" dirty="0" smtClean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es-ES" altLang="es-ES" sz="2000" b="1" dirty="0" smtClean="0">
                <a:solidFill>
                  <a:srgbClr val="FF0000"/>
                </a:solidFill>
                <a:latin typeface="+mj-lt"/>
                <a:cs typeface="Arial" charset="0"/>
              </a:rPr>
              <a:t>exámenes </a:t>
            </a:r>
            <a:r>
              <a:rPr lang="es-ES" altLang="es-ES" sz="2000" b="1" dirty="0">
                <a:solidFill>
                  <a:srgbClr val="FF0000"/>
                </a:solidFill>
                <a:latin typeface="+mj-lt"/>
                <a:cs typeface="Arial" charset="0"/>
              </a:rPr>
              <a:t>externos: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A5B592"/>
              </a:buClr>
              <a:buSzPct val="70000"/>
            </a:pPr>
            <a:r>
              <a:rPr lang="es-ES" altLang="es-ES" sz="2000" b="1" dirty="0" smtClean="0">
                <a:solidFill>
                  <a:srgbClr val="444D26"/>
                </a:solidFill>
                <a:latin typeface="+mj-lt"/>
                <a:cs typeface="Arial" charset="0"/>
              </a:rPr>
              <a:t>- </a:t>
            </a:r>
            <a:r>
              <a:rPr lang="es-ES" altLang="es-ES" sz="2000" b="1" dirty="0">
                <a:solidFill>
                  <a:srgbClr val="444D26"/>
                </a:solidFill>
                <a:latin typeface="+mj-lt"/>
                <a:cs typeface="Arial" charset="0"/>
              </a:rPr>
              <a:t>6º curso: Cambridge </a:t>
            </a:r>
            <a:r>
              <a:rPr lang="es-ES" altLang="es-ES" sz="2000" b="1" dirty="0" smtClean="0">
                <a:solidFill>
                  <a:srgbClr val="444D26"/>
                </a:solidFill>
                <a:latin typeface="+mj-lt"/>
                <a:cs typeface="Arial" charset="0"/>
              </a:rPr>
              <a:t>University</a:t>
            </a:r>
            <a:endParaRPr lang="es-ES" b="1" dirty="0">
              <a:latin typeface="Century" pitchFamily="18" charset="0"/>
            </a:endParaRPr>
          </a:p>
          <a:p>
            <a:endParaRPr lang="es-ES" sz="2800" b="1" dirty="0">
              <a:latin typeface="Britannic Bold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8"/>
          <a:stretch/>
        </p:blipFill>
        <p:spPr>
          <a:xfrm>
            <a:off x="6806709" y="3872753"/>
            <a:ext cx="4560537" cy="285401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11272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nsmisión de listas">
  <a:themeElements>
    <a:clrScheme name="Transmisión de lista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ransmisión de listas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nsmisión de listas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1485</TotalTime>
  <Words>926</Words>
  <Application>Microsoft Office PowerPoint</Application>
  <PresentationFormat>Panorámica</PresentationFormat>
  <Paragraphs>127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Arial</vt:lpstr>
      <vt:lpstr>Britannic Bold</vt:lpstr>
      <vt:lpstr>Century</vt:lpstr>
      <vt:lpstr>Georgia</vt:lpstr>
      <vt:lpstr>Trebuchet MS</vt:lpstr>
      <vt:lpstr>Wingdings</vt:lpstr>
      <vt:lpstr>Transmisión de listas</vt:lpstr>
      <vt:lpstr>CEIP ESCUELAS AGUIRRE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CEIP ESCUELAS AGUIRRE</dc:title>
  <dc:creator>Maria Eugenia Lopez Parriga</dc:creator>
  <cp:lastModifiedBy>MD</cp:lastModifiedBy>
  <cp:revision>126</cp:revision>
  <dcterms:created xsi:type="dcterms:W3CDTF">2017-02-26T09:40:37Z</dcterms:created>
  <dcterms:modified xsi:type="dcterms:W3CDTF">2021-02-23T09:09:59Z</dcterms:modified>
</cp:coreProperties>
</file>