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A3DC2-A3DF-44B4-B55F-DE368B8C912C}" type="datetimeFigureOut">
              <a:rPr lang="es-ES" smtClean="0"/>
              <a:t>18/09/2014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1B3ED-F180-41F9-ACBE-CD7A1F0661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549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1B3ED-F180-41F9-ACBE-CD7A1F06611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164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1B3ED-F180-41F9-ACBE-CD7A1F066110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20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1B3ED-F180-41F9-ACBE-CD7A1F066110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7343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1B3ED-F180-41F9-ACBE-CD7A1F066110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0317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CB1104B-74B7-45E2-BBF1-17C0E74D5713}" type="datetime1">
              <a:rPr lang="es-ES" smtClean="0"/>
              <a:t>18/09/2014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ED5D-75D1-46A7-919A-22F218351E84}" type="datetime1">
              <a:rPr lang="es-ES" smtClean="0"/>
              <a:t>18/09/2014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62655-46B7-4EB0-B5ED-20B3D55F6A62}" type="datetime1">
              <a:rPr lang="es-ES" smtClean="0"/>
              <a:t>18/09/2014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F79E130-60AE-4525-B47E-80048F4B9A74}" type="datetime1">
              <a:rPr lang="es-ES" smtClean="0"/>
              <a:t>18/09/2014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FDC057C-3FBD-48B7-95E8-A16DC52F92CE}" type="datetime1">
              <a:rPr lang="es-ES" smtClean="0"/>
              <a:t>18/09/2014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456CB62-3673-4A6A-8B38-116766EDCAB2}" type="datetime1">
              <a:rPr lang="es-ES" smtClean="0"/>
              <a:t>18/09/2014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A322E30-B03A-4F01-AC8A-A9C8D174145B}" type="datetime1">
              <a:rPr lang="es-ES" smtClean="0"/>
              <a:t>18/09/2014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7F25-E494-4CBE-9FF6-7CA3EA36DE3D}" type="datetime1">
              <a:rPr lang="es-ES" smtClean="0"/>
              <a:t>18/09/2014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075468-407C-406B-B8DF-71F331F50393}" type="datetime1">
              <a:rPr lang="es-ES" smtClean="0"/>
              <a:t>18/09/2014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078E76F-A4AE-4952-935B-83B2C70A10CC}" type="datetime1">
              <a:rPr lang="es-ES" smtClean="0"/>
              <a:t>18/09/2014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7E7AF69-163C-4C0D-8157-69DA60644044}" type="datetime1">
              <a:rPr lang="es-ES" smtClean="0"/>
              <a:t>18/09/2014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75000"/>
            </a:schemeClr>
          </a:fgClr>
          <a:bgClr>
            <a:schemeClr val="accent6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1A6DCE-BC1F-44D1-A201-39B2444BC93A}" type="datetime1">
              <a:rPr lang="es-ES" smtClean="0"/>
              <a:t>18/09/2014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23928" y="2151281"/>
            <a:ext cx="4680520" cy="170216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FF0000"/>
                </a:solidFill>
                <a:latin typeface="Lucida Calligraphy" pitchFamily="66" charset="0"/>
              </a:rPr>
              <a:t>Estructura de la palabra</a:t>
            </a:r>
            <a:r>
              <a:rPr lang="es-ES" b="1" dirty="0" smtClean="0">
                <a:solidFill>
                  <a:schemeClr val="tx1"/>
                </a:solidFill>
                <a:latin typeface="Lucida Calligraphy" pitchFamily="66" charset="0"/>
              </a:rPr>
              <a:t>.</a:t>
            </a:r>
            <a:endParaRPr lang="es-ES" b="1" dirty="0">
              <a:solidFill>
                <a:schemeClr val="tx1"/>
              </a:solidFill>
              <a:latin typeface="Lucida Calligraphy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4871" y="3936020"/>
            <a:ext cx="3309803" cy="1260629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Clases de palabras por formación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 rot="20654960">
            <a:off x="1700458" y="2709689"/>
            <a:ext cx="16781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00B050"/>
                </a:solidFill>
              </a:rPr>
              <a:t>NIÑO</a:t>
            </a:r>
            <a:endParaRPr lang="es-ES" sz="3200" b="1" dirty="0">
              <a:solidFill>
                <a:srgbClr val="00B05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 rot="20322920">
            <a:off x="1411986" y="4077895"/>
            <a:ext cx="3195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solidFill>
                  <a:srgbClr val="FFFF00"/>
                </a:solidFill>
              </a:rPr>
              <a:t>ROS</a:t>
            </a:r>
            <a:r>
              <a:rPr lang="es-ES" sz="3600" dirty="0" smtClean="0"/>
              <a:t>- </a:t>
            </a:r>
            <a:r>
              <a:rPr lang="es-ES" sz="3600" b="1" dirty="0" smtClean="0">
                <a:solidFill>
                  <a:srgbClr val="FFFF00"/>
                </a:solidFill>
              </a:rPr>
              <a:t>AL</a:t>
            </a:r>
            <a:r>
              <a:rPr lang="es-ES" sz="3600" dirty="0" smtClean="0"/>
              <a:t>- </a:t>
            </a:r>
            <a:r>
              <a:rPr lang="es-ES" sz="3600" b="1" dirty="0" smtClean="0">
                <a:solidFill>
                  <a:srgbClr val="FFFF00"/>
                </a:solidFill>
              </a:rPr>
              <a:t>EDA</a:t>
            </a:r>
            <a:endParaRPr lang="es-ES" sz="3600" b="1" dirty="0">
              <a:solidFill>
                <a:srgbClr val="FFFF0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11560" y="5733256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00B0F0"/>
                </a:solidFill>
              </a:rPr>
              <a:t>VERDINEGRO</a:t>
            </a:r>
            <a:endParaRPr lang="es-ES" sz="3200" b="1" dirty="0">
              <a:solidFill>
                <a:srgbClr val="00B0F0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 rot="20174843">
            <a:off x="4358250" y="692696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>
                <a:solidFill>
                  <a:srgbClr val="FF0000"/>
                </a:solidFill>
              </a:rPr>
              <a:t>ATERRIZAJE</a:t>
            </a:r>
            <a:endParaRPr lang="es-ES" sz="4000" b="1" dirty="0">
              <a:solidFill>
                <a:srgbClr val="FF0000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 rot="20966910">
            <a:off x="329890" y="920639"/>
            <a:ext cx="4534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>
                <a:solidFill>
                  <a:schemeClr val="bg1"/>
                </a:solidFill>
              </a:rPr>
              <a:t>Estupendamente</a:t>
            </a:r>
            <a:r>
              <a:rPr lang="es-ES" sz="4000" dirty="0" smtClean="0">
                <a:solidFill>
                  <a:schemeClr val="bg1"/>
                </a:solidFill>
              </a:rPr>
              <a:t> </a:t>
            </a: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771800" y="6316947"/>
            <a:ext cx="5791200" cy="365125"/>
          </a:xfrm>
        </p:spPr>
        <p:txBody>
          <a:bodyPr/>
          <a:lstStyle/>
          <a:p>
            <a:r>
              <a:rPr lang="es-ES" sz="2000" b="1" dirty="0" smtClean="0">
                <a:solidFill>
                  <a:schemeClr val="bg1"/>
                </a:solidFill>
              </a:rPr>
              <a:t>Mª DOLORES VICENTE SÁNCHEZ                           ESTRUCTURA 3º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 rot="20908704">
            <a:off x="6014434" y="1806860"/>
            <a:ext cx="2666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7030A0"/>
                </a:solidFill>
              </a:rPr>
              <a:t>PELI  +  ROJO</a:t>
            </a:r>
            <a:endParaRPr lang="es-ES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78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10</a:t>
            </a:fld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899592" y="25270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chemeClr val="bg1"/>
                </a:solidFill>
              </a:rPr>
              <a:t>Clases de palabras por  formación-2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69420" y="616179"/>
            <a:ext cx="8784976" cy="323492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                                 </a:t>
            </a:r>
            <a:r>
              <a:rPr lang="es-ES" sz="2400" b="1" dirty="0" err="1" smtClean="0">
                <a:solidFill>
                  <a:srgbClr val="FF0000"/>
                </a:solidFill>
              </a:rPr>
              <a:t>lexema+lexema</a:t>
            </a:r>
            <a:endParaRPr lang="es-ES" sz="2400" b="1" dirty="0" smtClean="0">
              <a:solidFill>
                <a:srgbClr val="FF0000"/>
              </a:solidFill>
            </a:endParaRPr>
          </a:p>
          <a:p>
            <a:r>
              <a:rPr lang="es-ES" sz="2800" b="1" dirty="0">
                <a:solidFill>
                  <a:srgbClr val="FF0000"/>
                </a:solidFill>
              </a:rPr>
              <a:t> </a:t>
            </a:r>
            <a:r>
              <a:rPr lang="es-ES" sz="2800" b="1" dirty="0" smtClean="0">
                <a:solidFill>
                  <a:srgbClr val="FF0000"/>
                </a:solidFill>
              </a:rPr>
              <a:t>                           </a:t>
            </a:r>
            <a:r>
              <a:rPr lang="es-ES" sz="2000" b="1" i="1" dirty="0" err="1" smtClean="0">
                <a:solidFill>
                  <a:schemeClr val="bg1"/>
                </a:solidFill>
              </a:rPr>
              <a:t>rasca+cielos</a:t>
            </a:r>
            <a:r>
              <a:rPr lang="es-ES" sz="2000" b="1" i="1" dirty="0" smtClean="0">
                <a:solidFill>
                  <a:schemeClr val="bg1"/>
                </a:solidFill>
              </a:rPr>
              <a:t>, </a:t>
            </a:r>
            <a:r>
              <a:rPr lang="es-ES" sz="2000" b="1" i="1" dirty="0" err="1" smtClean="0">
                <a:solidFill>
                  <a:schemeClr val="bg1"/>
                </a:solidFill>
              </a:rPr>
              <a:t>saca+corchos</a:t>
            </a:r>
            <a:r>
              <a:rPr lang="es-ES" sz="2000" b="1" i="1" dirty="0" smtClean="0">
                <a:solidFill>
                  <a:schemeClr val="bg1"/>
                </a:solidFill>
              </a:rPr>
              <a:t>, verdinegro</a:t>
            </a:r>
          </a:p>
          <a:p>
            <a:r>
              <a:rPr lang="es-ES" sz="2400" b="1" dirty="0">
                <a:solidFill>
                  <a:srgbClr val="FF0000"/>
                </a:solidFill>
              </a:rPr>
              <a:t>COMPUESTAS</a:t>
            </a:r>
          </a:p>
          <a:p>
            <a:r>
              <a:rPr lang="es-ES" sz="2800" b="1" dirty="0" smtClean="0">
                <a:solidFill>
                  <a:srgbClr val="FF0000"/>
                </a:solidFill>
              </a:rPr>
              <a:t>                              </a:t>
            </a:r>
            <a:r>
              <a:rPr lang="es-ES" sz="2400" b="1" dirty="0" smtClean="0">
                <a:solidFill>
                  <a:srgbClr val="FF0000"/>
                </a:solidFill>
              </a:rPr>
              <a:t>lexema +</a:t>
            </a:r>
            <a:r>
              <a:rPr lang="es-ES" sz="2400" b="1" dirty="0" err="1" smtClean="0">
                <a:solidFill>
                  <a:srgbClr val="FF0000"/>
                </a:solidFill>
              </a:rPr>
              <a:t>lexema+lexema</a:t>
            </a:r>
            <a:r>
              <a:rPr lang="es-ES" sz="2400" b="1" dirty="0" smtClean="0">
                <a:solidFill>
                  <a:srgbClr val="FF0000"/>
                </a:solidFill>
              </a:rPr>
              <a:t> +…</a:t>
            </a:r>
          </a:p>
          <a:p>
            <a:r>
              <a:rPr lang="es-ES" sz="2800" b="1" dirty="0">
                <a:solidFill>
                  <a:srgbClr val="FF0000"/>
                </a:solidFill>
              </a:rPr>
              <a:t> </a:t>
            </a:r>
            <a:r>
              <a:rPr lang="es-ES" sz="2800" b="1" dirty="0" smtClean="0">
                <a:solidFill>
                  <a:srgbClr val="FF0000"/>
                </a:solidFill>
              </a:rPr>
              <a:t>                             </a:t>
            </a:r>
            <a:r>
              <a:rPr lang="es-ES" sz="2000" b="1" i="1" dirty="0" smtClean="0">
                <a:solidFill>
                  <a:schemeClr val="bg1"/>
                </a:solidFill>
              </a:rPr>
              <a:t>haz-me-</a:t>
            </a:r>
            <a:r>
              <a:rPr lang="es-ES" sz="2000" b="1" i="1" dirty="0" err="1" smtClean="0">
                <a:solidFill>
                  <a:schemeClr val="bg1"/>
                </a:solidFill>
              </a:rPr>
              <a:t>rreír</a:t>
            </a:r>
            <a:r>
              <a:rPr lang="es-ES" sz="2000" b="1" i="1" dirty="0" smtClean="0">
                <a:solidFill>
                  <a:schemeClr val="bg1"/>
                </a:solidFill>
              </a:rPr>
              <a:t>, corre-ve-y-di-le</a:t>
            </a:r>
          </a:p>
          <a:p>
            <a:r>
              <a:rPr lang="es-ES" sz="2000" b="1" i="1" dirty="0">
                <a:solidFill>
                  <a:srgbClr val="FF0000"/>
                </a:solidFill>
              </a:rPr>
              <a:t> </a:t>
            </a:r>
            <a:r>
              <a:rPr lang="es-ES" sz="2000" b="1" i="1" dirty="0" smtClean="0">
                <a:solidFill>
                  <a:srgbClr val="FF0000"/>
                </a:solidFill>
              </a:rPr>
              <a:t>                                           </a:t>
            </a:r>
            <a:r>
              <a:rPr lang="es-ES" sz="2400" b="1" dirty="0" smtClean="0">
                <a:solidFill>
                  <a:srgbClr val="FF0000"/>
                </a:solidFill>
              </a:rPr>
              <a:t>morfema libre + morfema libre</a:t>
            </a:r>
          </a:p>
          <a:p>
            <a:r>
              <a:rPr lang="es-ES" sz="2800" b="1" dirty="0">
                <a:solidFill>
                  <a:srgbClr val="FF0000"/>
                </a:solidFill>
              </a:rPr>
              <a:t> </a:t>
            </a:r>
            <a:r>
              <a:rPr lang="es-ES" sz="2800" b="1" dirty="0" smtClean="0">
                <a:solidFill>
                  <a:srgbClr val="FF0000"/>
                </a:solidFill>
              </a:rPr>
              <a:t>                              </a:t>
            </a:r>
            <a:r>
              <a:rPr lang="es-ES" sz="2000" b="1" i="1" dirty="0" err="1" smtClean="0">
                <a:solidFill>
                  <a:schemeClr val="bg1"/>
                </a:solidFill>
              </a:rPr>
              <a:t>por+que</a:t>
            </a:r>
            <a:r>
              <a:rPr lang="es-ES" sz="2000" b="1" i="1" dirty="0" smtClean="0">
                <a:solidFill>
                  <a:schemeClr val="bg1"/>
                </a:solidFill>
              </a:rPr>
              <a:t>, </a:t>
            </a:r>
            <a:r>
              <a:rPr lang="es-ES" sz="2000" b="1" i="1" dirty="0" err="1" smtClean="0">
                <a:solidFill>
                  <a:schemeClr val="bg1"/>
                </a:solidFill>
              </a:rPr>
              <a:t>si+no</a:t>
            </a:r>
            <a:r>
              <a:rPr lang="es-ES" sz="2000" b="1" i="1" dirty="0" smtClean="0">
                <a:solidFill>
                  <a:schemeClr val="bg1"/>
                </a:solidFill>
              </a:rPr>
              <a:t>, </a:t>
            </a:r>
            <a:r>
              <a:rPr lang="es-ES" sz="2000" b="1" i="1" dirty="0" err="1" smtClean="0">
                <a:solidFill>
                  <a:schemeClr val="bg1"/>
                </a:solidFill>
              </a:rPr>
              <a:t>aun+que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6" name="5 Cerrar llave"/>
          <p:cNvSpPr/>
          <p:nvPr/>
        </p:nvSpPr>
        <p:spPr>
          <a:xfrm>
            <a:off x="2339752" y="755220"/>
            <a:ext cx="1080120" cy="2961812"/>
          </a:xfrm>
          <a:prstGeom prst="rightBrac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198480" y="4077072"/>
            <a:ext cx="8855916" cy="2556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                                   PREFIJO + LEXEMA +SUFIJO</a:t>
            </a:r>
          </a:p>
          <a:p>
            <a:r>
              <a:rPr lang="es-ES" sz="2400" b="1" dirty="0" smtClean="0">
                <a:solidFill>
                  <a:srgbClr val="FF0000"/>
                </a:solidFill>
              </a:rPr>
              <a:t>                                   </a:t>
            </a:r>
            <a:r>
              <a:rPr lang="es-ES" sz="2000" b="1" i="1" dirty="0" smtClean="0">
                <a:solidFill>
                  <a:schemeClr val="bg1"/>
                </a:solidFill>
              </a:rPr>
              <a:t>a- </a:t>
            </a:r>
            <a:r>
              <a:rPr lang="es-ES" sz="2000" b="1" i="1" dirty="0" err="1" smtClean="0">
                <a:solidFill>
                  <a:schemeClr val="bg1"/>
                </a:solidFill>
              </a:rPr>
              <a:t>terr</a:t>
            </a:r>
            <a:r>
              <a:rPr lang="es-ES" sz="2000" b="1" i="1" dirty="0" smtClean="0">
                <a:solidFill>
                  <a:schemeClr val="bg1"/>
                </a:solidFill>
              </a:rPr>
              <a:t>-</a:t>
            </a:r>
            <a:r>
              <a:rPr lang="es-ES" sz="2000" b="1" i="1" dirty="0" err="1" smtClean="0">
                <a:solidFill>
                  <a:schemeClr val="bg1"/>
                </a:solidFill>
              </a:rPr>
              <a:t>iz</a:t>
            </a:r>
            <a:r>
              <a:rPr lang="es-ES" sz="2000" b="1" i="1" dirty="0" smtClean="0">
                <a:solidFill>
                  <a:schemeClr val="bg1"/>
                </a:solidFill>
              </a:rPr>
              <a:t>-aje, re-blande-</a:t>
            </a:r>
            <a:r>
              <a:rPr lang="es-ES" sz="2000" b="1" i="1" dirty="0" err="1" smtClean="0">
                <a:solidFill>
                  <a:schemeClr val="bg1"/>
                </a:solidFill>
              </a:rPr>
              <a:t>ecer</a:t>
            </a:r>
            <a:r>
              <a:rPr lang="es-ES" sz="2000" b="1" i="1" dirty="0" smtClean="0">
                <a:solidFill>
                  <a:schemeClr val="bg1"/>
                </a:solidFill>
              </a:rPr>
              <a:t>, des-</a:t>
            </a:r>
            <a:r>
              <a:rPr lang="es-ES" sz="2000" b="1" i="1" dirty="0" err="1" smtClean="0">
                <a:solidFill>
                  <a:schemeClr val="bg1"/>
                </a:solidFill>
              </a:rPr>
              <a:t>alm</a:t>
            </a:r>
            <a:r>
              <a:rPr lang="es-ES" sz="2000" b="1" i="1" dirty="0" smtClean="0">
                <a:solidFill>
                  <a:schemeClr val="bg1"/>
                </a:solidFill>
              </a:rPr>
              <a:t>-</a:t>
            </a:r>
            <a:r>
              <a:rPr lang="es-ES" sz="2000" b="1" i="1" dirty="0" err="1" smtClean="0">
                <a:solidFill>
                  <a:schemeClr val="bg1"/>
                </a:solidFill>
              </a:rPr>
              <a:t>ado</a:t>
            </a:r>
            <a:endParaRPr lang="es-ES" sz="2000" b="1" i="1" dirty="0" smtClean="0">
              <a:solidFill>
                <a:schemeClr val="bg1"/>
              </a:solidFill>
            </a:endParaRPr>
          </a:p>
          <a:p>
            <a:endParaRPr lang="es-ES" sz="2000" b="1" i="1" dirty="0" smtClean="0">
              <a:solidFill>
                <a:schemeClr val="bg1"/>
              </a:solidFill>
            </a:endParaRPr>
          </a:p>
          <a:p>
            <a:r>
              <a:rPr lang="es-ES" sz="2400" b="1" dirty="0" smtClean="0">
                <a:solidFill>
                  <a:srgbClr val="FF0000"/>
                </a:solidFill>
              </a:rPr>
              <a:t>PARASINTÉTICAS       LEXEMA + LEXEMA +SUFIJO</a:t>
            </a:r>
          </a:p>
          <a:p>
            <a:r>
              <a:rPr lang="es-ES" sz="2400" b="1" dirty="0">
                <a:solidFill>
                  <a:srgbClr val="FF0000"/>
                </a:solidFill>
              </a:rPr>
              <a:t> </a:t>
            </a:r>
            <a:r>
              <a:rPr lang="es-ES" sz="2400" b="1" dirty="0" smtClean="0">
                <a:solidFill>
                  <a:srgbClr val="FF0000"/>
                </a:solidFill>
              </a:rPr>
              <a:t>                                   </a:t>
            </a:r>
            <a:r>
              <a:rPr lang="es-ES" sz="2000" b="1" i="1" dirty="0" smtClean="0">
                <a:solidFill>
                  <a:schemeClr val="bg1"/>
                </a:solidFill>
              </a:rPr>
              <a:t>siete-mes-</a:t>
            </a:r>
            <a:r>
              <a:rPr lang="es-ES" sz="2000" b="1" i="1" dirty="0" err="1" smtClean="0">
                <a:solidFill>
                  <a:schemeClr val="bg1"/>
                </a:solidFill>
              </a:rPr>
              <a:t>ino</a:t>
            </a:r>
            <a:r>
              <a:rPr lang="es-ES" sz="2000" b="1" i="1" dirty="0" smtClean="0">
                <a:solidFill>
                  <a:schemeClr val="bg1"/>
                </a:solidFill>
              </a:rPr>
              <a:t>, veinte-</a:t>
            </a:r>
            <a:r>
              <a:rPr lang="es-ES" sz="2000" b="1" i="1" dirty="0" err="1" smtClean="0">
                <a:solidFill>
                  <a:schemeClr val="bg1"/>
                </a:solidFill>
              </a:rPr>
              <a:t>añ</a:t>
            </a:r>
            <a:r>
              <a:rPr lang="es-ES" sz="2000" b="1" i="1" dirty="0" smtClean="0">
                <a:solidFill>
                  <a:schemeClr val="bg1"/>
                </a:solidFill>
              </a:rPr>
              <a:t>- ero, mil-</a:t>
            </a:r>
            <a:r>
              <a:rPr lang="es-ES" sz="2000" b="1" i="1" dirty="0" err="1" smtClean="0">
                <a:solidFill>
                  <a:schemeClr val="bg1"/>
                </a:solidFill>
              </a:rPr>
              <a:t>eur</a:t>
            </a:r>
            <a:r>
              <a:rPr lang="es-ES" sz="2000" b="1" i="1" dirty="0" smtClean="0">
                <a:solidFill>
                  <a:schemeClr val="bg1"/>
                </a:solidFill>
              </a:rPr>
              <a:t>-</a:t>
            </a:r>
            <a:r>
              <a:rPr lang="es-ES" sz="2000" b="1" i="1" dirty="0" err="1" smtClean="0">
                <a:solidFill>
                  <a:schemeClr val="bg1"/>
                </a:solidFill>
              </a:rPr>
              <a:t>ista</a:t>
            </a:r>
            <a:r>
              <a:rPr lang="es-ES" sz="2000" b="1" i="1" dirty="0" smtClean="0">
                <a:solidFill>
                  <a:schemeClr val="bg1"/>
                </a:solidFill>
              </a:rPr>
              <a:t>.</a:t>
            </a:r>
            <a:r>
              <a:rPr lang="es-ES" sz="2400" b="1" dirty="0" smtClean="0">
                <a:solidFill>
                  <a:srgbClr val="FF0000"/>
                </a:solidFill>
              </a:rPr>
              <a:t>             </a:t>
            </a:r>
            <a:endParaRPr lang="es-ES" sz="24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119" y="4202942"/>
            <a:ext cx="1096963" cy="2304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242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b="1" smtClean="0">
                <a:solidFill>
                  <a:schemeClr val="bg1"/>
                </a:solidFill>
              </a:rPr>
              <a:t>11</a:t>
            </a:fld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66517" y="215062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2"/>
                </a:solidFill>
              </a:rPr>
              <a:t>Familias de palabras</a:t>
            </a:r>
            <a:endParaRPr lang="es-ES" sz="2800" b="1" dirty="0">
              <a:solidFill>
                <a:schemeClr val="bg2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907704" y="760311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2"/>
                </a:solidFill>
              </a:rPr>
              <a:t>Conjuntos de palabras con el mismo lexema al que se les añade distintos morfemas </a:t>
            </a:r>
            <a:endParaRPr lang="es-ES" b="1" dirty="0">
              <a:solidFill>
                <a:schemeClr val="bg2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20" y="160984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2"/>
                </a:solidFill>
              </a:rPr>
              <a:t> CAS-</a:t>
            </a:r>
            <a:endParaRPr lang="es-ES" sz="2800" b="1" dirty="0">
              <a:solidFill>
                <a:schemeClr val="bg2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795620" y="1673984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rgbClr val="FF0000"/>
                </a:solidFill>
              </a:rPr>
              <a:t>Casa, casita, caserón, casero, caserío, 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51520" y="270892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</a:rPr>
              <a:t>FLOR-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09370" y="2817696"/>
            <a:ext cx="6263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rgbClr val="FF0000"/>
                </a:solidFill>
              </a:rPr>
              <a:t>Flor, florista, florero, floreado, florecer, aflorar…</a:t>
            </a:r>
            <a:endParaRPr lang="es-ES" sz="2000" b="1" dirty="0">
              <a:solidFill>
                <a:srgbClr val="FF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520" y="386104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</a:rPr>
              <a:t>CAFÉ-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979712" y="3861048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Café, cafelito, cafetera, cafetal, descafeinado… 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1520" y="5013176"/>
            <a:ext cx="1657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</a:rPr>
              <a:t>DORM-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123728" y="5013176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Dormir, dormilón, duermevela, adormecer, durmiente</a:t>
            </a:r>
            <a:endParaRPr lang="es-E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55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2</a:t>
            </a:fld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764704"/>
            <a:ext cx="7602537" cy="5904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769938" y="310386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s-ES" b="1" dirty="0" smtClean="0">
                <a:solidFill>
                  <a:schemeClr val="bg1"/>
                </a:solidFill>
                <a:latin typeface="Lucida Sans" pitchFamily="34" charset="0"/>
              </a:rPr>
              <a:t>Lexemas: raíz de la palabra. </a:t>
            </a:r>
            <a:r>
              <a:rPr lang="es-ES" b="1" dirty="0">
                <a:solidFill>
                  <a:schemeClr val="bg1"/>
                </a:solidFill>
                <a:latin typeface="Lucida Sans" pitchFamily="34" charset="0"/>
              </a:rPr>
              <a:t> </a:t>
            </a:r>
            <a:r>
              <a:rPr lang="es-ES" b="1" dirty="0" smtClean="0">
                <a:solidFill>
                  <a:schemeClr val="bg1"/>
                </a:solidFill>
                <a:latin typeface="Lucida Sans" pitchFamily="34" charset="0"/>
              </a:rPr>
              <a:t>Significado del diccionario</a:t>
            </a:r>
            <a:r>
              <a:rPr lang="es-ES" sz="2400" dirty="0" smtClean="0"/>
              <a:t>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52098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683568" y="63401"/>
            <a:ext cx="7026275" cy="601662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PALABRA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37583" y="620688"/>
            <a:ext cx="5400600" cy="584775"/>
          </a:xfrm>
          <a:prstGeom prst="rect">
            <a:avLst/>
          </a:prstGeom>
          <a:gradFill>
            <a:gsLst>
              <a:gs pos="2000">
                <a:srgbClr val="FFC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s-ES" dirty="0" smtClean="0"/>
              <a:t>         </a:t>
            </a:r>
            <a:r>
              <a:rPr lang="es-ES" sz="3200" b="1" dirty="0" smtClean="0">
                <a:solidFill>
                  <a:srgbClr val="FF0000"/>
                </a:solidFill>
              </a:rPr>
              <a:t>LEXEMA + MORFEMAS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141" y="2327326"/>
            <a:ext cx="4229224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00B050"/>
                </a:solidFill>
              </a:rPr>
              <a:t>MORFEMAS DERIVATIVOS </a:t>
            </a:r>
            <a:endParaRPr lang="es-ES" sz="2400" b="1" dirty="0">
              <a:solidFill>
                <a:srgbClr val="00B05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292080" y="2360807"/>
            <a:ext cx="3367697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0070C0"/>
                </a:solidFill>
              </a:rPr>
              <a:t>MORFEMAS FLEXIVOS</a:t>
            </a:r>
            <a:endParaRPr lang="es-ES" sz="2400" b="1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26814" y="3789040"/>
            <a:ext cx="2628000" cy="224676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00B050"/>
                </a:solidFill>
              </a:rPr>
              <a:t>PREFIJO</a:t>
            </a:r>
          </a:p>
          <a:p>
            <a:endParaRPr lang="es-ES" sz="2000" b="1" dirty="0" smtClean="0">
              <a:solidFill>
                <a:srgbClr val="00B050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00B050"/>
                </a:solidFill>
              </a:rPr>
              <a:t>INFIJO </a:t>
            </a:r>
            <a:r>
              <a:rPr lang="es-ES" sz="2000" b="1" dirty="0">
                <a:solidFill>
                  <a:srgbClr val="00B050"/>
                </a:solidFill>
              </a:rPr>
              <a:t>(</a:t>
            </a:r>
            <a:r>
              <a:rPr lang="es-ES" sz="2000" b="1" dirty="0" smtClean="0">
                <a:solidFill>
                  <a:srgbClr val="00B050"/>
                </a:solidFill>
              </a:rPr>
              <a:t>INTERFIJO)</a:t>
            </a:r>
          </a:p>
          <a:p>
            <a:endParaRPr lang="es-ES" sz="2000" b="1" dirty="0" smtClean="0">
              <a:solidFill>
                <a:srgbClr val="00B050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s-ES" sz="2000" b="1" dirty="0" smtClean="0">
                <a:solidFill>
                  <a:srgbClr val="00B050"/>
                </a:solidFill>
                <a:latin typeface="+mj-lt"/>
              </a:rPr>
              <a:t>SUFIJO</a:t>
            </a:r>
            <a:endParaRPr lang="es-ES" sz="2000" b="1" dirty="0">
              <a:solidFill>
                <a:srgbClr val="00B050"/>
              </a:solidFill>
              <a:latin typeface="+mj-lt"/>
            </a:endParaRPr>
          </a:p>
          <a:p>
            <a:endParaRPr lang="es-ES" sz="2000" b="1" dirty="0">
              <a:solidFill>
                <a:srgbClr val="92D05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008264" y="3896761"/>
            <a:ext cx="2651513" cy="23083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s-ES" b="1" dirty="0" smtClean="0">
                <a:solidFill>
                  <a:srgbClr val="0070C0"/>
                </a:solidFill>
              </a:rPr>
              <a:t>GÉNERO Y NÚMERO</a:t>
            </a:r>
          </a:p>
          <a:p>
            <a:endParaRPr lang="es-ES" b="1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s-ES" dirty="0">
              <a:solidFill>
                <a:srgbClr val="0070C0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s-ES" b="1" dirty="0" smtClean="0">
                <a:solidFill>
                  <a:srgbClr val="0070C0"/>
                </a:solidFill>
              </a:rPr>
              <a:t>DESINENCIAS VERBALES</a:t>
            </a:r>
          </a:p>
          <a:p>
            <a:pPr marL="285750" indent="-285750">
              <a:buFont typeface="Wingdings" pitchFamily="2" charset="2"/>
              <a:buChar char="q"/>
            </a:pPr>
            <a:endParaRPr lang="es-ES" b="1" dirty="0">
              <a:solidFill>
                <a:srgbClr val="FF0000"/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endParaRPr lang="es-ES" b="1" dirty="0" smtClean="0">
              <a:solidFill>
                <a:srgbClr val="FF0000"/>
              </a:solidFill>
            </a:endParaRPr>
          </a:p>
          <a:p>
            <a:endParaRPr lang="es-ES" b="1" dirty="0">
              <a:solidFill>
                <a:srgbClr val="FF0000"/>
              </a:solidFill>
            </a:endParaRPr>
          </a:p>
        </p:txBody>
      </p:sp>
      <p:cxnSp>
        <p:nvCxnSpPr>
          <p:cNvPr id="12" name="11 Conector recto de flecha"/>
          <p:cNvCxnSpPr/>
          <p:nvPr/>
        </p:nvCxnSpPr>
        <p:spPr>
          <a:xfrm flipH="1">
            <a:off x="2717648" y="1918082"/>
            <a:ext cx="1674332" cy="43079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4391980" y="1918082"/>
            <a:ext cx="1332148" cy="43079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stCxn id="5" idx="2"/>
          </p:cNvCxnSpPr>
          <p:nvPr/>
        </p:nvCxnSpPr>
        <p:spPr>
          <a:xfrm>
            <a:off x="2437753" y="2788991"/>
            <a:ext cx="0" cy="6904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stCxn id="7" idx="2"/>
          </p:cNvCxnSpPr>
          <p:nvPr/>
        </p:nvCxnSpPr>
        <p:spPr>
          <a:xfrm flipH="1">
            <a:off x="6975928" y="2822472"/>
            <a:ext cx="1" cy="7981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H="1">
            <a:off x="-1548680" y="2465884"/>
            <a:ext cx="1368152" cy="755679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4751047" y="1918082"/>
            <a:ext cx="0" cy="575380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>
            <a:off x="2240814" y="2845563"/>
            <a:ext cx="0" cy="943477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7" idx="2"/>
          </p:cNvCxnSpPr>
          <p:nvPr/>
        </p:nvCxnSpPr>
        <p:spPr>
          <a:xfrm>
            <a:off x="6975929" y="2822472"/>
            <a:ext cx="24052" cy="1182012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CuadroTexto"/>
          <p:cNvSpPr txBox="1"/>
          <p:nvPr/>
        </p:nvSpPr>
        <p:spPr>
          <a:xfrm>
            <a:off x="2843808" y="1271751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DEPENDIENTES </a:t>
            </a:r>
          </a:p>
          <a:p>
            <a:pPr algn="ctr"/>
            <a:r>
              <a:rPr lang="es-ES" b="1" dirty="0" smtClean="0">
                <a:solidFill>
                  <a:schemeClr val="bg1"/>
                </a:solidFill>
              </a:rPr>
              <a:t>(se unen al lexema)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52" name="5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b="1" smtClean="0">
                <a:solidFill>
                  <a:schemeClr val="bg1"/>
                </a:solidFill>
              </a:rPr>
              <a:t>3</a:t>
            </a:fld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8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 animBg="1"/>
      <p:bldP spid="8" grpId="0" animBg="1"/>
      <p:bldP spid="10" grpId="0" animBg="1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11760" y="116632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solidFill>
                  <a:srgbClr val="FF0000"/>
                </a:solidFill>
              </a:rPr>
              <a:t>LEXEMAS</a:t>
            </a:r>
          </a:p>
          <a:p>
            <a:pPr algn="ctr"/>
            <a:r>
              <a:rPr lang="es-ES" sz="1200" b="1" dirty="0" smtClean="0">
                <a:solidFill>
                  <a:schemeClr val="bg1"/>
                </a:solidFill>
              </a:rPr>
              <a:t>RAÍZ DE LA PALABRA, APORTAN EL SIGNIFICADO LÉXICO. ES LA PARTE QUE SE REPITE  AL CREAR NUEVAS PALABRAS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" name="2 Elipse"/>
          <p:cNvSpPr/>
          <p:nvPr/>
        </p:nvSpPr>
        <p:spPr>
          <a:xfrm>
            <a:off x="611560" y="1040516"/>
            <a:ext cx="2232248" cy="2088232"/>
          </a:xfrm>
          <a:prstGeom prst="ellipse">
            <a:avLst/>
          </a:prstGeom>
          <a:solidFill>
            <a:srgbClr val="FFC000">
              <a:alpha val="80000"/>
            </a:srgbClr>
          </a:solidFill>
          <a:ln w="28575"/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rgbClr val="FF0000"/>
                </a:solidFill>
              </a:rPr>
              <a:t>PERR-</a:t>
            </a:r>
          </a:p>
          <a:p>
            <a:pPr algn="ctr"/>
            <a:r>
              <a:rPr lang="es-ES" sz="2000" b="1" dirty="0" smtClean="0">
                <a:solidFill>
                  <a:schemeClr val="bg1"/>
                </a:solidFill>
              </a:rPr>
              <a:t>Raíz de la palabra</a:t>
            </a:r>
            <a:endParaRPr lang="es-ES" sz="2000" b="1" dirty="0">
              <a:solidFill>
                <a:schemeClr val="bg1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6225271" y="1040516"/>
            <a:ext cx="2232248" cy="2088232"/>
          </a:xfrm>
          <a:prstGeom prst="ellipse">
            <a:avLst/>
          </a:prstGeom>
          <a:solidFill>
            <a:srgbClr val="FFC000">
              <a:alpha val="80000"/>
            </a:srgbClr>
          </a:solidFill>
          <a:ln w="28575"/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MAR-</a:t>
            </a:r>
          </a:p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CABALL-</a:t>
            </a:r>
          </a:p>
          <a:p>
            <a:pPr algn="ctr"/>
            <a:r>
              <a:rPr lang="es-ES" sz="2000" b="1" dirty="0" smtClean="0">
                <a:solidFill>
                  <a:srgbClr val="FF0000"/>
                </a:solidFill>
              </a:rPr>
              <a:t>SON-</a:t>
            </a:r>
            <a:endParaRPr lang="es-ES" sz="2800" b="1" dirty="0" smtClean="0">
              <a:solidFill>
                <a:srgbClr val="FF000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159193" y="1546023"/>
            <a:ext cx="28083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2"/>
                </a:solidFill>
              </a:rPr>
              <a:t>AÑADIMOS</a:t>
            </a:r>
          </a:p>
          <a:p>
            <a:pPr algn="ctr"/>
            <a:r>
              <a:rPr lang="es-ES" sz="3200" b="1" dirty="0" smtClean="0">
                <a:solidFill>
                  <a:schemeClr val="bg2"/>
                </a:solidFill>
              </a:rPr>
              <a:t>MORFEMAS</a:t>
            </a:r>
            <a:endParaRPr lang="es-ES" sz="3200" b="1" dirty="0">
              <a:solidFill>
                <a:schemeClr val="bg2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23911" y="3408763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0070C0"/>
                </a:solidFill>
              </a:rPr>
              <a:t>DERIVATIVOS</a:t>
            </a:r>
            <a:endParaRPr lang="es-ES" b="1" dirty="0">
              <a:solidFill>
                <a:srgbClr val="0070C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319972" y="3408763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00B050"/>
                </a:solidFill>
              </a:rPr>
              <a:t>FLEXIVOS</a:t>
            </a:r>
            <a:endParaRPr lang="es-ES" sz="2000" b="1" dirty="0">
              <a:solidFill>
                <a:srgbClr val="00B05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4077072"/>
            <a:ext cx="44644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PERR –</a:t>
            </a:r>
            <a:r>
              <a:rPr lang="es-ES" sz="2400" b="1" dirty="0" smtClean="0">
                <a:solidFill>
                  <a:srgbClr val="0070C0"/>
                </a:solidFill>
              </a:rPr>
              <a:t>AZ-</a:t>
            </a:r>
            <a:r>
              <a:rPr lang="es-ES" sz="2400" b="1" dirty="0" smtClean="0">
                <a:solidFill>
                  <a:srgbClr val="00B050"/>
                </a:solidFill>
              </a:rPr>
              <a:t>O</a:t>
            </a:r>
          </a:p>
          <a:p>
            <a:r>
              <a:rPr lang="es-ES" sz="2400" b="1" dirty="0" smtClean="0">
                <a:solidFill>
                  <a:srgbClr val="0070C0"/>
                </a:solidFill>
              </a:rPr>
              <a:t>                               </a:t>
            </a:r>
            <a:r>
              <a:rPr lang="es-ES" sz="2400" b="1" dirty="0" smtClean="0">
                <a:solidFill>
                  <a:srgbClr val="FF0000"/>
                </a:solidFill>
              </a:rPr>
              <a:t>PERR</a:t>
            </a:r>
            <a:r>
              <a:rPr lang="es-ES" sz="2400" b="1" dirty="0" smtClean="0">
                <a:solidFill>
                  <a:srgbClr val="0070C0"/>
                </a:solidFill>
              </a:rPr>
              <a:t>-</a:t>
            </a:r>
            <a:r>
              <a:rPr lang="es-ES" sz="2400" b="1" dirty="0" smtClean="0">
                <a:solidFill>
                  <a:srgbClr val="00B050"/>
                </a:solidFill>
              </a:rPr>
              <a:t>O /A</a:t>
            </a:r>
          </a:p>
          <a:p>
            <a:r>
              <a:rPr lang="es-ES" sz="2400" dirty="0"/>
              <a:t> </a:t>
            </a:r>
            <a:r>
              <a:rPr lang="es-ES" sz="2400" dirty="0" smtClean="0"/>
              <a:t>          </a:t>
            </a:r>
            <a:r>
              <a:rPr lang="es-ES" sz="2400" b="1" dirty="0" smtClean="0">
                <a:solidFill>
                  <a:srgbClr val="FF0000"/>
                </a:solidFill>
              </a:rPr>
              <a:t>PERR-</a:t>
            </a:r>
            <a:r>
              <a:rPr lang="es-ES" sz="2400" dirty="0" smtClean="0"/>
              <a:t> </a:t>
            </a:r>
            <a:r>
              <a:rPr lang="es-ES" sz="2400" b="1" dirty="0" smtClean="0">
                <a:solidFill>
                  <a:srgbClr val="00B0F0"/>
                </a:solidFill>
              </a:rPr>
              <a:t>ERA</a:t>
            </a:r>
          </a:p>
          <a:p>
            <a:endParaRPr lang="es-ES" sz="2400" b="1" dirty="0" smtClean="0">
              <a:solidFill>
                <a:srgbClr val="00B0F0"/>
              </a:solidFill>
            </a:endParaRPr>
          </a:p>
          <a:p>
            <a:r>
              <a:rPr lang="es-ES" sz="2400" dirty="0"/>
              <a:t> </a:t>
            </a:r>
            <a:r>
              <a:rPr lang="es-ES" sz="2400" dirty="0" smtClean="0"/>
              <a:t> </a:t>
            </a:r>
            <a:r>
              <a:rPr lang="es-ES" sz="2400" b="1" dirty="0" smtClean="0">
                <a:solidFill>
                  <a:srgbClr val="FF0000"/>
                </a:solidFill>
              </a:rPr>
              <a:t>PERR-</a:t>
            </a:r>
            <a:r>
              <a:rPr lang="es-ES" sz="2400" b="1" dirty="0" smtClean="0">
                <a:solidFill>
                  <a:srgbClr val="00B0F0"/>
                </a:solidFill>
              </a:rPr>
              <a:t>ERÍA </a:t>
            </a:r>
          </a:p>
          <a:p>
            <a:r>
              <a:rPr lang="es-ES" sz="2400" dirty="0"/>
              <a:t> </a:t>
            </a:r>
            <a:r>
              <a:rPr lang="es-ES" sz="2400" dirty="0" smtClean="0"/>
              <a:t>                 </a:t>
            </a:r>
            <a:r>
              <a:rPr lang="es-ES" sz="2400" b="1" dirty="0" smtClean="0">
                <a:solidFill>
                  <a:srgbClr val="0070C0"/>
                </a:solidFill>
              </a:rPr>
              <a:t>EM-</a:t>
            </a:r>
            <a:r>
              <a:rPr lang="es-ES" sz="2400" b="1" dirty="0" smtClean="0">
                <a:solidFill>
                  <a:srgbClr val="FF0000"/>
                </a:solidFill>
              </a:rPr>
              <a:t>PERR</a:t>
            </a:r>
            <a:r>
              <a:rPr lang="es-ES" sz="2400" dirty="0" smtClean="0"/>
              <a:t> –</a:t>
            </a:r>
            <a:r>
              <a:rPr lang="es-ES" sz="2400" b="1" dirty="0" smtClean="0">
                <a:solidFill>
                  <a:srgbClr val="0070C0"/>
                </a:solidFill>
              </a:rPr>
              <a:t>AR</a:t>
            </a:r>
            <a:r>
              <a:rPr lang="es-ES" sz="2400" dirty="0" smtClean="0"/>
              <a:t>-</a:t>
            </a:r>
            <a:r>
              <a:rPr lang="es-ES" sz="2400" b="1" dirty="0" smtClean="0">
                <a:solidFill>
                  <a:srgbClr val="0070C0"/>
                </a:solidFill>
              </a:rPr>
              <a:t>SE</a:t>
            </a:r>
          </a:p>
          <a:p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508104" y="3933056"/>
            <a:ext cx="31654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              </a:t>
            </a:r>
            <a:r>
              <a:rPr lang="es-ES" b="1" dirty="0" smtClean="0">
                <a:solidFill>
                  <a:srgbClr val="FF0000"/>
                </a:solidFill>
              </a:rPr>
              <a:t>MAR-</a:t>
            </a:r>
            <a:r>
              <a:rPr lang="es-ES" b="1" dirty="0" smtClean="0">
                <a:solidFill>
                  <a:srgbClr val="0070C0"/>
                </a:solidFill>
              </a:rPr>
              <a:t>IN-ER</a:t>
            </a:r>
            <a:r>
              <a:rPr lang="es-ES" dirty="0" smtClean="0">
                <a:solidFill>
                  <a:srgbClr val="00B050"/>
                </a:solidFill>
              </a:rPr>
              <a:t>-</a:t>
            </a:r>
            <a:r>
              <a:rPr lang="es-ES" b="1" dirty="0" smtClean="0">
                <a:solidFill>
                  <a:srgbClr val="00B050"/>
                </a:solidFill>
              </a:rPr>
              <a:t>O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MAR</a:t>
            </a:r>
            <a:r>
              <a:rPr lang="es-ES" dirty="0" smtClean="0"/>
              <a:t>-</a:t>
            </a:r>
            <a:r>
              <a:rPr lang="es-ES" b="1" dirty="0" smtClean="0">
                <a:solidFill>
                  <a:srgbClr val="0070C0"/>
                </a:solidFill>
              </a:rPr>
              <a:t>IT-IM-</a:t>
            </a:r>
            <a:r>
              <a:rPr lang="es-ES" b="1" dirty="0" smtClean="0">
                <a:solidFill>
                  <a:srgbClr val="00B050"/>
                </a:solidFill>
              </a:rPr>
              <a:t>O</a:t>
            </a:r>
          </a:p>
          <a:p>
            <a:endParaRPr lang="es-ES" dirty="0"/>
          </a:p>
          <a:p>
            <a:r>
              <a:rPr lang="es-ES" dirty="0" smtClean="0"/>
              <a:t>                </a:t>
            </a:r>
            <a:r>
              <a:rPr lang="es-ES" b="1" dirty="0" smtClean="0">
                <a:solidFill>
                  <a:srgbClr val="FF0000"/>
                </a:solidFill>
              </a:rPr>
              <a:t>CABALL-</a:t>
            </a:r>
            <a:r>
              <a:rPr lang="es-ES" b="1" dirty="0" smtClean="0">
                <a:solidFill>
                  <a:srgbClr val="0070C0"/>
                </a:solidFill>
              </a:rPr>
              <a:t>ER</a:t>
            </a:r>
            <a:r>
              <a:rPr lang="es-ES" dirty="0" smtClean="0">
                <a:solidFill>
                  <a:srgbClr val="00B050"/>
                </a:solidFill>
              </a:rPr>
              <a:t>-</a:t>
            </a:r>
            <a:r>
              <a:rPr lang="es-ES" b="1" dirty="0" smtClean="0">
                <a:solidFill>
                  <a:srgbClr val="00B050"/>
                </a:solidFill>
              </a:rPr>
              <a:t>O</a:t>
            </a:r>
          </a:p>
          <a:p>
            <a:r>
              <a:rPr lang="es-ES" b="1" dirty="0" smtClean="0">
                <a:solidFill>
                  <a:srgbClr val="FF0000"/>
                </a:solidFill>
              </a:rPr>
              <a:t>CABALL</a:t>
            </a:r>
            <a:r>
              <a:rPr lang="es-ES" b="1" dirty="0" smtClean="0">
                <a:solidFill>
                  <a:srgbClr val="00B050"/>
                </a:solidFill>
              </a:rPr>
              <a:t>-</a:t>
            </a:r>
            <a:r>
              <a:rPr lang="es-ES" b="1" dirty="0" smtClean="0">
                <a:solidFill>
                  <a:srgbClr val="0070C0"/>
                </a:solidFill>
              </a:rPr>
              <a:t>ER</a:t>
            </a:r>
            <a:r>
              <a:rPr lang="es-ES" dirty="0" smtClean="0">
                <a:solidFill>
                  <a:srgbClr val="0070C0"/>
                </a:solidFill>
              </a:rPr>
              <a:t>-</a:t>
            </a:r>
            <a:r>
              <a:rPr lang="es-ES" b="1" dirty="0" smtClean="0">
                <a:solidFill>
                  <a:srgbClr val="0070C0"/>
                </a:solidFill>
              </a:rPr>
              <a:t>IZA</a:t>
            </a:r>
          </a:p>
          <a:p>
            <a:endParaRPr lang="es-ES" dirty="0"/>
          </a:p>
          <a:p>
            <a:r>
              <a:rPr lang="es-ES" b="1" dirty="0" smtClean="0">
                <a:solidFill>
                  <a:srgbClr val="FF0000"/>
                </a:solidFill>
              </a:rPr>
              <a:t>SON</a:t>
            </a:r>
            <a:r>
              <a:rPr lang="es-ES" b="1" dirty="0" smtClean="0">
                <a:solidFill>
                  <a:srgbClr val="00B0F0"/>
                </a:solidFill>
              </a:rPr>
              <a:t>-IDO</a:t>
            </a:r>
          </a:p>
          <a:p>
            <a:r>
              <a:rPr lang="es-ES" b="1" dirty="0" smtClean="0">
                <a:solidFill>
                  <a:srgbClr val="00B0F0"/>
                </a:solidFill>
              </a:rPr>
              <a:t>RE-</a:t>
            </a:r>
            <a:r>
              <a:rPr lang="es-ES" b="1" dirty="0" smtClean="0">
                <a:solidFill>
                  <a:srgbClr val="FF0000"/>
                </a:solidFill>
              </a:rPr>
              <a:t>SON</a:t>
            </a:r>
            <a:r>
              <a:rPr lang="es-ES" dirty="0" smtClean="0"/>
              <a:t>-</a:t>
            </a:r>
            <a:r>
              <a:rPr lang="es-ES" b="1" dirty="0" smtClean="0">
                <a:solidFill>
                  <a:srgbClr val="00B0F0"/>
                </a:solidFill>
              </a:rPr>
              <a:t>AR</a:t>
            </a:r>
          </a:p>
          <a:p>
            <a:r>
              <a:rPr lang="es-ES" dirty="0" smtClean="0"/>
              <a:t>               </a:t>
            </a:r>
            <a:r>
              <a:rPr lang="es-ES" b="1" dirty="0" smtClean="0">
                <a:solidFill>
                  <a:srgbClr val="0070C0"/>
                </a:solidFill>
              </a:rPr>
              <a:t>SUPER-</a:t>
            </a:r>
            <a:r>
              <a:rPr lang="es-ES" b="1" dirty="0" smtClean="0">
                <a:solidFill>
                  <a:srgbClr val="FF0000"/>
                </a:solidFill>
              </a:rPr>
              <a:t>SON-</a:t>
            </a:r>
            <a:r>
              <a:rPr lang="es-ES" b="1" dirty="0" smtClean="0">
                <a:solidFill>
                  <a:srgbClr val="0070C0"/>
                </a:solidFill>
              </a:rPr>
              <a:t>IC</a:t>
            </a:r>
            <a:r>
              <a:rPr lang="es-ES" dirty="0" smtClean="0"/>
              <a:t>-</a:t>
            </a:r>
            <a:r>
              <a:rPr lang="es-ES" b="1" dirty="0" smtClean="0">
                <a:solidFill>
                  <a:srgbClr val="00B050"/>
                </a:solidFill>
              </a:rPr>
              <a:t>O</a:t>
            </a:r>
            <a:endParaRPr lang="es-ES" b="1" dirty="0">
              <a:solidFill>
                <a:srgbClr val="00B050"/>
              </a:solidFill>
            </a:endParaRPr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b="1" smtClean="0">
                <a:solidFill>
                  <a:schemeClr val="bg1"/>
                </a:solidFill>
              </a:rPr>
              <a:t>4</a:t>
            </a:fld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07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/>
      <p:bldP spid="7" grpId="0"/>
      <p:bldP spid="8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07704" y="200055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2"/>
                </a:solidFill>
              </a:rPr>
              <a:t>MORFEMAS  DERIVATIVOS</a:t>
            </a:r>
            <a:endParaRPr lang="es-ES" sz="3200" b="1" dirty="0">
              <a:solidFill>
                <a:schemeClr val="bg2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907704" y="784830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SE UTILIZAN PARA FORMAR NUEVAS PALABRAS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1495968"/>
            <a:ext cx="3744416" cy="919401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0070C0"/>
                </a:solidFill>
              </a:rPr>
              <a:t>PREFIJOS: SE COLOCAN DELANTE DEL LEXEMA</a:t>
            </a:r>
            <a:endParaRPr lang="es-ES" sz="2400" b="1" dirty="0">
              <a:solidFill>
                <a:srgbClr val="0070C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293390" y="1355503"/>
            <a:ext cx="2807002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0070C0"/>
                </a:solidFill>
              </a:rPr>
              <a:t>DES-</a:t>
            </a:r>
            <a:r>
              <a:rPr lang="es-ES" dirty="0" smtClean="0"/>
              <a:t>   </a:t>
            </a:r>
            <a:r>
              <a:rPr lang="es-ES" b="1" dirty="0" smtClean="0">
                <a:solidFill>
                  <a:schemeClr val="bg1"/>
                </a:solidFill>
              </a:rPr>
              <a:t>CORCHAR</a:t>
            </a:r>
          </a:p>
          <a:p>
            <a:r>
              <a:rPr lang="es-ES" b="1" dirty="0" smtClean="0">
                <a:solidFill>
                  <a:srgbClr val="0070C0"/>
                </a:solidFill>
              </a:rPr>
              <a:t>SUB-   </a:t>
            </a:r>
            <a:r>
              <a:rPr lang="es-ES" b="1" dirty="0" smtClean="0">
                <a:solidFill>
                  <a:schemeClr val="bg1"/>
                </a:solidFill>
              </a:rPr>
              <a:t>TERRÁNEO</a:t>
            </a:r>
          </a:p>
          <a:p>
            <a:r>
              <a:rPr lang="es-ES" b="1" dirty="0" smtClean="0">
                <a:solidFill>
                  <a:srgbClr val="0070C0"/>
                </a:solidFill>
              </a:rPr>
              <a:t>IN-      </a:t>
            </a:r>
            <a:r>
              <a:rPr lang="es-ES" b="1" dirty="0" smtClean="0">
                <a:solidFill>
                  <a:schemeClr val="bg1"/>
                </a:solidFill>
              </a:rPr>
              <a:t>MORAL</a:t>
            </a:r>
          </a:p>
          <a:p>
            <a:r>
              <a:rPr lang="es-ES" b="1" dirty="0" smtClean="0">
                <a:solidFill>
                  <a:srgbClr val="0070C0"/>
                </a:solidFill>
              </a:rPr>
              <a:t>BI-</a:t>
            </a:r>
            <a:r>
              <a:rPr lang="es-ES" dirty="0" smtClean="0"/>
              <a:t>       </a:t>
            </a:r>
            <a:r>
              <a:rPr lang="es-ES" b="1" dirty="0" smtClean="0">
                <a:solidFill>
                  <a:schemeClr val="bg1"/>
                </a:solidFill>
              </a:rPr>
              <a:t>SÍLABO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23528" y="3100318"/>
            <a:ext cx="4536504" cy="919401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00B050"/>
                </a:solidFill>
              </a:rPr>
              <a:t>INFIJOS:  ENTRE EL LEXEMA Y EL SUFIJO</a:t>
            </a:r>
            <a:endParaRPr lang="es-ES" sz="2400" b="1" dirty="0">
              <a:solidFill>
                <a:srgbClr val="00B05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97152"/>
            <a:ext cx="4536504" cy="1736646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SUFIJOS: DESPUÉS DEL LEXEMA O DEL INFIJO</a:t>
            </a:r>
          </a:p>
          <a:p>
            <a:r>
              <a:rPr lang="es-ES" sz="2400" b="1" dirty="0" smtClean="0">
                <a:solidFill>
                  <a:srgbClr val="FF0000"/>
                </a:solidFill>
              </a:rPr>
              <a:t>(</a:t>
            </a:r>
            <a:r>
              <a:rPr lang="es-ES" b="1" dirty="0" smtClean="0">
                <a:solidFill>
                  <a:srgbClr val="FF0000"/>
                </a:solidFill>
              </a:rPr>
              <a:t>ALGUNAS PALABRAS TIENEN MÁS DE UN SUFIJO)</a:t>
            </a:r>
            <a:r>
              <a:rPr lang="es-ES" sz="2400" b="1" dirty="0" smtClean="0">
                <a:solidFill>
                  <a:srgbClr val="FF0000"/>
                </a:solidFill>
              </a:rPr>
              <a:t> </a:t>
            </a:r>
            <a:endParaRPr lang="es-ES" sz="2400" b="1" dirty="0">
              <a:solidFill>
                <a:srgbClr val="FF0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148064" y="4961730"/>
            <a:ext cx="2952328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ATERRIZ- </a:t>
            </a:r>
            <a:r>
              <a:rPr lang="es-ES" b="1" dirty="0" smtClean="0">
                <a:solidFill>
                  <a:srgbClr val="FF0000"/>
                </a:solidFill>
              </a:rPr>
              <a:t>AJE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INVARI-</a:t>
            </a:r>
            <a:r>
              <a:rPr lang="es-ES" dirty="0" smtClean="0"/>
              <a:t>  </a:t>
            </a:r>
            <a:r>
              <a:rPr lang="es-ES" b="1" dirty="0" smtClean="0">
                <a:solidFill>
                  <a:srgbClr val="FF0000"/>
                </a:solidFill>
              </a:rPr>
              <a:t>ABLE-MENTE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SALUD </a:t>
            </a:r>
            <a:r>
              <a:rPr lang="es-ES" dirty="0" smtClean="0"/>
              <a:t> </a:t>
            </a:r>
            <a:r>
              <a:rPr lang="es-ES" b="1" dirty="0" smtClean="0">
                <a:solidFill>
                  <a:srgbClr val="FF0000"/>
                </a:solidFill>
              </a:rPr>
              <a:t>-ABLE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VEGET-</a:t>
            </a:r>
            <a:r>
              <a:rPr lang="es-ES" dirty="0" smtClean="0"/>
              <a:t> </a:t>
            </a:r>
            <a:r>
              <a:rPr lang="es-ES" b="1" dirty="0" smtClean="0">
                <a:solidFill>
                  <a:srgbClr val="FF0000"/>
                </a:solidFill>
              </a:rPr>
              <a:t>AL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MARAVILL-</a:t>
            </a:r>
            <a:r>
              <a:rPr lang="es-ES" dirty="0" smtClean="0"/>
              <a:t> </a:t>
            </a:r>
            <a:r>
              <a:rPr lang="es-ES" b="1" dirty="0" smtClean="0">
                <a:solidFill>
                  <a:srgbClr val="FF0000"/>
                </a:solidFill>
              </a:rPr>
              <a:t>OS </a:t>
            </a:r>
            <a:r>
              <a:rPr lang="es-ES" b="1" dirty="0" smtClean="0">
                <a:solidFill>
                  <a:schemeClr val="bg1"/>
                </a:solidFill>
              </a:rPr>
              <a:t>-O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292080" y="2930405"/>
            <a:ext cx="2808312" cy="154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GOT – </a:t>
            </a:r>
            <a:r>
              <a:rPr lang="es-ES" b="1" dirty="0" smtClean="0">
                <a:solidFill>
                  <a:srgbClr val="00B050"/>
                </a:solidFill>
              </a:rPr>
              <a:t>ER- </a:t>
            </a:r>
            <a:r>
              <a:rPr lang="es-ES" dirty="0" smtClean="0"/>
              <a:t> </a:t>
            </a:r>
            <a:r>
              <a:rPr lang="es-ES" b="1" dirty="0" smtClean="0">
                <a:solidFill>
                  <a:srgbClr val="FF0000"/>
                </a:solidFill>
              </a:rPr>
              <a:t>ÓN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PUEBL</a:t>
            </a:r>
            <a:r>
              <a:rPr lang="es-ES" dirty="0" smtClean="0"/>
              <a:t> </a:t>
            </a:r>
            <a:r>
              <a:rPr lang="es-ES" b="1" dirty="0" smtClean="0">
                <a:solidFill>
                  <a:srgbClr val="00B050"/>
                </a:solidFill>
              </a:rPr>
              <a:t>–EC-  </a:t>
            </a:r>
            <a:r>
              <a:rPr lang="es-ES" b="1" dirty="0" smtClean="0">
                <a:solidFill>
                  <a:srgbClr val="FF0000"/>
                </a:solidFill>
              </a:rPr>
              <a:t>ITO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FRI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00B050"/>
                </a:solidFill>
              </a:rPr>
              <a:t>–</a:t>
            </a:r>
            <a:r>
              <a:rPr lang="es-ES" b="1" dirty="0" smtClean="0">
                <a:solidFill>
                  <a:srgbClr val="00B050"/>
                </a:solidFill>
              </a:rPr>
              <a:t>AL </a:t>
            </a:r>
            <a:r>
              <a:rPr lang="es-ES" b="1" dirty="0" smtClean="0">
                <a:solidFill>
                  <a:srgbClr val="FF0000"/>
                </a:solidFill>
              </a:rPr>
              <a:t>–DAD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CAFÉ </a:t>
            </a:r>
            <a:r>
              <a:rPr lang="es-ES" b="1" dirty="0" smtClean="0">
                <a:solidFill>
                  <a:srgbClr val="00B050"/>
                </a:solidFill>
              </a:rPr>
              <a:t>–L- </a:t>
            </a:r>
            <a:r>
              <a:rPr lang="es-ES" b="1" dirty="0" smtClean="0">
                <a:solidFill>
                  <a:srgbClr val="FF0000"/>
                </a:solidFill>
              </a:rPr>
              <a:t>ITO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AZUQU </a:t>
            </a:r>
            <a:r>
              <a:rPr lang="es-ES" b="1" dirty="0" smtClean="0">
                <a:solidFill>
                  <a:srgbClr val="00B050"/>
                </a:solidFill>
              </a:rPr>
              <a:t>–IT-</a:t>
            </a:r>
            <a:r>
              <a:rPr lang="es-ES" b="1" dirty="0" smtClean="0">
                <a:solidFill>
                  <a:srgbClr val="FF0000"/>
                </a:solidFill>
              </a:rPr>
              <a:t>AR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b="1" smtClean="0">
                <a:solidFill>
                  <a:schemeClr val="bg1"/>
                </a:solidFill>
              </a:rPr>
              <a:t>5</a:t>
            </a:fld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81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6</a:t>
            </a:fld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179512" y="260648"/>
            <a:ext cx="88569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b="1" dirty="0" smtClean="0">
                <a:solidFill>
                  <a:schemeClr val="bg1"/>
                </a:solidFill>
              </a:rPr>
              <a:t>¿ESTAS PALABRAS TIENEN </a:t>
            </a:r>
            <a:r>
              <a:rPr lang="es-ES" sz="3000" b="1" dirty="0" smtClean="0">
                <a:solidFill>
                  <a:srgbClr val="00B050"/>
                </a:solidFill>
              </a:rPr>
              <a:t>UN INFIJO </a:t>
            </a:r>
            <a:r>
              <a:rPr lang="es-ES" sz="3000" b="1" dirty="0" smtClean="0">
                <a:solidFill>
                  <a:schemeClr val="bg1"/>
                </a:solidFill>
              </a:rPr>
              <a:t>Y UN </a:t>
            </a:r>
            <a:r>
              <a:rPr lang="es-ES" sz="3000" b="1" dirty="0" smtClean="0">
                <a:solidFill>
                  <a:srgbClr val="FF0000"/>
                </a:solidFill>
              </a:rPr>
              <a:t>SUFIJO</a:t>
            </a:r>
            <a:r>
              <a:rPr lang="es-ES" sz="3000" b="1" dirty="0" smtClean="0">
                <a:solidFill>
                  <a:schemeClr val="bg1"/>
                </a:solidFill>
              </a:rPr>
              <a:t> O DOS </a:t>
            </a:r>
            <a:r>
              <a:rPr lang="es-ES" sz="3000" b="1" dirty="0" smtClean="0">
                <a:solidFill>
                  <a:srgbClr val="FF0000"/>
                </a:solidFill>
              </a:rPr>
              <a:t>SUFIJOS</a:t>
            </a:r>
            <a:r>
              <a:rPr lang="es-ES" sz="3000" b="1" dirty="0" smtClean="0">
                <a:solidFill>
                  <a:schemeClr val="bg1"/>
                </a:solidFill>
              </a:rPr>
              <a:t>?</a:t>
            </a:r>
          </a:p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1268760"/>
            <a:ext cx="8568952" cy="2979539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ES" sz="2300" b="1" dirty="0" smtClean="0">
                <a:solidFill>
                  <a:schemeClr val="bg1"/>
                </a:solidFill>
              </a:rPr>
              <a:t>MAR  </a:t>
            </a:r>
            <a:r>
              <a:rPr lang="es-ES" sz="2300" b="1" dirty="0" smtClean="0">
                <a:solidFill>
                  <a:srgbClr val="00B050"/>
                </a:solidFill>
              </a:rPr>
              <a:t>-ÍT-  </a:t>
            </a:r>
            <a:r>
              <a:rPr lang="es-ES" sz="2300" b="1" dirty="0" smtClean="0">
                <a:solidFill>
                  <a:srgbClr val="FF0000"/>
                </a:solidFill>
              </a:rPr>
              <a:t>IM</a:t>
            </a:r>
            <a:r>
              <a:rPr lang="es-ES" sz="2300" b="1" dirty="0" smtClean="0">
                <a:solidFill>
                  <a:schemeClr val="bg1"/>
                </a:solidFill>
              </a:rPr>
              <a:t>-O                        SALUD –</a:t>
            </a:r>
            <a:r>
              <a:rPr lang="es-ES" sz="2300" b="1" dirty="0" smtClean="0">
                <a:solidFill>
                  <a:srgbClr val="FF0000"/>
                </a:solidFill>
              </a:rPr>
              <a:t>ABLE- MENTE</a:t>
            </a:r>
          </a:p>
          <a:p>
            <a:endParaRPr lang="es-ES" sz="2300" b="1" dirty="0">
              <a:solidFill>
                <a:srgbClr val="FF0000"/>
              </a:solidFill>
            </a:endParaRPr>
          </a:p>
          <a:p>
            <a:r>
              <a:rPr lang="es-ES" sz="2300" b="1" dirty="0" smtClean="0">
                <a:solidFill>
                  <a:schemeClr val="bg1"/>
                </a:solidFill>
              </a:rPr>
              <a:t>BLANQU-</a:t>
            </a:r>
            <a:r>
              <a:rPr lang="es-ES" sz="2300" b="1" dirty="0" smtClean="0">
                <a:solidFill>
                  <a:srgbClr val="00B050"/>
                </a:solidFill>
              </a:rPr>
              <a:t>EC</a:t>
            </a:r>
            <a:r>
              <a:rPr lang="es-ES" sz="2300" b="1" dirty="0" smtClean="0">
                <a:solidFill>
                  <a:srgbClr val="FF0000"/>
                </a:solidFill>
              </a:rPr>
              <a:t>-IN</a:t>
            </a:r>
            <a:r>
              <a:rPr lang="es-ES" sz="2300" b="1" dirty="0" smtClean="0">
                <a:solidFill>
                  <a:schemeClr val="bg1"/>
                </a:solidFill>
              </a:rPr>
              <a:t>-A</a:t>
            </a:r>
            <a:r>
              <a:rPr lang="es-ES" sz="2300" b="1" dirty="0" smtClean="0">
                <a:solidFill>
                  <a:srgbClr val="FF0000"/>
                </a:solidFill>
              </a:rPr>
              <a:t>                     </a:t>
            </a:r>
            <a:r>
              <a:rPr lang="es-ES" sz="2300" b="1" dirty="0" smtClean="0">
                <a:solidFill>
                  <a:schemeClr val="bg1"/>
                </a:solidFill>
              </a:rPr>
              <a:t>URBA</a:t>
            </a:r>
            <a:r>
              <a:rPr lang="es-ES" sz="2300" b="1" dirty="0">
                <a:solidFill>
                  <a:schemeClr val="bg1"/>
                </a:solidFill>
              </a:rPr>
              <a:t>N</a:t>
            </a:r>
            <a:r>
              <a:rPr lang="es-ES" sz="2300" b="1" dirty="0" smtClean="0">
                <a:solidFill>
                  <a:srgbClr val="FF0000"/>
                </a:solidFill>
              </a:rPr>
              <a:t>- </a:t>
            </a:r>
            <a:r>
              <a:rPr lang="es-ES" sz="2300" b="1" dirty="0" smtClean="0">
                <a:solidFill>
                  <a:srgbClr val="FF0000"/>
                </a:solidFill>
              </a:rPr>
              <a:t>IDAD</a:t>
            </a:r>
          </a:p>
          <a:p>
            <a:endParaRPr lang="es-ES" sz="2300" b="1" dirty="0">
              <a:solidFill>
                <a:srgbClr val="FF0000"/>
              </a:solidFill>
            </a:endParaRPr>
          </a:p>
          <a:p>
            <a:r>
              <a:rPr lang="es-ES" sz="2300" b="1" dirty="0" smtClean="0">
                <a:solidFill>
                  <a:schemeClr val="bg1"/>
                </a:solidFill>
              </a:rPr>
              <a:t>DENT</a:t>
            </a:r>
            <a:r>
              <a:rPr lang="es-ES" sz="2300" b="1" dirty="0" smtClean="0">
                <a:solidFill>
                  <a:srgbClr val="FF0000"/>
                </a:solidFill>
              </a:rPr>
              <a:t>  </a:t>
            </a:r>
            <a:r>
              <a:rPr lang="es-ES" sz="2300" b="1" dirty="0" smtClean="0">
                <a:solidFill>
                  <a:srgbClr val="00B050"/>
                </a:solidFill>
              </a:rPr>
              <a:t>-ELL- </a:t>
            </a:r>
            <a:r>
              <a:rPr lang="es-ES" sz="2300" b="1" dirty="0" smtClean="0">
                <a:solidFill>
                  <a:srgbClr val="FF0000"/>
                </a:solidFill>
              </a:rPr>
              <a:t>ADA                      </a:t>
            </a:r>
            <a:r>
              <a:rPr lang="es-ES" sz="2300" b="1" dirty="0" smtClean="0">
                <a:solidFill>
                  <a:schemeClr val="bg1"/>
                </a:solidFill>
              </a:rPr>
              <a:t> </a:t>
            </a:r>
            <a:r>
              <a:rPr lang="es-ES" sz="2300" b="1" dirty="0" smtClean="0">
                <a:solidFill>
                  <a:schemeClr val="bg1"/>
                </a:solidFill>
              </a:rPr>
              <a:t>REGENER- </a:t>
            </a:r>
            <a:r>
              <a:rPr lang="es-ES" sz="2300" b="1" dirty="0" smtClean="0">
                <a:solidFill>
                  <a:srgbClr val="FF0000"/>
                </a:solidFill>
              </a:rPr>
              <a:t>ACION- ISMO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2627784" y="3482545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¿ Y ESTAS?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37398" y="3996631"/>
            <a:ext cx="87990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s-ES" b="1" dirty="0" smtClean="0">
                <a:solidFill>
                  <a:schemeClr val="bg1"/>
                </a:solidFill>
              </a:rPr>
              <a:t>JUG-</a:t>
            </a:r>
            <a:r>
              <a:rPr lang="es-ES" b="1" dirty="0" smtClean="0">
                <a:solidFill>
                  <a:srgbClr val="00B050"/>
                </a:solidFill>
              </a:rPr>
              <a:t>ARR-</a:t>
            </a:r>
            <a:r>
              <a:rPr lang="es-ES" b="1" dirty="0" smtClean="0">
                <a:solidFill>
                  <a:srgbClr val="FF0000"/>
                </a:solidFill>
              </a:rPr>
              <a:t>ETA</a:t>
            </a:r>
            <a:r>
              <a:rPr lang="es-ES" b="1" dirty="0" smtClean="0">
                <a:solidFill>
                  <a:schemeClr val="bg1"/>
                </a:solidFill>
              </a:rPr>
              <a:t>  -  PEÑ-</a:t>
            </a:r>
            <a:r>
              <a:rPr lang="es-ES" b="1" dirty="0" smtClean="0">
                <a:solidFill>
                  <a:srgbClr val="FF0000"/>
                </a:solidFill>
              </a:rPr>
              <a:t>ASC</a:t>
            </a:r>
            <a:r>
              <a:rPr lang="es-ES" b="1" dirty="0" smtClean="0">
                <a:solidFill>
                  <a:srgbClr val="00B050"/>
                </a:solidFill>
              </a:rPr>
              <a:t>-</a:t>
            </a:r>
            <a:r>
              <a:rPr lang="es-ES" b="1" dirty="0" smtClean="0">
                <a:solidFill>
                  <a:srgbClr val="FF0000"/>
                </a:solidFill>
              </a:rPr>
              <a:t>AL</a:t>
            </a:r>
            <a:r>
              <a:rPr lang="es-ES" b="1" dirty="0" smtClean="0">
                <a:solidFill>
                  <a:schemeClr val="bg1"/>
                </a:solidFill>
              </a:rPr>
              <a:t>- CURS-</a:t>
            </a:r>
            <a:r>
              <a:rPr lang="es-ES" b="1" dirty="0" smtClean="0">
                <a:solidFill>
                  <a:srgbClr val="00B050"/>
                </a:solidFill>
              </a:rPr>
              <a:t>IL-</a:t>
            </a:r>
            <a:r>
              <a:rPr lang="es-ES" b="1" dirty="0" smtClean="0">
                <a:solidFill>
                  <a:srgbClr val="FF0000"/>
                </a:solidFill>
              </a:rPr>
              <a:t>ADA </a:t>
            </a:r>
            <a:r>
              <a:rPr lang="es-ES" b="1" dirty="0" smtClean="0">
                <a:solidFill>
                  <a:schemeClr val="bg1"/>
                </a:solidFill>
              </a:rPr>
              <a:t> – NOV-</a:t>
            </a:r>
            <a:r>
              <a:rPr lang="es-ES" b="1" dirty="0" smtClean="0">
                <a:solidFill>
                  <a:srgbClr val="FF0000"/>
                </a:solidFill>
              </a:rPr>
              <a:t>AT</a:t>
            </a:r>
            <a:r>
              <a:rPr lang="es-ES" b="1" dirty="0" smtClean="0">
                <a:solidFill>
                  <a:schemeClr val="bg1"/>
                </a:solidFill>
              </a:rPr>
              <a:t>-</a:t>
            </a:r>
            <a:r>
              <a:rPr lang="es-ES" b="1" dirty="0" smtClean="0">
                <a:solidFill>
                  <a:srgbClr val="FF0000"/>
                </a:solidFill>
              </a:rPr>
              <a:t>ADA</a:t>
            </a:r>
            <a:r>
              <a:rPr lang="es-ES" b="1" dirty="0" smtClean="0">
                <a:solidFill>
                  <a:schemeClr val="bg1"/>
                </a:solidFill>
              </a:rPr>
              <a:t>-  FONT-</a:t>
            </a:r>
            <a:r>
              <a:rPr lang="es-ES" b="1" dirty="0" smtClean="0">
                <a:solidFill>
                  <a:srgbClr val="FF0000"/>
                </a:solidFill>
              </a:rPr>
              <a:t>AN-ER-</a:t>
            </a:r>
            <a:r>
              <a:rPr lang="es-ES" b="1" dirty="0" smtClean="0">
                <a:solidFill>
                  <a:schemeClr val="bg1"/>
                </a:solidFill>
              </a:rPr>
              <a:t>O-</a:t>
            </a:r>
          </a:p>
          <a:p>
            <a:pPr>
              <a:lnSpc>
                <a:spcPct val="200000"/>
              </a:lnSpc>
            </a:pPr>
            <a:r>
              <a:rPr lang="es-ES" b="1" dirty="0" smtClean="0">
                <a:solidFill>
                  <a:schemeClr val="bg1"/>
                </a:solidFill>
              </a:rPr>
              <a:t>CANCION-</a:t>
            </a:r>
            <a:r>
              <a:rPr lang="es-ES" b="1" dirty="0" smtClean="0">
                <a:solidFill>
                  <a:srgbClr val="FF0000"/>
                </a:solidFill>
              </a:rPr>
              <a:t>ER-IL</a:t>
            </a:r>
            <a:r>
              <a:rPr lang="es-ES" b="1" dirty="0" smtClean="0">
                <a:solidFill>
                  <a:schemeClr val="bg1"/>
                </a:solidFill>
              </a:rPr>
              <a:t>- VOLT-</a:t>
            </a:r>
            <a:r>
              <a:rPr lang="es-ES" b="1" dirty="0" smtClean="0">
                <a:solidFill>
                  <a:srgbClr val="00B050"/>
                </a:solidFill>
              </a:rPr>
              <a:t>ER</a:t>
            </a:r>
            <a:r>
              <a:rPr lang="es-ES" b="1" dirty="0" smtClean="0">
                <a:solidFill>
                  <a:schemeClr val="bg1"/>
                </a:solidFill>
              </a:rPr>
              <a:t>-</a:t>
            </a:r>
            <a:r>
              <a:rPr lang="es-ES" b="1" dirty="0" smtClean="0">
                <a:solidFill>
                  <a:srgbClr val="FF0000"/>
                </a:solidFill>
              </a:rPr>
              <a:t>ETA</a:t>
            </a:r>
            <a:r>
              <a:rPr lang="es-ES" b="1" dirty="0" smtClean="0">
                <a:solidFill>
                  <a:schemeClr val="bg1"/>
                </a:solidFill>
              </a:rPr>
              <a:t>-  CABALL-</a:t>
            </a:r>
            <a:r>
              <a:rPr lang="es-ES" b="1" dirty="0" smtClean="0">
                <a:solidFill>
                  <a:srgbClr val="FF0000"/>
                </a:solidFill>
              </a:rPr>
              <a:t>ER-ESC</a:t>
            </a:r>
            <a:r>
              <a:rPr lang="es-ES" b="1" dirty="0" smtClean="0">
                <a:solidFill>
                  <a:schemeClr val="bg1"/>
                </a:solidFill>
              </a:rPr>
              <a:t>-O- COP-</a:t>
            </a:r>
            <a:r>
              <a:rPr lang="es-ES" b="1" dirty="0" smtClean="0">
                <a:solidFill>
                  <a:srgbClr val="00B050"/>
                </a:solidFill>
              </a:rPr>
              <a:t>ICH-</a:t>
            </a:r>
            <a:r>
              <a:rPr lang="es-ES" b="1" dirty="0" smtClean="0">
                <a:solidFill>
                  <a:srgbClr val="FF0000"/>
                </a:solidFill>
              </a:rPr>
              <a:t>UELA</a:t>
            </a:r>
            <a:r>
              <a:rPr lang="es-ES" b="1" dirty="0" smtClean="0">
                <a:solidFill>
                  <a:schemeClr val="bg1"/>
                </a:solidFill>
              </a:rPr>
              <a:t>- PUÑ-</a:t>
            </a:r>
            <a:r>
              <a:rPr lang="es-ES" b="1" dirty="0" smtClean="0">
                <a:solidFill>
                  <a:srgbClr val="FF0000"/>
                </a:solidFill>
              </a:rPr>
              <a:t>AL-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smtClean="0">
                <a:solidFill>
                  <a:srgbClr val="FF0000"/>
                </a:solidFill>
              </a:rPr>
              <a:t>ADA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05450" y="5589240"/>
            <a:ext cx="79710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(si eliminamos el último sufijo y lo que nos queda es una palabra, se trata de dos sufijos;  si lo que queda no lo reconocemos como palabra, se trata de un infijo y un sufijo: </a:t>
            </a:r>
            <a:r>
              <a:rPr lang="es-ES" b="1" dirty="0" smtClean="0">
                <a:solidFill>
                  <a:srgbClr val="FF0000"/>
                </a:solidFill>
              </a:rPr>
              <a:t>peña-peñasco-peñascal</a:t>
            </a:r>
            <a:endParaRPr lang="es-E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xit" presetSubtype="32" fill="hold" grpId="1" nodeType="clickEffect">
                                  <p:stCondLst>
                                    <p:cond delay="35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circle(out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/>
      <p:bldP spid="6" grpId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7</a:t>
            </a:fld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1907704" y="260648"/>
            <a:ext cx="597666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</a:rPr>
              <a:t>MORFEMAS   FLEXIVOS</a:t>
            </a:r>
          </a:p>
          <a:p>
            <a:pPr algn="ctr"/>
            <a:r>
              <a:rPr lang="es-ES" b="1" dirty="0" smtClean="0">
                <a:solidFill>
                  <a:schemeClr val="bg1"/>
                </a:solidFill>
              </a:rPr>
              <a:t>(Marcas que señalan el género y el número de nombres y adjetivos y las desinencias verbales)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79512" y="1556792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s-ES" b="1" dirty="0">
                <a:solidFill>
                  <a:srgbClr val="FF0000"/>
                </a:solidFill>
              </a:rPr>
              <a:t>G</a:t>
            </a:r>
            <a:r>
              <a:rPr lang="es-ES" b="1" dirty="0" smtClean="0">
                <a:solidFill>
                  <a:srgbClr val="FF0000"/>
                </a:solidFill>
              </a:rPr>
              <a:t>énero</a:t>
            </a:r>
            <a:r>
              <a:rPr lang="es-ES" b="1" dirty="0" smtClean="0">
                <a:solidFill>
                  <a:schemeClr val="bg1"/>
                </a:solidFill>
              </a:rPr>
              <a:t>:   masculino:  /-o /-e</a:t>
            </a:r>
          </a:p>
          <a:p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smtClean="0">
                <a:solidFill>
                  <a:schemeClr val="bg1"/>
                </a:solidFill>
              </a:rPr>
              <a:t>                      femenino:  -a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s-ES" b="1" dirty="0" smtClean="0">
                <a:solidFill>
                  <a:srgbClr val="FF0000"/>
                </a:solidFill>
              </a:rPr>
              <a:t>Número:  </a:t>
            </a:r>
            <a:r>
              <a:rPr lang="es-ES" b="1" dirty="0" smtClean="0">
                <a:solidFill>
                  <a:schemeClr val="bg1"/>
                </a:solidFill>
              </a:rPr>
              <a:t>-s/ -es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79303"/>
            <a:ext cx="5904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s-ES" b="1" dirty="0" smtClean="0">
                <a:solidFill>
                  <a:srgbClr val="FF0000"/>
                </a:solidFill>
              </a:rPr>
              <a:t>Desinencias verbales</a:t>
            </a:r>
          </a:p>
          <a:p>
            <a:pPr marL="742950" lvl="1" indent="-285750">
              <a:buFont typeface="Wingdings" pitchFamily="2" charset="2"/>
              <a:buChar char="q"/>
            </a:pPr>
            <a:r>
              <a:rPr lang="es-ES" b="1" dirty="0" smtClean="0">
                <a:solidFill>
                  <a:schemeClr val="bg1"/>
                </a:solidFill>
              </a:rPr>
              <a:t>Tiempo, modo, aspecto.</a:t>
            </a:r>
          </a:p>
          <a:p>
            <a:pPr marL="742950" lvl="1" indent="-285750">
              <a:buFont typeface="Wingdings" pitchFamily="2" charset="2"/>
              <a:buChar char="q"/>
            </a:pPr>
            <a:r>
              <a:rPr lang="es-ES" b="1" dirty="0" smtClean="0">
                <a:solidFill>
                  <a:schemeClr val="bg1"/>
                </a:solidFill>
              </a:rPr>
              <a:t>Persona y número.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158208" y="2346476"/>
            <a:ext cx="4499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Detrás del lexema o detrás del sufijo.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95536" y="4073052"/>
            <a:ext cx="7992888" cy="248578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</a:rPr>
              <a:t>Caballeros </a:t>
            </a:r>
            <a:r>
              <a:rPr lang="es-ES" sz="2800" b="1" dirty="0" smtClean="0">
                <a:solidFill>
                  <a:srgbClr val="7030A0"/>
                </a:solidFill>
              </a:rPr>
              <a:t>–o   </a:t>
            </a:r>
            <a:r>
              <a:rPr lang="es-ES" sz="2800" b="1" dirty="0" smtClean="0">
                <a:solidFill>
                  <a:schemeClr val="bg1"/>
                </a:solidFill>
              </a:rPr>
              <a:t>// </a:t>
            </a:r>
            <a:r>
              <a:rPr lang="es-ES" sz="2800" b="1" dirty="0" err="1" smtClean="0">
                <a:solidFill>
                  <a:schemeClr val="bg1"/>
                </a:solidFill>
              </a:rPr>
              <a:t>niñ</a:t>
            </a:r>
            <a:r>
              <a:rPr lang="es-ES" sz="2800" b="1" dirty="0" smtClean="0">
                <a:solidFill>
                  <a:schemeClr val="bg1"/>
                </a:solidFill>
              </a:rPr>
              <a:t>-</a:t>
            </a:r>
            <a:r>
              <a:rPr lang="es-ES" sz="2800" b="1" dirty="0" smtClean="0">
                <a:solidFill>
                  <a:srgbClr val="7030A0"/>
                </a:solidFill>
              </a:rPr>
              <a:t> a  </a:t>
            </a:r>
            <a:r>
              <a:rPr lang="es-ES" sz="2800" b="1" dirty="0" smtClean="0">
                <a:solidFill>
                  <a:schemeClr val="bg1"/>
                </a:solidFill>
              </a:rPr>
              <a:t>//  mapa-</a:t>
            </a:r>
            <a:r>
              <a:rPr lang="es-ES" sz="2800" b="1" dirty="0" smtClean="0">
                <a:solidFill>
                  <a:srgbClr val="7030A0"/>
                </a:solidFill>
              </a:rPr>
              <a:t>s</a:t>
            </a:r>
          </a:p>
          <a:p>
            <a:endParaRPr lang="es-ES" sz="2800" b="1" dirty="0">
              <a:solidFill>
                <a:schemeClr val="bg1"/>
              </a:solidFill>
            </a:endParaRPr>
          </a:p>
          <a:p>
            <a:r>
              <a:rPr lang="es-ES" sz="2800" b="1" dirty="0" err="1" smtClean="0">
                <a:solidFill>
                  <a:schemeClr val="bg1"/>
                </a:solidFill>
              </a:rPr>
              <a:t>Cant</a:t>
            </a:r>
            <a:r>
              <a:rPr lang="es-ES" sz="2800" b="1" dirty="0" smtClean="0">
                <a:solidFill>
                  <a:schemeClr val="bg1"/>
                </a:solidFill>
              </a:rPr>
              <a:t>-</a:t>
            </a:r>
            <a:r>
              <a:rPr lang="es-ES" sz="2800" b="1" dirty="0">
                <a:solidFill>
                  <a:srgbClr val="7030A0"/>
                </a:solidFill>
              </a:rPr>
              <a:t>á</a:t>
            </a:r>
            <a:r>
              <a:rPr lang="es-ES" sz="2800" b="1" dirty="0" smtClean="0">
                <a:solidFill>
                  <a:srgbClr val="7030A0"/>
                </a:solidFill>
              </a:rPr>
              <a:t>-</a:t>
            </a:r>
            <a:r>
              <a:rPr lang="es-ES" sz="2800" b="1" dirty="0" err="1" smtClean="0">
                <a:solidFill>
                  <a:srgbClr val="7030A0"/>
                </a:solidFill>
              </a:rPr>
              <a:t>ba</a:t>
            </a:r>
            <a:r>
              <a:rPr lang="es-ES" sz="2800" b="1" dirty="0" smtClean="0">
                <a:solidFill>
                  <a:srgbClr val="7030A0"/>
                </a:solidFill>
              </a:rPr>
              <a:t>-</a:t>
            </a:r>
            <a:r>
              <a:rPr lang="es-ES" sz="2800" b="1" dirty="0" err="1" smtClean="0">
                <a:solidFill>
                  <a:srgbClr val="7030A0"/>
                </a:solidFill>
              </a:rPr>
              <a:t>mos</a:t>
            </a:r>
            <a:r>
              <a:rPr lang="es-ES" sz="2800" b="1" dirty="0" smtClean="0">
                <a:solidFill>
                  <a:schemeClr val="bg1"/>
                </a:solidFill>
              </a:rPr>
              <a:t>  </a:t>
            </a:r>
            <a:r>
              <a:rPr lang="es-ES" sz="2800" b="1" dirty="0" smtClean="0">
                <a:solidFill>
                  <a:schemeClr val="bg1"/>
                </a:solidFill>
              </a:rPr>
              <a:t>// </a:t>
            </a:r>
            <a:r>
              <a:rPr lang="es-ES" sz="2800" b="1" dirty="0" err="1" smtClean="0">
                <a:solidFill>
                  <a:schemeClr val="bg1"/>
                </a:solidFill>
              </a:rPr>
              <a:t>cant</a:t>
            </a:r>
            <a:r>
              <a:rPr lang="es-ES" sz="2800" b="1" dirty="0" smtClean="0">
                <a:solidFill>
                  <a:schemeClr val="bg1"/>
                </a:solidFill>
              </a:rPr>
              <a:t>-</a:t>
            </a:r>
            <a:r>
              <a:rPr lang="es-ES" sz="2800" b="1" dirty="0" smtClean="0">
                <a:solidFill>
                  <a:srgbClr val="7030A0"/>
                </a:solidFill>
              </a:rPr>
              <a:t>o</a:t>
            </a:r>
            <a:r>
              <a:rPr lang="es-ES" sz="2800" b="1" dirty="0" smtClean="0">
                <a:solidFill>
                  <a:schemeClr val="bg1"/>
                </a:solidFill>
              </a:rPr>
              <a:t> //</a:t>
            </a:r>
            <a:r>
              <a:rPr lang="es-ES" sz="2800" b="1" dirty="0" err="1" smtClean="0">
                <a:solidFill>
                  <a:schemeClr val="bg1"/>
                </a:solidFill>
              </a:rPr>
              <a:t>cant</a:t>
            </a:r>
            <a:r>
              <a:rPr lang="es-ES" sz="2800" b="1" dirty="0" smtClean="0">
                <a:solidFill>
                  <a:schemeClr val="bg1"/>
                </a:solidFill>
              </a:rPr>
              <a:t>-</a:t>
            </a:r>
            <a:r>
              <a:rPr lang="es-ES" sz="2800" b="1" dirty="0" smtClean="0">
                <a:solidFill>
                  <a:srgbClr val="7030A0"/>
                </a:solidFill>
              </a:rPr>
              <a:t>a-ría-</a:t>
            </a:r>
            <a:r>
              <a:rPr lang="es-ES" sz="2800" b="1" dirty="0" err="1" smtClean="0">
                <a:solidFill>
                  <a:srgbClr val="7030A0"/>
                </a:solidFill>
              </a:rPr>
              <a:t>mos</a:t>
            </a:r>
            <a:endParaRPr lang="es-ES" sz="2800" b="1" dirty="0" smtClean="0">
              <a:solidFill>
                <a:srgbClr val="7030A0"/>
              </a:solidFill>
            </a:endParaRPr>
          </a:p>
          <a:p>
            <a:endParaRPr lang="es-ES" sz="2800" b="1" dirty="0">
              <a:solidFill>
                <a:srgbClr val="7030A0"/>
              </a:solidFill>
            </a:endParaRPr>
          </a:p>
          <a:p>
            <a:r>
              <a:rPr lang="es-ES" sz="2800" b="1" dirty="0" smtClean="0">
                <a:solidFill>
                  <a:schemeClr val="bg1"/>
                </a:solidFill>
              </a:rPr>
              <a:t>Invencible-</a:t>
            </a:r>
            <a:r>
              <a:rPr lang="es-ES" sz="2800" b="1" dirty="0" smtClean="0">
                <a:solidFill>
                  <a:srgbClr val="7030A0"/>
                </a:solidFill>
              </a:rPr>
              <a:t>s  // </a:t>
            </a:r>
            <a:r>
              <a:rPr lang="es-ES" sz="2800" b="1" dirty="0" smtClean="0">
                <a:solidFill>
                  <a:schemeClr val="bg1"/>
                </a:solidFill>
              </a:rPr>
              <a:t>saleros</a:t>
            </a:r>
            <a:r>
              <a:rPr lang="es-ES" sz="2800" b="1" dirty="0" smtClean="0">
                <a:solidFill>
                  <a:srgbClr val="7030A0"/>
                </a:solidFill>
              </a:rPr>
              <a:t>-a-s // </a:t>
            </a:r>
            <a:r>
              <a:rPr lang="es-ES" sz="2800" b="1" dirty="0" smtClean="0">
                <a:solidFill>
                  <a:schemeClr val="bg1"/>
                </a:solidFill>
              </a:rPr>
              <a:t>amoral</a:t>
            </a:r>
            <a:r>
              <a:rPr lang="es-ES" sz="2800" b="1" dirty="0" smtClean="0">
                <a:solidFill>
                  <a:srgbClr val="7030A0"/>
                </a:solidFill>
              </a:rPr>
              <a:t>-es</a:t>
            </a:r>
            <a:endParaRPr lang="es-ES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19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b="1" smtClean="0">
                <a:solidFill>
                  <a:schemeClr val="bg1"/>
                </a:solidFill>
              </a:rPr>
              <a:t>8</a:t>
            </a:fld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403648" y="2543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</a:rPr>
              <a:t>Analizamos palabras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01394" y="2056686"/>
            <a:ext cx="8784976" cy="4801314"/>
          </a:xfrm>
          <a:prstGeom prst="rect">
            <a:avLst/>
          </a:prstGeom>
          <a:gradFill>
            <a:gsLst>
              <a:gs pos="0">
                <a:srgbClr val="5E9EFF">
                  <a:alpha val="79000"/>
                </a:srgb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TEMEROSA:   </a:t>
            </a:r>
            <a:r>
              <a:rPr lang="es-ES" b="1" dirty="0" smtClean="0">
                <a:solidFill>
                  <a:schemeClr val="bg1"/>
                </a:solidFill>
              </a:rPr>
              <a:t>Adjetivo calificativo de dos terminaciones. Formado por el lexema: TEM(ER), el morfema derivativo sufijo –os-y el morfema flexivo de género: -a- Palabra derivada.</a:t>
            </a:r>
          </a:p>
          <a:p>
            <a:endParaRPr lang="es-ES" b="1" dirty="0" smtClean="0">
              <a:solidFill>
                <a:schemeClr val="bg1"/>
              </a:solidFill>
            </a:endParaRPr>
          </a:p>
          <a:p>
            <a:r>
              <a:rPr lang="es-ES" b="1" dirty="0" smtClean="0">
                <a:solidFill>
                  <a:srgbClr val="FF0000"/>
                </a:solidFill>
              </a:rPr>
              <a:t>MUCHACHOS:  </a:t>
            </a:r>
            <a:r>
              <a:rPr lang="es-ES" b="1" dirty="0" smtClean="0">
                <a:solidFill>
                  <a:schemeClr val="bg1"/>
                </a:solidFill>
              </a:rPr>
              <a:t>Sustantivo común y concreto. Formado por el lexema MUCHACH- y los morfemas flexivos de género y número: -o y –s . Palabra simple.</a:t>
            </a:r>
          </a:p>
          <a:p>
            <a:endParaRPr lang="es-ES" b="1" dirty="0" smtClean="0">
              <a:solidFill>
                <a:schemeClr val="bg1"/>
              </a:solidFill>
            </a:endParaRPr>
          </a:p>
          <a:p>
            <a:r>
              <a:rPr lang="es-ES" b="1" dirty="0" smtClean="0">
                <a:solidFill>
                  <a:srgbClr val="FF0000"/>
                </a:solidFill>
              </a:rPr>
              <a:t>NEGRURA: </a:t>
            </a:r>
            <a:r>
              <a:rPr lang="es-ES" b="1" dirty="0" smtClean="0">
                <a:solidFill>
                  <a:schemeClr val="bg1"/>
                </a:solidFill>
              </a:rPr>
              <a:t>sustantivo  común y abstracto. Formado por el lexema NEGR- y el morfema derivativo sufijo –</a:t>
            </a:r>
            <a:r>
              <a:rPr lang="es-ES" b="1" dirty="0" err="1" smtClean="0">
                <a:solidFill>
                  <a:schemeClr val="bg1"/>
                </a:solidFill>
              </a:rPr>
              <a:t>ura</a:t>
            </a:r>
            <a:r>
              <a:rPr lang="es-ES" b="1" dirty="0" smtClean="0">
                <a:solidFill>
                  <a:schemeClr val="bg1"/>
                </a:solidFill>
              </a:rPr>
              <a:t>. Palabra derivada.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 smtClean="0">
                <a:solidFill>
                  <a:srgbClr val="FF0000"/>
                </a:solidFill>
              </a:rPr>
              <a:t>LIGEREZA: </a:t>
            </a:r>
            <a:r>
              <a:rPr lang="es-ES" b="1" dirty="0" smtClean="0">
                <a:solidFill>
                  <a:schemeClr val="bg1"/>
                </a:solidFill>
              </a:rPr>
              <a:t>sustantivo común y abstracto. formado por el lexema: LIGER- y el morfema derivativo sufijo: -</a:t>
            </a:r>
            <a:r>
              <a:rPr lang="es-ES" b="1" dirty="0" err="1" smtClean="0">
                <a:solidFill>
                  <a:schemeClr val="bg1"/>
                </a:solidFill>
              </a:rPr>
              <a:t>eza</a:t>
            </a:r>
            <a:r>
              <a:rPr lang="es-ES" b="1" dirty="0" smtClean="0">
                <a:solidFill>
                  <a:schemeClr val="bg1"/>
                </a:solidFill>
              </a:rPr>
              <a:t>. Palabra derivada-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 smtClean="0">
                <a:solidFill>
                  <a:srgbClr val="FF0000"/>
                </a:solidFill>
              </a:rPr>
              <a:t>APESADUMBRADOS:  </a:t>
            </a:r>
            <a:r>
              <a:rPr lang="es-ES" b="1" dirty="0" smtClean="0">
                <a:solidFill>
                  <a:schemeClr val="bg1"/>
                </a:solidFill>
              </a:rPr>
              <a:t>adjetivo calificativo de dos terminaciones. formado por el lexema: -PESADUMBR-, el morfema derivativo prefijo: a-, el morfema derivativo sufijo: -ad- y los morfemas flexivos de género y número : -a y -s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79512" y="367496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b="1" dirty="0" smtClean="0">
                <a:solidFill>
                  <a:schemeClr val="bg1"/>
                </a:solidFill>
              </a:rPr>
              <a:t> Pensamos en palabras que tengan el mismo lexema (¡cuidado, a veces  el lexema sufre cambios) (</a:t>
            </a:r>
            <a:r>
              <a:rPr lang="es-ES" b="1" i="1" dirty="0" smtClean="0">
                <a:solidFill>
                  <a:schemeClr val="bg1"/>
                </a:solidFill>
              </a:rPr>
              <a:t>casa, caserío, casita, casero… </a:t>
            </a:r>
            <a:r>
              <a:rPr lang="es-ES" b="1" dirty="0" smtClean="0">
                <a:solidFill>
                  <a:schemeClr val="bg1"/>
                </a:solidFill>
              </a:rPr>
              <a:t>(cas- lexema). Deben tener relación de significado.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 smtClean="0">
                <a:solidFill>
                  <a:schemeClr val="bg1"/>
                </a:solidFill>
              </a:rPr>
              <a:t>Separamos los morfemas derivativos y los flexivos.</a:t>
            </a:r>
          </a:p>
          <a:p>
            <a:pPr marL="342900" indent="-342900">
              <a:buFont typeface="+mj-lt"/>
              <a:buAutoNum type="arabicPeriod"/>
            </a:pPr>
            <a:r>
              <a:rPr lang="es-ES" b="1" dirty="0" smtClean="0">
                <a:solidFill>
                  <a:schemeClr val="bg1"/>
                </a:solidFill>
              </a:rPr>
              <a:t>Indicamos la categoría gramatical de la palabra y su clase por la forma</a:t>
            </a:r>
          </a:p>
          <a:p>
            <a:pPr marL="342900" indent="-342900">
              <a:buFont typeface="+mj-lt"/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588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3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3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0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3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3000"/>
                            </p:stCondLst>
                            <p:childTnLst>
                              <p:par>
                                <p:cTn id="35" presetID="6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3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 animBg="1" advAuto="100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9</a:t>
            </a:fld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755576" y="116632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chemeClr val="bg1"/>
                </a:solidFill>
              </a:rPr>
              <a:t>Clases de palabras por  formación-1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9931" y="703585"/>
            <a:ext cx="8866565" cy="217932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endParaRPr lang="es-ES" b="1" dirty="0" smtClean="0">
              <a:solidFill>
                <a:schemeClr val="bg1"/>
              </a:solidFill>
            </a:endParaRPr>
          </a:p>
          <a:p>
            <a:r>
              <a:rPr lang="es-ES" sz="2800" b="1" dirty="0" smtClean="0">
                <a:solidFill>
                  <a:srgbClr val="FF0000"/>
                </a:solidFill>
              </a:rPr>
              <a:t>SIMPLES:   </a:t>
            </a:r>
            <a:r>
              <a:rPr lang="es-ES" b="1" dirty="0">
                <a:solidFill>
                  <a:srgbClr val="0070C0"/>
                </a:solidFill>
              </a:rPr>
              <a:t>L</a:t>
            </a:r>
            <a:r>
              <a:rPr lang="es-ES" b="1" dirty="0" smtClean="0">
                <a:solidFill>
                  <a:srgbClr val="0070C0"/>
                </a:solidFill>
              </a:rPr>
              <a:t>exema:   </a:t>
            </a:r>
            <a:r>
              <a:rPr lang="es-ES" b="1" i="1" dirty="0" smtClean="0">
                <a:solidFill>
                  <a:schemeClr val="bg1"/>
                </a:solidFill>
              </a:rPr>
              <a:t>mar, sol, chocolate, silla, mapa,</a:t>
            </a:r>
          </a:p>
          <a:p>
            <a:endParaRPr lang="es-ES" b="1" dirty="0">
              <a:solidFill>
                <a:schemeClr val="bg1"/>
              </a:solidFill>
            </a:endParaRPr>
          </a:p>
          <a:p>
            <a:endParaRPr lang="es-ES" b="1" dirty="0" smtClean="0">
              <a:solidFill>
                <a:schemeClr val="bg1"/>
              </a:solidFill>
            </a:endParaRPr>
          </a:p>
          <a:p>
            <a:r>
              <a:rPr lang="es-ES" b="1" dirty="0" smtClean="0">
                <a:solidFill>
                  <a:schemeClr val="bg1"/>
                </a:solidFill>
              </a:rPr>
              <a:t>                           </a:t>
            </a:r>
            <a:r>
              <a:rPr lang="es-ES" b="1" dirty="0">
                <a:solidFill>
                  <a:srgbClr val="0070C0"/>
                </a:solidFill>
              </a:rPr>
              <a:t>L</a:t>
            </a:r>
            <a:r>
              <a:rPr lang="es-ES" b="1" dirty="0" smtClean="0">
                <a:solidFill>
                  <a:srgbClr val="0070C0"/>
                </a:solidFill>
              </a:rPr>
              <a:t>exema + morfemas flexivos:   </a:t>
            </a:r>
            <a:r>
              <a:rPr lang="es-ES" b="1" i="1" dirty="0" err="1" smtClean="0">
                <a:solidFill>
                  <a:schemeClr val="bg1"/>
                </a:solidFill>
              </a:rPr>
              <a:t>niñ</a:t>
            </a:r>
            <a:r>
              <a:rPr lang="es-ES" b="1" i="1" dirty="0" smtClean="0">
                <a:solidFill>
                  <a:schemeClr val="bg1"/>
                </a:solidFill>
              </a:rPr>
              <a:t>-o-s, </a:t>
            </a:r>
            <a:r>
              <a:rPr lang="es-ES" b="1" i="1" dirty="0" err="1" smtClean="0">
                <a:solidFill>
                  <a:schemeClr val="bg1"/>
                </a:solidFill>
              </a:rPr>
              <a:t>leon</a:t>
            </a:r>
            <a:r>
              <a:rPr lang="es-ES" b="1" i="1" dirty="0" smtClean="0">
                <a:solidFill>
                  <a:schemeClr val="bg1"/>
                </a:solidFill>
              </a:rPr>
              <a:t>-es, </a:t>
            </a:r>
            <a:r>
              <a:rPr lang="es-ES" b="1" i="1" dirty="0" err="1" smtClean="0">
                <a:solidFill>
                  <a:schemeClr val="bg1"/>
                </a:solidFill>
              </a:rPr>
              <a:t>cant-ábamos</a:t>
            </a:r>
            <a:r>
              <a:rPr lang="es-ES" b="1" i="1" dirty="0" smtClean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Wingdings" pitchFamily="2" charset="2"/>
              <a:buChar char="q"/>
            </a:pPr>
            <a:endParaRPr lang="es-ES" dirty="0"/>
          </a:p>
        </p:txBody>
      </p:sp>
      <p:sp>
        <p:nvSpPr>
          <p:cNvPr id="7" name="6 Cerrar llave"/>
          <p:cNvSpPr/>
          <p:nvPr/>
        </p:nvSpPr>
        <p:spPr>
          <a:xfrm>
            <a:off x="1615208" y="953983"/>
            <a:ext cx="720080" cy="1440160"/>
          </a:xfrm>
          <a:prstGeom prst="rightBrac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34311" y="3304182"/>
            <a:ext cx="9002185" cy="32689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sz="2400" b="1" dirty="0" smtClean="0">
                <a:solidFill>
                  <a:srgbClr val="FF0000"/>
                </a:solidFill>
              </a:rPr>
              <a:t>DERIVADAS:   </a:t>
            </a:r>
            <a:r>
              <a:rPr lang="es-ES" b="1" i="1" dirty="0">
                <a:solidFill>
                  <a:srgbClr val="0070C0"/>
                </a:solidFill>
              </a:rPr>
              <a:t>L</a:t>
            </a:r>
            <a:r>
              <a:rPr lang="es-ES" b="1" dirty="0" smtClean="0">
                <a:solidFill>
                  <a:srgbClr val="0070C0"/>
                </a:solidFill>
              </a:rPr>
              <a:t>exema </a:t>
            </a:r>
            <a:r>
              <a:rPr lang="es-ES" b="1" dirty="0">
                <a:solidFill>
                  <a:srgbClr val="0070C0"/>
                </a:solidFill>
              </a:rPr>
              <a:t>+ sufijo:     </a:t>
            </a:r>
            <a:r>
              <a:rPr lang="es-ES" b="1" i="1" dirty="0" err="1">
                <a:solidFill>
                  <a:schemeClr val="bg1"/>
                </a:solidFill>
              </a:rPr>
              <a:t>niñ</a:t>
            </a:r>
            <a:r>
              <a:rPr lang="es-ES" b="1" i="1" dirty="0">
                <a:solidFill>
                  <a:schemeClr val="bg1"/>
                </a:solidFill>
              </a:rPr>
              <a:t>-era,  dese-</a:t>
            </a:r>
            <a:r>
              <a:rPr lang="es-ES" b="1" i="1" dirty="0" err="1">
                <a:solidFill>
                  <a:schemeClr val="bg1"/>
                </a:solidFill>
              </a:rPr>
              <a:t>able</a:t>
            </a:r>
            <a:r>
              <a:rPr lang="es-ES" b="1" i="1" dirty="0">
                <a:solidFill>
                  <a:schemeClr val="bg1"/>
                </a:solidFill>
              </a:rPr>
              <a:t>, </a:t>
            </a:r>
            <a:r>
              <a:rPr lang="es-ES" b="1" i="1" dirty="0" smtClean="0">
                <a:solidFill>
                  <a:schemeClr val="bg1"/>
                </a:solidFill>
              </a:rPr>
              <a:t>cas-</a:t>
            </a:r>
            <a:r>
              <a:rPr lang="es-ES" b="1" i="1" dirty="0" err="1" smtClean="0">
                <a:solidFill>
                  <a:schemeClr val="bg1"/>
                </a:solidFill>
              </a:rPr>
              <a:t>eta,ros</a:t>
            </a:r>
            <a:r>
              <a:rPr lang="es-ES" b="1" i="1" dirty="0" smtClean="0">
                <a:solidFill>
                  <a:schemeClr val="bg1"/>
                </a:solidFill>
              </a:rPr>
              <a:t>-al-</a:t>
            </a:r>
            <a:r>
              <a:rPr lang="es-ES" b="1" i="1" dirty="0" err="1" smtClean="0">
                <a:solidFill>
                  <a:schemeClr val="bg1"/>
                </a:solidFill>
              </a:rPr>
              <a:t>eda</a:t>
            </a:r>
            <a:endParaRPr lang="es-ES" b="1" i="1" dirty="0">
              <a:solidFill>
                <a:schemeClr val="bg1"/>
              </a:solidFill>
            </a:endParaRPr>
          </a:p>
          <a:p>
            <a:endParaRPr lang="es-ES" b="1" i="1" dirty="0">
              <a:solidFill>
                <a:schemeClr val="bg1"/>
              </a:solidFill>
            </a:endParaRPr>
          </a:p>
          <a:p>
            <a:r>
              <a:rPr lang="es-ES" dirty="0"/>
              <a:t> </a:t>
            </a:r>
            <a:r>
              <a:rPr lang="es-ES" dirty="0" smtClean="0"/>
              <a:t>                               </a:t>
            </a:r>
            <a:r>
              <a:rPr lang="es-ES" b="1" dirty="0" smtClean="0">
                <a:solidFill>
                  <a:srgbClr val="0070C0"/>
                </a:solidFill>
              </a:rPr>
              <a:t> Prefijo </a:t>
            </a:r>
            <a:r>
              <a:rPr lang="es-ES" b="1" dirty="0">
                <a:solidFill>
                  <a:srgbClr val="0070C0"/>
                </a:solidFill>
              </a:rPr>
              <a:t>+ lexema:   </a:t>
            </a:r>
            <a:r>
              <a:rPr lang="es-ES" b="1" i="1" dirty="0">
                <a:solidFill>
                  <a:schemeClr val="bg1"/>
                </a:solidFill>
              </a:rPr>
              <a:t>a-moral,  </a:t>
            </a:r>
            <a:r>
              <a:rPr lang="es-ES" b="1" i="1" dirty="0" err="1" smtClean="0">
                <a:solidFill>
                  <a:schemeClr val="bg1"/>
                </a:solidFill>
              </a:rPr>
              <a:t>im</a:t>
            </a:r>
            <a:r>
              <a:rPr lang="es-ES" b="1" i="1" dirty="0" smtClean="0">
                <a:solidFill>
                  <a:schemeClr val="bg1"/>
                </a:solidFill>
              </a:rPr>
              <a:t>-puro, </a:t>
            </a:r>
            <a:endParaRPr lang="es-ES" b="1" i="1" dirty="0">
              <a:solidFill>
                <a:schemeClr val="bg1"/>
              </a:solidFill>
            </a:endParaRPr>
          </a:p>
          <a:p>
            <a:endParaRPr lang="es-ES" b="1" i="1" dirty="0">
              <a:solidFill>
                <a:schemeClr val="bg1"/>
              </a:solidFill>
            </a:endParaRPr>
          </a:p>
          <a:p>
            <a:r>
              <a:rPr lang="es-ES" dirty="0"/>
              <a:t>                           </a:t>
            </a:r>
            <a:r>
              <a:rPr lang="es-ES" dirty="0" smtClean="0"/>
              <a:t>       </a:t>
            </a:r>
            <a:r>
              <a:rPr lang="es-ES" b="1" dirty="0">
                <a:solidFill>
                  <a:srgbClr val="0070C0"/>
                </a:solidFill>
              </a:rPr>
              <a:t>P</a:t>
            </a:r>
            <a:r>
              <a:rPr lang="es-ES" b="1" dirty="0" smtClean="0">
                <a:solidFill>
                  <a:srgbClr val="0070C0"/>
                </a:solidFill>
              </a:rPr>
              <a:t>refijo </a:t>
            </a:r>
            <a:r>
              <a:rPr lang="es-ES" b="1" dirty="0">
                <a:solidFill>
                  <a:srgbClr val="0070C0"/>
                </a:solidFill>
              </a:rPr>
              <a:t>+ lexema + sufijo</a:t>
            </a:r>
            <a:r>
              <a:rPr lang="es-ES" b="1" i="1" dirty="0">
                <a:solidFill>
                  <a:schemeClr val="bg1"/>
                </a:solidFill>
              </a:rPr>
              <a:t>:  in-</a:t>
            </a:r>
            <a:r>
              <a:rPr lang="es-ES" b="1" i="1" dirty="0" err="1">
                <a:solidFill>
                  <a:schemeClr val="bg1"/>
                </a:solidFill>
              </a:rPr>
              <a:t>venc</a:t>
            </a:r>
            <a:r>
              <a:rPr lang="es-ES" b="1" i="1" dirty="0">
                <a:solidFill>
                  <a:schemeClr val="bg1"/>
                </a:solidFill>
              </a:rPr>
              <a:t>-</a:t>
            </a:r>
            <a:r>
              <a:rPr lang="es-ES" b="1" i="1" dirty="0" err="1">
                <a:solidFill>
                  <a:schemeClr val="bg1"/>
                </a:solidFill>
              </a:rPr>
              <a:t>ible</a:t>
            </a:r>
            <a:r>
              <a:rPr lang="es-ES" b="1" i="1" dirty="0">
                <a:solidFill>
                  <a:schemeClr val="bg1"/>
                </a:solidFill>
              </a:rPr>
              <a:t>, </a:t>
            </a:r>
            <a:endParaRPr lang="es-ES" b="1" i="1" dirty="0" smtClean="0">
              <a:solidFill>
                <a:schemeClr val="bg1"/>
              </a:solidFill>
            </a:endParaRPr>
          </a:p>
          <a:p>
            <a:r>
              <a:rPr lang="es-ES" b="1" i="1" dirty="0">
                <a:solidFill>
                  <a:schemeClr val="bg1"/>
                </a:solidFill>
              </a:rPr>
              <a:t> </a:t>
            </a:r>
            <a:r>
              <a:rPr lang="es-ES" b="1" i="1" dirty="0" smtClean="0">
                <a:solidFill>
                  <a:schemeClr val="bg1"/>
                </a:solidFill>
              </a:rPr>
              <a:t>                                                                             in-dese-</a:t>
            </a:r>
            <a:r>
              <a:rPr lang="es-ES" b="1" i="1" dirty="0" err="1" smtClean="0">
                <a:solidFill>
                  <a:schemeClr val="bg1"/>
                </a:solidFill>
              </a:rPr>
              <a:t>able</a:t>
            </a:r>
            <a:r>
              <a:rPr lang="es-ES" b="1" i="1" dirty="0" smtClean="0">
                <a:solidFill>
                  <a:schemeClr val="bg1"/>
                </a:solidFill>
              </a:rPr>
              <a:t>-mente</a:t>
            </a:r>
          </a:p>
          <a:p>
            <a:r>
              <a:rPr lang="es-ES" b="1" i="1" dirty="0">
                <a:solidFill>
                  <a:schemeClr val="bg1"/>
                </a:solidFill>
              </a:rPr>
              <a:t> </a:t>
            </a:r>
            <a:r>
              <a:rPr lang="es-ES" b="1" i="1" dirty="0" smtClean="0">
                <a:solidFill>
                  <a:schemeClr val="bg1"/>
                </a:solidFill>
              </a:rPr>
              <a:t>                                                                             </a:t>
            </a:r>
            <a:r>
              <a:rPr lang="es-ES" b="1" i="1" dirty="0" err="1" smtClean="0">
                <a:solidFill>
                  <a:schemeClr val="bg1"/>
                </a:solidFill>
              </a:rPr>
              <a:t>bi</a:t>
            </a:r>
            <a:r>
              <a:rPr lang="es-ES" b="1" i="1" dirty="0" smtClean="0">
                <a:solidFill>
                  <a:schemeClr val="bg1"/>
                </a:solidFill>
              </a:rPr>
              <a:t>-partid-ismo</a:t>
            </a:r>
            <a:endParaRPr lang="es-ES" b="1" i="1" dirty="0">
              <a:solidFill>
                <a:schemeClr val="bg1"/>
              </a:solidFill>
            </a:endParaRPr>
          </a:p>
          <a:p>
            <a:endParaRPr lang="es-ES" b="1" dirty="0" smtClean="0">
              <a:solidFill>
                <a:srgbClr val="FF0000"/>
              </a:solidFill>
            </a:endParaRPr>
          </a:p>
          <a:p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10" name="9 Cerrar llave"/>
          <p:cNvSpPr/>
          <p:nvPr/>
        </p:nvSpPr>
        <p:spPr>
          <a:xfrm>
            <a:off x="1618598" y="3624629"/>
            <a:ext cx="940568" cy="1954413"/>
          </a:xfrm>
          <a:prstGeom prst="rightBrace">
            <a:avLst>
              <a:gd name="adj1" fmla="val 8333"/>
              <a:gd name="adj2" fmla="val 56140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51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7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8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496</TotalTime>
  <Words>788</Words>
  <Application>Microsoft Office PowerPoint</Application>
  <PresentationFormat>Presentación en pantalla (4:3)</PresentationFormat>
  <Paragraphs>161</Paragraphs>
  <Slides>11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Brío</vt:lpstr>
      <vt:lpstr>Estructura de la palabra.</vt:lpstr>
      <vt:lpstr>Presentación de PowerPoint</vt:lpstr>
      <vt:lpstr>PALABRA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de la palabra.</dc:title>
  <dc:creator>Mª Dolores</dc:creator>
  <cp:lastModifiedBy>Mª Dolores</cp:lastModifiedBy>
  <cp:revision>47</cp:revision>
  <dcterms:created xsi:type="dcterms:W3CDTF">2012-09-25T13:41:19Z</dcterms:created>
  <dcterms:modified xsi:type="dcterms:W3CDTF">2014-09-18T20:04:41Z</dcterms:modified>
</cp:coreProperties>
</file>