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0.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11.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1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1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1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1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 id="2147483696" r:id="rId11"/>
    <p:sldMasterId id="2147483700" r:id="rId12"/>
    <p:sldMasterId id="2147483704" r:id="rId13"/>
    <p:sldMasterId id="2147483708" r:id="rId14"/>
    <p:sldMasterId id="2147483712" r:id="rId15"/>
    <p:sldMasterId id="2147483716" r:id="rId16"/>
    <p:sldMasterId id="2147483720" r:id="rId17"/>
  </p:sldMasterIdLst>
  <p:sldIdLst>
    <p:sldId id="256"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58" r:id="rId34"/>
    <p:sldId id="257" r:id="rId35"/>
    <p:sldId id="274" r:id="rId36"/>
    <p:sldId id="275" r:id="rId37"/>
    <p:sldId id="276" r:id="rId38"/>
    <p:sldId id="277" r:id="rId39"/>
    <p:sldId id="278" r:id="rId40"/>
    <p:sldId id="279" r:id="rId41"/>
    <p:sldId id="280" r:id="rId42"/>
    <p:sldId id="282" r:id="rId43"/>
    <p:sldId id="281"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314" autoAdjust="0"/>
    <p:restoredTop sz="95416"/>
  </p:normalViewPr>
  <p:slideViewPr>
    <p:cSldViewPr snapToGrid="0">
      <p:cViewPr varScale="1">
        <p:scale>
          <a:sx n="85" d="100"/>
          <a:sy n="85" d="100"/>
        </p:scale>
        <p:origin x="200"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3.xml"/><Relationship Id="rId21" Type="http://schemas.openxmlformats.org/officeDocument/2006/relationships/slide" Target="slides/slide4.xml"/><Relationship Id="rId22" Type="http://schemas.openxmlformats.org/officeDocument/2006/relationships/slide" Target="slides/slide5.xml"/><Relationship Id="rId23" Type="http://schemas.openxmlformats.org/officeDocument/2006/relationships/slide" Target="slides/slide6.xml"/><Relationship Id="rId24" Type="http://schemas.openxmlformats.org/officeDocument/2006/relationships/slide" Target="slides/slide7.xml"/><Relationship Id="rId25" Type="http://schemas.openxmlformats.org/officeDocument/2006/relationships/slide" Target="slides/slide8.xml"/><Relationship Id="rId26" Type="http://schemas.openxmlformats.org/officeDocument/2006/relationships/slide" Target="slides/slide9.xml"/><Relationship Id="rId27" Type="http://schemas.openxmlformats.org/officeDocument/2006/relationships/slide" Target="slides/slide10.xml"/><Relationship Id="rId28" Type="http://schemas.openxmlformats.org/officeDocument/2006/relationships/slide" Target="slides/slide11.xml"/><Relationship Id="rId29" Type="http://schemas.openxmlformats.org/officeDocument/2006/relationships/slide" Target="slides/slide12.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13.xml"/><Relationship Id="rId31" Type="http://schemas.openxmlformats.org/officeDocument/2006/relationships/slide" Target="slides/slide14.xml"/><Relationship Id="rId32" Type="http://schemas.openxmlformats.org/officeDocument/2006/relationships/slide" Target="slides/slide15.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6.xml"/><Relationship Id="rId34" Type="http://schemas.openxmlformats.org/officeDocument/2006/relationships/slide" Target="slides/slide17.xml"/><Relationship Id="rId35" Type="http://schemas.openxmlformats.org/officeDocument/2006/relationships/slide" Target="slides/slide18.xml"/><Relationship Id="rId36" Type="http://schemas.openxmlformats.org/officeDocument/2006/relationships/slide" Target="slides/slide19.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 Target="slides/slide1.xml"/><Relationship Id="rId19" Type="http://schemas.openxmlformats.org/officeDocument/2006/relationships/slide" Target="slides/slide2.xml"/><Relationship Id="rId37" Type="http://schemas.openxmlformats.org/officeDocument/2006/relationships/slide" Target="slides/slide20.xml"/><Relationship Id="rId38" Type="http://schemas.openxmlformats.org/officeDocument/2006/relationships/slide" Target="slides/slide21.xml"/><Relationship Id="rId39" Type="http://schemas.openxmlformats.org/officeDocument/2006/relationships/slide" Target="slides/slide22.xml"/><Relationship Id="rId40" Type="http://schemas.openxmlformats.org/officeDocument/2006/relationships/slide" Target="slides/slide23.xml"/><Relationship Id="rId41" Type="http://schemas.openxmlformats.org/officeDocument/2006/relationships/slide" Target="slides/slide24.xml"/><Relationship Id="rId42" Type="http://schemas.openxmlformats.org/officeDocument/2006/relationships/slide" Target="slides/slide25.xml"/><Relationship Id="rId43" Type="http://schemas.openxmlformats.org/officeDocument/2006/relationships/slide" Target="slides/slide26.xml"/><Relationship Id="rId44" Type="http://schemas.openxmlformats.org/officeDocument/2006/relationships/slide" Target="slides/slide27.xml"/><Relationship Id="rId4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4/22/18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‹Nr.›</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7428634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4564911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63529394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2055379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25715263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51913779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471769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2601351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4/22/18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28421175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44376405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981060000"/>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38736497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5036645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263117515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6545688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24973564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5354029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461960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4/22/18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5618554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9583264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18200354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8822430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27628512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333405071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9956674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79311976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625099439"/>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24859210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4/22/18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07688489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610988434"/>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41443446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309086771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264491368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97197950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982272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902466202"/>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29630594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42322079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4/22/18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246331261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3196854205"/>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251101775"/>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8987251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23125257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52431348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101219220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68683" y="249375"/>
            <a:ext cx="10831195" cy="1470025"/>
          </a:xfrm>
        </p:spPr>
        <p:txBody>
          <a:bodyPr>
            <a:normAutofit/>
          </a:bodyPr>
          <a:lstStyle>
            <a:lvl1pPr>
              <a:defRPr sz="3360">
                <a:latin typeface="Roboto Light"/>
              </a:defRPr>
            </a:lvl1pPr>
          </a:lstStyle>
          <a:p>
            <a:r>
              <a:rPr lang="es-ES_tradnl" dirty="0" smtClean="0"/>
              <a:t>Clic para editar título</a:t>
            </a:r>
            <a:endParaRPr lang="es-ES" dirty="0"/>
          </a:p>
        </p:txBody>
      </p:sp>
      <p:sp>
        <p:nvSpPr>
          <p:cNvPr id="3" name="Subtítulo 2"/>
          <p:cNvSpPr>
            <a:spLocks noGrp="1"/>
          </p:cNvSpPr>
          <p:nvPr>
            <p:ph type="subTitle" idx="1"/>
          </p:nvPr>
        </p:nvSpPr>
        <p:spPr>
          <a:xfrm>
            <a:off x="668683" y="1930897"/>
            <a:ext cx="10831195" cy="1548766"/>
          </a:xfrm>
        </p:spPr>
        <p:txBody>
          <a:bodyPr/>
          <a:lstStyle>
            <a:lvl1pPr marL="411480" indent="-411480" algn="l">
              <a:buFont typeface="Arial" panose="020B0604020202020204" pitchFamily="34" charset="0"/>
              <a:buChar char="•"/>
              <a:defRPr>
                <a:solidFill>
                  <a:schemeClr val="tx1"/>
                </a:solidFill>
              </a:defRPr>
            </a:lvl1pPr>
            <a:lvl2pPr marL="891540" indent="-342900" algn="l">
              <a:buFont typeface="Wingdings" panose="05000000000000000000" pitchFamily="2" charset="2"/>
              <a:buChar char="§"/>
              <a:defRPr baseline="0">
                <a:solidFill>
                  <a:schemeClr val="tx1"/>
                </a:solidFill>
              </a:defRPr>
            </a:lvl2pPr>
            <a:lvl3pPr marL="1440180" indent="-342900" algn="l">
              <a:buFont typeface="Arial" panose="020B0604020202020204" pitchFamily="34" charset="0"/>
              <a:buChar char="•"/>
              <a:defRPr baseline="0">
                <a:solidFill>
                  <a:schemeClr val="tx1"/>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s-ES_tradnl" dirty="0" smtClean="0"/>
              <a:t>Haga clic para modificar el estilo de subtítulo del patrón</a:t>
            </a:r>
            <a:endParaRPr lang="es-ES" dirty="0" smtClean="0"/>
          </a:p>
        </p:txBody>
      </p:sp>
    </p:spTree>
    <p:extLst>
      <p:ext uri="{BB962C8B-B14F-4D97-AF65-F5344CB8AC3E}">
        <p14:creationId xmlns:p14="http://schemas.microsoft.com/office/powerpoint/2010/main" val="89047257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atin typeface="Roboto Light"/>
              </a:defRPr>
            </a:lvl1pPr>
          </a:lstStyle>
          <a:p>
            <a:r>
              <a:rPr lang="es-ES_tradnl" dirty="0" smtClean="0"/>
              <a:t>Clic para editar título</a:t>
            </a:r>
            <a:endParaRPr lang="es-ES" dirty="0"/>
          </a:p>
        </p:txBody>
      </p:sp>
      <p:sp>
        <p:nvSpPr>
          <p:cNvPr id="3" name="Marcador de contenido 2"/>
          <p:cNvSpPr>
            <a:spLocks noGrp="1"/>
          </p:cNvSpPr>
          <p:nvPr>
            <p:ph idx="1"/>
          </p:nvPr>
        </p:nvSpPr>
        <p:spPr>
          <a:xfrm>
            <a:off x="609600" y="1600200"/>
            <a:ext cx="10972800" cy="4280758"/>
          </a:xfrm>
        </p:spPr>
        <p:txBody>
          <a:bodyPr/>
          <a:lstStyle>
            <a:lvl4pPr>
              <a:defRPr>
                <a:latin typeface="Roboto Light"/>
              </a:defRPr>
            </a:lvl4pPr>
            <a:lvl5pPr>
              <a:defRPr>
                <a:latin typeface="Roboto Light"/>
              </a:defRPr>
            </a:lvl5p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spTree>
    <p:extLst>
      <p:ext uri="{BB962C8B-B14F-4D97-AF65-F5344CB8AC3E}">
        <p14:creationId xmlns:p14="http://schemas.microsoft.com/office/powerpoint/2010/main" val="1584094433"/>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92167" y="634236"/>
            <a:ext cx="5325299" cy="760052"/>
          </a:xfrm>
        </p:spPr>
        <p:txBody>
          <a:bodyPr anchor="b"/>
          <a:lstStyle>
            <a:lvl1pPr algn="l">
              <a:defRPr sz="2400" b="0" i="0">
                <a:latin typeface="Roboto Light"/>
                <a:ea typeface="Roboto Regular" pitchFamily="2" charset="0"/>
              </a:defRPr>
            </a:lvl1pPr>
          </a:lstStyle>
          <a:p>
            <a:r>
              <a:rPr lang="es-ES_tradnl" dirty="0" smtClean="0"/>
              <a:t>Clic para editar título</a:t>
            </a:r>
            <a:endParaRPr lang="es-ES" dirty="0"/>
          </a:p>
        </p:txBody>
      </p:sp>
      <p:sp>
        <p:nvSpPr>
          <p:cNvPr id="3" name="Marcador de posición de imagen 2"/>
          <p:cNvSpPr>
            <a:spLocks noGrp="1"/>
          </p:cNvSpPr>
          <p:nvPr>
            <p:ph type="pic" idx="1"/>
          </p:nvPr>
        </p:nvSpPr>
        <p:spPr>
          <a:xfrm>
            <a:off x="6096000" y="19771"/>
            <a:ext cx="6096000" cy="6006164"/>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s-ES_tradnl" dirty="0" smtClean="0"/>
              <a:t>Arrastre la imagen al marcador de posición o haga clic en el icono para agregar</a:t>
            </a:r>
            <a:endParaRPr lang="es-ES" dirty="0"/>
          </a:p>
        </p:txBody>
      </p:sp>
      <p:sp>
        <p:nvSpPr>
          <p:cNvPr id="4" name="Marcador de texto 3"/>
          <p:cNvSpPr>
            <a:spLocks noGrp="1"/>
          </p:cNvSpPr>
          <p:nvPr>
            <p:ph type="body" sz="half" idx="2"/>
          </p:nvPr>
        </p:nvSpPr>
        <p:spPr>
          <a:xfrm>
            <a:off x="492165" y="1728989"/>
            <a:ext cx="5325299" cy="804862"/>
          </a:xfrm>
        </p:spPr>
        <p:txBody>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s-ES_tradnl" dirty="0" smtClean="0"/>
              <a:t>Haga clic para modificar el estilo de texto del patrón</a:t>
            </a:r>
          </a:p>
        </p:txBody>
      </p:sp>
    </p:spTree>
    <p:extLst>
      <p:ext uri="{BB962C8B-B14F-4D97-AF65-F5344CB8AC3E}">
        <p14:creationId xmlns:p14="http://schemas.microsoft.com/office/powerpoint/2010/main" val="41783222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4/22/18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4/22/18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4/22/18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‹Nr.›</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8.xml"/><Relationship Id="rId4" Type="http://schemas.openxmlformats.org/officeDocument/2006/relationships/theme" Target="../theme/theme10.xml"/><Relationship Id="rId5" Type="http://schemas.openxmlformats.org/officeDocument/2006/relationships/image" Target="../media/image1.jpg"/><Relationship Id="rId1" Type="http://schemas.openxmlformats.org/officeDocument/2006/relationships/slideLayout" Target="../slideLayouts/slideLayout36.xml"/><Relationship Id="rId2" Type="http://schemas.openxmlformats.org/officeDocument/2006/relationships/slideLayout" Target="../slideLayouts/slideLayout37.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1.xml"/><Relationship Id="rId4" Type="http://schemas.openxmlformats.org/officeDocument/2006/relationships/theme" Target="../theme/theme11.xml"/><Relationship Id="rId5" Type="http://schemas.openxmlformats.org/officeDocument/2006/relationships/image" Target="../media/image1.jpg"/><Relationship Id="rId1" Type="http://schemas.openxmlformats.org/officeDocument/2006/relationships/slideLayout" Target="../slideLayouts/slideLayout39.xml"/><Relationship Id="rId2" Type="http://schemas.openxmlformats.org/officeDocument/2006/relationships/slideLayout" Target="../slideLayouts/slideLayout4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44.xml"/><Relationship Id="rId4" Type="http://schemas.openxmlformats.org/officeDocument/2006/relationships/theme" Target="../theme/theme12.xml"/><Relationship Id="rId5" Type="http://schemas.openxmlformats.org/officeDocument/2006/relationships/image" Target="../media/image1.jpg"/><Relationship Id="rId1" Type="http://schemas.openxmlformats.org/officeDocument/2006/relationships/slideLayout" Target="../slideLayouts/slideLayout42.xml"/><Relationship Id="rId2" Type="http://schemas.openxmlformats.org/officeDocument/2006/relationships/slideLayout" Target="../slideLayouts/slideLayout43.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47.xml"/><Relationship Id="rId4" Type="http://schemas.openxmlformats.org/officeDocument/2006/relationships/theme" Target="../theme/theme13.xml"/><Relationship Id="rId5" Type="http://schemas.openxmlformats.org/officeDocument/2006/relationships/image" Target="../media/image1.jpg"/><Relationship Id="rId1" Type="http://schemas.openxmlformats.org/officeDocument/2006/relationships/slideLayout" Target="../slideLayouts/slideLayout45.xml"/><Relationship Id="rId2" Type="http://schemas.openxmlformats.org/officeDocument/2006/relationships/slideLayout" Target="../slideLayouts/slideLayout46.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50.xml"/><Relationship Id="rId4" Type="http://schemas.openxmlformats.org/officeDocument/2006/relationships/theme" Target="../theme/theme14.xml"/><Relationship Id="rId5" Type="http://schemas.openxmlformats.org/officeDocument/2006/relationships/image" Target="../media/image1.jpg"/><Relationship Id="rId1" Type="http://schemas.openxmlformats.org/officeDocument/2006/relationships/slideLayout" Target="../slideLayouts/slideLayout48.xml"/><Relationship Id="rId2" Type="http://schemas.openxmlformats.org/officeDocument/2006/relationships/slideLayout" Target="../slideLayouts/slideLayout49.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53.xml"/><Relationship Id="rId4" Type="http://schemas.openxmlformats.org/officeDocument/2006/relationships/theme" Target="../theme/theme15.xml"/><Relationship Id="rId5" Type="http://schemas.openxmlformats.org/officeDocument/2006/relationships/image" Target="../media/image1.jpg"/><Relationship Id="rId1" Type="http://schemas.openxmlformats.org/officeDocument/2006/relationships/slideLayout" Target="../slideLayouts/slideLayout51.xml"/><Relationship Id="rId2" Type="http://schemas.openxmlformats.org/officeDocument/2006/relationships/slideLayout" Target="../slideLayouts/slideLayout52.xml"/></Relationships>
</file>

<file path=ppt/slideMasters/_rels/slideMaster16.xml.rels><?xml version="1.0" encoding="UTF-8" standalone="yes"?>
<Relationships xmlns="http://schemas.openxmlformats.org/package/2006/relationships"><Relationship Id="rId3" Type="http://schemas.openxmlformats.org/officeDocument/2006/relationships/slideLayout" Target="../slideLayouts/slideLayout56.xml"/><Relationship Id="rId4" Type="http://schemas.openxmlformats.org/officeDocument/2006/relationships/theme" Target="../theme/theme16.xml"/><Relationship Id="rId5" Type="http://schemas.openxmlformats.org/officeDocument/2006/relationships/image" Target="../media/image1.jpg"/><Relationship Id="rId1" Type="http://schemas.openxmlformats.org/officeDocument/2006/relationships/slideLayout" Target="../slideLayouts/slideLayout54.xml"/><Relationship Id="rId2" Type="http://schemas.openxmlformats.org/officeDocument/2006/relationships/slideLayout" Target="../slideLayouts/slideLayout5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9.xml"/><Relationship Id="rId4" Type="http://schemas.openxmlformats.org/officeDocument/2006/relationships/theme" Target="../theme/theme17.xml"/><Relationship Id="rId5" Type="http://schemas.openxmlformats.org/officeDocument/2006/relationships/image" Target="../media/image1.jpg"/><Relationship Id="rId1" Type="http://schemas.openxmlformats.org/officeDocument/2006/relationships/slideLayout" Target="../slideLayouts/slideLayout57.xml"/><Relationship Id="rId2"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theme" Target="../theme/theme2.xml"/><Relationship Id="rId5"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4" Type="http://schemas.openxmlformats.org/officeDocument/2006/relationships/theme" Target="../theme/theme3.xml"/><Relationship Id="rId5" Type="http://schemas.openxmlformats.org/officeDocument/2006/relationships/image" Target="../media/image1.jp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theme" Target="../theme/theme4.xml"/><Relationship Id="rId5" Type="http://schemas.openxmlformats.org/officeDocument/2006/relationships/image" Target="../media/image1.jpg"/><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4" Type="http://schemas.openxmlformats.org/officeDocument/2006/relationships/theme" Target="../theme/theme5.xml"/><Relationship Id="rId5" Type="http://schemas.openxmlformats.org/officeDocument/2006/relationships/image" Target="../media/image1.jpg"/><Relationship Id="rId1" Type="http://schemas.openxmlformats.org/officeDocument/2006/relationships/slideLayout" Target="../slideLayouts/slideLayout21.xml"/><Relationship Id="rId2"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theme" Target="../theme/theme6.xml"/><Relationship Id="rId5" Type="http://schemas.openxmlformats.org/officeDocument/2006/relationships/image" Target="../media/image1.jpg"/><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4" Type="http://schemas.openxmlformats.org/officeDocument/2006/relationships/theme" Target="../theme/theme7.xml"/><Relationship Id="rId5" Type="http://schemas.openxmlformats.org/officeDocument/2006/relationships/image" Target="../media/image1.jpg"/><Relationship Id="rId1" Type="http://schemas.openxmlformats.org/officeDocument/2006/relationships/slideLayout" Target="../slideLayouts/slideLayout27.xml"/><Relationship Id="rId2"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4" Type="http://schemas.openxmlformats.org/officeDocument/2006/relationships/theme" Target="../theme/theme8.xml"/><Relationship Id="rId5" Type="http://schemas.openxmlformats.org/officeDocument/2006/relationships/image" Target="../media/image1.jpg"/><Relationship Id="rId1" Type="http://schemas.openxmlformats.org/officeDocument/2006/relationships/slideLayout" Target="../slideLayouts/slideLayout30.xml"/><Relationship Id="rId2"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4" Type="http://schemas.openxmlformats.org/officeDocument/2006/relationships/theme" Target="../theme/theme9.xml"/><Relationship Id="rId5" Type="http://schemas.openxmlformats.org/officeDocument/2006/relationships/image" Target="../media/image1.jpg"/><Relationship Id="rId1" Type="http://schemas.openxmlformats.org/officeDocument/2006/relationships/slideLayout" Target="../slideLayouts/slideLayout33.xml"/><Relationship Id="rId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4/22/18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‹Nr.›</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8043304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64393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759141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52635260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9809314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13631334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811729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0856332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26564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8286115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8640004"/>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7842201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03026743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8525013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360274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s-ES_tradnl" dirty="0" smtClean="0"/>
              <a:t>Clic para editar título</a:t>
            </a:r>
            <a:endParaRPr lang="es-ES" dirty="0"/>
          </a:p>
        </p:txBody>
      </p:sp>
      <p:sp>
        <p:nvSpPr>
          <p:cNvPr id="3" name="Marcador de texto 2"/>
          <p:cNvSpPr>
            <a:spLocks noGrp="1"/>
          </p:cNvSpPr>
          <p:nvPr>
            <p:ph type="body" idx="1"/>
          </p:nvPr>
        </p:nvSpPr>
        <p:spPr>
          <a:xfrm>
            <a:off x="609600" y="1600201"/>
            <a:ext cx="10972800" cy="4162346"/>
          </a:xfrm>
          <a:prstGeom prst="rect">
            <a:avLst/>
          </a:prstGeom>
        </p:spPr>
        <p:txBody>
          <a:bodyPr vert="horz" lIns="91440" tIns="45720" rIns="91440" bIns="45720" rtlCol="0">
            <a:normAutofit/>
          </a:bodyPr>
          <a:lstStyle/>
          <a:p>
            <a:pPr lvl="0"/>
            <a:r>
              <a:rPr lang="es-ES_tradnl" dirty="0" smtClean="0"/>
              <a:t>Haga clic para modificar el estilo de texto del patrón</a:t>
            </a:r>
          </a:p>
          <a:p>
            <a:pPr lvl="1"/>
            <a:r>
              <a:rPr lang="es-ES_tradnl" dirty="0" smtClean="0"/>
              <a:t>Segundo nivel</a:t>
            </a:r>
          </a:p>
          <a:p>
            <a:pPr lvl="2"/>
            <a:r>
              <a:rPr lang="es-ES_tradnl" dirty="0" smtClean="0"/>
              <a:t>Tercer nivel</a:t>
            </a:r>
          </a:p>
          <a:p>
            <a:pPr lvl="3"/>
            <a:r>
              <a:rPr lang="es-ES_tradnl" dirty="0" smtClean="0"/>
              <a:t>Cuarto nivel</a:t>
            </a:r>
          </a:p>
          <a:p>
            <a:pPr lvl="4"/>
            <a:r>
              <a:rPr lang="es-ES_tradnl" dirty="0" smtClean="0"/>
              <a:t>Quinto nivel</a:t>
            </a:r>
            <a:endParaRPr lang="es-ES" dirty="0"/>
          </a:p>
        </p:txBody>
      </p:sp>
      <p:pic>
        <p:nvPicPr>
          <p:cNvPr id="7" name="Imagen 6" descr="banda ok.jp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6041045"/>
            <a:ext cx="12240000" cy="843530"/>
          </a:xfrm>
          <a:prstGeom prst="rect">
            <a:avLst/>
          </a:prstGeom>
        </p:spPr>
      </p:pic>
      <p:sp>
        <p:nvSpPr>
          <p:cNvPr id="5" name="CuadroTexto 4"/>
          <p:cNvSpPr txBox="1"/>
          <p:nvPr userDrawn="1"/>
        </p:nvSpPr>
        <p:spPr>
          <a:xfrm>
            <a:off x="5847037" y="6322819"/>
            <a:ext cx="1061151" cy="313932"/>
          </a:xfrm>
          <a:prstGeom prst="rect">
            <a:avLst/>
          </a:prstGeom>
          <a:noFill/>
        </p:spPr>
        <p:txBody>
          <a:bodyPr wrap="square" rtlCol="0">
            <a:spAutoFit/>
          </a:bodyPr>
          <a:lstStyle/>
          <a:p>
            <a:fld id="{A8DFBB7C-5C1D-44E8-97F4-E52A8D0D2C0B}" type="slidenum">
              <a:rPr lang="es-ES" sz="1440" smtClean="0">
                <a:solidFill>
                  <a:prstClr val="white"/>
                </a:solidFill>
                <a:latin typeface="Roboto" charset="0"/>
                <a:ea typeface="Roboto" charset="0"/>
                <a:cs typeface="Roboto" charset="0"/>
              </a:rPr>
              <a:pPr/>
              <a:t>‹Nr.›</a:t>
            </a:fld>
            <a:endParaRPr lang="es-ES" sz="1440" dirty="0">
              <a:solidFill>
                <a:prstClr val="white"/>
              </a:solidFill>
              <a:latin typeface="Roboto" charset="0"/>
              <a:ea typeface="Roboto" charset="0"/>
              <a:cs typeface="Roboto" charset="0"/>
            </a:endParaRPr>
          </a:p>
        </p:txBody>
      </p:sp>
      <p:cxnSp>
        <p:nvCxnSpPr>
          <p:cNvPr id="8" name="Conector recto 7"/>
          <p:cNvCxnSpPr/>
          <p:nvPr userDrawn="1"/>
        </p:nvCxnSpPr>
        <p:spPr>
          <a:xfrm>
            <a:off x="5661679" y="6355822"/>
            <a:ext cx="0" cy="250256"/>
          </a:xfrm>
          <a:prstGeom prst="line">
            <a:avLst/>
          </a:prstGeom>
          <a:ln w="9525"/>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9738872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timing>
    <p:tnLst>
      <p:par>
        <p:cTn id="1" dur="indefinite" restart="never" nodeType="tmRoot"/>
      </p:par>
    </p:tnLst>
  </p:timing>
  <p:txStyles>
    <p:titleStyle>
      <a:lvl1pPr algn="l" defTabSz="548640" rtl="0" eaLnBrk="1" latinLnBrk="0" hangingPunct="1">
        <a:spcBef>
          <a:spcPct val="0"/>
        </a:spcBef>
        <a:buNone/>
        <a:defRPr sz="3360" kern="1200">
          <a:solidFill>
            <a:schemeClr val="tx1"/>
          </a:solidFill>
          <a:latin typeface="Roboto Light"/>
          <a:ea typeface="Roboto Thin" panose="02000000000000000000" pitchFamily="2" charset="0"/>
          <a:cs typeface="Roboto Thin" panose="02000000000000000000" pitchFamily="2" charset="0"/>
        </a:defRPr>
      </a:lvl1pPr>
    </p:titleStyle>
    <p:bodyStyle>
      <a:lvl1pPr marL="411480" indent="-411480" algn="l" defTabSz="548640" rtl="0" eaLnBrk="1" latinLnBrk="0" hangingPunct="1">
        <a:spcBef>
          <a:spcPct val="20000"/>
        </a:spcBef>
        <a:buClr>
          <a:schemeClr val="bg1">
            <a:lumMod val="50000"/>
          </a:schemeClr>
        </a:buClr>
        <a:buFont typeface="Arial" panose="020B0604020202020204" pitchFamily="34" charset="0"/>
        <a:buChar char="•"/>
        <a:defRPr sz="2400" kern="1200" baseline="0">
          <a:solidFill>
            <a:schemeClr val="tx1"/>
          </a:solidFill>
          <a:latin typeface="Roboto" charset="0"/>
          <a:ea typeface="Roboto Regular" pitchFamily="2" charset="0"/>
          <a:cs typeface="+mn-cs"/>
        </a:defRPr>
      </a:lvl1pPr>
      <a:lvl2pPr marL="891540" indent="-342900" algn="l" defTabSz="548640" rtl="0" eaLnBrk="1" latinLnBrk="0" hangingPunct="1">
        <a:spcBef>
          <a:spcPct val="20000"/>
        </a:spcBef>
        <a:buClr>
          <a:schemeClr val="bg1">
            <a:lumMod val="50000"/>
          </a:schemeClr>
        </a:buClr>
        <a:buFont typeface="Wingdings" panose="05000000000000000000" pitchFamily="2" charset="2"/>
        <a:buChar char="§"/>
        <a:defRPr sz="1920" kern="1200" baseline="0">
          <a:solidFill>
            <a:schemeClr val="tx1"/>
          </a:solidFill>
          <a:latin typeface="Roboto" charset="0"/>
          <a:ea typeface="Roboto Regular" pitchFamily="2" charset="0"/>
          <a:cs typeface="+mn-cs"/>
        </a:defRPr>
      </a:lvl2pPr>
      <a:lvl3pPr marL="1371600" indent="-274320" algn="l" defTabSz="548640" rtl="0" eaLnBrk="1" latinLnBrk="0" hangingPunct="1">
        <a:spcBef>
          <a:spcPct val="20000"/>
        </a:spcBef>
        <a:buFont typeface="Arial"/>
        <a:buChar char="•"/>
        <a:defRPr sz="1920" kern="1200" baseline="0">
          <a:solidFill>
            <a:schemeClr val="tx1"/>
          </a:solidFill>
          <a:latin typeface="Roboto" charset="0"/>
          <a:ea typeface="Roboto Regular" pitchFamily="2" charset="0"/>
          <a:cs typeface="+mn-cs"/>
        </a:defRPr>
      </a:lvl3pPr>
      <a:lvl4pPr marL="192024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4pPr>
      <a:lvl5pPr marL="2468880" indent="-274320" algn="l" defTabSz="548640" rtl="0" eaLnBrk="1" latinLnBrk="0" hangingPunct="1">
        <a:spcBef>
          <a:spcPct val="20000"/>
        </a:spcBef>
        <a:buFont typeface="Arial"/>
        <a:buChar char="»"/>
        <a:defRPr sz="1920" kern="1200">
          <a:solidFill>
            <a:schemeClr val="tx1"/>
          </a:solidFill>
          <a:latin typeface="Roboto Light"/>
          <a:ea typeface="Roboto Regular" pitchFamily="2" charset="0"/>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s-E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4.png"/><Relationship Id="rId3" Type="http://schemas.openxmlformats.org/officeDocument/2006/relationships/hyperlink" Target="http://www.slideshare.net/torressalinas/gestin-y-monitorizacin-de-la-informacin-y-el-impacto-cientfico-perfiles-alertas-e-identificadore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hyperlink" Target="http://www.slideshare.net/torressalinas/gestin-y-monitorizacin-de-la-informacin-y-el-impacto-cientfico-perfiles-alertas-e-identificadores" TargetMode="Externa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hyperlink" Target="http://es.slideshare.net/eromerof/ciencia-20-y-digital-scholarship-blogging-academico-y-redes-sociales" TargetMode="Externa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hyperlink" Target="http://www.scimagojr.com/journalrank.php?category=1213&amp;area=1200&amp;type=j&amp;year=2016" TargetMode="External"/><Relationship Id="rId4" Type="http://schemas.openxmlformats.org/officeDocument/2006/relationships/hyperlink" Target="http://www.scimagojr.com/journalrank.php?category=1213&amp;area=1200&amp;type=j&amp;country=ES" TargetMode="External"/><Relationship Id="rId1" Type="http://schemas.openxmlformats.org/officeDocument/2006/relationships/slideLayout" Target="../slideLayouts/slideLayout22.xml"/><Relationship Id="rId2" Type="http://schemas.openxmlformats.org/officeDocument/2006/relationships/hyperlink" Target="http://www.scimagojr.com/journalrank.ph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9.png"/><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ilia.cchs.csic.es/SPI/"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hyperlink" Target="http://www.eq-arts.org/news/downloads/" TargetMode="External"/><Relationship Id="rId4" Type="http://schemas.openxmlformats.org/officeDocument/2006/relationships/image" Target="../media/image3.jpeg"/><Relationship Id="rId1" Type="http://schemas.openxmlformats.org/officeDocument/2006/relationships/slideLayout" Target="../slideLayouts/slideLayout21.xml"/><Relationship Id="rId2" Type="http://schemas.openxmlformats.org/officeDocument/2006/relationships/hyperlink" Target="http://www.aneca.e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sz="3600" dirty="0"/>
              <a:t>Evaluación de la investigación en las Artes: procedimientos y </a:t>
            </a:r>
            <a:r>
              <a:rPr lang="es-ES" sz="3600" dirty="0" smtClean="0"/>
              <a:t>criterios. </a:t>
            </a:r>
            <a:r>
              <a:rPr lang="es-ES" sz="3600" dirty="0"/>
              <a:t/>
            </a:r>
            <a:br>
              <a:rPr lang="es-ES" sz="3600" dirty="0"/>
            </a:br>
            <a:r>
              <a:rPr lang="es-ES" sz="3600" dirty="0" smtClean="0"/>
              <a:t>RESAD 25/01/2018</a:t>
            </a:r>
            <a:endParaRPr lang="es-ES" sz="3600" dirty="0"/>
          </a:p>
        </p:txBody>
      </p:sp>
      <p:sp>
        <p:nvSpPr>
          <p:cNvPr id="3" name="Subtítulo 2"/>
          <p:cNvSpPr>
            <a:spLocks noGrp="1"/>
          </p:cNvSpPr>
          <p:nvPr>
            <p:ph type="subTitle" idx="1"/>
          </p:nvPr>
        </p:nvSpPr>
        <p:spPr/>
        <p:txBody>
          <a:bodyPr/>
          <a:lstStyle/>
          <a:p>
            <a:r>
              <a:rPr lang="es-ES" dirty="0" smtClean="0"/>
              <a:t>J. Arturo Rubio Arostegui</a:t>
            </a:r>
            <a:endParaRPr lang="es-ES" dirty="0"/>
          </a:p>
        </p:txBody>
      </p:sp>
    </p:spTree>
    <p:extLst>
      <p:ext uri="{BB962C8B-B14F-4D97-AF65-F5344CB8AC3E}">
        <p14:creationId xmlns:p14="http://schemas.microsoft.com/office/powerpoint/2010/main" val="3486040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712874" y="618708"/>
            <a:ext cx="10869527" cy="4653582"/>
          </a:xfrm>
          <a:prstGeom prst="rect">
            <a:avLst/>
          </a:prstGeom>
          <a:noFill/>
        </p:spPr>
        <p:txBody>
          <a:bodyPr wrap="square" lIns="0" tIns="0" rIns="0" bIns="0" rtlCol="0">
            <a:spAutoFit/>
          </a:bodyPr>
          <a:lstStyle/>
          <a:p>
            <a:r>
              <a:rPr lang="es-ES" sz="3360" dirty="0">
                <a:solidFill>
                  <a:srgbClr val="C2132F"/>
                </a:solidFill>
                <a:latin typeface="Roboto Light" panose="02000000000000000000" pitchFamily="2" charset="0"/>
                <a:ea typeface="Roboto Light" panose="02000000000000000000" pitchFamily="2" charset="0"/>
                <a:cs typeface="Roboto Light" panose="02000000000000000000" pitchFamily="2" charset="0"/>
              </a:rPr>
              <a:t>Marca personal del investigador en la cultura del “</a:t>
            </a:r>
            <a:r>
              <a:rPr lang="es-ES" sz="3360" dirty="0" err="1">
                <a:solidFill>
                  <a:srgbClr val="C2132F"/>
                </a:solidFill>
                <a:latin typeface="Roboto Light" panose="02000000000000000000" pitchFamily="2" charset="0"/>
                <a:ea typeface="Roboto Light" panose="02000000000000000000" pitchFamily="2" charset="0"/>
                <a:cs typeface="Roboto Light" panose="02000000000000000000" pitchFamily="2" charset="0"/>
              </a:rPr>
              <a:t>branding</a:t>
            </a:r>
            <a:r>
              <a:rPr lang="es-ES" sz="3360" dirty="0">
                <a:solidFill>
                  <a:srgbClr val="C2132F"/>
                </a:solidFill>
                <a:latin typeface="Roboto Light" panose="02000000000000000000" pitchFamily="2" charset="0"/>
                <a:ea typeface="Roboto Light" panose="02000000000000000000" pitchFamily="2" charset="0"/>
                <a:cs typeface="Roboto Light" panose="02000000000000000000" pitchFamily="2" charset="0"/>
              </a:rPr>
              <a:t>”</a:t>
            </a:r>
          </a:p>
          <a:p>
            <a:endParaRPr lang="es-ES" sz="3360" dirty="0">
              <a:solidFill>
                <a:prstClr val="black"/>
              </a:solidFill>
            </a:endParaRPr>
          </a:p>
          <a:p>
            <a:r>
              <a:rPr lang="es-ES" sz="2880" dirty="0">
                <a:solidFill>
                  <a:srgbClr val="4C0D1A"/>
                </a:solidFill>
                <a:latin typeface="Roboto Light" panose="02000000000000000000" pitchFamily="2" charset="0"/>
                <a:ea typeface="Roboto Light" panose="02000000000000000000" pitchFamily="2" charset="0"/>
                <a:cs typeface="Roboto Light" panose="02000000000000000000" pitchFamily="2" charset="0"/>
              </a:rPr>
              <a:t>-Te permite establecer relaciones con otros investigadores</a:t>
            </a:r>
          </a:p>
          <a:p>
            <a:r>
              <a:rPr lang="es-ES" sz="2880" dirty="0">
                <a:solidFill>
                  <a:srgbClr val="4C0D1A"/>
                </a:solidFill>
                <a:latin typeface="Roboto Light" panose="02000000000000000000" pitchFamily="2" charset="0"/>
                <a:ea typeface="Roboto Light" panose="02000000000000000000" pitchFamily="2" charset="0"/>
                <a:cs typeface="Roboto Light" panose="02000000000000000000" pitchFamily="2" charset="0"/>
              </a:rPr>
              <a:t>-Corroboras o no una imagen frente al resto de al comunidad científica </a:t>
            </a:r>
          </a:p>
          <a:p>
            <a:r>
              <a:rPr lang="es-ES" sz="2880" dirty="0">
                <a:solidFill>
                  <a:srgbClr val="4C0D1A"/>
                </a:solidFill>
                <a:latin typeface="Roboto Light" panose="02000000000000000000" pitchFamily="2" charset="0"/>
                <a:ea typeface="Roboto Light" panose="02000000000000000000" pitchFamily="2" charset="0"/>
                <a:cs typeface="Roboto Light" panose="02000000000000000000" pitchFamily="2" charset="0"/>
              </a:rPr>
              <a:t>-Es fundamental para la divulgación científica de tu trabajo investigador</a:t>
            </a:r>
          </a:p>
          <a:p>
            <a:r>
              <a:rPr lang="es-ES" sz="2880" dirty="0">
                <a:solidFill>
                  <a:srgbClr val="4C0D1A"/>
                </a:solidFill>
                <a:latin typeface="Roboto Light" panose="02000000000000000000" pitchFamily="2" charset="0"/>
                <a:ea typeface="Roboto Light" panose="02000000000000000000" pitchFamily="2" charset="0"/>
                <a:cs typeface="Roboto Light" panose="02000000000000000000" pitchFamily="2" charset="0"/>
              </a:rPr>
              <a:t>-Facilitas la revisión por pares en sus distintas modalidades académicas.  </a:t>
            </a:r>
          </a:p>
        </p:txBody>
      </p:sp>
      <p:sp>
        <p:nvSpPr>
          <p:cNvPr id="13" name="Marcador de título 1"/>
          <p:cNvSpPr txBox="1">
            <a:spLocks/>
          </p:cNvSpPr>
          <p:nvPr/>
        </p:nvSpPr>
        <p:spPr>
          <a:xfrm>
            <a:off x="1914473" y="6354179"/>
            <a:ext cx="3576856" cy="312856"/>
          </a:xfrm>
          <a:prstGeom prst="rect">
            <a:avLst/>
          </a:prstGeom>
        </p:spPr>
        <p:txBody>
          <a:bodyPr vert="horz" lIns="109728" tIns="54864" rIns="109728" bIns="54864" rtlCol="0" anchor="ctr">
            <a:normAutofit lnSpcReduction="10000"/>
          </a:bodyPr>
          <a:lstStyle>
            <a:lvl1pPr algn="l" defTabSz="457200" rtl="0" eaLnBrk="1" latinLnBrk="0" hangingPunct="1">
              <a:spcBef>
                <a:spcPct val="0"/>
              </a:spcBef>
              <a:buNone/>
              <a:defRPr sz="2800" kern="1200">
                <a:solidFill>
                  <a:schemeClr val="tx1"/>
                </a:solidFill>
                <a:latin typeface="Roboto Light"/>
                <a:ea typeface="Roboto Thin" panose="02000000000000000000" pitchFamily="2" charset="0"/>
                <a:cs typeface="Roboto Thin" panose="02000000000000000000" pitchFamily="2" charset="0"/>
              </a:defRPr>
            </a:lvl1pPr>
          </a:lstStyle>
          <a:p>
            <a:pPr algn="r"/>
            <a:r>
              <a:rPr lang="es-ES_tradnl" sz="1440" dirty="0">
                <a:solidFill>
                  <a:prstClr val="white"/>
                </a:solidFill>
                <a:latin typeface="Roboto" charset="0"/>
              </a:rPr>
              <a:t>Clic para editar</a:t>
            </a:r>
            <a:endParaRPr lang="es-ES" sz="1440" dirty="0">
              <a:solidFill>
                <a:prstClr val="white"/>
              </a:solidFill>
              <a:latin typeface="Roboto" charset="0"/>
            </a:endParaRPr>
          </a:p>
        </p:txBody>
      </p:sp>
    </p:spTree>
    <p:extLst>
      <p:ext uri="{BB962C8B-B14F-4D97-AF65-F5344CB8AC3E}">
        <p14:creationId xmlns:p14="http://schemas.microsoft.com/office/powerpoint/2010/main" val="2721542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a:blip r:embed="rId2"/>
          <a:stretch>
            <a:fillRect/>
          </a:stretch>
        </p:blipFill>
        <p:spPr>
          <a:xfrm>
            <a:off x="609600" y="-103272"/>
            <a:ext cx="9708379" cy="5054549"/>
          </a:xfrm>
          <a:prstGeom prst="rect">
            <a:avLst/>
          </a:prstGeom>
        </p:spPr>
      </p:pic>
      <p:sp>
        <p:nvSpPr>
          <p:cNvPr id="6" name="CuadroTexto 5"/>
          <p:cNvSpPr txBox="1"/>
          <p:nvPr/>
        </p:nvSpPr>
        <p:spPr>
          <a:xfrm>
            <a:off x="738692" y="5292762"/>
            <a:ext cx="10508070" cy="867930"/>
          </a:xfrm>
          <a:prstGeom prst="rect">
            <a:avLst/>
          </a:prstGeom>
          <a:noFill/>
        </p:spPr>
        <p:txBody>
          <a:bodyPr wrap="square" rtlCol="0">
            <a:spAutoFit/>
          </a:bodyPr>
          <a:lstStyle/>
          <a:p>
            <a:r>
              <a:rPr lang="es-ES" sz="1440" dirty="0">
                <a:solidFill>
                  <a:prstClr val="black"/>
                </a:solidFill>
              </a:rPr>
              <a:t>Tomado de: Torres Salinas: </a:t>
            </a:r>
            <a:r>
              <a:rPr lang="es-ES" sz="1440" u="sng" dirty="0">
                <a:solidFill>
                  <a:prstClr val="black"/>
                </a:solidFill>
                <a:hlinkClick r:id="rId3"/>
              </a:rPr>
              <a:t>http://www.slideshare.net/torressalinas/gestin-y-monitorizacin-de-la-informacin-y-el-impacto-cientfico-perfiles-alertas-e-identificadores</a:t>
            </a:r>
            <a:endParaRPr lang="es-ES" sz="1440" dirty="0">
              <a:solidFill>
                <a:prstClr val="black"/>
              </a:solidFill>
            </a:endParaRPr>
          </a:p>
          <a:p>
            <a:endParaRPr lang="es-ES" sz="2160" dirty="0">
              <a:solidFill>
                <a:prstClr val="black"/>
              </a:solidFill>
            </a:endParaRPr>
          </a:p>
        </p:txBody>
      </p:sp>
    </p:spTree>
    <p:extLst>
      <p:ext uri="{BB962C8B-B14F-4D97-AF65-F5344CB8AC3E}">
        <p14:creationId xmlns:p14="http://schemas.microsoft.com/office/powerpoint/2010/main" val="232793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400" dirty="0">
                <a:hlinkClick r:id="rId2"/>
              </a:rPr>
              <a:t>En el caso de hacer una web propia…..</a:t>
            </a:r>
            <a:r>
              <a:rPr lang="es-ES" sz="1440" dirty="0">
                <a:hlinkClick r:id="rId2"/>
              </a:rPr>
              <a:t/>
            </a:r>
            <a:br>
              <a:rPr lang="es-ES" sz="1440" dirty="0">
                <a:hlinkClick r:id="rId2"/>
              </a:rPr>
            </a:br>
            <a:r>
              <a:rPr lang="es-ES" sz="1440" dirty="0">
                <a:hlinkClick r:id="rId2"/>
              </a:rPr>
              <a:t>http://www.slideshare.net/torressalinas/gestin-y-monitorizacin-de-la-informacin-y-el-impacto-cientfico-perfiles-alertas-e-identificadores</a:t>
            </a:r>
            <a:r>
              <a:rPr lang="es-ES" sz="1440" dirty="0"/>
              <a:t/>
            </a:r>
            <a:br>
              <a:rPr lang="es-ES" sz="1440" dirty="0"/>
            </a:br>
            <a:endParaRPr lang="es-ES" sz="1440" dirty="0"/>
          </a:p>
        </p:txBody>
      </p:sp>
      <p:pic>
        <p:nvPicPr>
          <p:cNvPr id="4" name="Marcador de contenido 3"/>
          <p:cNvPicPr>
            <a:picLocks noGrp="1" noChangeAspect="1"/>
          </p:cNvPicPr>
          <p:nvPr>
            <p:ph idx="1"/>
          </p:nvPr>
        </p:nvPicPr>
        <p:blipFill>
          <a:blip r:embed="rId3"/>
          <a:stretch>
            <a:fillRect/>
          </a:stretch>
        </p:blipFill>
        <p:spPr>
          <a:xfrm>
            <a:off x="1771426" y="1309083"/>
            <a:ext cx="8131352" cy="4571654"/>
          </a:xfrm>
          <a:prstGeom prst="rect">
            <a:avLst/>
          </a:prstGeom>
        </p:spPr>
      </p:pic>
    </p:spTree>
    <p:extLst>
      <p:ext uri="{BB962C8B-B14F-4D97-AF65-F5344CB8AC3E}">
        <p14:creationId xmlns:p14="http://schemas.microsoft.com/office/powerpoint/2010/main" val="24797023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1560" dirty="0"/>
              <a:t>Tomado de: </a:t>
            </a:r>
            <a:r>
              <a:rPr lang="es-ES" sz="1560" dirty="0">
                <a:hlinkClick r:id="rId2"/>
              </a:rPr>
              <a:t>http://es.slideshare.net/eromerof/ciencia-20-y-digital-scholarship-blogging-academico-y-redes-sociales</a:t>
            </a:r>
            <a:r>
              <a:rPr lang="es-ES" dirty="0"/>
              <a:t/>
            </a:r>
            <a:br>
              <a:rPr lang="es-ES" dirty="0"/>
            </a:br>
            <a:endParaRPr lang="es-ES" dirty="0"/>
          </a:p>
        </p:txBody>
      </p:sp>
      <p:pic>
        <p:nvPicPr>
          <p:cNvPr id="4" name="Marcador de contenido 3"/>
          <p:cNvPicPr>
            <a:picLocks noGrp="1" noChangeAspect="1"/>
          </p:cNvPicPr>
          <p:nvPr>
            <p:ph idx="1"/>
          </p:nvPr>
        </p:nvPicPr>
        <p:blipFill>
          <a:blip r:embed="rId3"/>
          <a:stretch>
            <a:fillRect/>
          </a:stretch>
        </p:blipFill>
        <p:spPr>
          <a:xfrm>
            <a:off x="2289222" y="1600200"/>
            <a:ext cx="7613556" cy="4280536"/>
          </a:xfrm>
          <a:prstGeom prst="rect">
            <a:avLst/>
          </a:prstGeom>
        </p:spPr>
      </p:pic>
    </p:spTree>
    <p:extLst>
      <p:ext uri="{BB962C8B-B14F-4D97-AF65-F5344CB8AC3E}">
        <p14:creationId xmlns:p14="http://schemas.microsoft.com/office/powerpoint/2010/main" val="1615835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19328" y="274638"/>
            <a:ext cx="10863072" cy="1143000"/>
          </a:xfrm>
        </p:spPr>
        <p:txBody>
          <a:bodyPr/>
          <a:lstStyle/>
          <a:p>
            <a:r>
              <a:rPr lang="es-ES" dirty="0" smtClean="0">
                <a:solidFill>
                  <a:srgbClr val="C2132F"/>
                </a:solidFill>
              </a:rPr>
              <a:t>PLATAFORMAS DIGITALES EN LINEA DE AUTORIDADES ACADÉMICAS </a:t>
            </a:r>
            <a:endParaRPr lang="es-ES" dirty="0">
              <a:solidFill>
                <a:srgbClr val="C2132F"/>
              </a:solidFill>
            </a:endParaRPr>
          </a:p>
        </p:txBody>
      </p:sp>
      <p:sp>
        <p:nvSpPr>
          <p:cNvPr id="3" name="Marcador de contenido 2"/>
          <p:cNvSpPr>
            <a:spLocks noGrp="1"/>
          </p:cNvSpPr>
          <p:nvPr>
            <p:ph idx="1"/>
          </p:nvPr>
        </p:nvSpPr>
        <p:spPr/>
        <p:txBody>
          <a:bodyPr/>
          <a:lstStyle/>
          <a:p>
            <a:r>
              <a:rPr lang="es-ES" sz="2880" dirty="0">
                <a:latin typeface="Roboto Light" panose="02000000000000000000" pitchFamily="2" charset="0"/>
                <a:ea typeface="Roboto Light" panose="02000000000000000000" pitchFamily="2" charset="0"/>
                <a:cs typeface="Roboto Light" panose="02000000000000000000" pitchFamily="2" charset="0"/>
              </a:rPr>
              <a:t>ORCID (2009) </a:t>
            </a:r>
            <a:r>
              <a:rPr lang="en-US" sz="1920" dirty="0">
                <a:latin typeface="Roboto Light" panose="02000000000000000000" pitchFamily="2" charset="0"/>
                <a:ea typeface="Roboto Light" panose="02000000000000000000" pitchFamily="2" charset="0"/>
                <a:cs typeface="Roboto Light" panose="02000000000000000000" pitchFamily="2" charset="0"/>
              </a:rPr>
              <a:t>"</a:t>
            </a:r>
            <a:r>
              <a:rPr lang="en-US" sz="1920" i="1" dirty="0">
                <a:latin typeface="Roboto Light" panose="02000000000000000000" pitchFamily="2" charset="0"/>
                <a:ea typeface="Roboto Light" panose="02000000000000000000" pitchFamily="2" charset="0"/>
                <a:cs typeface="Roboto Light" panose="02000000000000000000" pitchFamily="2" charset="0"/>
              </a:rPr>
              <a:t>Open Researcher and Contributor ID”</a:t>
            </a:r>
            <a:endParaRPr lang="es-ES" sz="1920" dirty="0">
              <a:latin typeface="Roboto Light" panose="02000000000000000000" pitchFamily="2" charset="0"/>
              <a:ea typeface="Roboto Light" panose="02000000000000000000" pitchFamily="2" charset="0"/>
              <a:cs typeface="Roboto Light" panose="02000000000000000000" pitchFamily="2" charset="0"/>
            </a:endParaRPr>
          </a:p>
          <a:p>
            <a:r>
              <a:rPr lang="es-ES" sz="2880" dirty="0">
                <a:latin typeface="Roboto Light" panose="02000000000000000000" pitchFamily="2" charset="0"/>
                <a:ea typeface="Roboto Light" panose="02000000000000000000" pitchFamily="2" charset="0"/>
                <a:cs typeface="Roboto Light" panose="02000000000000000000" pitchFamily="2" charset="0"/>
              </a:rPr>
              <a:t>RESEARCHER ID (2008)</a:t>
            </a:r>
          </a:p>
          <a:p>
            <a:r>
              <a:rPr lang="es-ES" sz="2880" dirty="0">
                <a:latin typeface="Roboto Light" panose="02000000000000000000" pitchFamily="2" charset="0"/>
                <a:ea typeface="Roboto Light" panose="02000000000000000000" pitchFamily="2" charset="0"/>
                <a:cs typeface="Roboto Light" panose="02000000000000000000" pitchFamily="2" charset="0"/>
              </a:rPr>
              <a:t>SCOPUS AUTHOR IDENTIFIER (2004)</a:t>
            </a:r>
          </a:p>
          <a:p>
            <a:r>
              <a:rPr lang="es-ES" sz="2880" dirty="0">
                <a:latin typeface="Roboto Light" panose="02000000000000000000" pitchFamily="2" charset="0"/>
                <a:ea typeface="Roboto Light" panose="02000000000000000000" pitchFamily="2" charset="0"/>
                <a:cs typeface="Roboto Light" panose="02000000000000000000" pitchFamily="2" charset="0"/>
              </a:rPr>
              <a:t>GOOGLE SCHOLAR (2011)</a:t>
            </a:r>
          </a:p>
          <a:p>
            <a:r>
              <a:rPr lang="es-ES" sz="2880" dirty="0">
                <a:latin typeface="Roboto Light" panose="02000000000000000000" pitchFamily="2" charset="0"/>
                <a:ea typeface="Roboto Light" panose="02000000000000000000" pitchFamily="2" charset="0"/>
                <a:cs typeface="Roboto Light" panose="02000000000000000000" pitchFamily="2" charset="0"/>
              </a:rPr>
              <a:t>RESERARCH GATE (2008)</a:t>
            </a:r>
          </a:p>
          <a:p>
            <a:r>
              <a:rPr lang="es-ES" sz="2880" dirty="0">
                <a:latin typeface="Roboto Light" panose="02000000000000000000" pitchFamily="2" charset="0"/>
                <a:ea typeface="Roboto Light" panose="02000000000000000000" pitchFamily="2" charset="0"/>
                <a:cs typeface="Roboto Light" panose="02000000000000000000" pitchFamily="2" charset="0"/>
              </a:rPr>
              <a:t>MENDELEY (2007)</a:t>
            </a:r>
          </a:p>
          <a:p>
            <a:endParaRPr lang="es-ES" dirty="0"/>
          </a:p>
        </p:txBody>
      </p:sp>
    </p:spTree>
    <p:extLst>
      <p:ext uri="{BB962C8B-B14F-4D97-AF65-F5344CB8AC3E}">
        <p14:creationId xmlns:p14="http://schemas.microsoft.com/office/powerpoint/2010/main" val="2978161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C2132F"/>
                </a:solidFill>
              </a:rPr>
              <a:t>ORCID</a:t>
            </a:r>
            <a:r>
              <a:rPr lang="es-ES" dirty="0"/>
              <a:t/>
            </a:r>
            <a:br>
              <a:rPr lang="es-ES" dirty="0"/>
            </a:br>
            <a:endParaRPr lang="es-ES" dirty="0"/>
          </a:p>
        </p:txBody>
      </p:sp>
      <p:sp>
        <p:nvSpPr>
          <p:cNvPr id="3" name="Marcador de contenido 2"/>
          <p:cNvSpPr>
            <a:spLocks noGrp="1"/>
          </p:cNvSpPr>
          <p:nvPr>
            <p:ph idx="1"/>
          </p:nvPr>
        </p:nvSpPr>
        <p:spPr/>
        <p:txBody>
          <a:bodyPr>
            <a:normAutofit/>
          </a:bodyPr>
          <a:lstStyle/>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Permite aunar las diferentes firmas o apellidos (caso del español) con una sola. </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Permite hacer seguimiento correcto de autores académicos</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Facilita tareas de identificación a editores e instituciones académicas (para la evaluación por pares) </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Sirve de plataforma de enlace con otros sitios de información académica sobre un investigador.</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Es obligatorio en los CV normalizados. </a:t>
            </a:r>
          </a:p>
        </p:txBody>
      </p:sp>
    </p:spTree>
    <p:extLst>
      <p:ext uri="{BB962C8B-B14F-4D97-AF65-F5344CB8AC3E}">
        <p14:creationId xmlns:p14="http://schemas.microsoft.com/office/powerpoint/2010/main" val="70063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C2132F"/>
                </a:solidFill>
              </a:rPr>
              <a:t>Google </a:t>
            </a:r>
            <a:r>
              <a:rPr lang="es-ES" dirty="0" err="1" smtClean="0">
                <a:solidFill>
                  <a:srgbClr val="C2132F"/>
                </a:solidFill>
              </a:rPr>
              <a:t>Scholar</a:t>
            </a:r>
            <a:r>
              <a:rPr lang="es-ES" dirty="0" smtClean="0">
                <a:solidFill>
                  <a:srgbClr val="C2132F"/>
                </a:solidFill>
              </a:rPr>
              <a:t> </a:t>
            </a:r>
            <a:endParaRPr lang="es-ES" dirty="0">
              <a:solidFill>
                <a:srgbClr val="C2132F"/>
              </a:solidFill>
            </a:endParaRPr>
          </a:p>
        </p:txBody>
      </p:sp>
      <p:sp>
        <p:nvSpPr>
          <p:cNvPr id="3" name="Marcador de contenido 2"/>
          <p:cNvSpPr>
            <a:spLocks noGrp="1"/>
          </p:cNvSpPr>
          <p:nvPr>
            <p:ph idx="1"/>
          </p:nvPr>
        </p:nvSpPr>
        <p:spPr/>
        <p:txBody>
          <a:bodyPr>
            <a:normAutofit/>
          </a:bodyPr>
          <a:lstStyle/>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Base de datos sobre publicaciones científicas</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Indexa publicaciones, citas, patentes, resúmenes, etc.</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Calcula el número de citas, índice h, índice i10</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Permite seguir actualizaciones de otros autores, seguir </a:t>
            </a:r>
            <a:r>
              <a:rPr lang="es-ES" sz="2880" dirty="0" err="1">
                <a:latin typeface="Roboto Light" panose="02000000000000000000" pitchFamily="2" charset="0"/>
                <a:ea typeface="Roboto Light" panose="02000000000000000000" pitchFamily="2" charset="0"/>
                <a:cs typeface="Roboto Light" panose="02000000000000000000" pitchFamily="2" charset="0"/>
              </a:rPr>
              <a:t>co</a:t>
            </a:r>
            <a:r>
              <a:rPr lang="es-ES" sz="2880" dirty="0">
                <a:latin typeface="Roboto Light" panose="02000000000000000000" pitchFamily="2" charset="0"/>
                <a:ea typeface="Roboto Light" panose="02000000000000000000" pitchFamily="2" charset="0"/>
                <a:cs typeface="Roboto Light" panose="02000000000000000000" pitchFamily="2" charset="0"/>
              </a:rPr>
              <a:t>-autores, etc.</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El autor controla la subida de las publicaciones a la base de datos. </a:t>
            </a:r>
          </a:p>
          <a:p>
            <a:pPr>
              <a:buFont typeface="Wingdings" panose="05000000000000000000" pitchFamily="2" charset="2"/>
              <a:buChar char="q"/>
            </a:pPr>
            <a:r>
              <a:rPr lang="es-ES" sz="2880" dirty="0">
                <a:latin typeface="Roboto Light" panose="02000000000000000000" pitchFamily="2" charset="0"/>
                <a:ea typeface="Roboto Light" panose="02000000000000000000" pitchFamily="2" charset="0"/>
                <a:cs typeface="Roboto Light" panose="02000000000000000000" pitchFamily="2" charset="0"/>
              </a:rPr>
              <a:t>Es un lugar común para iniciar las búsquedas bibliográficas </a:t>
            </a:r>
          </a:p>
        </p:txBody>
      </p:sp>
    </p:spTree>
    <p:extLst>
      <p:ext uri="{BB962C8B-B14F-4D97-AF65-F5344CB8AC3E}">
        <p14:creationId xmlns:p14="http://schemas.microsoft.com/office/powerpoint/2010/main" val="172978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pic>
        <p:nvPicPr>
          <p:cNvPr id="4" name="Marcador de contenido 3"/>
          <p:cNvPicPr>
            <a:picLocks noGrp="1" noChangeAspect="1"/>
          </p:cNvPicPr>
          <p:nvPr>
            <p:ph idx="1"/>
          </p:nvPr>
        </p:nvPicPr>
        <p:blipFill>
          <a:blip r:embed="rId2"/>
          <a:stretch>
            <a:fillRect/>
          </a:stretch>
        </p:blipFill>
        <p:spPr>
          <a:xfrm>
            <a:off x="891550" y="-1"/>
            <a:ext cx="11309691" cy="6358597"/>
          </a:xfrm>
          <a:prstGeom prst="rect">
            <a:avLst/>
          </a:prstGeom>
        </p:spPr>
      </p:pic>
    </p:spTree>
    <p:extLst>
      <p:ext uri="{BB962C8B-B14F-4D97-AF65-F5344CB8AC3E}">
        <p14:creationId xmlns:p14="http://schemas.microsoft.com/office/powerpoint/2010/main" val="26920499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El giro </a:t>
            </a:r>
            <a:r>
              <a:rPr lang="es-ES" dirty="0" err="1"/>
              <a:t>peformativo</a:t>
            </a:r>
            <a:r>
              <a:rPr lang="es-ES" dirty="0"/>
              <a:t> -</a:t>
            </a:r>
            <a:r>
              <a:rPr lang="es-ES" dirty="0" err="1"/>
              <a:t>performative</a:t>
            </a:r>
            <a:r>
              <a:rPr lang="es-ES" dirty="0"/>
              <a:t> </a:t>
            </a:r>
            <a:r>
              <a:rPr lang="es-ES" dirty="0" err="1"/>
              <a:t>turn</a:t>
            </a:r>
            <a:r>
              <a:rPr lang="es-ES" dirty="0"/>
              <a:t>- en las ciencias sociales no solo ha traído unas nuevas formas de definir y hacer investigación en las ciencias sociales y las humanidades sino que se ha instalado como una disciplina –</a:t>
            </a:r>
            <a:r>
              <a:rPr lang="es-ES" dirty="0" err="1"/>
              <a:t>perfomance</a:t>
            </a:r>
            <a:r>
              <a:rPr lang="es-ES" dirty="0"/>
              <a:t> </a:t>
            </a:r>
            <a:r>
              <a:rPr lang="es-ES" dirty="0" err="1"/>
              <a:t>studies</a:t>
            </a:r>
            <a:r>
              <a:rPr lang="es-ES" dirty="0"/>
              <a:t>- , tal como reconoce y categoriza el editor académico </a:t>
            </a:r>
            <a:r>
              <a:rPr lang="es-ES" dirty="0" err="1"/>
              <a:t>Routledege</a:t>
            </a:r>
            <a:r>
              <a:rPr lang="es-ES" dirty="0"/>
              <a:t>.  En el caso de las artes, el giro </a:t>
            </a:r>
            <a:r>
              <a:rPr lang="es-ES" dirty="0" err="1"/>
              <a:t>performativo</a:t>
            </a:r>
            <a:r>
              <a:rPr lang="es-ES" dirty="0"/>
              <a:t> ha permitido que la práctica artística, en sus procesos, en su praxis, forme parte del objeto de investigación. </a:t>
            </a:r>
          </a:p>
        </p:txBody>
      </p:sp>
    </p:spTree>
    <p:extLst>
      <p:ext uri="{BB962C8B-B14F-4D97-AF65-F5344CB8AC3E}">
        <p14:creationId xmlns:p14="http://schemas.microsoft.com/office/powerpoint/2010/main" val="164047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Hay numerosos autores que hablan de un conocimiento que puede ser mostrado y articulado a través de la experimentación e interpretación, que se genera en la práctica artística como consecuencia de haber llevado a  cabo una investigación original (</a:t>
            </a:r>
            <a:r>
              <a:rPr lang="es-ES" dirty="0" err="1"/>
              <a:t>Borgdorff</a:t>
            </a:r>
            <a:r>
              <a:rPr lang="es-ES" dirty="0"/>
              <a:t>, 2010). </a:t>
            </a:r>
          </a:p>
        </p:txBody>
      </p:sp>
    </p:spTree>
    <p:extLst>
      <p:ext uri="{BB962C8B-B14F-4D97-AF65-F5344CB8AC3E}">
        <p14:creationId xmlns:p14="http://schemas.microsoft.com/office/powerpoint/2010/main" val="1855119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lgn="ctr">
              <a:buNone/>
            </a:pPr>
            <a:r>
              <a:rPr lang="es-ES" sz="8640" dirty="0">
                <a:solidFill>
                  <a:srgbClr val="C2002F"/>
                </a:solidFill>
                <a:latin typeface="Roboto Light" panose="02000000000000000000" pitchFamily="2" charset="0"/>
                <a:ea typeface="Roboto Light" panose="02000000000000000000" pitchFamily="2" charset="0"/>
                <a:cs typeface="Roboto Light" panose="02000000000000000000" pitchFamily="2" charset="0"/>
              </a:rPr>
              <a:t>AGENCIALIZACIÓN</a:t>
            </a:r>
          </a:p>
        </p:txBody>
      </p:sp>
    </p:spTree>
    <p:extLst>
      <p:ext uri="{BB962C8B-B14F-4D97-AF65-F5344CB8AC3E}">
        <p14:creationId xmlns:p14="http://schemas.microsoft.com/office/powerpoint/2010/main" val="3649040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P</a:t>
            </a:r>
            <a:r>
              <a:rPr lang="es-ES" dirty="0" smtClean="0"/>
              <a:t>odemos </a:t>
            </a:r>
            <a:r>
              <a:rPr lang="es-ES" dirty="0"/>
              <a:t>establecer la coincidencia en el tiempo de distintos modos de investigar en las artes como consecuencia del proceso de sedimentación que se da entre los modos tradicionales de las disciplinas con más recorrido histórico como la historia del arte o la estética y el aluvión de nuevos enfoques surgidos de la amalgama que se da dentro del paradigma constructivista de las ciencias sociales. De ello, se hace cargo el documento Indicadores para la evaluación de la actividad investigadora en los ámbitos de las Bellas Artes (2011) que plantea las distintas dimensiones: </a:t>
            </a:r>
            <a:endParaRPr lang="es-ES" dirty="0" smtClean="0"/>
          </a:p>
          <a:p>
            <a:r>
              <a:rPr lang="es-ES" dirty="0" smtClean="0"/>
              <a:t>a</a:t>
            </a:r>
            <a:r>
              <a:rPr lang="es-ES" dirty="0"/>
              <a:t>) La Investigación basada en el proyecto </a:t>
            </a:r>
            <a:endParaRPr lang="es-ES" dirty="0" smtClean="0"/>
          </a:p>
          <a:p>
            <a:r>
              <a:rPr lang="es-ES" dirty="0" smtClean="0"/>
              <a:t>b</a:t>
            </a:r>
            <a:r>
              <a:rPr lang="es-ES" dirty="0"/>
              <a:t>) La Investigación basada en la práctica artística y </a:t>
            </a:r>
            <a:endParaRPr lang="es-ES" dirty="0" smtClean="0"/>
          </a:p>
          <a:p>
            <a:r>
              <a:rPr lang="es-ES" dirty="0" smtClean="0"/>
              <a:t>c</a:t>
            </a:r>
            <a:r>
              <a:rPr lang="es-ES" dirty="0"/>
              <a:t>) La Investigación basada en el pensamiento. </a:t>
            </a:r>
          </a:p>
        </p:txBody>
      </p:sp>
    </p:spTree>
    <p:extLst>
      <p:ext uri="{BB962C8B-B14F-4D97-AF65-F5344CB8AC3E}">
        <p14:creationId xmlns:p14="http://schemas.microsoft.com/office/powerpoint/2010/main" val="601979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t>Las primeras propuestas que tratan de contextualizar la práctica artística al vincularla con la epistemología en España provienen de Hernández </a:t>
            </a:r>
            <a:r>
              <a:rPr lang="es-ES" dirty="0" err="1"/>
              <a:t>Hernández</a:t>
            </a:r>
            <a:r>
              <a:rPr lang="es-ES" dirty="0"/>
              <a:t>, (2008), recogiendo la tradición anglosajona de autores como Sullivan (2004) o </a:t>
            </a:r>
            <a:r>
              <a:rPr lang="es-ES" dirty="0" err="1"/>
              <a:t>Caduff</a:t>
            </a:r>
            <a:r>
              <a:rPr lang="es-ES" dirty="0"/>
              <a:t>, </a:t>
            </a:r>
            <a:r>
              <a:rPr lang="es-ES" dirty="0" err="1"/>
              <a:t>Siegenthaler</a:t>
            </a:r>
            <a:r>
              <a:rPr lang="es-ES" dirty="0"/>
              <a:t> y </a:t>
            </a:r>
            <a:r>
              <a:rPr lang="es-ES" dirty="0" err="1"/>
              <a:t>Wälchli</a:t>
            </a:r>
            <a:r>
              <a:rPr lang="es-ES" dirty="0"/>
              <a:t>, (2009) que vinculan la práctica artística del taller como formas legítimas de investigar y otros que relacionan la investigación en el arte con la terapia en el campo educativo</a:t>
            </a:r>
          </a:p>
        </p:txBody>
      </p:sp>
    </p:spTree>
    <p:extLst>
      <p:ext uri="{BB962C8B-B14F-4D97-AF65-F5344CB8AC3E}">
        <p14:creationId xmlns:p14="http://schemas.microsoft.com/office/powerpoint/2010/main" val="2139317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smtClean="0"/>
              <a:t>Los </a:t>
            </a:r>
            <a:r>
              <a:rPr lang="es-ES" dirty="0"/>
              <a:t>profesores-artistas han podido acceder a las instituciones educativas como consecuencia de sus méritos artísticos y académicos, pero tal como veremos más adelante con las evidencias de la </a:t>
            </a:r>
            <a:r>
              <a:rPr lang="es-ES" dirty="0" err="1"/>
              <a:t>bibliometria</a:t>
            </a:r>
            <a:r>
              <a:rPr lang="es-ES" dirty="0"/>
              <a:t> y la </a:t>
            </a:r>
            <a:r>
              <a:rPr lang="es-ES" dirty="0" err="1"/>
              <a:t>cienciometria</a:t>
            </a:r>
            <a:r>
              <a:rPr lang="es-ES" dirty="0"/>
              <a:t>, la debilidad de su capital académico-investigador les impide obtener un reconocimiento (en forma de sexenios, o la posibilidad de ser catedráticos, por ejemplo)  por parte de las agencias evaluadores del sistema universitario español –instancias públicas e institucionalizadas de reputación y reconocimiento  y sanción para las universidades, los títulos y los profesores-. </a:t>
            </a:r>
          </a:p>
        </p:txBody>
      </p:sp>
    </p:spTree>
    <p:extLst>
      <p:ext uri="{BB962C8B-B14F-4D97-AF65-F5344CB8AC3E}">
        <p14:creationId xmlns:p14="http://schemas.microsoft.com/office/powerpoint/2010/main" val="70647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26608" y="-586997"/>
            <a:ext cx="10458589" cy="6959661"/>
          </a:xfrm>
          <a:prstGeom prst="rect">
            <a:avLst/>
          </a:prstGeom>
        </p:spPr>
      </p:pic>
    </p:spTree>
    <p:extLst>
      <p:ext uri="{BB962C8B-B14F-4D97-AF65-F5344CB8AC3E}">
        <p14:creationId xmlns:p14="http://schemas.microsoft.com/office/powerpoint/2010/main" val="1151895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r>
              <a:rPr lang="es-ES" dirty="0">
                <a:hlinkClick r:id="rId2"/>
              </a:rPr>
              <a:t>http://</a:t>
            </a:r>
            <a:r>
              <a:rPr lang="es-ES" dirty="0" smtClean="0">
                <a:hlinkClick r:id="rId2"/>
              </a:rPr>
              <a:t>www.scimagojr.com/journalrank.php</a:t>
            </a:r>
            <a:endParaRPr lang="es-ES" dirty="0" smtClean="0"/>
          </a:p>
          <a:p>
            <a:r>
              <a:rPr lang="es-ES" dirty="0">
                <a:hlinkClick r:id="rId3"/>
              </a:rPr>
              <a:t>http://</a:t>
            </a:r>
            <a:r>
              <a:rPr lang="es-ES" dirty="0" smtClean="0">
                <a:hlinkClick r:id="rId3"/>
              </a:rPr>
              <a:t>www.scimagojr.com/journalrank.php?category=1213&amp;area=1200&amp;type=j&amp;year=2016</a:t>
            </a:r>
            <a:endParaRPr lang="es-ES" dirty="0" smtClean="0"/>
          </a:p>
          <a:p>
            <a:r>
              <a:rPr lang="es-ES" dirty="0">
                <a:hlinkClick r:id="rId4"/>
              </a:rPr>
              <a:t>http://</a:t>
            </a:r>
            <a:r>
              <a:rPr lang="es-ES" dirty="0" smtClean="0">
                <a:hlinkClick r:id="rId4"/>
              </a:rPr>
              <a:t>www.scimagojr.com/journalrank.php?category=1213&amp;area=1200&amp;type=j&amp;country=ES</a:t>
            </a:r>
            <a:endParaRPr lang="es-ES" dirty="0" smtClean="0"/>
          </a:p>
          <a:p>
            <a:endParaRPr lang="es-ES" dirty="0"/>
          </a:p>
        </p:txBody>
      </p:sp>
    </p:spTree>
    <p:extLst>
      <p:ext uri="{BB962C8B-B14F-4D97-AF65-F5344CB8AC3E}">
        <p14:creationId xmlns:p14="http://schemas.microsoft.com/office/powerpoint/2010/main" val="4021338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489530" y="404183"/>
            <a:ext cx="8160907" cy="4768068"/>
          </a:xfrm>
          <a:prstGeom prst="rect">
            <a:avLst/>
          </a:prstGeom>
        </p:spPr>
      </p:pic>
      <p:pic>
        <p:nvPicPr>
          <p:cNvPr id="6" name="Imagen 5"/>
          <p:cNvPicPr>
            <a:picLocks noChangeAspect="1"/>
          </p:cNvPicPr>
          <p:nvPr/>
        </p:nvPicPr>
        <p:blipFill>
          <a:blip r:embed="rId3"/>
          <a:stretch>
            <a:fillRect/>
          </a:stretch>
        </p:blipFill>
        <p:spPr>
          <a:xfrm>
            <a:off x="2184050" y="404183"/>
            <a:ext cx="5303306" cy="946315"/>
          </a:xfrm>
          <a:prstGeom prst="rect">
            <a:avLst/>
          </a:prstGeom>
        </p:spPr>
      </p:pic>
    </p:spTree>
    <p:extLst>
      <p:ext uri="{BB962C8B-B14F-4D97-AF65-F5344CB8AC3E}">
        <p14:creationId xmlns:p14="http://schemas.microsoft.com/office/powerpoint/2010/main" val="84152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Evaluación de la calidad investigadora de los libros</a:t>
            </a:r>
            <a:endParaRPr lang="es-ES" dirty="0"/>
          </a:p>
        </p:txBody>
      </p:sp>
      <p:sp>
        <p:nvSpPr>
          <p:cNvPr id="3" name="Marcador de contenido 2"/>
          <p:cNvSpPr>
            <a:spLocks noGrp="1"/>
          </p:cNvSpPr>
          <p:nvPr>
            <p:ph idx="1"/>
          </p:nvPr>
        </p:nvSpPr>
        <p:spPr/>
        <p:txBody>
          <a:bodyPr/>
          <a:lstStyle/>
          <a:p>
            <a:r>
              <a:rPr lang="es-ES" dirty="0">
                <a:hlinkClick r:id="rId2"/>
              </a:rPr>
              <a:t>http://ilia.cchs.csic.es/SPI</a:t>
            </a:r>
            <a:r>
              <a:rPr lang="es-ES" dirty="0" smtClean="0">
                <a:hlinkClick r:id="rId2"/>
              </a:rPr>
              <a:t>/</a:t>
            </a:r>
            <a:endParaRPr lang="es-ES" dirty="0" smtClean="0"/>
          </a:p>
          <a:p>
            <a:endParaRPr lang="es-ES" dirty="0"/>
          </a:p>
        </p:txBody>
      </p:sp>
    </p:spTree>
    <p:extLst>
      <p:ext uri="{BB962C8B-B14F-4D97-AF65-F5344CB8AC3E}">
        <p14:creationId xmlns:p14="http://schemas.microsoft.com/office/powerpoint/2010/main" val="2321838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Analogía investigación académica-artística</a:t>
            </a:r>
            <a:endParaRPr lang="es-ES" dirty="0"/>
          </a:p>
        </p:txBody>
      </p:sp>
      <p:sp>
        <p:nvSpPr>
          <p:cNvPr id="3" name="Marcador de contenido 2"/>
          <p:cNvSpPr>
            <a:spLocks noGrp="1"/>
          </p:cNvSpPr>
          <p:nvPr>
            <p:ph idx="1"/>
          </p:nvPr>
        </p:nvSpPr>
        <p:spPr/>
        <p:txBody>
          <a:bodyPr/>
          <a:lstStyle/>
          <a:p>
            <a:r>
              <a:rPr lang="es-ES" dirty="0" smtClean="0"/>
              <a:t>Del mismo </a:t>
            </a:r>
            <a:r>
              <a:rPr lang="es-ES" dirty="0"/>
              <a:t>modo que el prestigio de las revistas científicas es un indicador directo del artículo publicado, en el caso de los méritos artísticos podrían ser evaluados en función de su relación con la institución cultural vinculada al proyecto (por ejemplo, una exposición individual sería evaluada en función del prestigio del espacio expositivo de la institución cultural). Para ello, se podría establecer un sistema de objetivación de calidad de las instituciones artísticas españolas e internacionales.</a:t>
            </a:r>
          </a:p>
        </p:txBody>
      </p:sp>
    </p:spTree>
    <p:extLst>
      <p:ext uri="{BB962C8B-B14F-4D97-AF65-F5344CB8AC3E}">
        <p14:creationId xmlns:p14="http://schemas.microsoft.com/office/powerpoint/2010/main" val="221082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pPr marL="0" indent="0">
              <a:buNone/>
            </a:pPr>
            <a:r>
              <a:rPr lang="es-ES" dirty="0" smtClean="0">
                <a:latin typeface="Roboto Light" panose="02000000000000000000" pitchFamily="2" charset="0"/>
                <a:ea typeface="Roboto Light" panose="02000000000000000000" pitchFamily="2" charset="0"/>
                <a:cs typeface="Roboto Light" panose="02000000000000000000" pitchFamily="2" charset="0"/>
              </a:rPr>
              <a:t>“Consiste </a:t>
            </a:r>
            <a:r>
              <a:rPr lang="es-ES" dirty="0">
                <a:latin typeface="Roboto Light" panose="02000000000000000000" pitchFamily="2" charset="0"/>
                <a:ea typeface="Roboto Light" panose="02000000000000000000" pitchFamily="2" charset="0"/>
                <a:cs typeface="Roboto Light" panose="02000000000000000000" pitchFamily="2" charset="0"/>
              </a:rPr>
              <a:t>según Talbot y otros (2000) en la constitución de agencias públicas especializadas, con el objetivo de separar el rol de principal y agente, es decir, en separar la toma de decisiones y la capacidad de gestionar, especificando claramente los objetivos y los medios para </a:t>
            </a:r>
            <a:r>
              <a:rPr lang="es-ES" dirty="0" smtClean="0">
                <a:latin typeface="Roboto Light" panose="02000000000000000000" pitchFamily="2" charset="0"/>
                <a:ea typeface="Roboto Light" panose="02000000000000000000" pitchFamily="2" charset="0"/>
                <a:cs typeface="Roboto Light" panose="02000000000000000000" pitchFamily="2" charset="0"/>
              </a:rPr>
              <a:t>conseguirlos.” (Rubio Arostegui, 2017 </a:t>
            </a:r>
            <a:r>
              <a:rPr lang="es-ES" dirty="0" err="1" smtClean="0">
                <a:latin typeface="Roboto Light" panose="02000000000000000000" pitchFamily="2" charset="0"/>
                <a:ea typeface="Roboto Light" panose="02000000000000000000" pitchFamily="2" charset="0"/>
                <a:cs typeface="Roboto Light" panose="02000000000000000000" pitchFamily="2" charset="0"/>
              </a:rPr>
              <a:t>forthcoming</a:t>
            </a:r>
            <a:r>
              <a:rPr lang="es-ES" dirty="0" smtClean="0">
                <a:latin typeface="Roboto Light" panose="02000000000000000000" pitchFamily="2" charset="0"/>
                <a:ea typeface="Roboto Light" panose="02000000000000000000" pitchFamily="2" charset="0"/>
                <a:cs typeface="Roboto Light" panose="02000000000000000000" pitchFamily="2" charset="0"/>
              </a:rPr>
              <a:t>)</a:t>
            </a:r>
          </a:p>
          <a:p>
            <a:pPr marL="0" indent="0">
              <a:buNone/>
            </a:pPr>
            <a:endParaRPr lang="es-ES" dirty="0">
              <a:latin typeface="Roboto Light" panose="02000000000000000000" pitchFamily="2" charset="0"/>
              <a:ea typeface="Roboto Light" panose="02000000000000000000" pitchFamily="2" charset="0"/>
              <a:cs typeface="Roboto Light" panose="02000000000000000000" pitchFamily="2" charset="0"/>
            </a:endParaRPr>
          </a:p>
          <a:p>
            <a:pPr marL="0" indent="0">
              <a:buNone/>
            </a:pPr>
            <a:r>
              <a:rPr lang="es-ES" dirty="0" smtClean="0">
                <a:latin typeface="Roboto Light" panose="02000000000000000000" pitchFamily="2" charset="0"/>
                <a:ea typeface="Roboto Light" panose="02000000000000000000" pitchFamily="2" charset="0"/>
                <a:cs typeface="Roboto Light" panose="02000000000000000000" pitchFamily="2" charset="0"/>
              </a:rPr>
              <a:t>“En </a:t>
            </a:r>
            <a:r>
              <a:rPr lang="es-ES" dirty="0">
                <a:latin typeface="Roboto Light" panose="02000000000000000000" pitchFamily="2" charset="0"/>
                <a:ea typeface="Roboto Light" panose="02000000000000000000" pitchFamily="2" charset="0"/>
                <a:cs typeface="Roboto Light" panose="02000000000000000000" pitchFamily="2" charset="0"/>
              </a:rPr>
              <a:t>el contexto de la educación superior  las agencias conformarían el papel de principal y las universidades (tanto públicas como privadas) de agente</a:t>
            </a:r>
            <a:r>
              <a:rPr lang="es-ES" dirty="0" smtClean="0">
                <a:latin typeface="Roboto Light" panose="02000000000000000000" pitchFamily="2" charset="0"/>
                <a:ea typeface="Roboto Light" panose="02000000000000000000" pitchFamily="2" charset="0"/>
                <a:cs typeface="Roboto Light" panose="02000000000000000000" pitchFamily="2" charset="0"/>
              </a:rPr>
              <a:t>.” </a:t>
            </a:r>
            <a:endParaRPr lang="es-ES"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1745098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10690" y="-960120"/>
            <a:ext cx="15613380" cy="8778240"/>
          </a:xfrm>
          <a:prstGeom prst="rect">
            <a:avLst/>
          </a:prstGeom>
        </p:spPr>
      </p:pic>
    </p:spTree>
    <p:extLst>
      <p:ext uri="{BB962C8B-B14F-4D97-AF65-F5344CB8AC3E}">
        <p14:creationId xmlns:p14="http://schemas.microsoft.com/office/powerpoint/2010/main" val="1107006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solidFill>
                  <a:srgbClr val="C2002F"/>
                </a:solidFill>
              </a:rPr>
              <a:t>¿Cuáles son las reglas del juego o la cultura de la </a:t>
            </a:r>
            <a:r>
              <a:rPr lang="es-ES" dirty="0" err="1" smtClean="0">
                <a:solidFill>
                  <a:srgbClr val="C2002F"/>
                </a:solidFill>
              </a:rPr>
              <a:t>agencialización</a:t>
            </a:r>
            <a:r>
              <a:rPr lang="es-ES" dirty="0" smtClean="0">
                <a:solidFill>
                  <a:srgbClr val="C2002F"/>
                </a:solidFill>
              </a:rPr>
              <a:t> en la educación superior?</a:t>
            </a:r>
            <a:endParaRPr lang="es-ES" dirty="0">
              <a:solidFill>
                <a:srgbClr val="C2002F"/>
              </a:solidFill>
            </a:endParaRPr>
          </a:p>
        </p:txBody>
      </p:sp>
      <p:sp>
        <p:nvSpPr>
          <p:cNvPr id="4" name="Subtítulo 3"/>
          <p:cNvSpPr>
            <a:spLocks noGrp="1"/>
          </p:cNvSpPr>
          <p:nvPr>
            <p:ph type="subTitle" idx="1"/>
          </p:nvPr>
        </p:nvSpPr>
        <p:spPr>
          <a:xfrm>
            <a:off x="609601" y="2555694"/>
            <a:ext cx="10972799" cy="3229964"/>
          </a:xfrm>
        </p:spPr>
        <p:txBody>
          <a:bodyPr>
            <a:normAutofit fontScale="92500" lnSpcReduction="20000"/>
          </a:bodyPr>
          <a:lstStyle/>
          <a:p>
            <a:r>
              <a:rPr lang="es-ES" dirty="0" smtClean="0">
                <a:latin typeface="Roboto Light" panose="02000000000000000000" pitchFamily="2" charset="0"/>
                <a:ea typeface="Roboto Light" panose="02000000000000000000" pitchFamily="2" charset="0"/>
                <a:cs typeface="Roboto Light" panose="02000000000000000000" pitchFamily="2" charset="0"/>
              </a:rPr>
              <a:t>Una cultura evaluativa que abarca Sistemas de Calidad, Títulos y  profesorado que cambia o reafirma las formas de hacer, ser y pensar de los académicos y las propias instituciones.</a:t>
            </a:r>
          </a:p>
          <a:p>
            <a:r>
              <a:rPr lang="es-ES" dirty="0">
                <a:latin typeface="Roboto Light" panose="02000000000000000000" pitchFamily="2" charset="0"/>
                <a:ea typeface="Roboto Light" panose="02000000000000000000" pitchFamily="2" charset="0"/>
                <a:cs typeface="Roboto Light" panose="02000000000000000000" pitchFamily="2" charset="0"/>
                <a:hlinkClick r:id="rId2"/>
              </a:rPr>
              <a:t>http://www.aneca.es</a:t>
            </a:r>
            <a:r>
              <a:rPr lang="es-ES" dirty="0" smtClean="0">
                <a:latin typeface="Roboto Light" panose="02000000000000000000" pitchFamily="2" charset="0"/>
                <a:ea typeface="Roboto Light" panose="02000000000000000000" pitchFamily="2" charset="0"/>
                <a:cs typeface="Roboto Light" panose="02000000000000000000" pitchFamily="2" charset="0"/>
                <a:hlinkClick r:id="rId2"/>
              </a:rPr>
              <a:t>/</a:t>
            </a:r>
            <a:endParaRPr lang="es-ES" dirty="0" smtClean="0">
              <a:latin typeface="Roboto Light" panose="02000000000000000000" pitchFamily="2" charset="0"/>
              <a:ea typeface="Roboto Light" panose="02000000000000000000" pitchFamily="2" charset="0"/>
              <a:cs typeface="Roboto Light" panose="02000000000000000000" pitchFamily="2" charset="0"/>
            </a:endParaRPr>
          </a:p>
          <a:p>
            <a:r>
              <a:rPr lang="es-ES" dirty="0" smtClean="0">
                <a:latin typeface="Roboto Light" panose="02000000000000000000" pitchFamily="2" charset="0"/>
                <a:ea typeface="Roboto Light" panose="02000000000000000000" pitchFamily="2" charset="0"/>
                <a:cs typeface="Roboto Light" panose="02000000000000000000" pitchFamily="2" charset="0"/>
              </a:rPr>
              <a:t>Un desempeño institucional basado en la mejora de la calidad. (Sistemas de Garantía de Calidad-</a:t>
            </a:r>
            <a:r>
              <a:rPr lang="es-ES" dirty="0" err="1" smtClean="0">
                <a:latin typeface="Roboto Light" panose="02000000000000000000" pitchFamily="2" charset="0"/>
                <a:ea typeface="Roboto Light" panose="02000000000000000000" pitchFamily="2" charset="0"/>
                <a:cs typeface="Roboto Light" panose="02000000000000000000" pitchFamily="2" charset="0"/>
              </a:rPr>
              <a:t>Audit</a:t>
            </a:r>
            <a:r>
              <a:rPr lang="es-ES" dirty="0" smtClean="0">
                <a:latin typeface="Roboto Light" panose="02000000000000000000" pitchFamily="2" charset="0"/>
                <a:ea typeface="Roboto Light" panose="02000000000000000000" pitchFamily="2" charset="0"/>
                <a:cs typeface="Roboto Light" panose="02000000000000000000" pitchFamily="2" charset="0"/>
              </a:rPr>
              <a:t>)</a:t>
            </a:r>
          </a:p>
          <a:p>
            <a:r>
              <a:rPr lang="es-ES" dirty="0" smtClean="0">
                <a:latin typeface="Roboto Light" panose="02000000000000000000" pitchFamily="2" charset="0"/>
                <a:ea typeface="Roboto Light" panose="02000000000000000000" pitchFamily="2" charset="0"/>
                <a:cs typeface="Roboto Light" panose="02000000000000000000" pitchFamily="2" charset="0"/>
              </a:rPr>
              <a:t>Una calidad que se define en virtud de la satisfacción del estudiante, en los grupos de interés, la empleabilidad y la jerarquización de las universidades a través la proliferación de los rankings. </a:t>
            </a:r>
          </a:p>
          <a:p>
            <a:r>
              <a:rPr lang="es-ES">
                <a:latin typeface="Roboto Light" panose="02000000000000000000" pitchFamily="2" charset="0"/>
                <a:ea typeface="Roboto Light" panose="02000000000000000000" pitchFamily="2" charset="0"/>
                <a:cs typeface="Roboto Light" panose="02000000000000000000" pitchFamily="2" charset="0"/>
                <a:hlinkClick r:id="rId3"/>
              </a:rPr>
              <a:t>http://www.eq-arts.org/news/downloads</a:t>
            </a:r>
            <a:r>
              <a:rPr lang="es-ES" smtClean="0">
                <a:latin typeface="Roboto Light" panose="02000000000000000000" pitchFamily="2" charset="0"/>
                <a:ea typeface="Roboto Light" panose="02000000000000000000" pitchFamily="2" charset="0"/>
                <a:cs typeface="Roboto Light" panose="02000000000000000000" pitchFamily="2" charset="0"/>
                <a:hlinkClick r:id="rId3"/>
              </a:rPr>
              <a:t>/</a:t>
            </a:r>
            <a:endParaRPr lang="es-ES" smtClean="0">
              <a:latin typeface="Roboto Light" panose="02000000000000000000" pitchFamily="2" charset="0"/>
              <a:ea typeface="Roboto Light" panose="02000000000000000000" pitchFamily="2" charset="0"/>
              <a:cs typeface="Roboto Light" panose="02000000000000000000" pitchFamily="2" charset="0"/>
            </a:endParaRPr>
          </a:p>
          <a:p>
            <a:endParaRPr lang="es-ES" dirty="0">
              <a:latin typeface="Roboto Light" panose="02000000000000000000" pitchFamily="2" charset="0"/>
              <a:ea typeface="Roboto Light" panose="02000000000000000000" pitchFamily="2" charset="0"/>
              <a:cs typeface="Roboto Light" panose="02000000000000000000" pitchFamily="2" charset="0"/>
            </a:endParaRPr>
          </a:p>
        </p:txBody>
      </p:sp>
      <p:pic>
        <p:nvPicPr>
          <p:cNvPr id="1026" name="Picture 2" descr="Image result for ENQA"/>
          <p:cNvPicPr>
            <a:picLocks noGrp="1"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9508153" y="883105"/>
            <a:ext cx="1960244" cy="1672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22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9600" y="1600200"/>
            <a:ext cx="10972800" cy="4280758"/>
          </a:xfrm>
        </p:spPr>
        <p:txBody>
          <a:bodyPr/>
          <a:lstStyle/>
          <a:p>
            <a:pPr marL="0" indent="0" algn="ctr">
              <a:buNone/>
            </a:pPr>
            <a:endParaRPr lang="es-ES" dirty="0" smtClean="0">
              <a:latin typeface="Roboto Light" panose="02000000000000000000" pitchFamily="2" charset="0"/>
              <a:ea typeface="Roboto Light" panose="02000000000000000000" pitchFamily="2" charset="0"/>
              <a:cs typeface="Roboto Light" panose="02000000000000000000" pitchFamily="2" charset="0"/>
            </a:endParaRPr>
          </a:p>
          <a:p>
            <a:pPr marL="0" indent="0" algn="ctr">
              <a:buNone/>
            </a:pPr>
            <a:endParaRPr lang="es-ES" dirty="0">
              <a:latin typeface="Roboto Light" panose="02000000000000000000" pitchFamily="2" charset="0"/>
              <a:ea typeface="Roboto Light" panose="02000000000000000000" pitchFamily="2" charset="0"/>
              <a:cs typeface="Roboto Light" panose="02000000000000000000" pitchFamily="2" charset="0"/>
            </a:endParaRPr>
          </a:p>
          <a:p>
            <a:pPr marL="0" indent="0" algn="ctr">
              <a:buNone/>
            </a:pPr>
            <a:r>
              <a:rPr lang="es-ES" sz="3840" dirty="0">
                <a:solidFill>
                  <a:srgbClr val="C2002F"/>
                </a:solidFill>
                <a:latin typeface="Roboto Light" panose="02000000000000000000" pitchFamily="2" charset="0"/>
                <a:ea typeface="Roboto Light" panose="02000000000000000000" pitchFamily="2" charset="0"/>
                <a:cs typeface="Roboto Light" panose="02000000000000000000" pitchFamily="2" charset="0"/>
              </a:rPr>
              <a:t>LA IDENTIDAD (y la reputación)  DIGITAL DEL ACADEMICO</a:t>
            </a:r>
          </a:p>
        </p:txBody>
      </p:sp>
    </p:spTree>
    <p:extLst>
      <p:ext uri="{BB962C8B-B14F-4D97-AF65-F5344CB8AC3E}">
        <p14:creationId xmlns:p14="http://schemas.microsoft.com/office/powerpoint/2010/main" val="428977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09600" y="1742739"/>
            <a:ext cx="10972800" cy="2969111"/>
          </a:xfrm>
        </p:spPr>
        <p:txBody>
          <a:bodyPr>
            <a:normAutofit fontScale="90000"/>
          </a:bodyPr>
          <a:lstStyle/>
          <a:p>
            <a:r>
              <a:rPr lang="es-ES" u="sng" dirty="0" smtClean="0">
                <a:cs typeface="Roboto Light"/>
              </a:rPr>
              <a:t>La </a:t>
            </a:r>
            <a:r>
              <a:rPr lang="es-ES" u="sng" dirty="0">
                <a:cs typeface="Roboto Light"/>
              </a:rPr>
              <a:t>identidad digital </a:t>
            </a:r>
            <a:r>
              <a:rPr lang="es-ES" dirty="0">
                <a:cs typeface="Roboto Light"/>
              </a:rPr>
              <a:t>es el resultado del esfuerzo consciente que realiza </a:t>
            </a:r>
            <a:r>
              <a:rPr lang="es-ES" dirty="0" smtClean="0">
                <a:cs typeface="Roboto Light"/>
              </a:rPr>
              <a:t>el investigador </a:t>
            </a:r>
            <a:r>
              <a:rPr lang="es-ES" dirty="0">
                <a:cs typeface="Roboto Light"/>
              </a:rPr>
              <a:t>por y para ser identificado y reconocido en un contexto </a:t>
            </a:r>
            <a:r>
              <a:rPr lang="es-ES" dirty="0" smtClean="0">
                <a:cs typeface="Roboto Light"/>
              </a:rPr>
              <a:t>digital, distinguiéndose </a:t>
            </a:r>
            <a:r>
              <a:rPr lang="es-ES" dirty="0">
                <a:cs typeface="Roboto Light"/>
              </a:rPr>
              <a:t>del conjunto </a:t>
            </a:r>
            <a:r>
              <a:rPr lang="es-ES" dirty="0" smtClean="0">
                <a:cs typeface="Roboto Light"/>
              </a:rPr>
              <a:t>de investigadores </a:t>
            </a:r>
            <a:r>
              <a:rPr lang="es-ES" dirty="0">
                <a:cs typeface="Roboto Light"/>
              </a:rPr>
              <a:t>a través de la </a:t>
            </a:r>
            <a:r>
              <a:rPr lang="es-ES" dirty="0" smtClean="0">
                <a:cs typeface="Roboto Light"/>
              </a:rPr>
              <a:t>normalización, con </a:t>
            </a:r>
            <a:r>
              <a:rPr lang="es-ES" dirty="0">
                <a:cs typeface="Roboto Light"/>
              </a:rPr>
              <a:t>el uso de identificadores, y la difusión de resultados de investigación en</a:t>
            </a:r>
            <a:br>
              <a:rPr lang="es-ES" dirty="0">
                <a:cs typeface="Roboto Light"/>
              </a:rPr>
            </a:br>
            <a:r>
              <a:rPr lang="es-ES" dirty="0">
                <a:cs typeface="Roboto Light"/>
              </a:rPr>
              <a:t>redes y plataformas de diversa naturaleza</a:t>
            </a:r>
            <a:br>
              <a:rPr lang="es-ES" dirty="0">
                <a:cs typeface="Roboto Light"/>
              </a:rPr>
            </a:br>
            <a:r>
              <a:rPr lang="es-ES" dirty="0" smtClean="0">
                <a:cs typeface="Roboto Light"/>
              </a:rPr>
              <a:t/>
            </a:r>
            <a:br>
              <a:rPr lang="es-ES" dirty="0" smtClean="0">
                <a:cs typeface="Roboto Light"/>
              </a:rPr>
            </a:br>
            <a:r>
              <a:rPr lang="es-ES" dirty="0">
                <a:cs typeface="Roboto Light"/>
              </a:rPr>
              <a:t/>
            </a:r>
            <a:br>
              <a:rPr lang="es-ES" dirty="0">
                <a:cs typeface="Roboto Light"/>
              </a:rPr>
            </a:br>
            <a:r>
              <a:rPr lang="es-ES" dirty="0" smtClean="0">
                <a:cs typeface="Roboto Light"/>
              </a:rPr>
              <a:t/>
            </a:r>
            <a:br>
              <a:rPr lang="es-ES" dirty="0" smtClean="0">
                <a:cs typeface="Roboto Light"/>
              </a:rPr>
            </a:br>
            <a:r>
              <a:rPr lang="es-ES" dirty="0" smtClean="0">
                <a:cs typeface="Roboto Light"/>
              </a:rPr>
              <a:t>(</a:t>
            </a:r>
            <a:r>
              <a:rPr lang="es-ES" dirty="0">
                <a:cs typeface="Roboto Light"/>
              </a:rPr>
              <a:t>Fernández-Marcial &amp; González-Solar, 2015)</a:t>
            </a:r>
            <a:endParaRPr lang="es-ES" dirty="0"/>
          </a:p>
        </p:txBody>
      </p:sp>
      <p:sp>
        <p:nvSpPr>
          <p:cNvPr id="5" name="Marcador de título 1"/>
          <p:cNvSpPr txBox="1">
            <a:spLocks/>
          </p:cNvSpPr>
          <p:nvPr/>
        </p:nvSpPr>
        <p:spPr>
          <a:xfrm>
            <a:off x="1914473" y="6354179"/>
            <a:ext cx="3576856" cy="312856"/>
          </a:xfrm>
          <a:prstGeom prst="rect">
            <a:avLst/>
          </a:prstGeom>
        </p:spPr>
        <p:txBody>
          <a:bodyPr vert="horz" lIns="109728" tIns="54864" rIns="109728" bIns="54864" rtlCol="0" anchor="ctr">
            <a:normAutofit lnSpcReduction="10000"/>
          </a:bodyPr>
          <a:lstStyle>
            <a:lvl1pPr algn="l" defTabSz="457200" rtl="0" eaLnBrk="1" latinLnBrk="0" hangingPunct="1">
              <a:spcBef>
                <a:spcPct val="0"/>
              </a:spcBef>
              <a:buNone/>
              <a:defRPr sz="2800" kern="1200">
                <a:solidFill>
                  <a:schemeClr val="tx1"/>
                </a:solidFill>
                <a:latin typeface="Roboto Light"/>
                <a:ea typeface="Roboto Thin" panose="02000000000000000000" pitchFamily="2" charset="0"/>
                <a:cs typeface="Roboto Thin" panose="02000000000000000000" pitchFamily="2" charset="0"/>
              </a:defRPr>
            </a:lvl1pPr>
          </a:lstStyle>
          <a:p>
            <a:pPr algn="r"/>
            <a:r>
              <a:rPr lang="es-ES_tradnl" sz="1440" dirty="0">
                <a:solidFill>
                  <a:prstClr val="white"/>
                </a:solidFill>
                <a:latin typeface="Roboto" charset="0"/>
              </a:rPr>
              <a:t>Clic para editar</a:t>
            </a:r>
            <a:endParaRPr lang="es-ES" sz="1440" dirty="0">
              <a:solidFill>
                <a:prstClr val="white"/>
              </a:solidFill>
              <a:latin typeface="Roboto" charset="0"/>
            </a:endParaRPr>
          </a:p>
        </p:txBody>
      </p:sp>
    </p:spTree>
    <p:extLst>
      <p:ext uri="{BB962C8B-B14F-4D97-AF65-F5344CB8AC3E}">
        <p14:creationId xmlns:p14="http://schemas.microsoft.com/office/powerpoint/2010/main" val="2697168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ítulo 1"/>
          <p:cNvSpPr txBox="1">
            <a:spLocks/>
          </p:cNvSpPr>
          <p:nvPr/>
        </p:nvSpPr>
        <p:spPr>
          <a:xfrm>
            <a:off x="1914473" y="6354179"/>
            <a:ext cx="3576856" cy="312856"/>
          </a:xfrm>
          <a:prstGeom prst="rect">
            <a:avLst/>
          </a:prstGeom>
        </p:spPr>
        <p:txBody>
          <a:bodyPr vert="horz" lIns="109728" tIns="54864" rIns="109728" bIns="54864" rtlCol="0" anchor="ctr">
            <a:normAutofit lnSpcReduction="10000"/>
          </a:bodyPr>
          <a:lstStyle>
            <a:lvl1pPr algn="l" defTabSz="457200" rtl="0" eaLnBrk="1" latinLnBrk="0" hangingPunct="1">
              <a:spcBef>
                <a:spcPct val="0"/>
              </a:spcBef>
              <a:buNone/>
              <a:defRPr sz="2800" kern="1200">
                <a:solidFill>
                  <a:schemeClr val="tx1"/>
                </a:solidFill>
                <a:latin typeface="Roboto Light"/>
                <a:ea typeface="Roboto Thin" panose="02000000000000000000" pitchFamily="2" charset="0"/>
                <a:cs typeface="Roboto Thin" panose="02000000000000000000" pitchFamily="2" charset="0"/>
              </a:defRPr>
            </a:lvl1pPr>
          </a:lstStyle>
          <a:p>
            <a:pPr algn="r"/>
            <a:r>
              <a:rPr lang="es-ES_tradnl" sz="1440" dirty="0">
                <a:solidFill>
                  <a:prstClr val="white"/>
                </a:solidFill>
                <a:latin typeface="Roboto" charset="0"/>
              </a:rPr>
              <a:t>Clic para editar</a:t>
            </a:r>
            <a:endParaRPr lang="es-ES" sz="1440" dirty="0">
              <a:solidFill>
                <a:prstClr val="white"/>
              </a:solidFill>
              <a:latin typeface="Roboto" charset="0"/>
            </a:endParaRPr>
          </a:p>
        </p:txBody>
      </p:sp>
      <p:sp>
        <p:nvSpPr>
          <p:cNvPr id="3" name="Título 2"/>
          <p:cNvSpPr>
            <a:spLocks noGrp="1"/>
          </p:cNvSpPr>
          <p:nvPr>
            <p:ph type="title"/>
          </p:nvPr>
        </p:nvSpPr>
        <p:spPr>
          <a:xfrm>
            <a:off x="781456" y="4713535"/>
            <a:ext cx="10529850" cy="760052"/>
          </a:xfrm>
        </p:spPr>
        <p:txBody>
          <a:bodyPr>
            <a:normAutofit fontScale="90000"/>
          </a:bodyPr>
          <a:lstStyle/>
          <a:p>
            <a:r>
              <a:rPr lang="es-ES" sz="3240" u="sng" dirty="0"/>
              <a:t>La reputación científica </a:t>
            </a:r>
            <a:r>
              <a:rPr lang="es-ES" sz="3240" dirty="0"/>
              <a:t>es el prestigio de un investigador obtenido gracias a la calidad e impacto de sus resultados de investigación</a:t>
            </a:r>
            <a:r>
              <a:rPr lang="es-ES" dirty="0" smtClean="0"/>
              <a:t/>
            </a:r>
            <a:br>
              <a:rPr lang="es-ES" dirty="0" smtClean="0"/>
            </a:br>
            <a:r>
              <a:rPr lang="es-ES" dirty="0"/>
              <a:t/>
            </a:r>
            <a:br>
              <a:rPr lang="es-ES" dirty="0"/>
            </a:br>
            <a:r>
              <a:rPr lang="es-ES" dirty="0" smtClean="0"/>
              <a:t/>
            </a:r>
            <a:br>
              <a:rPr lang="es-ES" dirty="0" smtClean="0"/>
            </a:br>
            <a:r>
              <a:rPr lang="es-ES" dirty="0"/>
              <a:t/>
            </a:r>
            <a:br>
              <a:rPr lang="es-ES" dirty="0"/>
            </a:br>
            <a:r>
              <a:rPr lang="es-ES" dirty="0"/>
              <a:t>(Fernández-Marcial &amp; González-Solar, 2015)</a:t>
            </a:r>
          </a:p>
        </p:txBody>
      </p:sp>
    </p:spTree>
    <p:extLst>
      <p:ext uri="{BB962C8B-B14F-4D97-AF65-F5344CB8AC3E}">
        <p14:creationId xmlns:p14="http://schemas.microsoft.com/office/powerpoint/2010/main" val="36147867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lstStyle/>
          <a:p>
            <a:r>
              <a:rPr lang="es-ES" dirty="0" smtClean="0">
                <a:solidFill>
                  <a:srgbClr val="C2002F"/>
                </a:solidFill>
              </a:rPr>
              <a:t>Reputación científica en la cultura digital </a:t>
            </a:r>
            <a:endParaRPr lang="es-ES" dirty="0">
              <a:solidFill>
                <a:srgbClr val="C2002F"/>
              </a:solidFill>
            </a:endParaRPr>
          </a:p>
        </p:txBody>
      </p:sp>
      <p:sp>
        <p:nvSpPr>
          <p:cNvPr id="6" name="Marcador de contenido 5"/>
          <p:cNvSpPr>
            <a:spLocks noGrp="1"/>
          </p:cNvSpPr>
          <p:nvPr>
            <p:ph idx="1"/>
          </p:nvPr>
        </p:nvSpPr>
        <p:spPr/>
        <p:txBody>
          <a:bodyPr>
            <a:normAutofit/>
          </a:bodyPr>
          <a:lstStyle/>
          <a:p>
            <a:r>
              <a:rPr lang="es-ES" sz="2880" dirty="0">
                <a:solidFill>
                  <a:schemeClr val="tx2"/>
                </a:solidFill>
                <a:latin typeface="Roboto Light" panose="02000000000000000000" pitchFamily="2" charset="0"/>
                <a:ea typeface="Roboto Light" panose="02000000000000000000" pitchFamily="2" charset="0"/>
                <a:cs typeface="Roboto Light" panose="02000000000000000000" pitchFamily="2" charset="0"/>
              </a:rPr>
              <a:t>Es difícil hoy poder desligar hoy la reputación científica fuera de la cultura digital salvo científicos relevantes en la historia de la ciencia. La reputación de un científico se evidencia a través de la web.</a:t>
            </a:r>
          </a:p>
        </p:txBody>
      </p:sp>
    </p:spTree>
    <p:extLst>
      <p:ext uri="{BB962C8B-B14F-4D97-AF65-F5344CB8AC3E}">
        <p14:creationId xmlns:p14="http://schemas.microsoft.com/office/powerpoint/2010/main" val="1704905260"/>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10.xml><?xml version="1.0" encoding="utf-8"?>
<a:theme xmlns:a="http://schemas.openxmlformats.org/drawingml/2006/main" name="8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1.xml><?xml version="1.0" encoding="utf-8"?>
<a:theme xmlns:a="http://schemas.openxmlformats.org/drawingml/2006/main" name="9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2.xml><?xml version="1.0" encoding="utf-8"?>
<a:theme xmlns:a="http://schemas.openxmlformats.org/drawingml/2006/main" name="10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3.xml><?xml version="1.0" encoding="utf-8"?>
<a:theme xmlns:a="http://schemas.openxmlformats.org/drawingml/2006/main" name="11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4.xml><?xml version="1.0" encoding="utf-8"?>
<a:theme xmlns:a="http://schemas.openxmlformats.org/drawingml/2006/main" name="12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5.xml><?xml version="1.0" encoding="utf-8"?>
<a:theme xmlns:a="http://schemas.openxmlformats.org/drawingml/2006/main" name="13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6.xml><?xml version="1.0" encoding="utf-8"?>
<a:theme xmlns:a="http://schemas.openxmlformats.org/drawingml/2006/main" name="14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17.xml><?xml version="1.0" encoding="utf-8"?>
<a:theme xmlns:a="http://schemas.openxmlformats.org/drawingml/2006/main" name="15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2.xml><?xml version="1.0" encoding="utf-8"?>
<a:theme xmlns:a="http://schemas.openxmlformats.org/drawingml/2006/main" name="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3.xml><?xml version="1.0" encoding="utf-8"?>
<a:theme xmlns:a="http://schemas.openxmlformats.org/drawingml/2006/main" name="1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4.xml><?xml version="1.0" encoding="utf-8"?>
<a:theme xmlns:a="http://schemas.openxmlformats.org/drawingml/2006/main" name="2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5.xml><?xml version="1.0" encoding="utf-8"?>
<a:theme xmlns:a="http://schemas.openxmlformats.org/drawingml/2006/main" name="3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6.xml><?xml version="1.0" encoding="utf-8"?>
<a:theme xmlns:a="http://schemas.openxmlformats.org/drawingml/2006/main" name="4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7.xml><?xml version="1.0" encoding="utf-8"?>
<a:theme xmlns:a="http://schemas.openxmlformats.org/drawingml/2006/main" name="5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8.xml><?xml version="1.0" encoding="utf-8"?>
<a:theme xmlns:a="http://schemas.openxmlformats.org/drawingml/2006/main" name="6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ppt/theme/theme9.xml><?xml version="1.0" encoding="utf-8"?>
<a:theme xmlns:a="http://schemas.openxmlformats.org/drawingml/2006/main" name="7_Plantilla UNIV N">
  <a:themeElements>
    <a:clrScheme name="Nebrija">
      <a:dk1>
        <a:sysClr val="windowText" lastClr="000000"/>
      </a:dk1>
      <a:lt1>
        <a:sysClr val="window" lastClr="FFFFFF"/>
      </a:lt1>
      <a:dk2>
        <a:srgbClr val="4C0D1A"/>
      </a:dk2>
      <a:lt2>
        <a:srgbClr val="BFBFBF"/>
      </a:lt2>
      <a:accent1>
        <a:srgbClr val="C2002F"/>
      </a:accent1>
      <a:accent2>
        <a:srgbClr val="54C9E8"/>
      </a:accent2>
      <a:accent3>
        <a:srgbClr val="4E748B"/>
      </a:accent3>
      <a:accent4>
        <a:srgbClr val="DA8830"/>
      </a:accent4>
      <a:accent5>
        <a:srgbClr val="954B2E"/>
      </a:accent5>
      <a:accent6>
        <a:srgbClr val="5DB67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ción1" id="{FBFC737D-141E-6247-BE1E-2978D7BCD998}" vid="{115E5572-E0D0-754A-8ED8-01447BE75442}"/>
    </a:ext>
  </a:extLst>
</a:theme>
</file>

<file path=docProps/app.xml><?xml version="1.0" encoding="utf-8"?>
<Properties xmlns="http://schemas.openxmlformats.org/officeDocument/2006/extended-properties" xmlns:vt="http://schemas.openxmlformats.org/officeDocument/2006/docPropsVTypes">
  <Template>TM10001105[[fn=Recorte]]</Template>
  <TotalTime>63</TotalTime>
  <Words>1121</Words>
  <Application>Microsoft Macintosh PowerPoint</Application>
  <PresentationFormat>Panorámica</PresentationFormat>
  <Paragraphs>66</Paragraphs>
  <Slides>27</Slides>
  <Notes>0</Notes>
  <HiddenSlides>0</HiddenSlides>
  <MMClips>0</MMClips>
  <ScaleCrop>false</ScaleCrop>
  <HeadingPairs>
    <vt:vector size="6" baseType="variant">
      <vt:variant>
        <vt:lpstr>Fuentes usadas</vt:lpstr>
      </vt:variant>
      <vt:variant>
        <vt:i4>8</vt:i4>
      </vt:variant>
      <vt:variant>
        <vt:lpstr>Tema</vt:lpstr>
      </vt:variant>
      <vt:variant>
        <vt:i4>17</vt:i4>
      </vt:variant>
      <vt:variant>
        <vt:lpstr>Títulos de diapositiva</vt:lpstr>
      </vt:variant>
      <vt:variant>
        <vt:i4>27</vt:i4>
      </vt:variant>
    </vt:vector>
  </HeadingPairs>
  <TitlesOfParts>
    <vt:vector size="52" baseType="lpstr">
      <vt:lpstr>Arial</vt:lpstr>
      <vt:lpstr>Calibri</vt:lpstr>
      <vt:lpstr>Franklin Gothic Book</vt:lpstr>
      <vt:lpstr>Roboto</vt:lpstr>
      <vt:lpstr>Roboto Light</vt:lpstr>
      <vt:lpstr>Roboto Regular</vt:lpstr>
      <vt:lpstr>Roboto Thin</vt:lpstr>
      <vt:lpstr>Wingdings</vt:lpstr>
      <vt:lpstr>Crop</vt:lpstr>
      <vt:lpstr>Plantilla UNIV N</vt:lpstr>
      <vt:lpstr>1_Plantilla UNIV N</vt:lpstr>
      <vt:lpstr>2_Plantilla UNIV N</vt:lpstr>
      <vt:lpstr>3_Plantilla UNIV N</vt:lpstr>
      <vt:lpstr>4_Plantilla UNIV N</vt:lpstr>
      <vt:lpstr>5_Plantilla UNIV N</vt:lpstr>
      <vt:lpstr>6_Plantilla UNIV N</vt:lpstr>
      <vt:lpstr>7_Plantilla UNIV N</vt:lpstr>
      <vt:lpstr>8_Plantilla UNIV N</vt:lpstr>
      <vt:lpstr>9_Plantilla UNIV N</vt:lpstr>
      <vt:lpstr>10_Plantilla UNIV N</vt:lpstr>
      <vt:lpstr>11_Plantilla UNIV N</vt:lpstr>
      <vt:lpstr>12_Plantilla UNIV N</vt:lpstr>
      <vt:lpstr>13_Plantilla UNIV N</vt:lpstr>
      <vt:lpstr>14_Plantilla UNIV N</vt:lpstr>
      <vt:lpstr>15_Plantilla UNIV N</vt:lpstr>
      <vt:lpstr>Evaluación de la investigación en las Artes: procedimientos y criterios.  RESAD 25/01/2018</vt:lpstr>
      <vt:lpstr>Presentación de PowerPoint</vt:lpstr>
      <vt:lpstr>Presentación de PowerPoint</vt:lpstr>
      <vt:lpstr>Presentación de PowerPoint</vt:lpstr>
      <vt:lpstr>¿Cuáles son las reglas del juego o la cultura de la agencialización en la educación superior?</vt:lpstr>
      <vt:lpstr>Presentación de PowerPoint</vt:lpstr>
      <vt:lpstr>La identidad digital es el resultado del esfuerzo consciente que realiza el investigador por y para ser identificado y reconocido en un contexto digital, distinguiéndose del conjunto de investigadores a través de la normalización, con el uso de identificadores, y la difusión de resultados de investigación en redes y plataformas de diversa naturaleza    (Fernández-Marcial &amp; González-Solar, 2015)</vt:lpstr>
      <vt:lpstr>La reputación científica es el prestigio de un investigador obtenido gracias a la calidad e impacto de sus resultados de investigación    (Fernández-Marcial &amp; González-Solar, 2015)</vt:lpstr>
      <vt:lpstr>Reputación científica en la cultura digital </vt:lpstr>
      <vt:lpstr>Presentación de PowerPoint</vt:lpstr>
      <vt:lpstr>Presentación de PowerPoint</vt:lpstr>
      <vt:lpstr>En el caso de hacer una web propia….. http://www.slideshare.net/torressalinas/gestin-y-monitorizacin-de-la-informacin-y-el-impacto-cientfico-perfiles-alertas-e-identificadores </vt:lpstr>
      <vt:lpstr>Tomado de: http://es.slideshare.net/eromerof/ciencia-20-y-digital-scholarship-blogging-academico-y-redes-sociales </vt:lpstr>
      <vt:lpstr>PLATAFORMAS DIGITALES EN LINEA DE AUTORIDADES ACADÉMICAS </vt:lpstr>
      <vt:lpstr>ORCID </vt:lpstr>
      <vt:lpstr>Google Scholar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Evaluación de la calidad investigadora de los libros</vt:lpstr>
      <vt:lpstr>Analogía investigación académica-artística</vt:lpstr>
    </vt:vector>
  </TitlesOfParts>
  <Company>Universidad Nebrija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 A Rubio Arostegui</dc:creator>
  <cp:lastModifiedBy>Usuario de Microsoft Office</cp:lastModifiedBy>
  <cp:revision>7</cp:revision>
  <dcterms:created xsi:type="dcterms:W3CDTF">2018-01-25T08:15:42Z</dcterms:created>
  <dcterms:modified xsi:type="dcterms:W3CDTF">2018-04-22T14:08:44Z</dcterms:modified>
</cp:coreProperties>
</file>