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metadata" ContentType="application/binary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307" r:id="rId14"/>
    <p:sldId id="269" r:id="rId15"/>
    <p:sldId id="271" r:id="rId16"/>
    <p:sldId id="314" r:id="rId17"/>
    <p:sldId id="315" r:id="rId18"/>
    <p:sldId id="272" r:id="rId19"/>
    <p:sldId id="273" r:id="rId20"/>
    <p:sldId id="316" r:id="rId21"/>
    <p:sldId id="274" r:id="rId22"/>
    <p:sldId id="275" r:id="rId23"/>
    <p:sldId id="278" r:id="rId24"/>
    <p:sldId id="281" r:id="rId25"/>
    <p:sldId id="279" r:id="rId26"/>
    <p:sldId id="282" r:id="rId27"/>
    <p:sldId id="318" r:id="rId28"/>
    <p:sldId id="308" r:id="rId29"/>
    <p:sldId id="309" r:id="rId30"/>
    <p:sldId id="319" r:id="rId31"/>
    <p:sldId id="283" r:id="rId32"/>
    <p:sldId id="287" r:id="rId33"/>
    <p:sldId id="285" r:id="rId34"/>
    <p:sldId id="284" r:id="rId35"/>
    <p:sldId id="288" r:id="rId36"/>
    <p:sldId id="289" r:id="rId37"/>
    <p:sldId id="310" r:id="rId38"/>
    <p:sldId id="290" r:id="rId39"/>
    <p:sldId id="291" r:id="rId40"/>
    <p:sldId id="292" r:id="rId41"/>
    <p:sldId id="293" r:id="rId42"/>
    <p:sldId id="295" r:id="rId43"/>
    <p:sldId id="311" r:id="rId44"/>
    <p:sldId id="312" r:id="rId45"/>
    <p:sldId id="313" r:id="rId46"/>
    <p:sldId id="299" r:id="rId47"/>
    <p:sldId id="300" r:id="rId48"/>
    <p:sldId id="301" r:id="rId49"/>
    <p:sldId id="302" r:id="rId50"/>
    <p:sldId id="317" r:id="rId51"/>
    <p:sldId id="304" r:id="rId52"/>
    <p:sldId id="305" r:id="rId53"/>
    <p:sldId id="306" r:id="rId54"/>
  </p:sldIdLst>
  <p:sldSz cx="9144000" cy="6858000" type="screen4x3"/>
  <p:notesSz cx="6858000" cy="9144000"/>
  <p:embeddedFontLst>
    <p:embeddedFont>
      <p:font typeface="Century Schoolbook" pitchFamily="18" charset="0"/>
      <p:regular r:id="rId56"/>
      <p:bold r:id="rId57"/>
      <p:italic r:id="rId58"/>
      <p:boldItalic r:id="rId59"/>
    </p:embeddedFont>
    <p:embeddedFont>
      <p:font typeface="Century" pitchFamily="18" charset="0"/>
      <p:regular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1" roundtripDataSignature="AMtx7mhXVWAoTLnPEjxQmOR9x0xNneW3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61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 type="title">
  <p:cSld name="TITLE"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3"/>
          <p:cNvSpPr txBox="1"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3"/>
          <p:cNvSpPr txBox="1"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3"/>
          <p:cNvSpPr txBox="1">
            <a:spLocks noGrp="1"/>
          </p:cNvSpPr>
          <p:nvPr>
            <p:ph type="dt" idx="10"/>
          </p:nvPr>
        </p:nvSpPr>
        <p:spPr>
          <a:xfrm rot="5400000">
            <a:off x="7764621" y="1174097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3"/>
          <p:cNvSpPr txBox="1">
            <a:spLocks noGrp="1"/>
          </p:cNvSpPr>
          <p:nvPr>
            <p:ph type="ftr" idx="11"/>
          </p:nvPr>
        </p:nvSpPr>
        <p:spPr>
          <a:xfrm rot="5400000">
            <a:off x="7077269" y="4181669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3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3" name="Google Shape;23;p53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" name="Google Shape;24;p53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5" name="Google Shape;25;p53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26" name="Google Shape;26;p53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>
                <a:alpha val="7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27;p53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FEDE7">
                <a:alpha val="8274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" name="Google Shape;28;p53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" name="Google Shape;29;p53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w="28575" cap="flat" cmpd="sng">
            <a:solidFill>
              <a:srgbClr val="FEC2AC">
                <a:alpha val="8196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3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3"/>
          <p:cNvCxnSpPr/>
          <p:nvPr/>
        </p:nvCxnSpPr>
        <p:spPr>
          <a:xfrm>
            <a:off x="9113856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3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" name="Google Shape;33;p53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" name="Google Shape;34;p53"/>
          <p:cNvSpPr/>
          <p:nvPr/>
        </p:nvSpPr>
        <p:spPr>
          <a:xfrm>
            <a:off x="1309632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" name="Google Shape;35;p53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" name="Google Shape;36;p53"/>
          <p:cNvSpPr/>
          <p:nvPr/>
        </p:nvSpPr>
        <p:spPr>
          <a:xfrm>
            <a:off x="1664208" y="578815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" name="Google Shape;37;p53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" name="Google Shape;38;p53"/>
          <p:cNvSpPr txBox="1">
            <a:spLocks noGrp="1"/>
          </p:cNvSpPr>
          <p:nvPr>
            <p:ph type="sldNum" idx="12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62"/>
          <p:cNvSpPr txBox="1">
            <a:spLocks noGrp="1"/>
          </p:cNvSpPr>
          <p:nvPr>
            <p:ph type="body" idx="1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62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62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62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3"/>
          <p:cNvSpPr txBox="1">
            <a:spLocks noGrp="1"/>
          </p:cNvSpPr>
          <p:nvPr>
            <p:ph type="title"/>
          </p:nvPr>
        </p:nvSpPr>
        <p:spPr>
          <a:xfrm rot="5400000">
            <a:off x="4541838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6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63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63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63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54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4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44" name="Google Shape;44;p54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cabezado de sección" type="secHead">
  <p:cSld name="SECTION_HEADER">
    <p:bg>
      <p:bgPr>
        <a:solidFill>
          <a:schemeClr val="dk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5"/>
          <p:cNvSpPr txBox="1"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sz="3000" b="1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5"/>
          <p:cNvSpPr txBox="1"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55"/>
          <p:cNvSpPr txBox="1">
            <a:spLocks noGrp="1"/>
          </p:cNvSpPr>
          <p:nvPr>
            <p:ph type="dt" idx="10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5"/>
          <p:cNvSpPr txBox="1">
            <a:spLocks noGrp="1"/>
          </p:cNvSpPr>
          <p:nvPr>
            <p:ph type="ftr" idx="11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5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1" name="Google Shape;51;p55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2" name="Google Shape;52;p55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3" name="Google Shape;53;p55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54" name="Google Shape;54;p55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>
                <a:alpha val="7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5" name="Google Shape;55;p55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FEDE7">
                <a:alpha val="8274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" name="Google Shape;56;p55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55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w="28575" cap="flat" cmpd="sng">
            <a:solidFill>
              <a:srgbClr val="FEC2AC">
                <a:alpha val="8196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8" name="Google Shape;58;p55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59;p55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0" name="Google Shape;60;p55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1" name="Google Shape;61;p55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2" name="Google Shape;62;p55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3" name="Google Shape;63;p55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4" name="Google Shape;64;p55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65" name="Google Shape;65;p55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" name="Google Shape;66;p55"/>
          <p:cNvSpPr txBox="1">
            <a:spLocks noGrp="1"/>
          </p:cNvSpPr>
          <p:nvPr>
            <p:ph type="sldNum" idx="12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6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6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6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72" name="Google Shape;72;p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56"/>
          <p:cNvSpPr txBox="1">
            <a:spLocks noGrp="1"/>
          </p:cNvSpPr>
          <p:nvPr>
            <p:ph type="body" idx="2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7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7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7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79" name="Google Shape;79;p57"/>
          <p:cNvSpPr txBox="1">
            <a:spLocks noGrp="1"/>
          </p:cNvSpPr>
          <p:nvPr>
            <p:ph type="body" idx="1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57"/>
          <p:cNvSpPr txBox="1">
            <a:spLocks noGrp="1"/>
          </p:cNvSpPr>
          <p:nvPr>
            <p:ph type="body" idx="2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7"/>
          <p:cNvSpPr>
            <a:spLocks noGrp="1"/>
          </p:cNvSpPr>
          <p:nvPr>
            <p:ph type="body" idx="3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57"/>
          <p:cNvSpPr>
            <a:spLocks noGrp="1"/>
          </p:cNvSpPr>
          <p:nvPr>
            <p:ph type="body" idx="4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8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8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87" name="Google Shape;87;p58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9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9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59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ido con título" type="objTx">
  <p:cSld name="OBJECT_WITH_CAPTION_TEXT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60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>
                <a:alpha val="9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4" name="Google Shape;94;p60"/>
          <p:cNvSpPr txBox="1"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sz="2000" b="1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0"/>
          <p:cNvSpPr txBox="1">
            <a:spLocks noGrp="1"/>
          </p:cNvSpPr>
          <p:nvPr>
            <p:ph type="body" idx="1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96" name="Google Shape;96;p60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7" name="Google Shape;97;p60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8" name="Google Shape;98;p60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9" name="Google Shape;99;p60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00" name="Google Shape;100;p60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60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2" name="Google Shape;102;p60"/>
          <p:cNvSpPr txBox="1">
            <a:spLocks noGrp="1"/>
          </p:cNvSpPr>
          <p:nvPr>
            <p:ph type="body" idx="2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60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0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105" name="Google Shape;105;p60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n con título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Google Shape;107;p61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" name="Google Shape;108;p6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9" name="Google Shape;109;p61"/>
          <p:cNvSpPr txBox="1"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61"/>
          <p:cNvSpPr>
            <a:spLocks noGrp="1"/>
          </p:cNvSpPr>
          <p:nvPr>
            <p:ph type="pic" idx="2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1" name="Google Shape;111;p61"/>
          <p:cNvSpPr txBox="1">
            <a:spLocks noGrp="1"/>
          </p:cNvSpPr>
          <p:nvPr>
            <p:ph type="body" idx="1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marL="914400" lvl="1" indent="-28956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marL="1371600" lvl="2" indent="-2667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marL="1828800" lvl="3" indent="-262889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marL="2286000" lvl="4" indent="-267461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12" name="Google Shape;112;p61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3" name="Google Shape;113;p6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14" name="Google Shape;114;p61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5" name="Google Shape;115;p61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6" name="Google Shape;116;p61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" name="Google Shape;117;p61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61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119" name="Google Shape;119;p61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52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>
                <a:alpha val="9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" name="Google Shape;7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sz="30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52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35280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297180" algn="l" rtl="0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297180" algn="l" rtl="0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297688" algn="l" rtl="0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sz="1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281939" algn="l" rtl="0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sz="14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9" name="Google Shape;9;p52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0" name="Google Shape;10;p52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cxnSp>
        <p:nvCxnSpPr>
          <p:cNvPr id="11" name="Google Shape;11;p52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52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52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4" name="Google Shape;14;p52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5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" name="Google Shape;16;p52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"/>
          <p:cNvSpPr txBox="1">
            <a:spLocks noGrp="1"/>
          </p:cNvSpPr>
          <p:nvPr>
            <p:ph type="ctrTitle"/>
          </p:nvPr>
        </p:nvSpPr>
        <p:spPr>
          <a:xfrm>
            <a:off x="381000" y="571481"/>
            <a:ext cx="8458200" cy="550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SEMINARIO </a:t>
            </a: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“ESCUELA SOSTENIBLE”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CTIF MADRID NORTE</a:t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IES MARQUÉS DE SANTILLANA</a:t>
            </a:r>
            <a:br>
              <a:rPr lang="es-ES" dirty="0"/>
            </a:br>
            <a:r>
              <a:rPr lang="es-ES" dirty="0"/>
              <a:t>Colmenar viejo</a:t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sz="2800" dirty="0" smtClean="0"/>
              <a:t>CURSO 2025-2026 </a:t>
            </a:r>
            <a:endParaRPr/>
          </a:p>
        </p:txBody>
      </p:sp>
      <p:sp>
        <p:nvSpPr>
          <p:cNvPr id="137" name="Google Shape;137;p1"/>
          <p:cNvSpPr txBox="1">
            <a:spLocks noGrp="1"/>
          </p:cNvSpPr>
          <p:nvPr>
            <p:ph type="subTitle" idx="1"/>
          </p:nvPr>
        </p:nvSpPr>
        <p:spPr>
          <a:xfrm>
            <a:off x="428596" y="5143512"/>
            <a:ext cx="8458200" cy="757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260"/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SzPts val="1260"/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SzPts val="1260"/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SzPts val="1260"/>
              <a:buNone/>
            </a:pPr>
            <a:endParaRPr/>
          </a:p>
        </p:txBody>
      </p:sp>
      <p:pic>
        <p:nvPicPr>
          <p:cNvPr id="138" name="Google Shape;13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13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USO RACIONAL DEL AGUA</a:t>
            </a:r>
            <a:endParaRPr sz="2400" b="1"/>
          </a:p>
        </p:txBody>
      </p:sp>
      <p:pic>
        <p:nvPicPr>
          <p:cNvPr id="203" name="Google Shape;203;p10" descr="C:\Users\PC CASA\Documents\IES MARQUES DE SANTILLANA\Ecoescuela\ECOESCUELA 2022-2023\Fotos\20230505_094209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3895" y="1209821"/>
            <a:ext cx="7610622" cy="4861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74676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/>
              <a:t>PARKING DE BICICLETAS  Y  PATINETES</a:t>
            </a:r>
            <a:endParaRPr sz="24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endParaRPr sz="2400" b="1"/>
          </a:p>
        </p:txBody>
      </p:sp>
      <p:sp>
        <p:nvSpPr>
          <p:cNvPr id="211" name="Google Shape;211;p11"/>
          <p:cNvSpPr txBox="1">
            <a:spLocks noGrp="1"/>
          </p:cNvSpPr>
          <p:nvPr>
            <p:ph type="body" idx="1"/>
          </p:nvPr>
        </p:nvSpPr>
        <p:spPr>
          <a:xfrm rot="10800000" flipH="1">
            <a:off x="304800" y="6080125"/>
            <a:ext cx="909614" cy="63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274320" lvl="0" indent="-247650" algn="l" rtl="0">
              <a:spcBef>
                <a:spcPts val="0"/>
              </a:spcBef>
              <a:spcAft>
                <a:spcPts val="0"/>
              </a:spcAft>
              <a:buSzPct val="70000"/>
              <a:buNone/>
            </a:pPr>
            <a:endParaRPr/>
          </a:p>
        </p:txBody>
      </p:sp>
      <p:pic>
        <p:nvPicPr>
          <p:cNvPr id="212" name="Google Shape;212;p11" descr="C:\Users\PC CASA\Downloads\20240516_09003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-2370399" y="857232"/>
            <a:ext cx="11514399" cy="600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2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entury Schoolbook"/>
              <a:buNone/>
            </a:pPr>
            <a:r>
              <a:rPr lang="es-ES" sz="3200" b="1" dirty="0"/>
              <a:t>DESAYUNOS SALUDABLES</a:t>
            </a:r>
            <a:endParaRPr b="1"/>
          </a:p>
        </p:txBody>
      </p:sp>
      <p:pic>
        <p:nvPicPr>
          <p:cNvPr id="241" name="Google Shape;241;p15" descr="C:\Users\PC CASA\Downloads\20240125_084226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92370" y="844063"/>
            <a:ext cx="7469944" cy="5728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2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entury Schoolbook"/>
              <a:buNone/>
            </a:pPr>
            <a:r>
              <a:rPr lang="es-ES" sz="3200" b="1" dirty="0"/>
              <a:t>DESAYUNOS SALUDABLES</a:t>
            </a:r>
            <a:endParaRPr b="1"/>
          </a:p>
        </p:txBody>
      </p:sp>
      <p:pic>
        <p:nvPicPr>
          <p:cNvPr id="241" name="Google Shape;241;p15" descr="C:\Users\PC CASA\Downloads\20240125_084226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 rot="5400000">
            <a:off x="1222343" y="322012"/>
            <a:ext cx="5663577" cy="7056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68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800" b="1" dirty="0"/>
              <a:t>DESAYUNOS SALUDABLES</a:t>
            </a:r>
            <a:endParaRPr sz="2800" b="1"/>
          </a:p>
        </p:txBody>
      </p:sp>
      <p:pic>
        <p:nvPicPr>
          <p:cNvPr id="234" name="Google Shape;234;p14" descr="C:\Users\PC CASA\Downloads\20240125_085507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4571" y="1026942"/>
            <a:ext cx="7821637" cy="5598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7467600" cy="1000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/>
              <a:t>CAMPAÑA “FRUTA EN EL INSTITUTO”, con la colaboración del ampa</a:t>
            </a:r>
            <a:r>
              <a:rPr lang="es-ES" sz="2400"/>
              <a:t>  </a:t>
            </a:r>
            <a:endParaRPr sz="2400"/>
          </a:p>
        </p:txBody>
      </p:sp>
      <p:pic>
        <p:nvPicPr>
          <p:cNvPr id="248" name="Google Shape;248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42910" y="1428736"/>
            <a:ext cx="2357454" cy="452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6" descr="C:\Users\PC CASA\Documents\IES MARQUES DE SANTILLANA\Ecoescuela\ECOESCUELA 2022-2023\Fotos\20221109_11073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6116" y="1214422"/>
            <a:ext cx="5572164" cy="514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1"/>
          <p:cNvSpPr txBox="1">
            <a:spLocks noGrp="1"/>
          </p:cNvSpPr>
          <p:nvPr>
            <p:ph type="title"/>
          </p:nvPr>
        </p:nvSpPr>
        <p:spPr>
          <a:xfrm>
            <a:off x="457200" y="274650"/>
            <a:ext cx="82761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b="1" dirty="0"/>
              <a:t>Campaña “</a:t>
            </a:r>
            <a:r>
              <a:rPr lang="es-ES" b="1" dirty="0" smtClean="0"/>
              <a:t>consumo </a:t>
            </a:r>
            <a:r>
              <a:rPr lang="es-ES" sz="2400" b="1" dirty="0" smtClean="0"/>
              <a:t>DE</a:t>
            </a:r>
            <a:r>
              <a:rPr lang="es-ES" b="1" dirty="0" smtClean="0"/>
              <a:t> </a:t>
            </a:r>
            <a:r>
              <a:rPr lang="es-ES" b="1" dirty="0"/>
              <a:t>leche y fruta” de la unión europea</a:t>
            </a:r>
            <a:endParaRPr b="1"/>
          </a:p>
        </p:txBody>
      </p:sp>
      <p:pic>
        <p:nvPicPr>
          <p:cNvPr id="433" name="Google Shape;433;p41" descr="C:\Users\PC CASA\Documents\IES MARQUES DE SANTILLANA\Ecoescuela\ECOESCUELA 2022-2023\Fotos\20230413_191317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19712" y="1600200"/>
            <a:ext cx="7342575" cy="487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2"/>
          <p:cNvSpPr txBox="1">
            <a:spLocks noGrp="1"/>
          </p:cNvSpPr>
          <p:nvPr>
            <p:ph type="title"/>
          </p:nvPr>
        </p:nvSpPr>
        <p:spPr>
          <a:xfrm>
            <a:off x="457201" y="274638"/>
            <a:ext cx="7336302" cy="86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lvl="0">
              <a:buSzPts val="3000"/>
            </a:pPr>
            <a:r>
              <a:rPr lang="es-ES" b="1" dirty="0" smtClean="0"/>
              <a:t>Campaña “consumo </a:t>
            </a:r>
            <a:r>
              <a:rPr lang="es-ES" sz="2400" b="1" dirty="0" smtClean="0"/>
              <a:t>DE</a:t>
            </a:r>
            <a:r>
              <a:rPr lang="es-ES" b="1" dirty="0" smtClean="0"/>
              <a:t> leche y fruta” de la unión europea</a:t>
            </a:r>
            <a:endParaRPr/>
          </a:p>
        </p:txBody>
      </p:sp>
      <p:pic>
        <p:nvPicPr>
          <p:cNvPr id="440" name="Google Shape;440;p4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9467" y="1281216"/>
            <a:ext cx="8668654" cy="5365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7"/>
          <p:cNvSpPr txBox="1">
            <a:spLocks noGrp="1"/>
          </p:cNvSpPr>
          <p:nvPr>
            <p:ph type="title"/>
          </p:nvPr>
        </p:nvSpPr>
        <p:spPr>
          <a:xfrm>
            <a:off x="457200" y="-357214"/>
            <a:ext cx="7467600" cy="102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Taller de adornos navideños</a:t>
            </a:r>
            <a:endParaRPr sz="2400" b="1"/>
          </a:p>
        </p:txBody>
      </p:sp>
      <p:pic>
        <p:nvPicPr>
          <p:cNvPr id="256" name="Google Shape;25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7" descr="C:\Users\PC CASA\Downloads\20231213_183420.jpg"/>
          <p:cNvPicPr preferRelativeResize="0">
            <a:picLocks noGrp="1"/>
          </p:cNvPicPr>
          <p:nvPr>
            <p:ph type="body" idx="1"/>
          </p:nvPr>
        </p:nvPicPr>
        <p:blipFill>
          <a:blip r:embed="rId4"/>
          <a:stretch>
            <a:fillRect/>
          </a:stretch>
        </p:blipFill>
        <p:spPr>
          <a:xfrm>
            <a:off x="435428" y="914400"/>
            <a:ext cx="7329715" cy="535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7" descr="C:\Users\PC CASA\Downloads\20231213_18325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630400" y="-10972800"/>
            <a:ext cx="144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13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Taller de adornos navideños</a:t>
            </a:r>
            <a:endParaRPr sz="2400" b="1"/>
          </a:p>
        </p:txBody>
      </p:sp>
      <p:pic>
        <p:nvPicPr>
          <p:cNvPr id="264" name="Google Shape;26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8" descr="C:\Users\PC CASA\Downloads\20231213_183252.jpg"/>
          <p:cNvPicPr preferRelativeResize="0">
            <a:picLocks noGrp="1"/>
          </p:cNvPicPr>
          <p:nvPr>
            <p:ph type="body" idx="1"/>
          </p:nvPr>
        </p:nvPicPr>
        <p:blipFill>
          <a:blip r:embed="rId4"/>
          <a:stretch>
            <a:fillRect/>
          </a:stretch>
        </p:blipFill>
        <p:spPr>
          <a:xfrm rot="5400000">
            <a:off x="662888" y="676958"/>
            <a:ext cx="6509923" cy="6879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"/>
          <p:cNvSpPr txBox="1">
            <a:spLocks noGrp="1"/>
          </p:cNvSpPr>
          <p:nvPr>
            <p:ph type="title"/>
          </p:nvPr>
        </p:nvSpPr>
        <p:spPr>
          <a:xfrm>
            <a:off x="485335" y="240143"/>
            <a:ext cx="8258100" cy="364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sz="2400" dirty="0"/>
              <a:t>                                                                                          </a:t>
            </a:r>
            <a:endParaRPr sz="24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sz="2400" b="1" dirty="0"/>
              <a:t>                                                                              ECOTABLÓN</a:t>
            </a:r>
            <a:endParaRPr sz="2400" b="1"/>
          </a:p>
        </p:txBody>
      </p:sp>
      <p:pic>
        <p:nvPicPr>
          <p:cNvPr id="145" name="Google Shape;145;p2" descr="C:\Users\PC CASA\Downloads\20240516_085631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395139" y="815927"/>
            <a:ext cx="8101747" cy="5838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13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Taller de adornos navideños</a:t>
            </a:r>
            <a:endParaRPr sz="2400" b="1"/>
          </a:p>
        </p:txBody>
      </p:sp>
      <p:pic>
        <p:nvPicPr>
          <p:cNvPr id="265" name="Google Shape;265;p18" descr="C:\Users\PC CASA\Downloads\20231213_183252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 rot="5400000">
            <a:off x="1255542" y="10550"/>
            <a:ext cx="5859194" cy="746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64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sz="2400" b="1"/>
              <a:t>MERCADILLO SOLIDARIO DE LIBROS USADOS</a:t>
            </a:r>
            <a:endParaRPr sz="2400" b="1"/>
          </a:p>
        </p:txBody>
      </p:sp>
      <p:pic>
        <p:nvPicPr>
          <p:cNvPr id="271" name="Google Shape;27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9" descr="C:\Users\PC CASA\Downloads\20240516_091111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357302" y="1071534"/>
            <a:ext cx="6072206" cy="550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sz="2400" b="1" dirty="0"/>
              <a:t>MERCADILLO SOLIDARIO DE LIBROS </a:t>
            </a:r>
            <a:r>
              <a:rPr lang="es-ES" sz="2400" b="1" dirty="0" smtClean="0"/>
              <a:t>USADOS</a:t>
            </a:r>
            <a:br>
              <a:rPr lang="es-ES" sz="2400" b="1" dirty="0" smtClean="0"/>
            </a:br>
            <a:r>
              <a:rPr lang="es-ES" sz="2400" b="1" dirty="0" smtClean="0"/>
              <a:t>DÍA DEL LIBRO</a:t>
            </a:r>
            <a:endParaRPr sz="2400" b="1"/>
          </a:p>
        </p:txBody>
      </p:sp>
      <p:pic>
        <p:nvPicPr>
          <p:cNvPr id="278" name="Google Shape;278;p20" descr="C:\Users\PC CASA\Downloads\FB_IMG_1715797535240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22031" y="1139484"/>
            <a:ext cx="7436117" cy="5520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3100" b="1"/>
              <a:t>ERASMUS +  </a:t>
            </a:r>
            <a:r>
              <a:rPr lang="es-ES" sz="2400"/>
              <a:t>            </a:t>
            </a:r>
            <a:r>
              <a:rPr lang="es-ES" sz="2400" b="1"/>
              <a:t>CENTRADO EN LA      </a:t>
            </a:r>
            <a:endParaRPr sz="24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/>
              <a:t>                                           SOSTENIBILIDAD</a:t>
            </a:r>
            <a:r>
              <a:rPr lang="es-ES" sz="2400"/>
              <a:t>  </a:t>
            </a:r>
            <a:endParaRPr sz="2400"/>
          </a:p>
        </p:txBody>
      </p:sp>
      <p:pic>
        <p:nvPicPr>
          <p:cNvPr id="301" name="Google Shape;301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3132" y="1688123"/>
            <a:ext cx="7467600" cy="483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6"/>
          <p:cNvSpPr txBox="1">
            <a:spLocks noGrp="1"/>
          </p:cNvSpPr>
          <p:nvPr>
            <p:ph type="title"/>
          </p:nvPr>
        </p:nvSpPr>
        <p:spPr>
          <a:xfrm>
            <a:off x="457200" y="274646"/>
            <a:ext cx="7467600" cy="7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3200" b="1"/>
              <a:t>El huerto</a:t>
            </a:r>
            <a:r>
              <a:rPr lang="es-ES" sz="2400"/>
              <a:t>  </a:t>
            </a:r>
            <a:endParaRPr sz="2400"/>
          </a:p>
        </p:txBody>
      </p:sp>
      <p:pic>
        <p:nvPicPr>
          <p:cNvPr id="322" name="Google Shape;322;p26" descr="C:\Users\PC CASA\Documents\IES MARQUES DE SANTILLANA\Ecoescuela\ECOESCUELA 2022-2023\Fotos\DSCF3045-huerto 1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14348" y="1357298"/>
            <a:ext cx="7858180" cy="4939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/>
              <a:t>EL HUERTO EN INVIERNO</a:t>
            </a:r>
            <a:endParaRPr sz="2400" b="1"/>
          </a:p>
        </p:txBody>
      </p:sp>
      <p:pic>
        <p:nvPicPr>
          <p:cNvPr id="308" name="Google Shape;308;p24" descr="C:\Users\PC CASA\Documents\IES MARQUES DE SANTILLANA\Ecoescuela\ECOESCUELA 2022-2023\Fotos\IMG-20230317-WA0035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41916" y="1600200"/>
            <a:ext cx="6498167" cy="487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7"/>
          <p:cNvSpPr txBox="1">
            <a:spLocks noGrp="1"/>
          </p:cNvSpPr>
          <p:nvPr>
            <p:ph type="title"/>
          </p:nvPr>
        </p:nvSpPr>
        <p:spPr>
          <a:xfrm>
            <a:off x="457199" y="0"/>
            <a:ext cx="8292905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EL COMPOSTERO (hecho y donado por el </a:t>
            </a:r>
            <a:r>
              <a:rPr lang="es-ES" sz="2400" b="1" dirty="0" err="1"/>
              <a:t>ampa</a:t>
            </a:r>
            <a:r>
              <a:rPr lang="es-ES" sz="2400" b="1" dirty="0"/>
              <a:t>)</a:t>
            </a:r>
            <a:endParaRPr sz="2400" b="1"/>
          </a:p>
        </p:txBody>
      </p:sp>
      <p:pic>
        <p:nvPicPr>
          <p:cNvPr id="329" name="Google Shape;329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834594"/>
            <a:ext cx="7512148" cy="556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0562" y="1940232"/>
            <a:ext cx="4643438" cy="3482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7"/>
          <p:cNvSpPr txBox="1">
            <a:spLocks noGrp="1"/>
          </p:cNvSpPr>
          <p:nvPr>
            <p:ph type="title"/>
          </p:nvPr>
        </p:nvSpPr>
        <p:spPr>
          <a:xfrm>
            <a:off x="457199" y="0"/>
            <a:ext cx="8292905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EL </a:t>
            </a:r>
            <a:r>
              <a:rPr lang="es-ES" sz="2400" b="1" dirty="0" smtClean="0"/>
              <a:t>COMPOSTERO</a:t>
            </a:r>
            <a:endParaRPr sz="2400" b="1"/>
          </a:p>
        </p:txBody>
      </p:sp>
      <p:pic>
        <p:nvPicPr>
          <p:cNvPr id="329" name="Google Shape;329;p27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 rot="5400000">
            <a:off x="-830761" y="1534145"/>
            <a:ext cx="6470372" cy="480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7"/>
          <p:cNvPicPr preferRelativeResize="0"/>
          <p:nvPr/>
        </p:nvPicPr>
        <p:blipFill>
          <a:blip r:embed="rId4"/>
          <a:stretch>
            <a:fillRect/>
          </a:stretch>
        </p:blipFill>
        <p:spPr>
          <a:xfrm rot="5400000">
            <a:off x="3935437" y="1649438"/>
            <a:ext cx="6168680" cy="424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4"/>
          <p:cNvSpPr txBox="1">
            <a:spLocks noGrp="1"/>
          </p:cNvSpPr>
          <p:nvPr>
            <p:ph type="title"/>
          </p:nvPr>
        </p:nvSpPr>
        <p:spPr>
          <a:xfrm>
            <a:off x="365760" y="274638"/>
            <a:ext cx="8778240" cy="611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 smtClean="0">
                <a:latin typeface="Century" pitchFamily="18" charset="0"/>
              </a:rPr>
              <a:t>ABONANDO  CON  EL  COMPOST  DE  NUESTRA COMPOSTERA  </a:t>
            </a:r>
            <a:endParaRPr sz="2400" b="1">
              <a:latin typeface="Century" pitchFamily="18" charset="0"/>
            </a:endParaRPr>
          </a:p>
        </p:txBody>
      </p:sp>
      <p:pic>
        <p:nvPicPr>
          <p:cNvPr id="308" name="Google Shape;308;p24" descr="C:\Users\PC CASA\Documents\IES MARQUES DE SANTILLANA\Ecoescuela\ECOESCUELA 2022-2023\Fotos\IMG-20230317-WA0035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478302" y="1237957"/>
            <a:ext cx="7272996" cy="5289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3200" b="1" dirty="0" smtClean="0"/>
              <a:t>Plantando los ajos en diciembre</a:t>
            </a:r>
            <a:endParaRPr sz="3200" b="1"/>
          </a:p>
        </p:txBody>
      </p:sp>
      <p:pic>
        <p:nvPicPr>
          <p:cNvPr id="308" name="Google Shape;308;p24" descr="C:\Users\PC CASA\Documents\IES MARQUES DE SANTILLANA\Ecoescuela\ECOESCUELA 2022-2023\Fotos\IMG-20230317-WA0035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-1132064" y="1008018"/>
            <a:ext cx="6498166" cy="487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20260113_11263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671" y="2348189"/>
            <a:ext cx="5355100" cy="4016325"/>
          </a:xfrm>
          <a:prstGeom prst="rect">
            <a:avLst/>
          </a:prstGeom>
        </p:spPr>
      </p:pic>
      <p:pic>
        <p:nvPicPr>
          <p:cNvPr id="7" name="Google Shape;309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55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RINCÓN ECOLÓGICO DEL AULA</a:t>
            </a:r>
            <a:endParaRPr sz="2400" b="1"/>
          </a:p>
        </p:txBody>
      </p:sp>
      <p:pic>
        <p:nvPicPr>
          <p:cNvPr id="151" name="Google Shape;15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" descr="C:\Users\PC CASA\Downloads\20240201_175922.jpg"/>
          <p:cNvPicPr preferRelativeResize="0">
            <a:picLocks noGrp="1"/>
          </p:cNvPicPr>
          <p:nvPr>
            <p:ph type="body" idx="1"/>
          </p:nvPr>
        </p:nvPicPr>
        <p:blipFill>
          <a:blip r:embed="rId4"/>
          <a:stretch>
            <a:fillRect/>
          </a:stretch>
        </p:blipFill>
        <p:spPr>
          <a:xfrm>
            <a:off x="309490" y="1102859"/>
            <a:ext cx="7104184" cy="5328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3200" b="1" dirty="0" smtClean="0"/>
              <a:t>Quitando hierbas en los viales</a:t>
            </a:r>
            <a:endParaRPr sz="3200" b="1"/>
          </a:p>
        </p:txBody>
      </p:sp>
      <p:pic>
        <p:nvPicPr>
          <p:cNvPr id="308" name="Google Shape;308;p24" descr="C:\Users\PC CASA\Documents\IES MARQUES DE SANTILLANA\Ecoescuela\ECOESCUELA 2022-2023\Fotos\IMG-20230317-WA0035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 rot="5400000">
            <a:off x="-468232" y="1747430"/>
            <a:ext cx="5751378" cy="4469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20260113_11263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976599" y="1899774"/>
            <a:ext cx="5741907" cy="4174547"/>
          </a:xfrm>
          <a:prstGeom prst="rect">
            <a:avLst/>
          </a:prstGeom>
        </p:spPr>
      </p:pic>
      <p:pic>
        <p:nvPicPr>
          <p:cNvPr id="7" name="Google Shape;309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45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TARDE EN EL HUERTO</a:t>
            </a:r>
            <a:endParaRPr sz="2400" b="1"/>
          </a:p>
        </p:txBody>
      </p:sp>
      <p:pic>
        <p:nvPicPr>
          <p:cNvPr id="337" name="Google Shape;337;p28" descr="C:\Users\PC CASA\Documents\IES MARQUES DE SANTILLANA\Ecoescuela\ECOESCUELA 2022-2023\Fotos\IMG-20220513-WA0014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5720" y="1252025"/>
            <a:ext cx="4004926" cy="484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8" descr="C:\Users\PC CASA\Documents\IES MARQUES DE SANTILLANA\Ecoescuela\ECOESCUELA 2022-2023\Fotos\IMG-20220513-WA0004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1643050"/>
            <a:ext cx="4260303" cy="4954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2"/>
          <p:cNvSpPr txBox="1">
            <a:spLocks noGrp="1"/>
          </p:cNvSpPr>
          <p:nvPr>
            <p:ph type="title"/>
          </p:nvPr>
        </p:nvSpPr>
        <p:spPr>
          <a:xfrm>
            <a:off x="457200" y="274646"/>
            <a:ext cx="7467600" cy="7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600" b="1"/>
              <a:t>TARDE EN EL HUERTO</a:t>
            </a:r>
            <a:endParaRPr sz="2600" b="1"/>
          </a:p>
        </p:txBody>
      </p:sp>
      <p:pic>
        <p:nvPicPr>
          <p:cNvPr id="367" name="Google Shape;367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571536" y="1125415"/>
            <a:ext cx="6325222" cy="5359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2" descr="C:\Users\PC CASA\Documents\IES MARQUES DE SANTILLANA\Ecoescuela\ECOESCUELA 2022-2023\Fotos\20230420_17174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4880" y="1927274"/>
            <a:ext cx="4178105" cy="355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0"/>
          <p:cNvSpPr txBox="1">
            <a:spLocks noGrp="1"/>
          </p:cNvSpPr>
          <p:nvPr>
            <p:ph type="title"/>
          </p:nvPr>
        </p:nvSpPr>
        <p:spPr>
          <a:xfrm>
            <a:off x="464234" y="357166"/>
            <a:ext cx="8217780" cy="34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67164"/>
              <a:buFont typeface="Century Schoolbook"/>
              <a:buNone/>
            </a:pPr>
            <a:r>
              <a:rPr lang="es-ES" sz="3866" b="1" dirty="0" smtClean="0"/>
              <a:t>el </a:t>
            </a:r>
            <a:r>
              <a:rPr lang="es-ES" sz="3866" b="1" dirty="0"/>
              <a:t>huerto</a:t>
            </a:r>
            <a:endParaRPr sz="4466" b="1"/>
          </a:p>
        </p:txBody>
      </p:sp>
      <p:pic>
        <p:nvPicPr>
          <p:cNvPr id="352" name="Google Shape;352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5679" y="1285860"/>
            <a:ext cx="3728321" cy="507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0" descr="C:\Users\PC CASA\Downloads\20240229_095802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-1143040" y="1000108"/>
            <a:ext cx="6498167" cy="487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ES" b="1" dirty="0" smtClean="0"/>
              <a:t>germinador </a:t>
            </a:r>
            <a:r>
              <a:rPr lang="es-ES" b="1" dirty="0"/>
              <a:t>de semillas</a:t>
            </a:r>
            <a:endParaRPr b="1"/>
          </a:p>
        </p:txBody>
      </p:sp>
      <p:pic>
        <p:nvPicPr>
          <p:cNvPr id="345" name="Google Shape;345;p29" descr="C:\Users\PC CASA\Downloads\20231213_114737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42910" y="1142984"/>
            <a:ext cx="6686358" cy="5131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3"/>
          <p:cNvSpPr txBox="1">
            <a:spLocks noGrp="1"/>
          </p:cNvSpPr>
          <p:nvPr>
            <p:ph type="title"/>
          </p:nvPr>
        </p:nvSpPr>
        <p:spPr>
          <a:xfrm>
            <a:off x="457200" y="274644"/>
            <a:ext cx="7467600" cy="5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800" b="1"/>
              <a:t>Charca para anfibios</a:t>
            </a:r>
            <a:endParaRPr sz="2800" b="1"/>
          </a:p>
        </p:txBody>
      </p:sp>
      <p:pic>
        <p:nvPicPr>
          <p:cNvPr id="375" name="Google Shape;375;p33" descr="C:\Users\PC CASA\Documents\IES MARQUES DE SANTILLANA\Ecoescuela\ECOESCUELA 2022-2023\Fotos\IMG-20230312-WA0011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22031" y="970671"/>
            <a:ext cx="7709095" cy="5503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428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3100" b="1" dirty="0"/>
              <a:t>Charca para anfibios</a:t>
            </a:r>
            <a:endParaRPr sz="3100" b="1"/>
          </a:p>
        </p:txBody>
      </p:sp>
      <p:pic>
        <p:nvPicPr>
          <p:cNvPr id="382" name="Google Shape;382;p34" descr="C:\Users\PC CASA\Documents\IES MARQUES DE SANTILLANA\Ecoescuela\ECOESCUELA 2022-2023\Fotos\IMG-20230312-WA0012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9151" y="801858"/>
            <a:ext cx="7652823" cy="567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428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3100" b="1" dirty="0" smtClean="0"/>
              <a:t>HOTEL DE INSECTOS</a:t>
            </a:r>
            <a:endParaRPr sz="3100" b="1"/>
          </a:p>
        </p:txBody>
      </p:sp>
      <p:pic>
        <p:nvPicPr>
          <p:cNvPr id="382" name="Google Shape;382;p34" descr="C:\Users\PC CASA\Documents\IES MARQUES DE SANTILLANA\Ecoescuela\ECOESCUELA 2022-2023\Fotos\IMG-20230312-WA0012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523402" y="844061"/>
            <a:ext cx="7562622" cy="567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b="1" dirty="0"/>
              <a:t>EL PASO DEL TIEMPO……..</a:t>
            </a:r>
            <a:endParaRPr b="1"/>
          </a:p>
        </p:txBody>
      </p:sp>
      <p:pic>
        <p:nvPicPr>
          <p:cNvPr id="389" name="Google Shape;389;p35" descr="C:\Users\PC CASA\Downloads\20240516_123334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506436" y="900331"/>
            <a:ext cx="7906043" cy="564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6"/>
          <p:cNvSpPr txBox="1">
            <a:spLocks noGrp="1"/>
          </p:cNvSpPr>
          <p:nvPr>
            <p:ph type="title"/>
          </p:nvPr>
        </p:nvSpPr>
        <p:spPr>
          <a:xfrm>
            <a:off x="295421" y="274638"/>
            <a:ext cx="8440615" cy="52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ES" sz="2800" b="1" dirty="0" smtClean="0"/>
              <a:t>JARDINERAS CON MADERA RECICLADA</a:t>
            </a:r>
            <a:endParaRPr sz="2800" b="1"/>
          </a:p>
        </p:txBody>
      </p:sp>
      <p:pic>
        <p:nvPicPr>
          <p:cNvPr id="396" name="Google Shape;396;p36" descr="C:\Users\PC CASA\Downloads\20240516_123413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1169964"/>
            <a:ext cx="9622302" cy="5688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13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UN RINCÓN ECOLÓGICO </a:t>
            </a:r>
            <a:r>
              <a:rPr lang="es-ES" sz="2400" b="1" dirty="0" smtClean="0"/>
              <a:t>EN EL HALL</a:t>
            </a:r>
            <a:endParaRPr sz="2400" b="1"/>
          </a:p>
        </p:txBody>
      </p:sp>
      <p:pic>
        <p:nvPicPr>
          <p:cNvPr id="158" name="Google Shape;158;p4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464233" y="1097280"/>
            <a:ext cx="6879101" cy="5430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7"/>
          <p:cNvSpPr txBox="1">
            <a:spLocks noGrp="1"/>
          </p:cNvSpPr>
          <p:nvPr>
            <p:ph type="title"/>
          </p:nvPr>
        </p:nvSpPr>
        <p:spPr>
          <a:xfrm>
            <a:off x="0" y="274649"/>
            <a:ext cx="9144000" cy="611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800" b="1" dirty="0"/>
              <a:t>Jardín vertical (pizarra reciclada y tapones)</a:t>
            </a:r>
            <a:endParaRPr sz="2800" b="1"/>
          </a:p>
        </p:txBody>
      </p:sp>
      <p:pic>
        <p:nvPicPr>
          <p:cNvPr id="403" name="Google Shape;403;p37" descr="C:\Users\PC CASA\Documents\IES MARQUES DE SANTILLANA\Ecoescuela\ECOESCUELA 2022-2023\Fotos\IMG-20230312-WA0010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9828" y="1012874"/>
            <a:ext cx="8060787" cy="546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8"/>
          <p:cNvSpPr txBox="1">
            <a:spLocks noGrp="1"/>
          </p:cNvSpPr>
          <p:nvPr>
            <p:ph type="title"/>
          </p:nvPr>
        </p:nvSpPr>
        <p:spPr>
          <a:xfrm>
            <a:off x="457200" y="-564762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800" b="1"/>
              <a:t>Macetas con autorriego</a:t>
            </a:r>
            <a:endParaRPr sz="2800" b="1"/>
          </a:p>
        </p:txBody>
      </p:sp>
      <p:pic>
        <p:nvPicPr>
          <p:cNvPr id="410" name="Google Shape;410;p38" descr="C:\Users\PC CASA\Documents\IES MARQUES DE SANTILLANA\Ecoescuela\ECOESCUELA 2022-2023\Fotos\IMG-20230317-WA0032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852318" y="1045936"/>
            <a:ext cx="3655200" cy="487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38" descr="C:\Users\PC CASA\Documents\IES MARQUES DE SANTILLANA\Ecoescuela\ECOESCUELA 2022-2023\Fotos\IMG-20230312-WA000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6437" y="942536"/>
            <a:ext cx="3864219" cy="5182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0"/>
          <p:cNvSpPr txBox="1">
            <a:spLocks noGrp="1"/>
          </p:cNvSpPr>
          <p:nvPr>
            <p:ph type="title"/>
          </p:nvPr>
        </p:nvSpPr>
        <p:spPr>
          <a:xfrm>
            <a:off x="457200" y="274645"/>
            <a:ext cx="74676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700" b="1"/>
              <a:t>REFUGIO DE FAUNA</a:t>
            </a:r>
            <a:endParaRPr sz="2700" b="1"/>
          </a:p>
        </p:txBody>
      </p:sp>
      <p:pic>
        <p:nvPicPr>
          <p:cNvPr id="425" name="Google Shape;425;p40" descr="C:\Users\PC CASA\Documents\IES MARQUES DE SANTILLANA\Ecoescuela\ECOESCUELA 2022-2023\Fotos\20230322_161931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785926"/>
            <a:ext cx="4701107" cy="4071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40" descr="C:\Users\PC CASA\Documents\IES MARQUES DE SANTILLANA\Ecoescuela\ECOESCUELA 2022-2023\Fotos\20230322_16192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9190" y="2285992"/>
            <a:ext cx="4551008" cy="3413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7"/>
          <p:cNvSpPr txBox="1">
            <a:spLocks noGrp="1"/>
          </p:cNvSpPr>
          <p:nvPr>
            <p:ph type="title"/>
          </p:nvPr>
        </p:nvSpPr>
        <p:spPr>
          <a:xfrm>
            <a:off x="0" y="274649"/>
            <a:ext cx="9144000" cy="611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800" b="1" dirty="0" smtClean="0"/>
              <a:t>     OASIS DE MARIPOSAS</a:t>
            </a:r>
            <a:endParaRPr sz="2800" b="1"/>
          </a:p>
        </p:txBody>
      </p:sp>
      <p:pic>
        <p:nvPicPr>
          <p:cNvPr id="403" name="Google Shape;403;p37" descr="C:\Users\PC CASA\Documents\IES MARQUES DE SANTILLANA\Ecoescuela\ECOESCUELA 2022-2023\Fotos\IMG-20230312-WA0010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309489" y="1012874"/>
            <a:ext cx="8328073" cy="546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7"/>
          <p:cNvSpPr txBox="1">
            <a:spLocks noGrp="1"/>
          </p:cNvSpPr>
          <p:nvPr>
            <p:ph type="title"/>
          </p:nvPr>
        </p:nvSpPr>
        <p:spPr>
          <a:xfrm>
            <a:off x="0" y="274649"/>
            <a:ext cx="9144000" cy="611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800" b="1" dirty="0" smtClean="0"/>
              <a:t>     OASIS DE MARIPOSAS</a:t>
            </a:r>
            <a:endParaRPr sz="2800" b="1"/>
          </a:p>
        </p:txBody>
      </p:sp>
      <p:pic>
        <p:nvPicPr>
          <p:cNvPr id="403" name="Google Shape;403;p37" descr="C:\Users\PC CASA\Documents\IES MARQUES DE SANTILLANA\Ecoescuela\ECOESCUELA 2022-2023\Fotos\IMG-20230312-WA0010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267286" y="1012874"/>
            <a:ext cx="8328074" cy="546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7"/>
          <p:cNvSpPr txBox="1">
            <a:spLocks noGrp="1"/>
          </p:cNvSpPr>
          <p:nvPr>
            <p:ph type="title"/>
          </p:nvPr>
        </p:nvSpPr>
        <p:spPr>
          <a:xfrm>
            <a:off x="0" y="274649"/>
            <a:ext cx="9144000" cy="611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800" b="1" dirty="0" smtClean="0"/>
              <a:t>     HUERTO ROBOTIZADO</a:t>
            </a:r>
            <a:endParaRPr sz="2800" b="1"/>
          </a:p>
        </p:txBody>
      </p:sp>
      <p:pic>
        <p:nvPicPr>
          <p:cNvPr id="403" name="Google Shape;403;p37" descr="C:\Users\PC CASA\Documents\IES MARQUES DE SANTILLANA\Ecoescuela\ECOESCUELA 2022-2023\Fotos\IMG-20230312-WA0010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 rot="5400000">
            <a:off x="-710420" y="1427873"/>
            <a:ext cx="5416064" cy="4754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20260511_1104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5988" y="1125415"/>
            <a:ext cx="5711561" cy="5556739"/>
          </a:xfrm>
          <a:prstGeom prst="rect">
            <a:avLst/>
          </a:prstGeom>
        </p:spPr>
      </p:pic>
      <p:pic>
        <p:nvPicPr>
          <p:cNvPr id="6" name="Google Shape;404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/>
              <a:t>REUTILIZANDO PALETS PARA HACER UNA JARDINERA VERTICAL PARA LA CANTINA</a:t>
            </a:r>
            <a:endParaRPr sz="2400" b="1"/>
          </a:p>
        </p:txBody>
      </p:sp>
      <p:pic>
        <p:nvPicPr>
          <p:cNvPr id="454" name="Google Shape;454;p44" descr="C:\Users\PC CASA\Documents\IES MARQUES DE SANTILLANA\Ecoescuela\ECOESCUELA 2022-2023\Fotos\20230420_165710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28662" y="1500174"/>
            <a:ext cx="6870198" cy="5152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pic>
        <p:nvPicPr>
          <p:cNvPr id="461" name="Google Shape;461;p45" descr="C:\Users\PC CASA\Documents\IES MARQUES DE SANTILLANA\Ecoescuela\ECOESCUELA 2022-2023\Fotos\IMG-20230420-WA0020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5720" y="214290"/>
            <a:ext cx="8501122" cy="6300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sz="2400"/>
              <a:t> </a:t>
            </a:r>
            <a:r>
              <a:rPr lang="es-ES" sz="3200" b="1"/>
              <a:t>jardineras verticales en la cantina</a:t>
            </a:r>
            <a:r>
              <a:rPr lang="es-ES" sz="3200"/>
              <a:t> </a:t>
            </a:r>
            <a:endParaRPr sz="3200"/>
          </a:p>
        </p:txBody>
      </p:sp>
      <p:pic>
        <p:nvPicPr>
          <p:cNvPr id="468" name="Google Shape;468;p46" descr="C:\Users\PC CASA\Downloads\IMG-20240515-WA0006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7199" y="1357298"/>
            <a:ext cx="8497737" cy="507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b="1"/>
              <a:t>Visita al aula de educación ambiental de pozuelo de alarcón</a:t>
            </a:r>
            <a:endParaRPr b="1"/>
          </a:p>
        </p:txBody>
      </p:sp>
      <p:pic>
        <p:nvPicPr>
          <p:cNvPr id="475" name="Google Shape;475;p47" descr="C:\Users\PC CASA\Downloads\IMG-20240509-WA0002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214282" y="1071546"/>
            <a:ext cx="7902776" cy="5625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32104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sz="2400" dirty="0"/>
              <a:t> </a:t>
            </a:r>
            <a:r>
              <a:rPr lang="es-ES" sz="2400" b="1" dirty="0"/>
              <a:t>RINCÓN ECOLÓGICO en otro punto (hay muchos repartidos por el centro, incluido el patio</a:t>
            </a:r>
            <a:r>
              <a:rPr lang="es-ES" sz="2400" b="1" dirty="0" smtClean="0"/>
              <a:t>)</a:t>
            </a:r>
            <a:endParaRPr sz="2400" b="1"/>
          </a:p>
        </p:txBody>
      </p:sp>
      <p:pic>
        <p:nvPicPr>
          <p:cNvPr id="165" name="Google Shape;165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51692" y="1041009"/>
            <a:ext cx="8322609" cy="54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7"/>
          <p:cNvSpPr txBox="1">
            <a:spLocks noGrp="1"/>
          </p:cNvSpPr>
          <p:nvPr>
            <p:ph type="title"/>
          </p:nvPr>
        </p:nvSpPr>
        <p:spPr>
          <a:xfrm>
            <a:off x="1" y="1"/>
            <a:ext cx="9144000" cy="1237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sz="2400" b="1" dirty="0" smtClean="0"/>
              <a:t>PARTICIPACIÓN EN EL II ENCUENTRO DE ESCUELAS  SOSTENIBLES  DE LA COMUNIDAD DE MADRID</a:t>
            </a:r>
            <a:endParaRPr sz="2400" b="1"/>
          </a:p>
        </p:txBody>
      </p:sp>
      <p:pic>
        <p:nvPicPr>
          <p:cNvPr id="475" name="Google Shape;475;p47" descr="C:\Users\PC CASA\Downloads\IMG-20240509-WA0002.jpg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 rot="5400000">
            <a:off x="3354435" y="1963158"/>
            <a:ext cx="6228542" cy="4778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20260508_11221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016388" y="2001134"/>
            <a:ext cx="5641139" cy="4072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9"/>
          <p:cNvSpPr txBox="1">
            <a:spLocks noGrp="1"/>
          </p:cNvSpPr>
          <p:nvPr>
            <p:ph type="title"/>
          </p:nvPr>
        </p:nvSpPr>
        <p:spPr>
          <a:xfrm>
            <a:off x="239151" y="274638"/>
            <a:ext cx="8736037" cy="653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3100" b="1" dirty="0" smtClean="0"/>
              <a:t/>
            </a:r>
            <a:br>
              <a:rPr lang="es-ES" sz="3100" b="1" dirty="0" smtClean="0"/>
            </a:br>
            <a:r>
              <a:rPr lang="es-ES" sz="3100" b="1" dirty="0" smtClean="0"/>
              <a:t>PREMIO </a:t>
            </a:r>
            <a:r>
              <a:rPr lang="es-ES" sz="2400" b="1" dirty="0" smtClean="0"/>
              <a:t> </a:t>
            </a:r>
            <a:br>
              <a:rPr lang="es-ES" sz="2400" b="1" dirty="0" smtClean="0"/>
            </a:br>
            <a:r>
              <a:rPr lang="es-ES" sz="800" b="1" dirty="0" smtClean="0"/>
              <a:t/>
            </a:r>
            <a:br>
              <a:rPr lang="es-ES" sz="800" b="1" dirty="0" smtClean="0"/>
            </a:br>
            <a:r>
              <a:rPr lang="es-ES" sz="2200" b="1" dirty="0" smtClean="0"/>
              <a:t>“</a:t>
            </a:r>
            <a:r>
              <a:rPr lang="es-ES" sz="2200" b="1" dirty="0"/>
              <a:t>COMPROMISO AMBIENTAL VILLA DE COLMENAR VIEJO”</a:t>
            </a:r>
            <a:endParaRPr sz="2200" b="1"/>
          </a:p>
        </p:txBody>
      </p:sp>
      <p:pic>
        <p:nvPicPr>
          <p:cNvPr id="489" name="Google Shape;489;p4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09490" y="1195754"/>
            <a:ext cx="8314006" cy="538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0"/>
          <p:cNvSpPr txBox="1">
            <a:spLocks noGrp="1"/>
          </p:cNvSpPr>
          <p:nvPr>
            <p:ph type="title"/>
          </p:nvPr>
        </p:nvSpPr>
        <p:spPr>
          <a:xfrm>
            <a:off x="457200" y="274650"/>
            <a:ext cx="7467600" cy="2088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</a:pPr>
            <a:r>
              <a:rPr lang="es-ES" sz="2000" b="1" dirty="0"/>
              <a:t>SEGUIMOS TRABAJANDO PARA QUE LA GESTIÓN DE NUESTRO CENTRO SEA </a:t>
            </a:r>
            <a:r>
              <a:rPr lang="es-ES" sz="2000" b="1" dirty="0" smtClean="0"/>
              <a:t>CADA DÍA </a:t>
            </a:r>
            <a:r>
              <a:rPr lang="es-ES" sz="2000" b="1" dirty="0"/>
              <a:t>MÁS SOSTENIBLE Y RESPETUOSA CON EL MEDIO </a:t>
            </a:r>
            <a:r>
              <a:rPr lang="es-ES" sz="2000" b="1" dirty="0" smtClean="0"/>
              <a:t>AMBIENTE, CREANDO UN ENTORNO MUY AGRADABLE</a:t>
            </a:r>
            <a:r>
              <a:rPr lang="es-ES" sz="2000" b="1" dirty="0"/>
              <a:t/>
            </a:r>
            <a:br>
              <a:rPr lang="es-ES" sz="2000" b="1" dirty="0"/>
            </a:br>
            <a:r>
              <a:rPr lang="es-ES" sz="2000" b="1" dirty="0"/>
              <a:t/>
            </a:r>
            <a:br>
              <a:rPr lang="es-ES" sz="2000" b="1" dirty="0"/>
            </a:br>
            <a:endParaRPr sz="2000" b="1"/>
          </a:p>
        </p:txBody>
      </p:sp>
      <p:pic>
        <p:nvPicPr>
          <p:cNvPr id="496" name="Google Shape;496;p50" descr="C:\Users\PC CASA\Documents\IES MARQUES DE SANTILLANA\Ecoescuela\ECOESCUELA 2022-2023\Fotos\IMG-20230312-WA0015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28662" y="1984375"/>
            <a:ext cx="6498167" cy="487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1"/>
          <p:cNvSpPr txBox="1">
            <a:spLocks noGrp="1"/>
          </p:cNvSpPr>
          <p:nvPr>
            <p:ph type="title"/>
          </p:nvPr>
        </p:nvSpPr>
        <p:spPr>
          <a:xfrm>
            <a:off x="304800" y="714356"/>
            <a:ext cx="8686800" cy="128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Century Schoolbook"/>
              <a:buNone/>
            </a:pPr>
            <a:r>
              <a:rPr lang="es-ES" sz="8800"/>
              <a:t>      </a:t>
            </a:r>
            <a:r>
              <a:rPr lang="es-ES" sz="8800" b="1"/>
              <a:t>gracias</a:t>
            </a:r>
            <a:endParaRPr sz="8800" b="1"/>
          </a:p>
        </p:txBody>
      </p:sp>
      <p:sp>
        <p:nvSpPr>
          <p:cNvPr id="503" name="Google Shape;503;p51"/>
          <p:cNvSpPr txBox="1">
            <a:spLocks noGrp="1"/>
          </p:cNvSpPr>
          <p:nvPr>
            <p:ph type="body" idx="1"/>
          </p:nvPr>
        </p:nvSpPr>
        <p:spPr>
          <a:xfrm>
            <a:off x="196949" y="1600200"/>
            <a:ext cx="8539088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167640" algn="ctr" rtl="0">
              <a:spcBef>
                <a:spcPts val="0"/>
              </a:spcBef>
              <a:spcAft>
                <a:spcPts val="0"/>
              </a:spcAft>
              <a:buSzPts val="1680"/>
              <a:buNone/>
            </a:pPr>
            <a:endParaRPr b="1"/>
          </a:p>
          <a:p>
            <a:pPr marL="274320" lvl="0" indent="-167640" algn="ctr" rtl="0">
              <a:spcBef>
                <a:spcPts val="600"/>
              </a:spcBef>
              <a:spcAft>
                <a:spcPts val="0"/>
              </a:spcAft>
              <a:buSzPts val="1680"/>
              <a:buNone/>
            </a:pPr>
            <a:endParaRPr b="1"/>
          </a:p>
          <a:p>
            <a:pPr marL="274320" lvl="0" indent="-274320" algn="ctr" rtl="0">
              <a:spcBef>
                <a:spcPts val="600"/>
              </a:spcBef>
              <a:spcAft>
                <a:spcPts val="0"/>
              </a:spcAft>
              <a:buSzPts val="3360"/>
              <a:buNone/>
            </a:pPr>
            <a:r>
              <a:rPr lang="es-ES" sz="4800" b="1" dirty="0" smtClean="0"/>
              <a:t>ESCUELA SOSTENIBLE</a:t>
            </a:r>
            <a:r>
              <a:rPr lang="es-ES" sz="3600" b="1" dirty="0" smtClean="0"/>
              <a:t> </a:t>
            </a:r>
          </a:p>
          <a:p>
            <a:pPr marL="274320" lvl="0" indent="-274320" algn="ctr" rtl="0">
              <a:spcBef>
                <a:spcPts val="600"/>
              </a:spcBef>
              <a:spcAft>
                <a:spcPts val="0"/>
              </a:spcAft>
              <a:buSzPts val="3360"/>
              <a:buNone/>
            </a:pPr>
            <a:endParaRPr lang="es-ES" sz="3600" b="1" dirty="0" smtClean="0"/>
          </a:p>
          <a:p>
            <a:pPr marL="274320" lvl="0" indent="-274320" algn="ctr" rtl="0">
              <a:spcBef>
                <a:spcPts val="600"/>
              </a:spcBef>
              <a:spcAft>
                <a:spcPts val="0"/>
              </a:spcAft>
              <a:buSzPts val="3360"/>
              <a:buNone/>
            </a:pPr>
            <a:r>
              <a:rPr lang="es-ES" sz="3600" b="1" dirty="0" smtClean="0"/>
              <a:t> IES MARQUÉS DE SANTILLANA</a:t>
            </a:r>
          </a:p>
          <a:p>
            <a:pPr marL="274320" lvl="0" indent="-274320" algn="ctr" rtl="0">
              <a:spcBef>
                <a:spcPts val="600"/>
              </a:spcBef>
              <a:spcAft>
                <a:spcPts val="0"/>
              </a:spcAft>
              <a:buSzPts val="3360"/>
              <a:buNone/>
            </a:pPr>
            <a:r>
              <a:rPr lang="es-ES" sz="2800" b="1" dirty="0" smtClean="0"/>
              <a:t>COLMENAR VIEJO </a:t>
            </a:r>
          </a:p>
          <a:p>
            <a:pPr marL="274320" lvl="0" indent="-274320" algn="ctr" rtl="0">
              <a:spcBef>
                <a:spcPts val="600"/>
              </a:spcBef>
              <a:spcAft>
                <a:spcPts val="0"/>
              </a:spcAft>
              <a:buSzPts val="3360"/>
              <a:buNone/>
            </a:pPr>
            <a:endParaRPr lang="es-ES" sz="2800" b="1" dirty="0" smtClean="0"/>
          </a:p>
          <a:p>
            <a:pPr marL="274320" indent="-274320" algn="ctr">
              <a:buSzPts val="3360"/>
              <a:buNone/>
            </a:pPr>
            <a:r>
              <a:rPr lang="es-ES" sz="3600" b="1" dirty="0" smtClean="0"/>
              <a:t>CURSO 2025-2026</a:t>
            </a:r>
          </a:p>
          <a:p>
            <a:pPr marL="274320" lvl="0" indent="-274320" algn="ctr" rtl="0">
              <a:spcBef>
                <a:spcPts val="600"/>
              </a:spcBef>
              <a:spcAft>
                <a:spcPts val="0"/>
              </a:spcAft>
              <a:buSzPts val="3360"/>
              <a:buNone/>
            </a:pPr>
            <a:endParaRPr lang="es-ES" sz="3600" dirty="0"/>
          </a:p>
        </p:txBody>
      </p:sp>
      <p:pic>
        <p:nvPicPr>
          <p:cNvPr id="504" name="Google Shape;504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/>
              <a:t>OTRO RINCÓN DEL RECICLAJE</a:t>
            </a:r>
            <a:endParaRPr sz="2400" b="1"/>
          </a:p>
        </p:txBody>
      </p:sp>
      <p:pic>
        <p:nvPicPr>
          <p:cNvPr id="172" name="Google Shape;172;p6" descr="C:\Users\PC CASA\Downloads\20240516_091204 (1)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-428660" y="1071546"/>
            <a:ext cx="9215502" cy="4687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8074854" cy="120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es-ES" b="1" dirty="0"/>
              <a:t>Cubos en el patio</a:t>
            </a:r>
            <a:endParaRPr b="1"/>
          </a:p>
        </p:txBody>
      </p:sp>
      <p:pic>
        <p:nvPicPr>
          <p:cNvPr id="179" name="Google Shape;179;p7" descr="C:\Users\PC CASA\Downloads\20240201_17491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43583" y="485974"/>
            <a:ext cx="5968914" cy="510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7" descr="C:\Users\PC CASA\Downloads\20240201_174514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-500097" y="2196671"/>
            <a:ext cx="6215106" cy="4661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"/>
          <p:cNvSpPr txBox="1">
            <a:spLocks noGrp="1"/>
          </p:cNvSpPr>
          <p:nvPr>
            <p:ph type="title"/>
          </p:nvPr>
        </p:nvSpPr>
        <p:spPr>
          <a:xfrm>
            <a:off x="428625" y="285713"/>
            <a:ext cx="7467600" cy="431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MACETAS EN LAS CLASES</a:t>
            </a:r>
            <a:endParaRPr sz="2400" b="1"/>
          </a:p>
        </p:txBody>
      </p:sp>
      <p:pic>
        <p:nvPicPr>
          <p:cNvPr id="187" name="Google Shape;187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43208" y="739419"/>
            <a:ext cx="6000792" cy="4500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454" y="3217758"/>
            <a:ext cx="4572032" cy="342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4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es-ES" sz="2400" b="1" dirty="0"/>
              <a:t>AHORRO DE ENERGÍA ELÉCTRICA</a:t>
            </a:r>
            <a:endParaRPr sz="2400" b="1"/>
          </a:p>
        </p:txBody>
      </p:sp>
      <p:pic>
        <p:nvPicPr>
          <p:cNvPr id="195" name="Google Shape;195;p9" descr="C:\Users\PC CASA\Documents\IES MARQUES DE SANTILLANA\Ecoescuela\ECOESCUELA 2022-2023\Fotos\20230505_084237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0125" y="914400"/>
            <a:ext cx="6537111" cy="4675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9" descr="C:\Users\PC CASA\Documents\IES MARQUES DE SANTILLANA\Ecoescuela\ECOESCUELA 2022-2023\Fotos\20230505_08424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4000" y="3714752"/>
            <a:ext cx="3840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3114" y="6256022"/>
            <a:ext cx="1710886" cy="60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rador">
  <a:themeElements>
    <a:clrScheme name="Mirador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296</Words>
  <PresentationFormat>Presentación en pantalla (4:3)</PresentationFormat>
  <Paragraphs>64</Paragraphs>
  <Slides>53</Slides>
  <Notes>53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53</vt:i4>
      </vt:variant>
    </vt:vector>
  </HeadingPairs>
  <TitlesOfParts>
    <vt:vector size="58" baseType="lpstr">
      <vt:lpstr>Arial</vt:lpstr>
      <vt:lpstr>Century Schoolbook</vt:lpstr>
      <vt:lpstr>Noto Sans Symbols</vt:lpstr>
      <vt:lpstr>Century</vt:lpstr>
      <vt:lpstr>Mirador</vt:lpstr>
      <vt:lpstr> SEMINARIO  “ESCUELA SOSTENIBLE”  CTIF MADRID NORTE   IES MARQUÉS DE SANTILLANA Colmenar viejo  CURSO 2025-2026 </vt:lpstr>
      <vt:lpstr>                                                                                                                                                                         ECOTABLÓN</vt:lpstr>
      <vt:lpstr>RINCÓN ECOLÓGICO DEL AULA</vt:lpstr>
      <vt:lpstr>UN RINCÓN ECOLÓGICO EN EL HALL</vt:lpstr>
      <vt:lpstr> RINCÓN ECOLÓGICO en otro punto (hay muchos repartidos por el centro, incluido el patio)</vt:lpstr>
      <vt:lpstr>OTRO RINCÓN DEL RECICLAJE</vt:lpstr>
      <vt:lpstr>Cubos en el patio</vt:lpstr>
      <vt:lpstr>MACETAS EN LAS CLASES</vt:lpstr>
      <vt:lpstr>AHORRO DE ENERGÍA ELÉCTRICA</vt:lpstr>
      <vt:lpstr>USO RACIONAL DEL AGUA</vt:lpstr>
      <vt:lpstr>PARKING DE BICICLETAS  Y  PATINETES </vt:lpstr>
      <vt:lpstr>DESAYUNOS SALUDABLES</vt:lpstr>
      <vt:lpstr>DESAYUNOS SALUDABLES</vt:lpstr>
      <vt:lpstr>DESAYUNOS SALUDABLES</vt:lpstr>
      <vt:lpstr>CAMPAÑA “FRUTA EN EL INSTITUTO”, con la colaboración del ampa  </vt:lpstr>
      <vt:lpstr>Campaña “consumo DE leche y fruta” de la unión europea</vt:lpstr>
      <vt:lpstr>Campaña “consumo DE leche y fruta” de la unión europea</vt:lpstr>
      <vt:lpstr>Taller de adornos navideños</vt:lpstr>
      <vt:lpstr>Taller de adornos navideños</vt:lpstr>
      <vt:lpstr>Taller de adornos navideños</vt:lpstr>
      <vt:lpstr>MERCADILLO SOLIDARIO DE LIBROS USADOS</vt:lpstr>
      <vt:lpstr>MERCADILLO SOLIDARIO DE LIBROS USADOS DÍA DEL LIBRO</vt:lpstr>
      <vt:lpstr>ERASMUS +              CENTRADO EN LA                                                  SOSTENIBILIDAD  </vt:lpstr>
      <vt:lpstr>El huerto  </vt:lpstr>
      <vt:lpstr>EL HUERTO EN INVIERNO</vt:lpstr>
      <vt:lpstr>EL COMPOSTERO (hecho y donado por el ampa)</vt:lpstr>
      <vt:lpstr>EL COMPOSTERO</vt:lpstr>
      <vt:lpstr>ABONANDO  CON  EL  COMPOST  DE  NUESTRA COMPOSTERA  </vt:lpstr>
      <vt:lpstr>Plantando los ajos en diciembre</vt:lpstr>
      <vt:lpstr>Quitando hierbas en los viales</vt:lpstr>
      <vt:lpstr>TARDE EN EL HUERTO</vt:lpstr>
      <vt:lpstr>TARDE EN EL HUERTO</vt:lpstr>
      <vt:lpstr>el huerto</vt:lpstr>
      <vt:lpstr>germinador de semillas</vt:lpstr>
      <vt:lpstr>Charca para anfibios</vt:lpstr>
      <vt:lpstr>Charca para anfibios</vt:lpstr>
      <vt:lpstr>HOTEL DE INSECTOS</vt:lpstr>
      <vt:lpstr>EL PASO DEL TIEMPO……..</vt:lpstr>
      <vt:lpstr>JARDINERAS CON MADERA RECICLADA</vt:lpstr>
      <vt:lpstr>Jardín vertical (pizarra reciclada y tapones)</vt:lpstr>
      <vt:lpstr>Macetas con autorriego</vt:lpstr>
      <vt:lpstr>REFUGIO DE FAUNA</vt:lpstr>
      <vt:lpstr>     OASIS DE MARIPOSAS</vt:lpstr>
      <vt:lpstr>     OASIS DE MARIPOSAS</vt:lpstr>
      <vt:lpstr>     HUERTO ROBOTIZADO</vt:lpstr>
      <vt:lpstr>REUTILIZANDO PALETS PARA HACER UNA JARDINERA VERTICAL PARA LA CANTINA</vt:lpstr>
      <vt:lpstr>Diapositiva 47</vt:lpstr>
      <vt:lpstr> jardineras verticales en la cantina </vt:lpstr>
      <vt:lpstr>Visita al aula de educación ambiental de pozuelo de alarcón</vt:lpstr>
      <vt:lpstr>PARTICIPACIÓN EN EL II ENCUENTRO DE ESCUELAS  SOSTENIBLES  DE LA COMUNIDAD DE MADRID</vt:lpstr>
      <vt:lpstr> PREMIO    “COMPROMISO AMBIENTAL VILLA DE COLMENAR VIEJO”</vt:lpstr>
      <vt:lpstr>SEGUIMOS TRABAJANDO PARA QUE LA GESTIÓN DE NUESTRO CENTRO SEA CADA DÍA MÁS SOSTENIBLE Y RESPETUOSA CON EL MEDIO AMBIENTE, CREANDO UN ENTORNO MUY AGRADABLE  </vt:lpstr>
      <vt:lpstr>      gracias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SEMINARIO  “ESCUELA SOSTENIBLE”  CTIF MADRID NORTE   IES MARQUÉS DE SANTILLANA Colmenar viejo  curso 2025-2024</dc:title>
  <dc:creator>HP</dc:creator>
  <cp:lastModifiedBy>HP</cp:lastModifiedBy>
  <cp:revision>25</cp:revision>
  <dcterms:created xsi:type="dcterms:W3CDTF">2023-04-13T20:13:41Z</dcterms:created>
  <dcterms:modified xsi:type="dcterms:W3CDTF">2026-05-11T20:42:19Z</dcterms:modified>
</cp:coreProperties>
</file>