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57" r:id="rId3"/>
    <p:sldId id="266" r:id="rId4"/>
    <p:sldId id="267" r:id="rId5"/>
    <p:sldId id="262" r:id="rId6"/>
    <p:sldId id="263" r:id="rId7"/>
    <p:sldId id="258" r:id="rId8"/>
    <p:sldId id="259" r:id="rId9"/>
    <p:sldId id="264" r:id="rId10"/>
    <p:sldId id="268" r:id="rId11"/>
    <p:sldId id="270" r:id="rId12"/>
    <p:sldId id="26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21" d="100"/>
          <a:sy n="121" d="100"/>
        </p:scale>
        <p:origin x="-10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9ED812F3-FB22-4698-99EC-F48A9C5C74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Text Placeholder 2">
            <a:extLst>
              <a:ext uri="{FF2B5EF4-FFF2-40B4-BE49-F238E27FC236}">
                <a16:creationId xmlns="" xmlns:a16="http://schemas.microsoft.com/office/drawing/2014/main" id="{F5E2BEE6-17D1-417F-B066-033D836AB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5215"/>
            <a:ext cx="8596668" cy="43561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</p:txBody>
      </p:sp>
    </p:spTree>
    <p:extLst>
      <p:ext uri="{BB962C8B-B14F-4D97-AF65-F5344CB8AC3E}">
        <p14:creationId xmlns:p14="http://schemas.microsoft.com/office/powerpoint/2010/main" val="3595647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840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685215"/>
            <a:ext cx="8596668" cy="43561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los estilos de texto del patrón</a:t>
            </a:r>
          </a:p>
          <a:p>
            <a:pPr lvl="1"/>
            <a:r>
              <a:rPr lang="es-ES" dirty="0"/>
              <a:t>Segundo nivel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pic>
        <p:nvPicPr>
          <p:cNvPr id="9" name="Imagen 8">
            <a:extLst>
              <a:ext uri="{FF2B5EF4-FFF2-40B4-BE49-F238E27FC236}">
                <a16:creationId xmlns="" xmlns:a16="http://schemas.microsoft.com/office/drawing/2014/main" id="{16ECC22A-5E81-429A-BC85-9A9712861B9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160" y="609601"/>
            <a:ext cx="8596668" cy="984068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="" xmlns:a16="http://schemas.microsoft.com/office/drawing/2014/main" id="{995D8F6F-C6BE-41DE-9288-EF92E53D919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163" y="6042949"/>
            <a:ext cx="1019175" cy="36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833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1948070"/>
            <a:ext cx="9144000" cy="3309730"/>
          </a:xfrm>
        </p:spPr>
        <p:txBody>
          <a:bodyPr>
            <a:normAutofit/>
          </a:bodyPr>
          <a:lstStyle/>
          <a:p>
            <a:r>
              <a:rPr lang="es-ES" sz="3200" dirty="0" smtClean="0"/>
              <a:t>PRÁCTICA 5. </a:t>
            </a:r>
            <a:r>
              <a:rPr lang="es-ES" sz="3200" b="1" dirty="0" smtClean="0"/>
              <a:t>ARRANQUE Y PARADA</a:t>
            </a:r>
          </a:p>
          <a:p>
            <a:pPr marL="0" indent="0">
              <a:buNone/>
            </a:pPr>
            <a:r>
              <a:rPr lang="es-ES" sz="3200" b="1" dirty="0" smtClean="0"/>
              <a:t>DE LA BASE DE DATOS UTILIZANDO LA</a:t>
            </a:r>
          </a:p>
          <a:p>
            <a:pPr marL="0" indent="0">
              <a:buNone/>
            </a:pPr>
            <a:r>
              <a:rPr lang="es-ES" sz="3200" b="1" dirty="0" smtClean="0"/>
              <a:t>LÍNEA </a:t>
            </a:r>
            <a:r>
              <a:rPr lang="es-ES" sz="3200" b="1" smtClean="0"/>
              <a:t>DE </a:t>
            </a:r>
            <a:r>
              <a:rPr lang="es-ES" sz="3200" b="1" smtClean="0"/>
              <a:t>COMANDOS (SQLPLUS)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185315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202" y="2809875"/>
            <a:ext cx="481965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1854200"/>
            <a:ext cx="9627704" cy="3652077"/>
          </a:xfrm>
        </p:spPr>
        <p:txBody>
          <a:bodyPr/>
          <a:lstStyle/>
          <a:p>
            <a:r>
              <a:rPr lang="es-ES" b="1" dirty="0" smtClean="0"/>
              <a:t>PASO AL MODO MOUNT</a:t>
            </a:r>
            <a:endParaRPr lang="es-ES" b="1" dirty="0"/>
          </a:p>
          <a:p>
            <a:endParaRPr lang="es-ES" b="1" dirty="0"/>
          </a:p>
          <a:p>
            <a:endParaRPr lang="es-ES" b="1" dirty="0"/>
          </a:p>
        </p:txBody>
      </p:sp>
      <p:sp>
        <p:nvSpPr>
          <p:cNvPr id="5" name="Elipse 4">
            <a:extLst>
              <a:ext uri="{FF2B5EF4-FFF2-40B4-BE49-F238E27FC236}">
                <a16:creationId xmlns="" xmlns:a16="http://schemas.microsoft.com/office/drawing/2014/main" id="{77AF78D0-8DC9-4DCE-98C0-E3AE86A9DA87}"/>
              </a:ext>
            </a:extLst>
          </p:cNvPr>
          <p:cNvSpPr/>
          <p:nvPr/>
        </p:nvSpPr>
        <p:spPr>
          <a:xfrm>
            <a:off x="1697421" y="2664371"/>
            <a:ext cx="3920818" cy="394139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4299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9541" y="2741065"/>
            <a:ext cx="47529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1854200"/>
            <a:ext cx="9627704" cy="3652077"/>
          </a:xfrm>
        </p:spPr>
        <p:txBody>
          <a:bodyPr/>
          <a:lstStyle/>
          <a:p>
            <a:r>
              <a:rPr lang="es-ES" b="1" dirty="0" smtClean="0"/>
              <a:t>PASO AL MODO OPEN</a:t>
            </a:r>
            <a:endParaRPr lang="es-ES" b="1" dirty="0"/>
          </a:p>
          <a:p>
            <a:endParaRPr lang="es-ES" b="1" dirty="0"/>
          </a:p>
          <a:p>
            <a:endParaRPr lang="es-ES" b="1" dirty="0"/>
          </a:p>
        </p:txBody>
      </p:sp>
      <p:sp>
        <p:nvSpPr>
          <p:cNvPr id="5" name="Elipse 4">
            <a:extLst>
              <a:ext uri="{FF2B5EF4-FFF2-40B4-BE49-F238E27FC236}">
                <a16:creationId xmlns="" xmlns:a16="http://schemas.microsoft.com/office/drawing/2014/main" id="{77AF78D0-8DC9-4DCE-98C0-E3AE86A9DA87}"/>
              </a:ext>
            </a:extLst>
          </p:cNvPr>
          <p:cNvSpPr/>
          <p:nvPr/>
        </p:nvSpPr>
        <p:spPr>
          <a:xfrm>
            <a:off x="1697421" y="2575004"/>
            <a:ext cx="3920818" cy="475623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78251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014" y="2645206"/>
            <a:ext cx="50863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1854200"/>
            <a:ext cx="9627704" cy="3652077"/>
          </a:xfrm>
        </p:spPr>
        <p:txBody>
          <a:bodyPr/>
          <a:lstStyle/>
          <a:p>
            <a:r>
              <a:rPr lang="es-ES" b="1" dirty="0"/>
              <a:t>CONEXIÓN DE UN USUARIO</a:t>
            </a:r>
          </a:p>
          <a:p>
            <a:endParaRPr lang="es-ES" b="1" dirty="0"/>
          </a:p>
          <a:p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650570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7" name="Marcador de contenido 6">
            <a:extLst>
              <a:ext uri="{FF2B5EF4-FFF2-40B4-BE49-F238E27FC236}">
                <a16:creationId xmlns="" xmlns:a16="http://schemas.microsoft.com/office/drawing/2014/main" id="{41BCE6CB-18DE-4DA6-9026-228DDC73C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013" y="1685215"/>
            <a:ext cx="8596668" cy="4356148"/>
          </a:xfrm>
        </p:spPr>
        <p:txBody>
          <a:bodyPr/>
          <a:lstStyle/>
          <a:p>
            <a:pPr lvl="2"/>
            <a:endParaRPr lang="es-ES" dirty="0"/>
          </a:p>
          <a:p>
            <a:pPr lvl="2"/>
            <a:r>
              <a:rPr lang="es-ES" sz="1800" b="1" dirty="0"/>
              <a:t>Arranque </a:t>
            </a:r>
            <a:r>
              <a:rPr lang="es-ES" sz="1800" b="1" dirty="0" smtClean="0"/>
              <a:t>BD</a:t>
            </a:r>
            <a:endParaRPr lang="es-ES" dirty="0"/>
          </a:p>
          <a:p>
            <a:pPr lvl="2"/>
            <a:r>
              <a:rPr lang="es-ES" sz="1800" dirty="0"/>
              <a:t>Al iniciar la BD en la </a:t>
            </a:r>
            <a:r>
              <a:rPr lang="es-ES" sz="1800" dirty="0" smtClean="0"/>
              <a:t>memoria del Servidor se reserva memoria para  </a:t>
            </a:r>
            <a:r>
              <a:rPr lang="es-ES" sz="1800" dirty="0"/>
              <a:t>SGA (</a:t>
            </a:r>
            <a:r>
              <a:rPr lang="es-ES" sz="1800" dirty="0" err="1" smtClean="0"/>
              <a:t>Shared</a:t>
            </a:r>
            <a:r>
              <a:rPr lang="es-ES" sz="1800" dirty="0" smtClean="0"/>
              <a:t> </a:t>
            </a:r>
            <a:r>
              <a:rPr lang="es-ES" sz="1800" dirty="0"/>
              <a:t>Global </a:t>
            </a:r>
            <a:r>
              <a:rPr lang="es-ES" sz="1800" dirty="0" err="1"/>
              <a:t>Area</a:t>
            </a:r>
            <a:r>
              <a:rPr lang="es-ES" sz="1800" dirty="0" smtClean="0"/>
              <a:t>). SGA es un </a:t>
            </a:r>
            <a:r>
              <a:rPr lang="es-ES" sz="1800" dirty="0"/>
              <a:t>á</a:t>
            </a:r>
            <a:r>
              <a:rPr lang="es-ES" sz="1800" dirty="0" smtClean="0"/>
              <a:t>rea de memoria compartida por los procesos de la base de datos. </a:t>
            </a:r>
          </a:p>
          <a:p>
            <a:pPr lvl="2"/>
            <a:r>
              <a:rPr lang="es-ES" sz="1800" dirty="0" smtClean="0"/>
              <a:t>En un componente de la SGA se denomina </a:t>
            </a:r>
            <a:r>
              <a:rPr lang="es-ES" sz="1800" b="1" dirty="0" smtClean="0"/>
              <a:t>SHARED POOL </a:t>
            </a:r>
            <a:r>
              <a:rPr lang="es-ES" sz="1800" dirty="0" smtClean="0"/>
              <a:t>se realizan todas las operaciones DML (SELECT, INSERT, UPDATE y DELETE)</a:t>
            </a:r>
            <a:endParaRPr lang="es-ES" sz="1800" dirty="0"/>
          </a:p>
        </p:txBody>
      </p:sp>
      <p:sp>
        <p:nvSpPr>
          <p:cNvPr id="5" name="4 Rectángulo redondeado"/>
          <p:cNvSpPr/>
          <p:nvPr/>
        </p:nvSpPr>
        <p:spPr>
          <a:xfrm>
            <a:off x="3040482" y="4368577"/>
            <a:ext cx="4206474" cy="192237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 smtClean="0">
              <a:solidFill>
                <a:srgbClr val="FF0000"/>
              </a:solidFill>
            </a:endParaRPr>
          </a:p>
          <a:p>
            <a:pPr algn="ctr"/>
            <a:endParaRPr lang="es-ES" dirty="0">
              <a:solidFill>
                <a:srgbClr val="FF0000"/>
              </a:solidFill>
            </a:endParaRPr>
          </a:p>
          <a:p>
            <a:pPr algn="ctr"/>
            <a:endParaRPr lang="es-ES" dirty="0" smtClean="0">
              <a:solidFill>
                <a:srgbClr val="FF0000"/>
              </a:solidFill>
            </a:endParaRPr>
          </a:p>
          <a:p>
            <a:pPr algn="ctr"/>
            <a:r>
              <a:rPr lang="es-ES" dirty="0" smtClean="0">
                <a:solidFill>
                  <a:srgbClr val="FF0000"/>
                </a:solidFill>
              </a:rPr>
              <a:t>SGA (SHARED GLOBAL AREA)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2" name="Rectángulo 16">
            <a:extLst>
              <a:ext uri="{FF2B5EF4-FFF2-40B4-BE49-F238E27FC236}">
                <a16:creationId xmlns="" xmlns:a16="http://schemas.microsoft.com/office/drawing/2014/main" id="{32E7E301-2CC7-4FAF-A317-8342D9BB5C82}"/>
              </a:ext>
            </a:extLst>
          </p:cNvPr>
          <p:cNvSpPr/>
          <p:nvPr/>
        </p:nvSpPr>
        <p:spPr>
          <a:xfrm>
            <a:off x="3452071" y="4548303"/>
            <a:ext cx="1691648" cy="56285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/>
              <a:t>Shared</a:t>
            </a:r>
            <a:r>
              <a:rPr lang="es-ES" dirty="0" smtClean="0"/>
              <a:t> Pool</a:t>
            </a:r>
            <a:endParaRPr lang="es-ES" dirty="0"/>
          </a:p>
        </p:txBody>
      </p:sp>
      <p:cxnSp>
        <p:nvCxnSpPr>
          <p:cNvPr id="24" name="Conector recto de flecha 12">
            <a:extLst>
              <a:ext uri="{FF2B5EF4-FFF2-40B4-BE49-F238E27FC236}">
                <a16:creationId xmlns="" xmlns:a16="http://schemas.microsoft.com/office/drawing/2014/main" id="{E2069762-9CFE-4DCD-B9A7-9E8AB27B1C6E}"/>
              </a:ext>
            </a:extLst>
          </p:cNvPr>
          <p:cNvCxnSpPr>
            <a:cxnSpLocks/>
          </p:cNvCxnSpPr>
          <p:nvPr/>
        </p:nvCxnSpPr>
        <p:spPr>
          <a:xfrm flipH="1">
            <a:off x="5143720" y="4368577"/>
            <a:ext cx="2660211" cy="392898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7803931" y="4172059"/>
            <a:ext cx="315195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dirty="0" smtClean="0"/>
              <a:t>Bloques de datos de</a:t>
            </a:r>
          </a:p>
          <a:p>
            <a:r>
              <a:rPr lang="es-ES" sz="1600" dirty="0" smtClean="0"/>
              <a:t>Tablas sobre los que se realizan </a:t>
            </a:r>
          </a:p>
          <a:p>
            <a:r>
              <a:rPr lang="es-ES" sz="1600" dirty="0" smtClean="0"/>
              <a:t>Operaciones DML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3008217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7" name="Marcador de contenido 6">
            <a:extLst>
              <a:ext uri="{FF2B5EF4-FFF2-40B4-BE49-F238E27FC236}">
                <a16:creationId xmlns="" xmlns:a16="http://schemas.microsoft.com/office/drawing/2014/main" id="{41BCE6CB-18DE-4DA6-9026-228DDC73C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013" y="1685215"/>
            <a:ext cx="8596668" cy="4356148"/>
          </a:xfrm>
        </p:spPr>
        <p:txBody>
          <a:bodyPr/>
          <a:lstStyle/>
          <a:p>
            <a:pPr lvl="2"/>
            <a:r>
              <a:rPr lang="es-ES" sz="1800" dirty="0" smtClean="0"/>
              <a:t>Cuando se establece una conexión con el Servidor de BD se pueden dar dos arquitecturas diferentes:</a:t>
            </a:r>
          </a:p>
          <a:p>
            <a:pPr lvl="3"/>
            <a:r>
              <a:rPr lang="es-ES" sz="1600" dirty="0" smtClean="0"/>
              <a:t>Creación de un proceso por cada conexión establecida: </a:t>
            </a:r>
            <a:r>
              <a:rPr lang="es-ES" sz="1600" b="1" dirty="0" smtClean="0"/>
              <a:t>Arquitectura de Servidores Dedicados (</a:t>
            </a:r>
            <a:r>
              <a:rPr lang="es-ES" sz="1600" b="1" dirty="0" err="1" smtClean="0"/>
              <a:t>Dedicated</a:t>
            </a:r>
            <a:r>
              <a:rPr lang="es-ES" sz="1600" b="1" dirty="0" smtClean="0"/>
              <a:t> Server)</a:t>
            </a:r>
            <a:endParaRPr lang="es-ES" sz="1600" b="1" dirty="0"/>
          </a:p>
        </p:txBody>
      </p:sp>
      <p:sp>
        <p:nvSpPr>
          <p:cNvPr id="9" name="Elipse 8">
            <a:extLst>
              <a:ext uri="{FF2B5EF4-FFF2-40B4-BE49-F238E27FC236}">
                <a16:creationId xmlns="" xmlns:a16="http://schemas.microsoft.com/office/drawing/2014/main" id="{E194987C-8CE8-421B-9105-C5BD8B9AEB22}"/>
              </a:ext>
            </a:extLst>
          </p:cNvPr>
          <p:cNvSpPr/>
          <p:nvPr/>
        </p:nvSpPr>
        <p:spPr>
          <a:xfrm>
            <a:off x="6292542" y="4197977"/>
            <a:ext cx="1459832" cy="33797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PROCESO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="" xmlns:a16="http://schemas.microsoft.com/office/drawing/2014/main" id="{E2069762-9CFE-4DCD-B9A7-9E8AB27B1C6E}"/>
              </a:ext>
            </a:extLst>
          </p:cNvPr>
          <p:cNvCxnSpPr>
            <a:cxnSpLocks/>
            <a:stCxn id="40" idx="2"/>
            <a:endCxn id="9" idx="5"/>
          </p:cNvCxnSpPr>
          <p:nvPr/>
        </p:nvCxnSpPr>
        <p:spPr>
          <a:xfrm flipH="1" flipV="1">
            <a:off x="7538587" y="4486452"/>
            <a:ext cx="550953" cy="592687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>
            <a:extLst>
              <a:ext uri="{FF2B5EF4-FFF2-40B4-BE49-F238E27FC236}">
                <a16:creationId xmlns="" xmlns:a16="http://schemas.microsoft.com/office/drawing/2014/main" id="{556D5512-2B5E-4047-887A-FA1D7C846C59}"/>
              </a:ext>
            </a:extLst>
          </p:cNvPr>
          <p:cNvSpPr txBox="1"/>
          <p:nvPr/>
        </p:nvSpPr>
        <p:spPr>
          <a:xfrm>
            <a:off x="8378983" y="3326055"/>
            <a:ext cx="251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Cuando se conecta el </a:t>
            </a:r>
            <a:r>
              <a:rPr lang="es-ES" dirty="0" smtClean="0"/>
              <a:t>usuario </a:t>
            </a:r>
            <a:r>
              <a:rPr lang="es-ES" dirty="0"/>
              <a:t>se crea un proceso que lo atiende</a:t>
            </a:r>
          </a:p>
        </p:txBody>
      </p:sp>
      <p:sp>
        <p:nvSpPr>
          <p:cNvPr id="16" name="Elipse 15">
            <a:extLst>
              <a:ext uri="{FF2B5EF4-FFF2-40B4-BE49-F238E27FC236}">
                <a16:creationId xmlns="" xmlns:a16="http://schemas.microsoft.com/office/drawing/2014/main" id="{645611AD-D00B-4886-9B0C-EF9C910B0107}"/>
              </a:ext>
            </a:extLst>
          </p:cNvPr>
          <p:cNvSpPr/>
          <p:nvPr/>
        </p:nvSpPr>
        <p:spPr>
          <a:xfrm>
            <a:off x="1880535" y="3754881"/>
            <a:ext cx="578886" cy="27739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/>
              <a:t>SQL</a:t>
            </a:r>
            <a:endParaRPr lang="es-ES" sz="1400" b="1" dirty="0"/>
          </a:p>
        </p:txBody>
      </p:sp>
      <p:sp>
        <p:nvSpPr>
          <p:cNvPr id="18" name="Rectángulo 17">
            <a:extLst>
              <a:ext uri="{FF2B5EF4-FFF2-40B4-BE49-F238E27FC236}">
                <a16:creationId xmlns="" xmlns:a16="http://schemas.microsoft.com/office/drawing/2014/main" id="{DC0A28C5-6134-4459-85C5-B76F031AEE34}"/>
              </a:ext>
            </a:extLst>
          </p:cNvPr>
          <p:cNvSpPr/>
          <p:nvPr/>
        </p:nvSpPr>
        <p:spPr>
          <a:xfrm>
            <a:off x="4733779" y="5743805"/>
            <a:ext cx="445915" cy="4398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="" xmlns:a16="http://schemas.microsoft.com/office/drawing/2014/main" id="{F18165FB-1FDF-4FF8-9ACB-A167C91BFE9A}"/>
              </a:ext>
            </a:extLst>
          </p:cNvPr>
          <p:cNvSpPr/>
          <p:nvPr/>
        </p:nvSpPr>
        <p:spPr>
          <a:xfrm>
            <a:off x="5760009" y="5762297"/>
            <a:ext cx="445915" cy="4398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="" xmlns:a16="http://schemas.microsoft.com/office/drawing/2014/main" id="{D05C70A5-D4D1-458C-B6A5-2CD7733D47CA}"/>
              </a:ext>
            </a:extLst>
          </p:cNvPr>
          <p:cNvSpPr/>
          <p:nvPr/>
        </p:nvSpPr>
        <p:spPr>
          <a:xfrm>
            <a:off x="6672968" y="5765280"/>
            <a:ext cx="445915" cy="4398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5" name="Conector recto de flecha 24">
            <a:extLst>
              <a:ext uri="{FF2B5EF4-FFF2-40B4-BE49-F238E27FC236}">
                <a16:creationId xmlns="" xmlns:a16="http://schemas.microsoft.com/office/drawing/2014/main" id="{79BDB84F-7AE6-4004-AC03-CE403774DE3D}"/>
              </a:ext>
            </a:extLst>
          </p:cNvPr>
          <p:cNvCxnSpPr>
            <a:cxnSpLocks/>
          </p:cNvCxnSpPr>
          <p:nvPr/>
        </p:nvCxnSpPr>
        <p:spPr>
          <a:xfrm flipV="1">
            <a:off x="4736162" y="3863290"/>
            <a:ext cx="443532" cy="239659"/>
          </a:xfrm>
          <a:prstGeom prst="straightConnector1">
            <a:avLst/>
          </a:prstGeom>
          <a:ln w="222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uadroTexto 37">
            <a:extLst>
              <a:ext uri="{FF2B5EF4-FFF2-40B4-BE49-F238E27FC236}">
                <a16:creationId xmlns="" xmlns:a16="http://schemas.microsoft.com/office/drawing/2014/main" id="{78B4A67F-891A-4F20-B49C-F60319236C14}"/>
              </a:ext>
            </a:extLst>
          </p:cNvPr>
          <p:cNvSpPr txBox="1"/>
          <p:nvPr/>
        </p:nvSpPr>
        <p:spPr>
          <a:xfrm>
            <a:off x="5180273" y="6338844"/>
            <a:ext cx="1492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DATAFILES</a:t>
            </a:r>
          </a:p>
        </p:txBody>
      </p:sp>
      <p:sp>
        <p:nvSpPr>
          <p:cNvPr id="5" name="4 Rectángulo redondeado"/>
          <p:cNvSpPr/>
          <p:nvPr/>
        </p:nvSpPr>
        <p:spPr>
          <a:xfrm>
            <a:off x="3813349" y="3067130"/>
            <a:ext cx="3305534" cy="79615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SGA (SHARED GLOBAL AREA)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4" name="Elipse 8">
            <a:extLst>
              <a:ext uri="{FF2B5EF4-FFF2-40B4-BE49-F238E27FC236}">
                <a16:creationId xmlns="" xmlns:a16="http://schemas.microsoft.com/office/drawing/2014/main" id="{E194987C-8CE8-421B-9105-C5BD8B9AEB22}"/>
              </a:ext>
            </a:extLst>
          </p:cNvPr>
          <p:cNvSpPr/>
          <p:nvPr/>
        </p:nvSpPr>
        <p:spPr>
          <a:xfrm>
            <a:off x="3647227" y="4980734"/>
            <a:ext cx="1459832" cy="33797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PROCESO</a:t>
            </a:r>
          </a:p>
        </p:txBody>
      </p:sp>
      <p:sp>
        <p:nvSpPr>
          <p:cNvPr id="26" name="Elipse 8">
            <a:extLst>
              <a:ext uri="{FF2B5EF4-FFF2-40B4-BE49-F238E27FC236}">
                <a16:creationId xmlns="" xmlns:a16="http://schemas.microsoft.com/office/drawing/2014/main" id="{E194987C-8CE8-421B-9105-C5BD8B9AEB22}"/>
              </a:ext>
            </a:extLst>
          </p:cNvPr>
          <p:cNvSpPr/>
          <p:nvPr/>
        </p:nvSpPr>
        <p:spPr>
          <a:xfrm>
            <a:off x="3647227" y="4526384"/>
            <a:ext cx="1459832" cy="33797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PROCESO</a:t>
            </a:r>
          </a:p>
        </p:txBody>
      </p:sp>
      <p:sp>
        <p:nvSpPr>
          <p:cNvPr id="27" name="Elipse 8">
            <a:extLst>
              <a:ext uri="{FF2B5EF4-FFF2-40B4-BE49-F238E27FC236}">
                <a16:creationId xmlns="" xmlns:a16="http://schemas.microsoft.com/office/drawing/2014/main" id="{E194987C-8CE8-421B-9105-C5BD8B9AEB22}"/>
              </a:ext>
            </a:extLst>
          </p:cNvPr>
          <p:cNvSpPr/>
          <p:nvPr/>
        </p:nvSpPr>
        <p:spPr>
          <a:xfrm>
            <a:off x="3595621" y="4072658"/>
            <a:ext cx="1459832" cy="33797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PROCESO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913" y="3754881"/>
            <a:ext cx="772888" cy="41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913" y="4317106"/>
            <a:ext cx="772888" cy="41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913" y="4940442"/>
            <a:ext cx="772888" cy="41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Elipse 15">
            <a:extLst>
              <a:ext uri="{FF2B5EF4-FFF2-40B4-BE49-F238E27FC236}">
                <a16:creationId xmlns="" xmlns:a16="http://schemas.microsoft.com/office/drawing/2014/main" id="{645611AD-D00B-4886-9B0C-EF9C910B0107}"/>
              </a:ext>
            </a:extLst>
          </p:cNvPr>
          <p:cNvSpPr/>
          <p:nvPr/>
        </p:nvSpPr>
        <p:spPr>
          <a:xfrm>
            <a:off x="1906403" y="4397251"/>
            <a:ext cx="578886" cy="27739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/>
              <a:t>SQL</a:t>
            </a:r>
            <a:endParaRPr lang="es-ES" sz="1400" b="1" dirty="0"/>
          </a:p>
        </p:txBody>
      </p:sp>
      <p:sp>
        <p:nvSpPr>
          <p:cNvPr id="32" name="Elipse 15">
            <a:extLst>
              <a:ext uri="{FF2B5EF4-FFF2-40B4-BE49-F238E27FC236}">
                <a16:creationId xmlns="" xmlns:a16="http://schemas.microsoft.com/office/drawing/2014/main" id="{645611AD-D00B-4886-9B0C-EF9C910B0107}"/>
              </a:ext>
            </a:extLst>
          </p:cNvPr>
          <p:cNvSpPr/>
          <p:nvPr/>
        </p:nvSpPr>
        <p:spPr>
          <a:xfrm>
            <a:off x="1880535" y="4993841"/>
            <a:ext cx="578886" cy="27739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/>
              <a:t>SQL</a:t>
            </a:r>
            <a:endParaRPr lang="es-ES" sz="1400" b="1" dirty="0"/>
          </a:p>
        </p:txBody>
      </p:sp>
      <p:cxnSp>
        <p:nvCxnSpPr>
          <p:cNvPr id="33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16" idx="6"/>
            <a:endCxn id="27" idx="2"/>
          </p:cNvCxnSpPr>
          <p:nvPr/>
        </p:nvCxnSpPr>
        <p:spPr>
          <a:xfrm>
            <a:off x="2459421" y="3893578"/>
            <a:ext cx="1136200" cy="348065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30" idx="6"/>
            <a:endCxn id="26" idx="2"/>
          </p:cNvCxnSpPr>
          <p:nvPr/>
        </p:nvCxnSpPr>
        <p:spPr>
          <a:xfrm>
            <a:off x="2485289" y="4535948"/>
            <a:ext cx="1161938" cy="159421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32" idx="6"/>
            <a:endCxn id="24" idx="2"/>
          </p:cNvCxnSpPr>
          <p:nvPr/>
        </p:nvCxnSpPr>
        <p:spPr>
          <a:xfrm>
            <a:off x="2459421" y="5132538"/>
            <a:ext cx="1187806" cy="17181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Elipse 15">
            <a:extLst>
              <a:ext uri="{FF2B5EF4-FFF2-40B4-BE49-F238E27FC236}">
                <a16:creationId xmlns="" xmlns:a16="http://schemas.microsoft.com/office/drawing/2014/main" id="{645611AD-D00B-4886-9B0C-EF9C910B0107}"/>
              </a:ext>
            </a:extLst>
          </p:cNvPr>
          <p:cNvSpPr/>
          <p:nvPr/>
        </p:nvSpPr>
        <p:spPr>
          <a:xfrm>
            <a:off x="8089540" y="4940442"/>
            <a:ext cx="578886" cy="27739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/>
              <a:t>SQL</a:t>
            </a:r>
            <a:endParaRPr lang="es-ES" sz="1400" b="1" dirty="0"/>
          </a:p>
        </p:txBody>
      </p: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983" y="4465366"/>
            <a:ext cx="772888" cy="41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5" name="Conector recto de flecha 24">
            <a:extLst>
              <a:ext uri="{FF2B5EF4-FFF2-40B4-BE49-F238E27FC236}">
                <a16:creationId xmlns="" xmlns:a16="http://schemas.microsoft.com/office/drawing/2014/main" id="{79BDB84F-7AE6-4004-AC03-CE403774DE3D}"/>
              </a:ext>
            </a:extLst>
          </p:cNvPr>
          <p:cNvCxnSpPr>
            <a:cxnSpLocks/>
            <a:stCxn id="26" idx="7"/>
            <a:endCxn id="5" idx="2"/>
          </p:cNvCxnSpPr>
          <p:nvPr/>
        </p:nvCxnSpPr>
        <p:spPr>
          <a:xfrm flipV="1">
            <a:off x="4893272" y="3863289"/>
            <a:ext cx="572844" cy="712590"/>
          </a:xfrm>
          <a:prstGeom prst="straightConnector1">
            <a:avLst/>
          </a:prstGeom>
          <a:ln w="222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24">
            <a:extLst>
              <a:ext uri="{FF2B5EF4-FFF2-40B4-BE49-F238E27FC236}">
                <a16:creationId xmlns="" xmlns:a16="http://schemas.microsoft.com/office/drawing/2014/main" id="{79BDB84F-7AE6-4004-AC03-CE403774DE3D}"/>
              </a:ext>
            </a:extLst>
          </p:cNvPr>
          <p:cNvCxnSpPr>
            <a:cxnSpLocks/>
            <a:stCxn id="24" idx="6"/>
          </p:cNvCxnSpPr>
          <p:nvPr/>
        </p:nvCxnSpPr>
        <p:spPr>
          <a:xfrm flipV="1">
            <a:off x="5107059" y="3863290"/>
            <a:ext cx="515862" cy="1286429"/>
          </a:xfrm>
          <a:prstGeom prst="straightConnector1">
            <a:avLst/>
          </a:prstGeom>
          <a:ln w="222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24">
            <a:extLst>
              <a:ext uri="{FF2B5EF4-FFF2-40B4-BE49-F238E27FC236}">
                <a16:creationId xmlns="" xmlns:a16="http://schemas.microsoft.com/office/drawing/2014/main" id="{79BDB84F-7AE6-4004-AC03-CE403774DE3D}"/>
              </a:ext>
            </a:extLst>
          </p:cNvPr>
          <p:cNvCxnSpPr>
            <a:cxnSpLocks/>
            <a:stCxn id="9" idx="0"/>
          </p:cNvCxnSpPr>
          <p:nvPr/>
        </p:nvCxnSpPr>
        <p:spPr>
          <a:xfrm flipH="1" flipV="1">
            <a:off x="6429630" y="3819624"/>
            <a:ext cx="592828" cy="378353"/>
          </a:xfrm>
          <a:prstGeom prst="straightConnector1">
            <a:avLst/>
          </a:prstGeom>
          <a:ln w="222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Elipse 15">
            <a:extLst>
              <a:ext uri="{FF2B5EF4-FFF2-40B4-BE49-F238E27FC236}">
                <a16:creationId xmlns="" xmlns:a16="http://schemas.microsoft.com/office/drawing/2014/main" id="{645611AD-D00B-4886-9B0C-EF9C910B0107}"/>
              </a:ext>
            </a:extLst>
          </p:cNvPr>
          <p:cNvSpPr/>
          <p:nvPr/>
        </p:nvSpPr>
        <p:spPr>
          <a:xfrm>
            <a:off x="5687907" y="4960587"/>
            <a:ext cx="870549" cy="378263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 smtClean="0"/>
              <a:t>DBWR</a:t>
            </a:r>
            <a:endParaRPr lang="es-ES" sz="1400" b="1" dirty="0"/>
          </a:p>
        </p:txBody>
      </p:sp>
      <p:cxnSp>
        <p:nvCxnSpPr>
          <p:cNvPr id="61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endCxn id="59" idx="0"/>
          </p:cNvCxnSpPr>
          <p:nvPr/>
        </p:nvCxnSpPr>
        <p:spPr>
          <a:xfrm>
            <a:off x="6123182" y="3863290"/>
            <a:ext cx="0" cy="1097297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59" idx="4"/>
            <a:endCxn id="20" idx="0"/>
          </p:cNvCxnSpPr>
          <p:nvPr/>
        </p:nvCxnSpPr>
        <p:spPr>
          <a:xfrm>
            <a:off x="6123182" y="5338850"/>
            <a:ext cx="772744" cy="426430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59" idx="4"/>
            <a:endCxn id="19" idx="0"/>
          </p:cNvCxnSpPr>
          <p:nvPr/>
        </p:nvCxnSpPr>
        <p:spPr>
          <a:xfrm flipH="1">
            <a:off x="5982967" y="5338850"/>
            <a:ext cx="140215" cy="423447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59" idx="4"/>
            <a:endCxn id="18" idx="0"/>
          </p:cNvCxnSpPr>
          <p:nvPr/>
        </p:nvCxnSpPr>
        <p:spPr>
          <a:xfrm flipH="1">
            <a:off x="4956737" y="5338850"/>
            <a:ext cx="1166445" cy="404955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2411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7" name="Marcador de contenido 6">
            <a:extLst>
              <a:ext uri="{FF2B5EF4-FFF2-40B4-BE49-F238E27FC236}">
                <a16:creationId xmlns="" xmlns:a16="http://schemas.microsoft.com/office/drawing/2014/main" id="{41BCE6CB-18DE-4DA6-9026-228DDC73C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013" y="1685215"/>
            <a:ext cx="8596668" cy="4356148"/>
          </a:xfrm>
        </p:spPr>
        <p:txBody>
          <a:bodyPr/>
          <a:lstStyle/>
          <a:p>
            <a:pPr lvl="2"/>
            <a:r>
              <a:rPr lang="es-ES" sz="1800" dirty="0" smtClean="0"/>
              <a:t>Cuando se establece una conexión con el Servidor de BD se pueden dar dos arquitecturas diferentes:</a:t>
            </a:r>
          </a:p>
          <a:p>
            <a:pPr lvl="3"/>
            <a:r>
              <a:rPr lang="es-ES" sz="1600" dirty="0" smtClean="0"/>
              <a:t>Creación de un </a:t>
            </a:r>
            <a:r>
              <a:rPr lang="es-ES" sz="1600" b="1" dirty="0" smtClean="0"/>
              <a:t>pool de procesos </a:t>
            </a:r>
            <a:r>
              <a:rPr lang="es-ES" sz="1600" dirty="0" smtClean="0"/>
              <a:t>que atienden cada una conexiones establecida: </a:t>
            </a:r>
            <a:r>
              <a:rPr lang="es-ES" sz="1600" b="1" dirty="0" smtClean="0"/>
              <a:t>Arquitectura de Servidores Compartidos (</a:t>
            </a:r>
            <a:r>
              <a:rPr lang="es-ES" sz="1600" b="1" dirty="0" err="1" smtClean="0"/>
              <a:t>Shared</a:t>
            </a:r>
            <a:r>
              <a:rPr lang="es-ES" sz="1600" b="1" dirty="0" smtClean="0"/>
              <a:t> Server)</a:t>
            </a:r>
            <a:endParaRPr lang="es-ES" sz="1600" b="1" dirty="0"/>
          </a:p>
        </p:txBody>
      </p:sp>
      <p:sp>
        <p:nvSpPr>
          <p:cNvPr id="14" name="CuadroTexto 13">
            <a:extLst>
              <a:ext uri="{FF2B5EF4-FFF2-40B4-BE49-F238E27FC236}">
                <a16:creationId xmlns="" xmlns:a16="http://schemas.microsoft.com/office/drawing/2014/main" id="{556D5512-2B5E-4047-887A-FA1D7C846C59}"/>
              </a:ext>
            </a:extLst>
          </p:cNvPr>
          <p:cNvSpPr txBox="1"/>
          <p:nvPr/>
        </p:nvSpPr>
        <p:spPr>
          <a:xfrm>
            <a:off x="7918036" y="3301257"/>
            <a:ext cx="26718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Los usuarios comparten los procesos </a:t>
            </a:r>
            <a:r>
              <a:rPr lang="es-ES" dirty="0"/>
              <a:t>que </a:t>
            </a:r>
            <a:r>
              <a:rPr lang="es-ES" dirty="0" smtClean="0"/>
              <a:t>los atienden</a:t>
            </a:r>
          </a:p>
          <a:p>
            <a:endParaRPr lang="es-ES" dirty="0"/>
          </a:p>
          <a:p>
            <a:r>
              <a:rPr lang="es-ES" dirty="0" smtClean="0"/>
              <a:t>Existe una cola de </a:t>
            </a:r>
            <a:r>
              <a:rPr lang="es-ES" dirty="0" err="1" smtClean="0"/>
              <a:t>de</a:t>
            </a:r>
            <a:r>
              <a:rPr lang="es-ES" dirty="0" smtClean="0"/>
              <a:t> donde los procesos del pool toman las peticiones usuarios</a:t>
            </a:r>
            <a:endParaRPr lang="es-ES" dirty="0"/>
          </a:p>
        </p:txBody>
      </p:sp>
      <p:sp>
        <p:nvSpPr>
          <p:cNvPr id="16" name="Elipse 15">
            <a:extLst>
              <a:ext uri="{FF2B5EF4-FFF2-40B4-BE49-F238E27FC236}">
                <a16:creationId xmlns="" xmlns:a16="http://schemas.microsoft.com/office/drawing/2014/main" id="{645611AD-D00B-4886-9B0C-EF9C910B0107}"/>
              </a:ext>
            </a:extLst>
          </p:cNvPr>
          <p:cNvSpPr/>
          <p:nvPr/>
        </p:nvSpPr>
        <p:spPr>
          <a:xfrm>
            <a:off x="1880535" y="3754881"/>
            <a:ext cx="578886" cy="27739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/>
              <a:t>SQL</a:t>
            </a:r>
            <a:endParaRPr lang="es-ES" sz="1400" b="1" dirty="0"/>
          </a:p>
        </p:txBody>
      </p:sp>
      <p:sp>
        <p:nvSpPr>
          <p:cNvPr id="18" name="Rectángulo 17">
            <a:extLst>
              <a:ext uri="{FF2B5EF4-FFF2-40B4-BE49-F238E27FC236}">
                <a16:creationId xmlns="" xmlns:a16="http://schemas.microsoft.com/office/drawing/2014/main" id="{DC0A28C5-6134-4459-85C5-B76F031AEE34}"/>
              </a:ext>
            </a:extLst>
          </p:cNvPr>
          <p:cNvSpPr/>
          <p:nvPr/>
        </p:nvSpPr>
        <p:spPr>
          <a:xfrm>
            <a:off x="4733779" y="5743805"/>
            <a:ext cx="445915" cy="4398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="" xmlns:a16="http://schemas.microsoft.com/office/drawing/2014/main" id="{F18165FB-1FDF-4FF8-9ACB-A167C91BFE9A}"/>
              </a:ext>
            </a:extLst>
          </p:cNvPr>
          <p:cNvSpPr/>
          <p:nvPr/>
        </p:nvSpPr>
        <p:spPr>
          <a:xfrm>
            <a:off x="5760009" y="5762297"/>
            <a:ext cx="445915" cy="4398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="" xmlns:a16="http://schemas.microsoft.com/office/drawing/2014/main" id="{D05C70A5-D4D1-458C-B6A5-2CD7733D47CA}"/>
              </a:ext>
            </a:extLst>
          </p:cNvPr>
          <p:cNvSpPr/>
          <p:nvPr/>
        </p:nvSpPr>
        <p:spPr>
          <a:xfrm>
            <a:off x="6672968" y="5765280"/>
            <a:ext cx="445915" cy="4398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5" name="Conector recto de flecha 24">
            <a:extLst>
              <a:ext uri="{FF2B5EF4-FFF2-40B4-BE49-F238E27FC236}">
                <a16:creationId xmlns="" xmlns:a16="http://schemas.microsoft.com/office/drawing/2014/main" id="{79BDB84F-7AE6-4004-AC03-CE403774DE3D}"/>
              </a:ext>
            </a:extLst>
          </p:cNvPr>
          <p:cNvCxnSpPr>
            <a:cxnSpLocks/>
            <a:stCxn id="6" idx="3"/>
            <a:endCxn id="26" idx="3"/>
          </p:cNvCxnSpPr>
          <p:nvPr/>
        </p:nvCxnSpPr>
        <p:spPr>
          <a:xfrm flipV="1">
            <a:off x="4805126" y="4372811"/>
            <a:ext cx="293646" cy="159855"/>
          </a:xfrm>
          <a:prstGeom prst="straightConnector1">
            <a:avLst/>
          </a:prstGeom>
          <a:ln w="222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uadroTexto 37">
            <a:extLst>
              <a:ext uri="{FF2B5EF4-FFF2-40B4-BE49-F238E27FC236}">
                <a16:creationId xmlns="" xmlns:a16="http://schemas.microsoft.com/office/drawing/2014/main" id="{78B4A67F-891A-4F20-B49C-F60319236C14}"/>
              </a:ext>
            </a:extLst>
          </p:cNvPr>
          <p:cNvSpPr txBox="1"/>
          <p:nvPr/>
        </p:nvSpPr>
        <p:spPr>
          <a:xfrm>
            <a:off x="5180273" y="6338844"/>
            <a:ext cx="1492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DATAFILES</a:t>
            </a:r>
          </a:p>
        </p:txBody>
      </p:sp>
      <p:sp>
        <p:nvSpPr>
          <p:cNvPr id="5" name="4 Rectángulo redondeado"/>
          <p:cNvSpPr/>
          <p:nvPr/>
        </p:nvSpPr>
        <p:spPr>
          <a:xfrm>
            <a:off x="4168084" y="3067130"/>
            <a:ext cx="3305534" cy="79615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rgbClr val="FF0000"/>
                </a:solidFill>
              </a:rPr>
              <a:t>SGA (SHARED GLOBAL AREA)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24" name="Elipse 8">
            <a:extLst>
              <a:ext uri="{FF2B5EF4-FFF2-40B4-BE49-F238E27FC236}">
                <a16:creationId xmlns="" xmlns:a16="http://schemas.microsoft.com/office/drawing/2014/main" id="{E194987C-8CE8-421B-9105-C5BD8B9AEB22}"/>
              </a:ext>
            </a:extLst>
          </p:cNvPr>
          <p:cNvSpPr/>
          <p:nvPr/>
        </p:nvSpPr>
        <p:spPr>
          <a:xfrm>
            <a:off x="4947399" y="4687579"/>
            <a:ext cx="1165073" cy="33797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100" b="1" dirty="0"/>
              <a:t>PROCESO</a:t>
            </a:r>
          </a:p>
        </p:txBody>
      </p:sp>
      <p:sp>
        <p:nvSpPr>
          <p:cNvPr id="26" name="Elipse 8">
            <a:extLst>
              <a:ext uri="{FF2B5EF4-FFF2-40B4-BE49-F238E27FC236}">
                <a16:creationId xmlns="" xmlns:a16="http://schemas.microsoft.com/office/drawing/2014/main" id="{E194987C-8CE8-421B-9105-C5BD8B9AEB22}"/>
              </a:ext>
            </a:extLst>
          </p:cNvPr>
          <p:cNvSpPr/>
          <p:nvPr/>
        </p:nvSpPr>
        <p:spPr>
          <a:xfrm>
            <a:off x="4956736" y="4084336"/>
            <a:ext cx="969884" cy="33797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900" b="1" dirty="0"/>
              <a:t>PROCESO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913" y="3754881"/>
            <a:ext cx="772888" cy="41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913" y="4317106"/>
            <a:ext cx="772888" cy="41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913" y="4940442"/>
            <a:ext cx="772888" cy="41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Elipse 15">
            <a:extLst>
              <a:ext uri="{FF2B5EF4-FFF2-40B4-BE49-F238E27FC236}">
                <a16:creationId xmlns="" xmlns:a16="http://schemas.microsoft.com/office/drawing/2014/main" id="{645611AD-D00B-4886-9B0C-EF9C910B0107}"/>
              </a:ext>
            </a:extLst>
          </p:cNvPr>
          <p:cNvSpPr/>
          <p:nvPr/>
        </p:nvSpPr>
        <p:spPr>
          <a:xfrm>
            <a:off x="1906403" y="4397251"/>
            <a:ext cx="578886" cy="27739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/>
              <a:t>SQL</a:t>
            </a:r>
            <a:endParaRPr lang="es-ES" sz="1400" b="1" dirty="0"/>
          </a:p>
        </p:txBody>
      </p:sp>
      <p:sp>
        <p:nvSpPr>
          <p:cNvPr id="32" name="Elipse 15">
            <a:extLst>
              <a:ext uri="{FF2B5EF4-FFF2-40B4-BE49-F238E27FC236}">
                <a16:creationId xmlns="" xmlns:a16="http://schemas.microsoft.com/office/drawing/2014/main" id="{645611AD-D00B-4886-9B0C-EF9C910B0107}"/>
              </a:ext>
            </a:extLst>
          </p:cNvPr>
          <p:cNvSpPr/>
          <p:nvPr/>
        </p:nvSpPr>
        <p:spPr>
          <a:xfrm>
            <a:off x="1880535" y="4993841"/>
            <a:ext cx="578886" cy="27739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/>
              <a:t>SQL</a:t>
            </a:r>
            <a:endParaRPr lang="es-ES" sz="1400" b="1" dirty="0"/>
          </a:p>
        </p:txBody>
      </p:sp>
      <p:cxnSp>
        <p:nvCxnSpPr>
          <p:cNvPr id="33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16" idx="6"/>
          </p:cNvCxnSpPr>
          <p:nvPr/>
        </p:nvCxnSpPr>
        <p:spPr>
          <a:xfrm>
            <a:off x="2459421" y="3893578"/>
            <a:ext cx="1110332" cy="615660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30" idx="6"/>
          </p:cNvCxnSpPr>
          <p:nvPr/>
        </p:nvCxnSpPr>
        <p:spPr>
          <a:xfrm>
            <a:off x="2485289" y="4535948"/>
            <a:ext cx="1084464" cy="8540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32" idx="6"/>
          </p:cNvCxnSpPr>
          <p:nvPr/>
        </p:nvCxnSpPr>
        <p:spPr>
          <a:xfrm flipV="1">
            <a:off x="2459421" y="4580591"/>
            <a:ext cx="1110332" cy="551947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4357" y="3986668"/>
            <a:ext cx="772888" cy="41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5" name="Conector recto de flecha 24">
            <a:extLst>
              <a:ext uri="{FF2B5EF4-FFF2-40B4-BE49-F238E27FC236}">
                <a16:creationId xmlns="" xmlns:a16="http://schemas.microsoft.com/office/drawing/2014/main" id="{79BDB84F-7AE6-4004-AC03-CE403774DE3D}"/>
              </a:ext>
            </a:extLst>
          </p:cNvPr>
          <p:cNvCxnSpPr>
            <a:cxnSpLocks/>
            <a:stCxn id="26" idx="0"/>
            <a:endCxn id="5" idx="2"/>
          </p:cNvCxnSpPr>
          <p:nvPr/>
        </p:nvCxnSpPr>
        <p:spPr>
          <a:xfrm flipV="1">
            <a:off x="5441678" y="3863289"/>
            <a:ext cx="379173" cy="221047"/>
          </a:xfrm>
          <a:prstGeom prst="straightConnector1">
            <a:avLst/>
          </a:prstGeom>
          <a:ln w="222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24">
            <a:extLst>
              <a:ext uri="{FF2B5EF4-FFF2-40B4-BE49-F238E27FC236}">
                <a16:creationId xmlns="" xmlns:a16="http://schemas.microsoft.com/office/drawing/2014/main" id="{79BDB84F-7AE6-4004-AC03-CE403774DE3D}"/>
              </a:ext>
            </a:extLst>
          </p:cNvPr>
          <p:cNvCxnSpPr>
            <a:cxnSpLocks/>
          </p:cNvCxnSpPr>
          <p:nvPr/>
        </p:nvCxnSpPr>
        <p:spPr>
          <a:xfrm flipV="1">
            <a:off x="5926620" y="3863289"/>
            <a:ext cx="185852" cy="877882"/>
          </a:xfrm>
          <a:prstGeom prst="straightConnector1">
            <a:avLst/>
          </a:prstGeom>
          <a:ln w="222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Elipse 15">
            <a:extLst>
              <a:ext uri="{FF2B5EF4-FFF2-40B4-BE49-F238E27FC236}">
                <a16:creationId xmlns="" xmlns:a16="http://schemas.microsoft.com/office/drawing/2014/main" id="{645611AD-D00B-4886-9B0C-EF9C910B0107}"/>
              </a:ext>
            </a:extLst>
          </p:cNvPr>
          <p:cNvSpPr/>
          <p:nvPr/>
        </p:nvSpPr>
        <p:spPr>
          <a:xfrm>
            <a:off x="6432395" y="5004252"/>
            <a:ext cx="870549" cy="378263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 smtClean="0"/>
              <a:t>DBWR</a:t>
            </a:r>
            <a:endParaRPr lang="es-ES" sz="1400" b="1" dirty="0"/>
          </a:p>
        </p:txBody>
      </p:sp>
      <p:cxnSp>
        <p:nvCxnSpPr>
          <p:cNvPr id="61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endCxn id="59" idx="0"/>
          </p:cNvCxnSpPr>
          <p:nvPr/>
        </p:nvCxnSpPr>
        <p:spPr>
          <a:xfrm>
            <a:off x="6561964" y="3863289"/>
            <a:ext cx="305706" cy="1140963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59" idx="4"/>
            <a:endCxn id="20" idx="0"/>
          </p:cNvCxnSpPr>
          <p:nvPr/>
        </p:nvCxnSpPr>
        <p:spPr>
          <a:xfrm>
            <a:off x="6867670" y="5382515"/>
            <a:ext cx="28256" cy="382765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59" idx="4"/>
            <a:endCxn id="19" idx="0"/>
          </p:cNvCxnSpPr>
          <p:nvPr/>
        </p:nvCxnSpPr>
        <p:spPr>
          <a:xfrm flipH="1">
            <a:off x="5982967" y="5382515"/>
            <a:ext cx="884703" cy="379782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30">
            <a:extLst>
              <a:ext uri="{FF2B5EF4-FFF2-40B4-BE49-F238E27FC236}">
                <a16:creationId xmlns="" xmlns:a16="http://schemas.microsoft.com/office/drawing/2014/main" id="{490CAD51-2460-4C03-B68B-703215E3DEC9}"/>
              </a:ext>
            </a:extLst>
          </p:cNvPr>
          <p:cNvCxnSpPr>
            <a:cxnSpLocks/>
            <a:stCxn id="59" idx="4"/>
            <a:endCxn id="18" idx="0"/>
          </p:cNvCxnSpPr>
          <p:nvPr/>
        </p:nvCxnSpPr>
        <p:spPr>
          <a:xfrm flipH="1">
            <a:off x="4956737" y="5382515"/>
            <a:ext cx="1910933" cy="361290"/>
          </a:xfrm>
          <a:prstGeom prst="straightConnector1">
            <a:avLst/>
          </a:prstGeom>
          <a:ln w="22225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11 Grupo"/>
          <p:cNvGrpSpPr/>
          <p:nvPr/>
        </p:nvGrpSpPr>
        <p:grpSpPr>
          <a:xfrm>
            <a:off x="3569753" y="4405223"/>
            <a:ext cx="1235373" cy="261448"/>
            <a:chOff x="2485289" y="5615147"/>
            <a:chExt cx="1235373" cy="261448"/>
          </a:xfrm>
        </p:grpSpPr>
        <p:sp>
          <p:nvSpPr>
            <p:cNvPr id="6" name="5 Rectángulo"/>
            <p:cNvSpPr/>
            <p:nvPr/>
          </p:nvSpPr>
          <p:spPr>
            <a:xfrm>
              <a:off x="2485289" y="5620407"/>
              <a:ext cx="1235373" cy="24436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10" name="9 Conector recto"/>
            <p:cNvCxnSpPr/>
            <p:nvPr/>
          </p:nvCxnSpPr>
          <p:spPr>
            <a:xfrm>
              <a:off x="2664372" y="5620407"/>
              <a:ext cx="0" cy="2443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41 Conector recto"/>
            <p:cNvCxnSpPr/>
            <p:nvPr/>
          </p:nvCxnSpPr>
          <p:spPr>
            <a:xfrm>
              <a:off x="2832538" y="5615147"/>
              <a:ext cx="0" cy="2443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42 Conector recto"/>
            <p:cNvCxnSpPr/>
            <p:nvPr/>
          </p:nvCxnSpPr>
          <p:spPr>
            <a:xfrm>
              <a:off x="3027521" y="5615147"/>
              <a:ext cx="0" cy="2443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43 Conector recto"/>
            <p:cNvCxnSpPr/>
            <p:nvPr/>
          </p:nvCxnSpPr>
          <p:spPr>
            <a:xfrm>
              <a:off x="3258207" y="5624348"/>
              <a:ext cx="0" cy="2443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45 Conector recto"/>
            <p:cNvCxnSpPr/>
            <p:nvPr/>
          </p:nvCxnSpPr>
          <p:spPr>
            <a:xfrm>
              <a:off x="3463158" y="5632230"/>
              <a:ext cx="0" cy="24436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2" name="Conector recto de flecha 24">
            <a:extLst>
              <a:ext uri="{FF2B5EF4-FFF2-40B4-BE49-F238E27FC236}">
                <a16:creationId xmlns="" xmlns:a16="http://schemas.microsoft.com/office/drawing/2014/main" id="{79BDB84F-7AE6-4004-AC03-CE403774DE3D}"/>
              </a:ext>
            </a:extLst>
          </p:cNvPr>
          <p:cNvCxnSpPr>
            <a:cxnSpLocks/>
            <a:stCxn id="6" idx="3"/>
            <a:endCxn id="24" idx="1"/>
          </p:cNvCxnSpPr>
          <p:nvPr/>
        </p:nvCxnSpPr>
        <p:spPr>
          <a:xfrm>
            <a:off x="4805126" y="4532666"/>
            <a:ext cx="312894" cy="204408"/>
          </a:xfrm>
          <a:prstGeom prst="straightConnector1">
            <a:avLst/>
          </a:prstGeom>
          <a:ln w="222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78 CuadroTexto"/>
          <p:cNvSpPr txBox="1"/>
          <p:nvPr/>
        </p:nvSpPr>
        <p:spPr>
          <a:xfrm>
            <a:off x="3641833" y="4118212"/>
            <a:ext cx="102463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b="1" dirty="0" smtClean="0"/>
              <a:t>COLA PETICIONES</a:t>
            </a:r>
            <a:endParaRPr lang="es-ES" sz="800" b="1" dirty="0"/>
          </a:p>
        </p:txBody>
      </p:sp>
    </p:spTree>
    <p:extLst>
      <p:ext uri="{BB962C8B-B14F-4D97-AF65-F5344CB8AC3E}">
        <p14:creationId xmlns:p14="http://schemas.microsoft.com/office/powerpoint/2010/main" val="1666820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1854200"/>
            <a:ext cx="9627704" cy="3652077"/>
          </a:xfrm>
        </p:spPr>
        <p:txBody>
          <a:bodyPr/>
          <a:lstStyle/>
          <a:p>
            <a:r>
              <a:rPr lang="es-ES" b="1" dirty="0"/>
              <a:t>Parada de la BD en modo comando:</a:t>
            </a:r>
          </a:p>
          <a:p>
            <a:endParaRPr lang="es-ES" b="1" dirty="0"/>
          </a:p>
          <a:p>
            <a:r>
              <a:rPr lang="es-ES" b="1" dirty="0" err="1"/>
              <a:t>s</a:t>
            </a:r>
            <a:r>
              <a:rPr lang="es-ES" b="1" dirty="0" err="1" smtClean="0"/>
              <a:t>hutdown</a:t>
            </a:r>
            <a:r>
              <a:rPr lang="es-ES" b="1" dirty="0" smtClean="0"/>
              <a:t> </a:t>
            </a:r>
            <a:r>
              <a:rPr lang="es-ES" b="1" dirty="0" err="1"/>
              <a:t>inmediate</a:t>
            </a:r>
            <a:r>
              <a:rPr lang="es-ES" b="1" dirty="0"/>
              <a:t>; 	</a:t>
            </a:r>
            <a:r>
              <a:rPr lang="es-ES" b="1" dirty="0">
                <a:sym typeface="Wingdings" panose="05000000000000000000" pitchFamily="2" charset="2"/>
              </a:rPr>
              <a:t> </a:t>
            </a:r>
            <a:r>
              <a:rPr lang="es-ES" dirty="0">
                <a:sym typeface="Wingdings" panose="05000000000000000000" pitchFamily="2" charset="2"/>
              </a:rPr>
              <a:t>se produce la parada de forma inmediata, </a:t>
            </a:r>
            <a:r>
              <a:rPr lang="es-ES" dirty="0" smtClean="0">
                <a:sym typeface="Wingdings" panose="05000000000000000000" pitchFamily="2" charset="2"/>
              </a:rPr>
              <a:t>realiza </a:t>
            </a:r>
            <a:r>
              <a:rPr lang="es-ES" dirty="0" err="1" smtClean="0">
                <a:sym typeface="Wingdings" panose="05000000000000000000" pitchFamily="2" charset="2"/>
              </a:rPr>
              <a:t>rollback</a:t>
            </a:r>
            <a:r>
              <a:rPr lang="es-ES" dirty="0" smtClean="0">
                <a:sym typeface="Wingdings" panose="05000000000000000000" pitchFamily="2" charset="2"/>
              </a:rPr>
              <a:t> de todas las transacciones pendientes y no permite ninguna conexión nueva</a:t>
            </a:r>
            <a:endParaRPr lang="es-ES" dirty="0">
              <a:sym typeface="Wingdings" panose="05000000000000000000" pitchFamily="2" charset="2"/>
            </a:endParaRPr>
          </a:p>
          <a:p>
            <a:r>
              <a:rPr lang="es-ES" b="1" dirty="0" err="1">
                <a:sym typeface="Wingdings" panose="05000000000000000000" pitchFamily="2" charset="2"/>
              </a:rPr>
              <a:t>s</a:t>
            </a:r>
            <a:r>
              <a:rPr lang="es-ES" b="1" dirty="0" err="1" smtClean="0">
                <a:sym typeface="Wingdings" panose="05000000000000000000" pitchFamily="2" charset="2"/>
              </a:rPr>
              <a:t>hutdown</a:t>
            </a:r>
            <a:r>
              <a:rPr lang="es-ES" b="1" dirty="0" smtClean="0">
                <a:sym typeface="Wingdings" panose="05000000000000000000" pitchFamily="2" charset="2"/>
              </a:rPr>
              <a:t> </a:t>
            </a:r>
            <a:r>
              <a:rPr lang="es-ES" b="1" dirty="0">
                <a:sym typeface="Wingdings" panose="05000000000000000000" pitchFamily="2" charset="2"/>
              </a:rPr>
              <a:t>normal; 	 </a:t>
            </a:r>
            <a:r>
              <a:rPr lang="es-ES" dirty="0">
                <a:sym typeface="Wingdings" panose="05000000000000000000" pitchFamily="2" charset="2"/>
              </a:rPr>
              <a:t>no permite ninguna conexión </a:t>
            </a:r>
            <a:r>
              <a:rPr lang="es-ES" dirty="0" smtClean="0">
                <a:sym typeface="Wingdings" panose="05000000000000000000" pitchFamily="2" charset="2"/>
              </a:rPr>
              <a:t>nueva pero espera a que se validen las transacciones pendientes de validación</a:t>
            </a:r>
            <a:endParaRPr lang="es-ES" dirty="0">
              <a:sym typeface="Wingdings" panose="05000000000000000000" pitchFamily="2" charset="2"/>
            </a:endParaRPr>
          </a:p>
          <a:p>
            <a:r>
              <a:rPr lang="es-ES" b="1" dirty="0" err="1">
                <a:sym typeface="Wingdings" panose="05000000000000000000" pitchFamily="2" charset="2"/>
              </a:rPr>
              <a:t>s</a:t>
            </a:r>
            <a:r>
              <a:rPr lang="es-ES" b="1" dirty="0" err="1" smtClean="0">
                <a:sym typeface="Wingdings" panose="05000000000000000000" pitchFamily="2" charset="2"/>
              </a:rPr>
              <a:t>hutdown</a:t>
            </a:r>
            <a:r>
              <a:rPr lang="es-ES" b="1" dirty="0" smtClean="0">
                <a:sym typeface="Wingdings" panose="05000000000000000000" pitchFamily="2" charset="2"/>
              </a:rPr>
              <a:t> </a:t>
            </a:r>
            <a:r>
              <a:rPr lang="es-ES" b="1" dirty="0" err="1">
                <a:sym typeface="Wingdings" panose="05000000000000000000" pitchFamily="2" charset="2"/>
              </a:rPr>
              <a:t>abort</a:t>
            </a:r>
            <a:r>
              <a:rPr lang="es-ES" b="1" dirty="0">
                <a:sym typeface="Wingdings" panose="05000000000000000000" pitchFamily="2" charset="2"/>
              </a:rPr>
              <a:t>; 		 </a:t>
            </a:r>
            <a:r>
              <a:rPr lang="es-ES" dirty="0">
                <a:sym typeface="Wingdings" panose="05000000000000000000" pitchFamily="2" charset="2"/>
              </a:rPr>
              <a:t>no permite ninguna conexión </a:t>
            </a:r>
            <a:r>
              <a:rPr lang="es-ES" dirty="0" smtClean="0">
                <a:sym typeface="Wingdings" panose="05000000000000000000" pitchFamily="2" charset="2"/>
              </a:rPr>
              <a:t>nueva, realiza </a:t>
            </a:r>
            <a:r>
              <a:rPr lang="es-ES" dirty="0" err="1" smtClean="0">
                <a:sym typeface="Wingdings" panose="05000000000000000000" pitchFamily="2" charset="2"/>
              </a:rPr>
              <a:t>rollback</a:t>
            </a:r>
            <a:r>
              <a:rPr lang="es-ES" dirty="0" smtClean="0">
                <a:sym typeface="Wingdings" panose="05000000000000000000" pitchFamily="2" charset="2"/>
              </a:rPr>
              <a:t> de todas las transacciones pendientes y mata todas las sesiones </a:t>
            </a:r>
            <a:r>
              <a:rPr lang="es-ES" dirty="0" err="1" smtClean="0">
                <a:sym typeface="Wingdings" panose="05000000000000000000" pitchFamily="2" charset="2"/>
              </a:rPr>
              <a:t>abieras</a:t>
            </a:r>
            <a:r>
              <a:rPr lang="es-ES" dirty="0" smtClean="0">
                <a:sym typeface="Wingdings" panose="05000000000000000000" pitchFamily="2" charset="2"/>
              </a:rPr>
              <a:t>. </a:t>
            </a:r>
            <a:r>
              <a:rPr lang="es-ES" dirty="0">
                <a:sym typeface="Wingdings" panose="05000000000000000000" pitchFamily="2" charset="2"/>
              </a:rPr>
              <a:t>Esta opción no es </a:t>
            </a:r>
            <a:r>
              <a:rPr lang="es-ES" dirty="0" smtClean="0">
                <a:sym typeface="Wingdings" panose="05000000000000000000" pitchFamily="2" charset="2"/>
              </a:rPr>
              <a:t>    </a:t>
            </a:r>
            <a:r>
              <a:rPr lang="es-ES" dirty="0">
                <a:sym typeface="Wingdings" panose="05000000000000000000" pitchFamily="2" charset="2"/>
              </a:rPr>
              <a:t>aconsejable pues puede quedar </a:t>
            </a:r>
            <a:r>
              <a:rPr lang="es-ES" dirty="0" smtClean="0">
                <a:sym typeface="Wingdings" panose="05000000000000000000" pitchFamily="2" charset="2"/>
              </a:rPr>
              <a:t>inestable y ser necesario un </a:t>
            </a:r>
            <a:r>
              <a:rPr lang="es-ES" dirty="0" err="1" smtClean="0">
                <a:sym typeface="Wingdings" panose="05000000000000000000" pitchFamily="2" charset="2"/>
              </a:rPr>
              <a:t>Recovery</a:t>
            </a:r>
            <a:r>
              <a:rPr lang="es-ES" dirty="0" smtClean="0">
                <a:sym typeface="Wingdings" panose="05000000000000000000" pitchFamily="2" charset="2"/>
              </a:rPr>
              <a:t> en el arranque de la instancia.</a:t>
            </a:r>
            <a:endParaRPr lang="es-ES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2527442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1854200"/>
            <a:ext cx="9627704" cy="3652077"/>
          </a:xfrm>
        </p:spPr>
        <p:txBody>
          <a:bodyPr/>
          <a:lstStyle/>
          <a:p>
            <a:r>
              <a:rPr lang="es-ES" b="1" dirty="0"/>
              <a:t>Parada de la BD en modo comando:</a:t>
            </a:r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  <a:p>
            <a:endParaRPr lang="es-ES" b="1" dirty="0"/>
          </a:p>
        </p:txBody>
      </p:sp>
      <p:pic>
        <p:nvPicPr>
          <p:cNvPr id="4" name="Marcador de contenido 3">
            <a:extLst>
              <a:ext uri="{FF2B5EF4-FFF2-40B4-BE49-F238E27FC236}">
                <a16:creationId xmlns="" xmlns:a16="http://schemas.microsoft.com/office/drawing/2014/main" id="{E258DB87-76DE-49BD-9ED8-59F249B4A1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8879" y="2575690"/>
            <a:ext cx="6410225" cy="1706619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7D13740E-7B07-4BE8-9C21-FFFC3BFE8C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8879" y="4677159"/>
            <a:ext cx="6410225" cy="1157868"/>
          </a:xfrm>
          <a:prstGeom prst="rect">
            <a:avLst/>
          </a:prstGeom>
        </p:spPr>
      </p:pic>
      <p:sp>
        <p:nvSpPr>
          <p:cNvPr id="6" name="Elipse 5">
            <a:extLst>
              <a:ext uri="{FF2B5EF4-FFF2-40B4-BE49-F238E27FC236}">
                <a16:creationId xmlns="" xmlns:a16="http://schemas.microsoft.com/office/drawing/2014/main" id="{FA5F01A4-6372-44BF-9D60-C15058FADDE9}"/>
              </a:ext>
            </a:extLst>
          </p:cNvPr>
          <p:cNvSpPr/>
          <p:nvPr/>
        </p:nvSpPr>
        <p:spPr>
          <a:xfrm>
            <a:off x="1737360" y="3674338"/>
            <a:ext cx="5953025" cy="772346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995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1854200"/>
            <a:ext cx="9627704" cy="3652077"/>
          </a:xfrm>
        </p:spPr>
        <p:txBody>
          <a:bodyPr/>
          <a:lstStyle/>
          <a:p>
            <a:r>
              <a:rPr lang="es-ES" b="1" dirty="0"/>
              <a:t>No se pueden conectar usuarios:</a:t>
            </a:r>
          </a:p>
          <a:p>
            <a:endParaRPr lang="es-ES" b="1" dirty="0"/>
          </a:p>
          <a:p>
            <a:endParaRPr lang="es-ES" b="1" dirty="0"/>
          </a:p>
        </p:txBody>
      </p:sp>
      <p:pic>
        <p:nvPicPr>
          <p:cNvPr id="8" name="Marcador de contenido 3">
            <a:extLst>
              <a:ext uri="{FF2B5EF4-FFF2-40B4-BE49-F238E27FC236}">
                <a16:creationId xmlns="" xmlns:a16="http://schemas.microsoft.com/office/drawing/2014/main" id="{3EFD2556-E7F2-4F78-9DAC-C363CADB61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1984" y="2326844"/>
            <a:ext cx="8435760" cy="2089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189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1854200"/>
            <a:ext cx="9627704" cy="3652077"/>
          </a:xfrm>
        </p:spPr>
        <p:txBody>
          <a:bodyPr/>
          <a:lstStyle/>
          <a:p>
            <a:r>
              <a:rPr lang="es-ES" b="1" dirty="0"/>
              <a:t>ARRANQUE</a:t>
            </a:r>
          </a:p>
          <a:p>
            <a:endParaRPr lang="es-ES" b="1" dirty="0"/>
          </a:p>
        </p:txBody>
      </p:sp>
      <p:cxnSp>
        <p:nvCxnSpPr>
          <p:cNvPr id="8" name="Conector: angular 7">
            <a:extLst>
              <a:ext uri="{FF2B5EF4-FFF2-40B4-BE49-F238E27FC236}">
                <a16:creationId xmlns="" xmlns:a16="http://schemas.microsoft.com/office/drawing/2014/main" id="{298B9F59-C954-48AC-B4C2-4FE37A2D1939}"/>
              </a:ext>
            </a:extLst>
          </p:cNvPr>
          <p:cNvCxnSpPr>
            <a:cxnSpLocks/>
          </p:cNvCxnSpPr>
          <p:nvPr/>
        </p:nvCxnSpPr>
        <p:spPr>
          <a:xfrm flipV="1">
            <a:off x="1928233" y="4541113"/>
            <a:ext cx="2903621" cy="1206994"/>
          </a:xfrm>
          <a:prstGeom prst="bentConnector3">
            <a:avLst>
              <a:gd name="adj1" fmla="val 50000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: angular 10">
            <a:extLst>
              <a:ext uri="{FF2B5EF4-FFF2-40B4-BE49-F238E27FC236}">
                <a16:creationId xmlns="" xmlns:a16="http://schemas.microsoft.com/office/drawing/2014/main" id="{1C11A0DA-1A20-4FB8-94E1-8341C6C92314}"/>
              </a:ext>
            </a:extLst>
          </p:cNvPr>
          <p:cNvCxnSpPr>
            <a:cxnSpLocks/>
          </p:cNvCxnSpPr>
          <p:nvPr/>
        </p:nvCxnSpPr>
        <p:spPr>
          <a:xfrm flipV="1">
            <a:off x="3380043" y="3335752"/>
            <a:ext cx="2903621" cy="1206994"/>
          </a:xfrm>
          <a:prstGeom prst="bentConnector3">
            <a:avLst>
              <a:gd name="adj1" fmla="val 50000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: angular 11">
            <a:extLst>
              <a:ext uri="{FF2B5EF4-FFF2-40B4-BE49-F238E27FC236}">
                <a16:creationId xmlns="" xmlns:a16="http://schemas.microsoft.com/office/drawing/2014/main" id="{A9B03149-33FD-4653-8BB5-16D3BBE46E08}"/>
              </a:ext>
            </a:extLst>
          </p:cNvPr>
          <p:cNvCxnSpPr>
            <a:cxnSpLocks/>
          </p:cNvCxnSpPr>
          <p:nvPr/>
        </p:nvCxnSpPr>
        <p:spPr>
          <a:xfrm flipV="1">
            <a:off x="4831853" y="2128757"/>
            <a:ext cx="2903621" cy="1206994"/>
          </a:xfrm>
          <a:prstGeom prst="bentConnector3">
            <a:avLst>
              <a:gd name="adj1" fmla="val 50000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="" xmlns:a16="http://schemas.microsoft.com/office/drawing/2014/main" id="{7585E942-ABA0-4790-B936-6E180F5CE059}"/>
              </a:ext>
            </a:extLst>
          </p:cNvPr>
          <p:cNvSpPr txBox="1"/>
          <p:nvPr/>
        </p:nvSpPr>
        <p:spPr>
          <a:xfrm>
            <a:off x="709032" y="5563441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C00000"/>
                </a:solidFill>
              </a:rPr>
              <a:t>STARTUP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="" xmlns:a16="http://schemas.microsoft.com/office/drawing/2014/main" id="{478C9B80-7D69-41B8-B77A-4556FC689575}"/>
              </a:ext>
            </a:extLst>
          </p:cNvPr>
          <p:cNvSpPr txBox="1"/>
          <p:nvPr/>
        </p:nvSpPr>
        <p:spPr>
          <a:xfrm>
            <a:off x="3380043" y="4057134"/>
            <a:ext cx="139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C00000"/>
                </a:solidFill>
              </a:rPr>
              <a:t>NOMOUNT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="" xmlns:a16="http://schemas.microsoft.com/office/drawing/2014/main" id="{7D844304-57B3-4BE4-BC73-3491F940582E}"/>
              </a:ext>
            </a:extLst>
          </p:cNvPr>
          <p:cNvSpPr txBox="1"/>
          <p:nvPr/>
        </p:nvSpPr>
        <p:spPr>
          <a:xfrm>
            <a:off x="4891043" y="291147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C00000"/>
                </a:solidFill>
              </a:rPr>
              <a:t>MOUNT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="" xmlns:a16="http://schemas.microsoft.com/office/drawing/2014/main" id="{1D0581CB-A080-49DE-B916-9DE62C641B5E}"/>
              </a:ext>
            </a:extLst>
          </p:cNvPr>
          <p:cNvSpPr txBox="1"/>
          <p:nvPr/>
        </p:nvSpPr>
        <p:spPr>
          <a:xfrm>
            <a:off x="6413798" y="168500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C00000"/>
                </a:solidFill>
              </a:rPr>
              <a:t>OPEN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="" xmlns:a16="http://schemas.microsoft.com/office/drawing/2014/main" id="{48F4646A-D5F0-4506-8C54-B780346E4614}"/>
              </a:ext>
            </a:extLst>
          </p:cNvPr>
          <p:cNvSpPr txBox="1"/>
          <p:nvPr/>
        </p:nvSpPr>
        <p:spPr>
          <a:xfrm>
            <a:off x="3633673" y="4654661"/>
            <a:ext cx="46843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- Fichero de control</a:t>
            </a:r>
          </a:p>
          <a:p>
            <a:r>
              <a:rPr lang="es-ES" dirty="0"/>
              <a:t>- Fichero de parámetros (si se pierden estos ficheros hay que recuperarlos de un </a:t>
            </a:r>
            <a:r>
              <a:rPr lang="es-ES" dirty="0" err="1"/>
              <a:t>backup</a:t>
            </a:r>
            <a:r>
              <a:rPr lang="es-ES" dirty="0"/>
              <a:t> en este estado NOMOUNT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="" xmlns:a16="http://schemas.microsoft.com/office/drawing/2014/main" id="{DCD15E13-B331-4571-8713-4EA339264492}"/>
              </a:ext>
            </a:extLst>
          </p:cNvPr>
          <p:cNvSpPr txBox="1"/>
          <p:nvPr/>
        </p:nvSpPr>
        <p:spPr>
          <a:xfrm>
            <a:off x="5048757" y="3485110"/>
            <a:ext cx="46843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- Para hacer </a:t>
            </a:r>
            <a:r>
              <a:rPr lang="es-ES" dirty="0" err="1"/>
              <a:t>backups</a:t>
            </a:r>
            <a:r>
              <a:rPr lang="es-ES" dirty="0"/>
              <a:t>/</a:t>
            </a:r>
            <a:r>
              <a:rPr lang="es-ES" dirty="0" err="1"/>
              <a:t>recovery</a:t>
            </a:r>
            <a:endParaRPr lang="es-ES" dirty="0"/>
          </a:p>
          <a:p>
            <a:r>
              <a:rPr lang="es-ES" dirty="0"/>
              <a:t>- Solo puede hacerlo el usuario SYS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="" xmlns:a16="http://schemas.microsoft.com/office/drawing/2014/main" id="{8E9AB3D8-0574-4515-91EB-883A54A10D34}"/>
              </a:ext>
            </a:extLst>
          </p:cNvPr>
          <p:cNvSpPr txBox="1"/>
          <p:nvPr/>
        </p:nvSpPr>
        <p:spPr>
          <a:xfrm>
            <a:off x="6413798" y="2270589"/>
            <a:ext cx="33193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- </a:t>
            </a:r>
            <a:r>
              <a:rPr lang="es-ES" dirty="0" smtClean="0"/>
              <a:t>Base de datos abierta a los usuarios. Modo normal de funcionamiento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26090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591" y="2342493"/>
            <a:ext cx="9658350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C1732AD-0C2C-4A2F-B39B-152FC214EE7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s-ES" sz="1400" dirty="0"/>
              <a:t>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0A5A8245-3BEB-4F88-A483-253E545C1FE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1854200"/>
            <a:ext cx="9627704" cy="3652077"/>
          </a:xfrm>
        </p:spPr>
        <p:txBody>
          <a:bodyPr/>
          <a:lstStyle/>
          <a:p>
            <a:r>
              <a:rPr lang="es-ES" b="1" dirty="0"/>
              <a:t>ARRANQUE NOMOUNT</a:t>
            </a:r>
          </a:p>
          <a:p>
            <a:endParaRPr lang="es-ES" b="1" dirty="0"/>
          </a:p>
          <a:p>
            <a:endParaRPr lang="es-ES" b="1" dirty="0"/>
          </a:p>
        </p:txBody>
      </p:sp>
      <p:sp>
        <p:nvSpPr>
          <p:cNvPr id="5" name="Elipse 4">
            <a:extLst>
              <a:ext uri="{FF2B5EF4-FFF2-40B4-BE49-F238E27FC236}">
                <a16:creationId xmlns="" xmlns:a16="http://schemas.microsoft.com/office/drawing/2014/main" id="{77AF78D0-8DC9-4DCE-98C0-E3AE86A9DA87}"/>
              </a:ext>
            </a:extLst>
          </p:cNvPr>
          <p:cNvSpPr/>
          <p:nvPr/>
        </p:nvSpPr>
        <p:spPr>
          <a:xfrm>
            <a:off x="1066800" y="3654942"/>
            <a:ext cx="3920818" cy="613601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273884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ción2" id="{845CE441-8D1F-48D3-8DE8-FCAF25EA964B}" vid="{1FB27674-7829-472F-9711-110D484C994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</Template>
  <TotalTime>140</TotalTime>
  <Words>342</Words>
  <Application>Microsoft Office PowerPoint</Application>
  <PresentationFormat>Personalizado</PresentationFormat>
  <Paragraphs>79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Faceta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GRUPO TRABAJO IES JUAN CIERVA</dc:creator>
  <cp:lastModifiedBy>Alfonso Rebolleda Sanchez</cp:lastModifiedBy>
  <cp:revision>28</cp:revision>
  <dcterms:created xsi:type="dcterms:W3CDTF">2018-04-19T16:34:58Z</dcterms:created>
  <dcterms:modified xsi:type="dcterms:W3CDTF">2018-04-20T08:37:33Z</dcterms:modified>
</cp:coreProperties>
</file>