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5"/>
  </p:notesMasterIdLst>
  <p:sldIdLst>
    <p:sldId id="256" r:id="rId2"/>
    <p:sldId id="259" r:id="rId3"/>
    <p:sldId id="260" r:id="rId4"/>
    <p:sldId id="258" r:id="rId5"/>
    <p:sldId id="264" r:id="rId6"/>
    <p:sldId id="268" r:id="rId7"/>
    <p:sldId id="263" r:id="rId8"/>
    <p:sldId id="265" r:id="rId9"/>
    <p:sldId id="267" r:id="rId10"/>
    <p:sldId id="269" r:id="rId11"/>
    <p:sldId id="266" r:id="rId12"/>
    <p:sldId id="261" r:id="rId13"/>
    <p:sldId id="27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7FC45-E938-4099-B1CE-AAF218D2CB3D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B463-AB73-492D-A592-C9215E9676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D44A6A-EE6C-4B0C-A706-E512069333B6}" type="datetimeFigureOut">
              <a:rPr lang="es-ES" smtClean="0"/>
              <a:t>21/05/2020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B918BB-A388-46E0-B302-06D4DF8B0183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i.es/sites/default/files/docs/datospersonales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i.es/sites/default/files/docs/redessociales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osi.es/sites/default/files/actualidad/blog/2017/Febrero/20170223_01.p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i.es/sites/default/files/actualidad/blog/2017/Septiembre/infografia-lo-que-no-debes-hacer-v02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GggJPdW6MQ&amp;feature=youtu.b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i.es/sites/default/files/actualidad/blog/infografia_m14_v2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si.es/sites/default/files/actualidad/blog/2017/Septiembre/infografia-lo-que-no-debes-hacer-v02.pn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osi.es/es/guia-de-privacidad-y-seguridad-en-interne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q3M3H1cb0s&amp;feature=youtu.b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2844" y="785794"/>
            <a:ext cx="8786842" cy="3643338"/>
          </a:xfrm>
        </p:spPr>
        <p:txBody>
          <a:bodyPr>
            <a:noAutofit/>
          </a:bodyPr>
          <a:lstStyle/>
          <a:p>
            <a:pPr algn="ctr"/>
            <a:r>
              <a:rPr lang="es-ES" sz="6000" dirty="0"/>
              <a:t> </a:t>
            </a:r>
            <a:r>
              <a:rPr lang="es-ES" sz="6000" b="1" dirty="0" smtClean="0"/>
              <a:t>Seguridad </a:t>
            </a:r>
            <a:r>
              <a:rPr lang="es-ES" sz="6000" b="1" dirty="0"/>
              <a:t>y </a:t>
            </a:r>
            <a:r>
              <a:rPr lang="es-ES" sz="6000" b="1" dirty="0" smtClean="0"/>
              <a:t>uso </a:t>
            </a:r>
            <a:r>
              <a:rPr lang="es-ES" sz="6000" b="1" dirty="0"/>
              <a:t>responsable de Internet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8229600" cy="857248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Protección de datos personales</a:t>
            </a:r>
            <a:endParaRPr lang="es-ES" sz="4000" b="1" dirty="0"/>
          </a:p>
        </p:txBody>
      </p:sp>
      <p:pic>
        <p:nvPicPr>
          <p:cNvPr id="9" name="8 Marcador de contenido" descr="datospersona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7500" y="839841"/>
            <a:ext cx="7690714" cy="5439185"/>
          </a:xfrm>
        </p:spPr>
      </p:pic>
      <p:sp>
        <p:nvSpPr>
          <p:cNvPr id="6" name="5 CuadroTexto"/>
          <p:cNvSpPr txBox="1"/>
          <p:nvPr/>
        </p:nvSpPr>
        <p:spPr>
          <a:xfrm>
            <a:off x="0" y="6396335"/>
            <a:ext cx="565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“Privacidad y seguridad en Internet”. Agencia Española de Protección de Datos, </a:t>
            </a:r>
          </a:p>
          <a:p>
            <a:r>
              <a:rPr lang="es-ES" sz="1200" dirty="0" smtClean="0"/>
              <a:t>Instituto Nacional de </a:t>
            </a:r>
            <a:r>
              <a:rPr lang="es-ES" sz="1200" dirty="0" err="1" smtClean="0"/>
              <a:t>Ciberseguridad</a:t>
            </a:r>
            <a:r>
              <a:rPr lang="es-ES" sz="1200" dirty="0" smtClean="0"/>
              <a:t> y Oficina de Seguridad del Internauta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86512" y="6488668"/>
            <a:ext cx="270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Descargar pinchando </a:t>
            </a:r>
            <a:r>
              <a:rPr lang="es-ES" u="sng" dirty="0" smtClean="0">
                <a:hlinkClick r:id="rId3"/>
              </a:rPr>
              <a:t>AQUÍ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857248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¿Quién puede ver lo que publico?</a:t>
            </a:r>
            <a:endParaRPr lang="es-ES" sz="4000" b="1" dirty="0"/>
          </a:p>
        </p:txBody>
      </p:sp>
      <p:pic>
        <p:nvPicPr>
          <p:cNvPr id="4" name="3 Marcador de contenido" descr="image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142984"/>
            <a:ext cx="7286676" cy="5127214"/>
          </a:xfrm>
        </p:spPr>
      </p:pic>
      <p:sp>
        <p:nvSpPr>
          <p:cNvPr id="6" name="5 CuadroTexto"/>
          <p:cNvSpPr txBox="1"/>
          <p:nvPr/>
        </p:nvSpPr>
        <p:spPr>
          <a:xfrm>
            <a:off x="0" y="6396335"/>
            <a:ext cx="565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“Privacidad y seguridad en Internet”. Agencia Española de Protección de Datos, </a:t>
            </a:r>
          </a:p>
          <a:p>
            <a:r>
              <a:rPr lang="es-ES" sz="1200" dirty="0" smtClean="0"/>
              <a:t>Instituto Nacional de </a:t>
            </a:r>
            <a:r>
              <a:rPr lang="es-ES" sz="1200" dirty="0" err="1" smtClean="0"/>
              <a:t>Ciberseguridad</a:t>
            </a:r>
            <a:r>
              <a:rPr lang="es-ES" sz="1200" dirty="0" smtClean="0"/>
              <a:t> y Oficina de Seguridad del Internauta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86512" y="6488668"/>
            <a:ext cx="2700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Descargar pinchando </a:t>
            </a:r>
            <a:r>
              <a:rPr lang="es-ES" u="sng" dirty="0" smtClean="0">
                <a:hlinkClick r:id="rId3"/>
              </a:rPr>
              <a:t>AQUÍ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71670" y="21429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Robo o pérdida del móvil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643050"/>
            <a:ext cx="8715436" cy="49292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3000" b="1" dirty="0" smtClean="0"/>
              <a:t>¿Qué hago si me han robado o he perdido el móvil?</a:t>
            </a:r>
          </a:p>
          <a:p>
            <a:endParaRPr lang="es-ES" sz="30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" sz="2300" dirty="0" smtClean="0"/>
              <a:t>Intenta localizar tu dispositivo.</a:t>
            </a:r>
          </a:p>
          <a:p>
            <a:pPr marL="971550" lvl="1" indent="-514350">
              <a:buFont typeface="+mj-lt"/>
              <a:buAutoNum type="arabicPeriod"/>
            </a:pPr>
            <a:endParaRPr lang="es-ES" sz="2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" sz="2300" dirty="0" smtClean="0"/>
              <a:t>Bloquea tu dispositivo.</a:t>
            </a:r>
          </a:p>
          <a:p>
            <a:pPr marL="971550" lvl="1" indent="-514350">
              <a:buFont typeface="+mj-lt"/>
              <a:buAutoNum type="arabicPeriod"/>
            </a:pPr>
            <a:endParaRPr lang="es-ES" sz="2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" sz="2300" dirty="0" smtClean="0"/>
              <a:t>Borra los datos de tu dispositivo. </a:t>
            </a:r>
          </a:p>
          <a:p>
            <a:pPr marL="971550" lvl="1" indent="-514350">
              <a:buFont typeface="+mj-lt"/>
              <a:buAutoNum type="arabicPeriod"/>
            </a:pPr>
            <a:endParaRPr lang="es-ES" sz="2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" sz="2300" dirty="0" smtClean="0"/>
              <a:t>Bloquea la tarjeta </a:t>
            </a:r>
            <a:r>
              <a:rPr lang="es-ES" sz="2300" dirty="0" err="1" smtClean="0"/>
              <a:t>SIM</a:t>
            </a:r>
            <a:r>
              <a:rPr lang="es-ES" sz="2300" dirty="0" smtClean="0"/>
              <a:t>.</a:t>
            </a:r>
          </a:p>
          <a:p>
            <a:pPr marL="971550" lvl="1" indent="-514350">
              <a:buFont typeface="+mj-lt"/>
              <a:buAutoNum type="arabicPeriod"/>
            </a:pPr>
            <a:endParaRPr lang="es-ES" sz="2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" sz="2300" dirty="0" smtClean="0"/>
              <a:t>Denuncia ante las Fuerzas y Cuerpos de Seguridad del Estado. </a:t>
            </a:r>
          </a:p>
          <a:p>
            <a:pPr marL="971550" lvl="1" indent="-514350">
              <a:buFont typeface="+mj-lt"/>
              <a:buAutoNum type="arabicPeriod"/>
            </a:pPr>
            <a:endParaRPr lang="es-ES" sz="2300" dirty="0" smtClean="0"/>
          </a:p>
          <a:p>
            <a:pPr marL="971550" lvl="1" indent="-514350">
              <a:buFont typeface="+mj-lt"/>
              <a:buAutoNum type="arabicPeriod"/>
            </a:pPr>
            <a:r>
              <a:rPr lang="es-ES" sz="2300" dirty="0" smtClean="0"/>
              <a:t>Bloque el dispositivo por </a:t>
            </a:r>
            <a:r>
              <a:rPr lang="es-ES" sz="2300" dirty="0" err="1" smtClean="0"/>
              <a:t>IMEI</a:t>
            </a:r>
            <a:r>
              <a:rPr lang="es-ES" sz="2300" dirty="0" smtClean="0"/>
              <a:t>. </a:t>
            </a:r>
            <a:endParaRPr lang="es-E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30003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sz="10000" b="1" dirty="0" smtClean="0"/>
              <a:t>FIN</a:t>
            </a:r>
            <a:endParaRPr lang="es-ES" sz="1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704104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/>
              <a:t>¿Estoy </a:t>
            </a:r>
            <a:r>
              <a:rPr lang="es-ES" sz="4000" b="1" dirty="0"/>
              <a:t>infectado por un malware</a:t>
            </a:r>
            <a:r>
              <a:rPr lang="es-ES" sz="4000" b="1" dirty="0" smtClean="0"/>
              <a:t>?</a:t>
            </a:r>
            <a:endParaRPr lang="es-ES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285720" y="1428736"/>
            <a:ext cx="757242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600" dirty="0" smtClean="0"/>
              <a:t>Estos son los 10 síntomas que deben llevar a sospechar sobre una posible infección del equipo:</a:t>
            </a:r>
          </a:p>
          <a:p>
            <a:pPr marL="457200" indent="-457200">
              <a:buFont typeface="+mj-lt"/>
              <a:buAutoNum type="arabicPeriod"/>
            </a:pPr>
            <a:endParaRPr lang="es-ES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Lentitud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Los programas no funcionan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El equipo se reinicia o bloquea sin razón.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El antivirus ha desaparecido.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Archivos personales bloqueados.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Impresora no funciona.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Ventana emergentes cada poco tiempo.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Descargas lentas.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Mis contactos tienen correos míos que yo no he enviado.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Mi navegador hace lo que quiere. </a:t>
            </a:r>
          </a:p>
          <a:p>
            <a:pPr marL="457200" indent="-457200">
              <a:buFont typeface="+mj-lt"/>
              <a:buAutoNum type="arabicPeriod"/>
            </a:pPr>
            <a:endParaRPr lang="es-ES" sz="2200" dirty="0"/>
          </a:p>
          <a:p>
            <a:pPr marL="457200" indent="-457200"/>
            <a:r>
              <a:rPr lang="es-ES" sz="1600" dirty="0" smtClean="0"/>
              <a:t>Pulsa </a:t>
            </a:r>
            <a:r>
              <a:rPr lang="es-ES" sz="1600" u="sng" dirty="0" smtClean="0">
                <a:hlinkClick r:id="rId2"/>
              </a:rPr>
              <a:t>AQUÍ</a:t>
            </a:r>
            <a:r>
              <a:rPr lang="es-ES" sz="1600" dirty="0" smtClean="0"/>
              <a:t> para ver la infografía en grande </a:t>
            </a:r>
            <a:r>
              <a:rPr lang="es-ES" sz="1600" i="1" dirty="0" smtClean="0"/>
              <a:t>(Fuente: </a:t>
            </a:r>
            <a:r>
              <a:rPr lang="es-ES" sz="1600" i="1" dirty="0" err="1" smtClean="0"/>
              <a:t>OSI-INCIBE</a:t>
            </a:r>
            <a:r>
              <a:rPr lang="es-ES" sz="1600" i="1" dirty="0" smtClean="0"/>
              <a:t>).</a:t>
            </a:r>
            <a:endParaRPr lang="es-ES" sz="1600" dirty="0" smtClean="0"/>
          </a:p>
          <a:p>
            <a:endParaRPr lang="es-ES" dirty="0"/>
          </a:p>
        </p:txBody>
      </p:sp>
      <p:pic>
        <p:nvPicPr>
          <p:cNvPr id="7" name="6 Imagen" descr="20170223_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72" y="714356"/>
            <a:ext cx="1214414" cy="5929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¿Cómo limpiar tu dispositivo?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000" dirty="0" smtClean="0"/>
              <a:t>Fase 1: primeros auxilios:</a:t>
            </a:r>
          </a:p>
          <a:p>
            <a:pPr lvl="1"/>
            <a:r>
              <a:rPr lang="es-ES" sz="2000" dirty="0"/>
              <a:t>Antivirus instalado y correctamente </a:t>
            </a:r>
            <a:r>
              <a:rPr lang="es-ES" sz="2000" dirty="0" smtClean="0"/>
              <a:t>actualizado.</a:t>
            </a:r>
          </a:p>
          <a:p>
            <a:pPr lvl="1"/>
            <a:r>
              <a:rPr lang="es-ES" sz="2000" dirty="0"/>
              <a:t>Herramientas </a:t>
            </a:r>
            <a:r>
              <a:rPr lang="es-ES" sz="2000" dirty="0" err="1" smtClean="0"/>
              <a:t>antiespías</a:t>
            </a:r>
            <a:r>
              <a:rPr lang="es-ES" sz="2000" dirty="0" smtClean="0"/>
              <a:t>.</a:t>
            </a:r>
          </a:p>
          <a:p>
            <a:pPr lvl="1"/>
            <a:r>
              <a:rPr lang="es-ES" sz="2000" dirty="0"/>
              <a:t>Eliminar archivos temporales</a:t>
            </a:r>
            <a:r>
              <a:rPr lang="es-ES" sz="2000" dirty="0" smtClean="0"/>
              <a:t>.</a:t>
            </a:r>
          </a:p>
          <a:p>
            <a:pPr lvl="1">
              <a:buNone/>
            </a:pPr>
            <a:endParaRPr lang="es-ES" sz="2000" dirty="0" smtClean="0"/>
          </a:p>
          <a:p>
            <a:r>
              <a:rPr lang="es-ES" sz="3000" dirty="0"/>
              <a:t>Fase 2: </a:t>
            </a:r>
            <a:r>
              <a:rPr lang="es-ES" sz="3000" dirty="0" smtClean="0"/>
              <a:t>soluciones </a:t>
            </a:r>
            <a:r>
              <a:rPr lang="es-ES" sz="3000" dirty="0"/>
              <a:t>avanzadas</a:t>
            </a:r>
            <a:r>
              <a:rPr lang="es-ES" sz="3000" dirty="0" smtClean="0"/>
              <a:t>:</a:t>
            </a:r>
          </a:p>
          <a:p>
            <a:pPr lvl="1"/>
            <a:r>
              <a:rPr lang="es-ES" sz="2000" dirty="0"/>
              <a:t>Restaurar el sistema de tu ordenador. </a:t>
            </a:r>
            <a:endParaRPr lang="es-ES" sz="2000" dirty="0" smtClean="0"/>
          </a:p>
          <a:p>
            <a:pPr lvl="1"/>
            <a:r>
              <a:rPr lang="es-ES" sz="2000" dirty="0"/>
              <a:t>Eliminar manualmente ficheros del ordenador</a:t>
            </a:r>
            <a:r>
              <a:rPr lang="es-ES" sz="2000" dirty="0" smtClean="0"/>
              <a:t>.</a:t>
            </a:r>
          </a:p>
          <a:p>
            <a:pPr lvl="1">
              <a:buNone/>
            </a:pPr>
            <a:endParaRPr lang="es-ES" sz="2000" dirty="0" smtClean="0"/>
          </a:p>
          <a:p>
            <a:r>
              <a:rPr lang="es-ES" sz="3000" dirty="0" smtClean="0"/>
              <a:t>Fase </a:t>
            </a:r>
            <a:r>
              <a:rPr lang="es-ES" sz="3000" dirty="0"/>
              <a:t>3: La solución definitiva</a:t>
            </a:r>
            <a:endParaRPr lang="es-ES" sz="3000" dirty="0" smtClean="0"/>
          </a:p>
          <a:p>
            <a:pPr lvl="1"/>
            <a:r>
              <a:rPr lang="es-ES" sz="2000" dirty="0" smtClean="0"/>
              <a:t>Formateo del equipo. </a:t>
            </a:r>
          </a:p>
          <a:p>
            <a:pPr lvl="1"/>
            <a:r>
              <a:rPr lang="es-ES" sz="2000" dirty="0" smtClean="0"/>
              <a:t>Instalación de un nuevo sistema operativo. </a:t>
            </a:r>
          </a:p>
          <a:p>
            <a:pPr lvl="1">
              <a:buNone/>
            </a:pPr>
            <a:endParaRPr lang="es-ES" sz="2200" dirty="0" smtClean="0"/>
          </a:p>
          <a:p>
            <a:pPr lvl="1">
              <a:buNone/>
            </a:pPr>
            <a:endParaRPr lang="es-E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00232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Medidas de protección</a:t>
            </a:r>
            <a:endParaRPr lang="es-ES" sz="4000" b="1" dirty="0"/>
          </a:p>
        </p:txBody>
      </p:sp>
      <p:pic>
        <p:nvPicPr>
          <p:cNvPr id="6" name="5 Marcador de contenido" descr="infografia-lo-que-no-debes-hacer-v0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9520" y="928670"/>
            <a:ext cx="1518417" cy="5739615"/>
          </a:xfrm>
        </p:spPr>
      </p:pic>
      <p:sp>
        <p:nvSpPr>
          <p:cNvPr id="8" name="7 CuadroTexto"/>
          <p:cNvSpPr txBox="1"/>
          <p:nvPr/>
        </p:nvSpPr>
        <p:spPr>
          <a:xfrm>
            <a:off x="285720" y="1285860"/>
            <a:ext cx="678657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L</a:t>
            </a:r>
            <a:r>
              <a:rPr lang="es-ES" sz="2800" b="1" dirty="0" smtClean="0"/>
              <a:t>o que nunca debes hacer:</a:t>
            </a:r>
          </a:p>
          <a:p>
            <a:endParaRPr lang="es-E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200" dirty="0" smtClean="0"/>
              <a:t>No prescindas de un antivirus.</a:t>
            </a:r>
          </a:p>
          <a:p>
            <a:pPr marL="514350" indent="-514350">
              <a:buFont typeface="+mj-lt"/>
              <a:buAutoNum type="arabicPeriod"/>
            </a:pPr>
            <a:endParaRPr lang="es-E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200" dirty="0" smtClean="0"/>
              <a:t>No dejes de lado las actualizaciones.</a:t>
            </a:r>
          </a:p>
          <a:p>
            <a:pPr marL="514350" indent="-514350">
              <a:buFont typeface="+mj-lt"/>
              <a:buAutoNum type="arabicPeriod"/>
            </a:pPr>
            <a:endParaRPr lang="es-E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200" dirty="0" smtClean="0"/>
              <a:t>No abras ficheros compartidos sin más.</a:t>
            </a:r>
          </a:p>
          <a:p>
            <a:pPr marL="514350" indent="-514350">
              <a:buFont typeface="+mj-lt"/>
              <a:buAutoNum type="arabicPeriod"/>
            </a:pPr>
            <a:endParaRPr lang="es-E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200" dirty="0" smtClean="0"/>
              <a:t>No aceptes condiciones de un servicio sin leerlas.</a:t>
            </a:r>
          </a:p>
          <a:p>
            <a:pPr marL="514350" indent="-514350">
              <a:buFont typeface="+mj-lt"/>
              <a:buAutoNum type="arabicPeriod"/>
            </a:pPr>
            <a:endParaRPr lang="es-E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s-ES" sz="2200" dirty="0" smtClean="0"/>
              <a:t>No descargues software de repositorios no oficiales.</a:t>
            </a:r>
          </a:p>
          <a:p>
            <a:endParaRPr lang="es-ES" sz="3300" dirty="0" smtClean="0"/>
          </a:p>
          <a:p>
            <a:endParaRPr lang="es-ES" sz="3300" dirty="0" smtClean="0"/>
          </a:p>
          <a:p>
            <a:r>
              <a:rPr lang="es-ES" sz="1600" dirty="0" smtClean="0"/>
              <a:t>Pulsa </a:t>
            </a:r>
            <a:r>
              <a:rPr lang="es-ES" sz="1600" u="sng" dirty="0" smtClean="0">
                <a:hlinkClick r:id="rId3"/>
              </a:rPr>
              <a:t>AQUÍ</a:t>
            </a:r>
            <a:r>
              <a:rPr lang="es-ES" sz="1600" dirty="0" smtClean="0">
                <a:hlinkClick r:id="rId3"/>
              </a:rPr>
              <a:t> </a:t>
            </a:r>
            <a:r>
              <a:rPr lang="es-ES" sz="1600" dirty="0" smtClean="0"/>
              <a:t>para ver la infografía en grande </a:t>
            </a:r>
            <a:r>
              <a:rPr lang="es-ES" sz="1600" i="1" dirty="0" smtClean="0"/>
              <a:t>(Fuente: </a:t>
            </a:r>
            <a:r>
              <a:rPr lang="es-ES" sz="1600" i="1" dirty="0" err="1" smtClean="0"/>
              <a:t>OSI-INCIBE</a:t>
            </a:r>
            <a:r>
              <a:rPr lang="es-ES" sz="1600" i="1" dirty="0" smtClean="0"/>
              <a:t>)</a:t>
            </a:r>
            <a:r>
              <a:rPr lang="es-ES" sz="1600" i="1" dirty="0"/>
              <a:t>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Actualizaciones de seguridad</a:t>
            </a:r>
            <a:endParaRPr lang="es-ES" sz="4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14282" y="1214422"/>
            <a:ext cx="8572560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3300" b="1" dirty="0" smtClean="0"/>
          </a:p>
          <a:p>
            <a:pPr>
              <a:buFont typeface="Arial" pitchFamily="34" charset="0"/>
              <a:buChar char="•"/>
            </a:pPr>
            <a:r>
              <a:rPr lang="es-ES" sz="2200" dirty="0" smtClean="0"/>
              <a:t>Actualizaciones </a:t>
            </a:r>
            <a:r>
              <a:rPr lang="es-ES" sz="2200" dirty="0"/>
              <a:t>de dispositivos móviles</a:t>
            </a:r>
            <a:r>
              <a:rPr lang="es-ES" sz="2200" dirty="0" smtClean="0"/>
              <a:t>.</a:t>
            </a:r>
          </a:p>
          <a:p>
            <a:endParaRPr lang="es-ES" sz="2200" dirty="0" smtClean="0"/>
          </a:p>
          <a:p>
            <a:pPr>
              <a:buFont typeface="Arial" pitchFamily="34" charset="0"/>
              <a:buChar char="•"/>
            </a:pPr>
            <a:r>
              <a:rPr lang="es-ES" sz="2200" dirty="0"/>
              <a:t>Actualizaciones de </a:t>
            </a:r>
            <a:r>
              <a:rPr lang="es-ES" sz="2200" dirty="0" smtClean="0"/>
              <a:t>aplicaciones.</a:t>
            </a:r>
          </a:p>
          <a:p>
            <a:endParaRPr lang="es-ES" sz="2200" dirty="0" smtClean="0"/>
          </a:p>
          <a:p>
            <a:pPr>
              <a:buFont typeface="Arial" pitchFamily="34" charset="0"/>
              <a:buChar char="•"/>
            </a:pPr>
            <a:r>
              <a:rPr lang="es-ES" sz="2200" dirty="0"/>
              <a:t>Actualizaciones de sistemas operativos </a:t>
            </a:r>
            <a:r>
              <a:rPr lang="es-ES" sz="2200" dirty="0" smtClean="0"/>
              <a:t>Windows.</a:t>
            </a:r>
          </a:p>
          <a:p>
            <a:endParaRPr lang="es-ES" sz="2200" dirty="0" smtClean="0"/>
          </a:p>
          <a:p>
            <a:pPr>
              <a:buFont typeface="Arial" pitchFamily="34" charset="0"/>
              <a:buChar char="•"/>
            </a:pPr>
            <a:r>
              <a:rPr lang="es-ES" sz="2200" dirty="0"/>
              <a:t>Actualización de </a:t>
            </a:r>
            <a:r>
              <a:rPr lang="es-ES" sz="2200" dirty="0" smtClean="0"/>
              <a:t>navegadores.</a:t>
            </a:r>
          </a:p>
          <a:p>
            <a:pPr>
              <a:buFont typeface="Arial" pitchFamily="34" charset="0"/>
              <a:buChar char="•"/>
            </a:pPr>
            <a:endParaRPr lang="es-ES" sz="2200" dirty="0" smtClean="0"/>
          </a:p>
          <a:p>
            <a:pPr algn="ctr"/>
            <a:r>
              <a:rPr lang="es-ES" sz="5000" b="1" u="sng" dirty="0" smtClean="0">
                <a:hlinkClick r:id="rId2"/>
              </a:rPr>
              <a:t>VÍDEO</a:t>
            </a:r>
            <a:endParaRPr lang="es-ES" sz="50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" sz="4000" b="1" dirty="0" smtClean="0"/>
              <a:t>Descarga segura de aplicaciones</a:t>
            </a:r>
            <a:endParaRPr lang="es-ES" sz="4000" b="1" dirty="0"/>
          </a:p>
        </p:txBody>
      </p:sp>
      <p:pic>
        <p:nvPicPr>
          <p:cNvPr id="7" name="6 Marcador de contenido" descr="Imagen(28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29586" y="357166"/>
            <a:ext cx="1009247" cy="6286520"/>
          </a:xfrm>
        </p:spPr>
      </p:pic>
      <p:sp>
        <p:nvSpPr>
          <p:cNvPr id="8" name="7 CuadroTexto"/>
          <p:cNvSpPr txBox="1"/>
          <p:nvPr/>
        </p:nvSpPr>
        <p:spPr>
          <a:xfrm>
            <a:off x="142844" y="1643050"/>
            <a:ext cx="821537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Recomendaciones para la descarga de aplicaciones:</a:t>
            </a:r>
          </a:p>
          <a:p>
            <a:endParaRPr lang="es-ES" sz="2000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Descargar aplicaciones de las tiendas oficiales (Google Play/Apple </a:t>
            </a:r>
            <a:r>
              <a:rPr lang="es-ES" dirty="0" err="1" smtClean="0"/>
              <a:t>Store</a:t>
            </a:r>
            <a:r>
              <a:rPr lang="es-ES" dirty="0" smtClean="0"/>
              <a:t>). 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Evitar usar clientes no oficiales de aplicaciones para evitar riesgos. 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Observar la procedencia de la aplicación. 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Comprobar el número de descargas, puntuación (rating) y comentarios. 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Investigar otras fuentes de información independientes a tiendas oficiales.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Revisión de permisos en aplicaciones. </a:t>
            </a:r>
            <a:r>
              <a:rPr lang="es-ES" sz="2000" dirty="0"/>
              <a:t> </a:t>
            </a:r>
          </a:p>
          <a:p>
            <a:endParaRPr lang="es-ES" sz="3300" dirty="0" smtClean="0"/>
          </a:p>
          <a:p>
            <a:r>
              <a:rPr lang="es-ES" sz="1600" dirty="0" smtClean="0"/>
              <a:t>Pulsa </a:t>
            </a:r>
            <a:r>
              <a:rPr lang="es-ES" sz="1600" u="sng" dirty="0" smtClean="0">
                <a:hlinkClick r:id="rId3"/>
              </a:rPr>
              <a:t>AQUÍ</a:t>
            </a:r>
            <a:r>
              <a:rPr lang="es-ES" sz="1600" u="sng" dirty="0" smtClean="0">
                <a:hlinkClick r:id="rId4"/>
              </a:rPr>
              <a:t> </a:t>
            </a:r>
            <a:r>
              <a:rPr lang="es-ES" sz="1600" dirty="0" smtClean="0"/>
              <a:t>para ver la infografía en grande </a:t>
            </a:r>
            <a:r>
              <a:rPr lang="es-ES" sz="1600" i="1" dirty="0" smtClean="0"/>
              <a:t>(Fuente: </a:t>
            </a:r>
            <a:r>
              <a:rPr lang="es-ES" sz="1600" i="1" dirty="0" err="1" smtClean="0"/>
              <a:t>OSI-INCIBE</a:t>
            </a:r>
            <a:r>
              <a:rPr lang="es-ES" sz="1600" i="1" dirty="0" smtClean="0"/>
              <a:t>)</a:t>
            </a:r>
            <a:r>
              <a:rPr lang="es-ES" sz="1600" i="1" dirty="0"/>
              <a:t>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85918" y="214290"/>
            <a:ext cx="8229600" cy="1143000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Protección de acceso físico</a:t>
            </a:r>
            <a:endParaRPr lang="es-ES" sz="40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85720" y="1714488"/>
            <a:ext cx="8572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500" b="1" dirty="0" smtClean="0"/>
              <a:t> CONTRASEÑA</a:t>
            </a:r>
            <a:r>
              <a:rPr lang="es-ES" sz="25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2500" dirty="0" smtClean="0"/>
          </a:p>
          <a:p>
            <a:pPr>
              <a:buFont typeface="Arial" pitchFamily="34" charset="0"/>
              <a:buChar char="•"/>
            </a:pPr>
            <a:r>
              <a:rPr lang="es-ES" sz="2500" b="1" dirty="0" smtClean="0"/>
              <a:t> Pin</a:t>
            </a:r>
            <a:r>
              <a:rPr lang="es-ES" sz="25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ES" sz="2500" b="1" dirty="0" smtClean="0"/>
          </a:p>
          <a:p>
            <a:pPr>
              <a:buFont typeface="Arial" pitchFamily="34" charset="0"/>
              <a:buChar char="•"/>
            </a:pPr>
            <a:r>
              <a:rPr lang="es-ES" sz="2500" b="1" dirty="0" smtClean="0"/>
              <a:t> Bloqueo de pantalla:</a:t>
            </a:r>
          </a:p>
          <a:p>
            <a:pPr lvl="1">
              <a:buFont typeface="Arial" pitchFamily="34" charset="0"/>
              <a:buChar char="•"/>
            </a:pPr>
            <a:r>
              <a:rPr lang="es-ES" sz="2500" dirty="0" smtClean="0"/>
              <a:t> Patrón de desbloqueo.</a:t>
            </a:r>
          </a:p>
          <a:p>
            <a:pPr lvl="1">
              <a:buFont typeface="Arial" pitchFamily="34" charset="0"/>
              <a:buChar char="•"/>
            </a:pPr>
            <a:r>
              <a:rPr lang="es-ES" sz="2500" dirty="0" smtClean="0"/>
              <a:t> Pin</a:t>
            </a:r>
          </a:p>
          <a:p>
            <a:pPr lvl="1">
              <a:buFont typeface="Arial" pitchFamily="34" charset="0"/>
              <a:buChar char="•"/>
            </a:pPr>
            <a:r>
              <a:rPr lang="es-ES" sz="2500" dirty="0" smtClean="0"/>
              <a:t> Contraseña).</a:t>
            </a:r>
          </a:p>
          <a:p>
            <a:pPr>
              <a:buFont typeface="Arial" pitchFamily="34" charset="0"/>
              <a:buChar char="•"/>
            </a:pPr>
            <a:endParaRPr lang="es-ES" sz="2500" b="1" dirty="0" smtClean="0"/>
          </a:p>
          <a:p>
            <a:pPr>
              <a:buFont typeface="Arial" pitchFamily="34" charset="0"/>
              <a:buChar char="•"/>
            </a:pPr>
            <a:r>
              <a:rPr lang="es-ES" sz="2500" b="1" dirty="0" smtClean="0"/>
              <a:t> Biométricos:</a:t>
            </a:r>
          </a:p>
          <a:p>
            <a:pPr lvl="1">
              <a:buFont typeface="Arial" pitchFamily="34" charset="0"/>
              <a:buChar char="•"/>
            </a:pPr>
            <a:r>
              <a:rPr lang="es-ES" sz="2500" dirty="0" smtClean="0"/>
              <a:t> Huella dactilar </a:t>
            </a:r>
          </a:p>
          <a:p>
            <a:pPr lvl="1">
              <a:buFont typeface="Arial" pitchFamily="34" charset="0"/>
              <a:buChar char="•"/>
            </a:pPr>
            <a:r>
              <a:rPr lang="es-ES" sz="2500" dirty="0" smtClean="0"/>
              <a:t> Reconocimiento facial.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214290"/>
            <a:ext cx="8229600" cy="857248"/>
          </a:xfrm>
        </p:spPr>
        <p:txBody>
          <a:bodyPr>
            <a:normAutofit/>
          </a:bodyPr>
          <a:lstStyle/>
          <a:p>
            <a:r>
              <a:rPr lang="es-ES" sz="4000" b="1" dirty="0" smtClean="0"/>
              <a:t>Importancia de las contraseñas</a:t>
            </a:r>
            <a:endParaRPr lang="es-ES" sz="4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396335"/>
            <a:ext cx="5659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Fuente: “Privacidad y seguridad en Internet”. Agencia Española de Protección de Datos, </a:t>
            </a:r>
          </a:p>
          <a:p>
            <a:r>
              <a:rPr lang="es-ES" sz="1200" dirty="0" smtClean="0"/>
              <a:t>Instituto Nacional de </a:t>
            </a:r>
            <a:r>
              <a:rPr lang="es-ES" sz="1200" dirty="0" err="1" smtClean="0"/>
              <a:t>Ciberseguridad</a:t>
            </a:r>
            <a:r>
              <a:rPr lang="es-ES" sz="1200" dirty="0" smtClean="0"/>
              <a:t> y Oficina de Seguridad del Internauta</a:t>
            </a:r>
            <a:endParaRPr lang="es-ES" sz="12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286512" y="6396335"/>
            <a:ext cx="2288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smtClean="0"/>
              <a:t>Accede al documento completo </a:t>
            </a:r>
          </a:p>
          <a:p>
            <a:r>
              <a:rPr lang="es-ES" sz="1200" dirty="0" smtClean="0"/>
              <a:t>pinchando </a:t>
            </a:r>
            <a:r>
              <a:rPr lang="es-ES" sz="1200" u="sng" dirty="0" smtClean="0">
                <a:hlinkClick r:id="rId2"/>
              </a:rPr>
              <a:t>AQUÍ</a:t>
            </a:r>
            <a:endParaRPr lang="es-ES" sz="1200" dirty="0"/>
          </a:p>
        </p:txBody>
      </p:sp>
      <p:pic>
        <p:nvPicPr>
          <p:cNvPr id="11" name="10 Marcador de contenido" descr="Sin título56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2910" y="1000109"/>
            <a:ext cx="7929586" cy="5357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5984" y="0"/>
            <a:ext cx="8229600" cy="1143000"/>
          </a:xfrm>
        </p:spPr>
        <p:txBody>
          <a:bodyPr/>
          <a:lstStyle/>
          <a:p>
            <a:r>
              <a:rPr lang="es-ES" sz="4000" b="1" dirty="0" smtClean="0"/>
              <a:t>La contraseña perfecta</a:t>
            </a:r>
            <a:endParaRPr lang="es-ES" sz="40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357158" y="1357298"/>
            <a:ext cx="8501122" cy="515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b="1" dirty="0" smtClean="0"/>
              <a:t>Debemos asegurarnos que tenga:</a:t>
            </a:r>
          </a:p>
          <a:p>
            <a:r>
              <a:rPr lang="es-ES" dirty="0" smtClean="0"/>
              <a:t>Una longitud mínima de ocho caracteres, que combine mayúsculas, minúsculas, números y símbolos.</a:t>
            </a:r>
          </a:p>
          <a:p>
            <a:endParaRPr lang="es-ES" dirty="0" smtClean="0"/>
          </a:p>
          <a:p>
            <a:r>
              <a:rPr lang="es-ES" sz="2200" b="1" dirty="0" smtClean="0"/>
              <a:t>No debemos utilizar como claves: </a:t>
            </a:r>
          </a:p>
          <a:p>
            <a:r>
              <a:rPr lang="es-ES" dirty="0" smtClean="0"/>
              <a:t>Palabras sencillas en cualquier idioma, nombres propios, lugares, combinaciones excesivamente cortas, fechas de nacimiento, etc.</a:t>
            </a:r>
          </a:p>
          <a:p>
            <a:endParaRPr lang="es-ES" dirty="0" smtClean="0"/>
          </a:p>
          <a:p>
            <a:r>
              <a:rPr lang="es-ES" sz="2200" b="1" dirty="0" smtClean="0"/>
              <a:t>No debemos usar concatenación de varios elementos:</a:t>
            </a:r>
            <a:r>
              <a:rPr lang="es-ES" dirty="0" smtClean="0"/>
              <a:t> </a:t>
            </a:r>
          </a:p>
          <a:p>
            <a:r>
              <a:rPr lang="es-ES" dirty="0" smtClean="0"/>
              <a:t>Por ejemplo: “Paco1987” (nombre + fecha de nacimiento).</a:t>
            </a:r>
          </a:p>
          <a:p>
            <a:endParaRPr lang="es-ES" dirty="0"/>
          </a:p>
          <a:p>
            <a:r>
              <a:rPr lang="es-ES" sz="2200" b="1" dirty="0" smtClean="0"/>
              <a:t>TRUCOS: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dirty="0"/>
              <a:t>Cambiar las vocales por </a:t>
            </a:r>
            <a:r>
              <a:rPr lang="es-ES" dirty="0" smtClean="0"/>
              <a:t>números.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Utilizar </a:t>
            </a:r>
            <a:r>
              <a:rPr lang="es-ES" dirty="0"/>
              <a:t>reglas </a:t>
            </a:r>
            <a:r>
              <a:rPr lang="es-ES" dirty="0" smtClean="0"/>
              <a:t>mnemotécnicas.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Claves </a:t>
            </a:r>
            <a:r>
              <a:rPr lang="es-ES" dirty="0"/>
              <a:t>basadas en un mismo patrón, </a:t>
            </a:r>
            <a:r>
              <a:rPr lang="es-ES" dirty="0" smtClean="0"/>
              <a:t>introduciendo</a:t>
            </a:r>
            <a:r>
              <a:rPr lang="es-ES" dirty="0"/>
              <a:t> variaciones para cada </a:t>
            </a:r>
            <a:r>
              <a:rPr lang="es-ES" dirty="0" smtClean="0"/>
              <a:t>servicio.</a:t>
            </a:r>
          </a:p>
          <a:p>
            <a:endParaRPr lang="es-ES" b="1" dirty="0" smtClean="0"/>
          </a:p>
          <a:p>
            <a:pPr algn="ctr"/>
            <a:r>
              <a:rPr lang="es-ES" sz="2500" b="1" u="sng" dirty="0" smtClean="0">
                <a:hlinkClick r:id="rId2"/>
              </a:rPr>
              <a:t>VÍDEO: Comprobar fortaleza de las contraseñas.</a:t>
            </a:r>
            <a:endParaRPr lang="es-ES" sz="25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</TotalTime>
  <Words>528</Words>
  <Application>Microsoft Office PowerPoint</Application>
  <PresentationFormat>Presentación en pantalla (4:3)</PresentationFormat>
  <Paragraphs>128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Flujo</vt:lpstr>
      <vt:lpstr> Seguridad y uso responsable de Internet</vt:lpstr>
      <vt:lpstr>¿Estoy infectado por un malware?</vt:lpstr>
      <vt:lpstr>¿Cómo limpiar tu dispositivo?</vt:lpstr>
      <vt:lpstr>Medidas de protección</vt:lpstr>
      <vt:lpstr>Actualizaciones de seguridad</vt:lpstr>
      <vt:lpstr>Descarga segura de aplicaciones</vt:lpstr>
      <vt:lpstr>Protección de acceso físico</vt:lpstr>
      <vt:lpstr>Importancia de las contraseñas</vt:lpstr>
      <vt:lpstr>La contraseña perfecta</vt:lpstr>
      <vt:lpstr>Protección de datos personales</vt:lpstr>
      <vt:lpstr>¿Quién puede ver lo que publico?</vt:lpstr>
      <vt:lpstr>Robo o pérdida del móvil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Pautas de seguridad y  uso responsable de Internet</dc:title>
  <dc:creator>Alejandro Alonso de Santocildes</dc:creator>
  <cp:lastModifiedBy>Alejandro Alonso de Santocildes</cp:lastModifiedBy>
  <cp:revision>19</cp:revision>
  <dcterms:created xsi:type="dcterms:W3CDTF">2020-05-21T07:51:17Z</dcterms:created>
  <dcterms:modified xsi:type="dcterms:W3CDTF">2020-05-21T10:43:14Z</dcterms:modified>
</cp:coreProperties>
</file>