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rels" ContentType="application/vnd.openxmlformats-package.relationships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clrMru>
    <a:srgbClr val="88A744"/>
    <a:srgbClr val="3C43B5"/>
    <a:srgbClr val="0C19B5"/>
    <a:srgbClr val="AB3E73"/>
    <a:srgbClr val="70E416"/>
    <a:srgbClr val="5E47E4"/>
    <a:srgbClr val="1FA5E4"/>
    <a:srgbClr val="ADE444"/>
    <a:srgbClr val="C9E497"/>
    <a:srgbClr val="A9E438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40" autoAdjust="0"/>
    <p:restoredTop sz="94604" autoAdjust="0"/>
  </p:normalViewPr>
  <p:slideViewPr>
    <p:cSldViewPr snapToObjects="1">
      <p:cViewPr>
        <p:scale>
          <a:sx n="82" d="100"/>
          <a:sy n="82" d="100"/>
        </p:scale>
        <p:origin x="-2456" y="-1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ACE21-ED05-6F42-A183-D57FB8E9AA27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EC60F-B171-C147-BFF9-CC66DA432637}" type="slidenum">
              <a:rPr lang="es-ES_tradnl" smtClean="0"/>
              <a:pPr/>
              <a:t>‹Nr.›</a:t>
            </a:fld>
            <a:endParaRPr lang="es-ES_tradnl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3333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EC60F-B171-C147-BFF9-CC66DA432637}" type="slidenum">
              <a:rPr lang="es-ES_tradnl" smtClean="0"/>
              <a:pPr/>
              <a:t>1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3C43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75105-69B5-CB48-9602-AA380E30E1AB}" type="datetimeFigureOut">
              <a:rPr lang="es-ES_tradnl" smtClean="0"/>
              <a:pPr/>
              <a:t>13/4/20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FE9E4-4859-8248-A66B-1D9202DE9320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audio" Target="file://localhost/01Marie/AlbertoMarie/Musique/08%20I%20Think%20About%20You.mp3" TargetMode="Externa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543800" cy="1523999"/>
          </a:xfrm>
        </p:spPr>
        <p:txBody>
          <a:bodyPr/>
          <a:lstStyle/>
          <a:p>
            <a:r>
              <a:rPr lang="es-ES_tradnl" dirty="0" smtClean="0">
                <a:solidFill>
                  <a:srgbClr val="FF6600"/>
                </a:solidFill>
                <a:latin typeface="AG Old Face Bold"/>
                <a:cs typeface="AG Old Face Bold"/>
              </a:rPr>
              <a:t/>
            </a:r>
            <a:br>
              <a:rPr lang="es-ES_tradnl" dirty="0" smtClean="0">
                <a:solidFill>
                  <a:srgbClr val="FF6600"/>
                </a:solidFill>
                <a:latin typeface="AG Old Face Bold"/>
                <a:cs typeface="AG Old Face Bold"/>
              </a:rPr>
            </a:br>
            <a:r>
              <a:rPr lang="es-ES_tradnl" dirty="0" smtClean="0">
                <a:solidFill>
                  <a:srgbClr val="FF6600"/>
                </a:solidFill>
                <a:effectLst>
                  <a:reflection blurRad="6350" stA="55000" endA="300" endPos="45500" dir="5400000" sy="-100000" algn="bl" rotWithShape="0"/>
                </a:effectLst>
                <a:latin typeface="AG Old Face Bold"/>
                <a:cs typeface="AG Old Face Bold"/>
              </a:rPr>
              <a:t>Cultivar el optimismo…</a:t>
            </a:r>
            <a:endParaRPr lang="es-ES_tradnl" dirty="0">
              <a:solidFill>
                <a:srgbClr val="FF6600"/>
              </a:solidFill>
              <a:effectLst>
                <a:reflection blurRad="6350" stA="55000" endA="300" endPos="45500" dir="5400000" sy="-100000" algn="bl" rotWithShape="0"/>
              </a:effectLst>
              <a:latin typeface="AG Old Face Bold"/>
              <a:cs typeface="AG Old Face Bold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5791200" cy="1600200"/>
          </a:xfrm>
        </p:spPr>
        <p:txBody>
          <a:bodyPr/>
          <a:lstStyle/>
          <a:p>
            <a:endParaRPr lang="es-ES_tradnl" dirty="0" smtClean="0"/>
          </a:p>
          <a:p>
            <a:r>
              <a:rPr lang="es-ES_tradnl" dirty="0" smtClean="0">
                <a:effectLst>
                  <a:outerShdw blurRad="50800" dist="38100" dir="540000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G Old Face Bold"/>
                <a:cs typeface="AG Old Face Bold"/>
              </a:rPr>
              <a:t>Un caso práctico</a:t>
            </a:r>
          </a:p>
          <a:p>
            <a:endParaRPr lang="es-ES_tradnl" dirty="0" smtClean="0">
              <a:latin typeface="AG Old Face Bold"/>
              <a:cs typeface="AG Old Face Bold"/>
            </a:endParaRPr>
          </a:p>
          <a:p>
            <a:endParaRPr lang="es-ES_tradnl" dirty="0">
              <a:latin typeface="AG Old Face Bold"/>
              <a:cs typeface="AG Old Face Bold"/>
            </a:endParaRPr>
          </a:p>
          <a:p>
            <a:endParaRPr lang="es-ES_tradnl" dirty="0">
              <a:latin typeface="AG Old Face Bold"/>
              <a:cs typeface="AG Old Face Bold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6869" y="4876800"/>
            <a:ext cx="945462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rgbClr val="FF6600"/>
                </a:solidFill>
                <a:effectLst>
                  <a:reflection blurRad="6350" stA="55000" endA="300" endPos="45500" dir="5400000" sy="-100000" algn="bl" rotWithShape="0"/>
                </a:effectLst>
                <a:latin typeface="AG Old Face Bold"/>
                <a:cs typeface="AG Old Face Bold"/>
              </a:rPr>
              <a:t>Mira esta situación.</a:t>
            </a:r>
            <a:endParaRPr lang="es-ES_tradnl" dirty="0">
              <a:solidFill>
                <a:srgbClr val="FF6600"/>
              </a:solidFill>
              <a:effectLst>
                <a:reflection blurRad="6350" stA="55000" endA="300" endPos="45500" dir="5400000" sy="-100000" algn="bl" rotWithShape="0"/>
              </a:effectLst>
              <a:latin typeface="AG Old Face Bold"/>
              <a:cs typeface="AG Old Face Bold"/>
            </a:endParaRPr>
          </a:p>
        </p:txBody>
      </p:sp>
      <p:pic>
        <p:nvPicPr>
          <p:cNvPr id="9" name="Marcador de contenido 8" descr="Chic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0150" y="1242219"/>
            <a:ext cx="6743985" cy="4525963"/>
          </a:xfrm>
        </p:spPr>
      </p:pic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2555776" y="1417638"/>
            <a:ext cx="4061048" cy="2276846"/>
          </a:xfrm>
          <a:prstGeom prst="cloudCallout">
            <a:avLst>
              <a:gd name="adj1" fmla="val 4335"/>
              <a:gd name="adj2" fmla="val 111700"/>
            </a:avLst>
          </a:prstGeom>
          <a:gradFill rotWithShape="0">
            <a:gsLst>
              <a:gs pos="0">
                <a:srgbClr val="9BC1FF"/>
              </a:gs>
              <a:gs pos="100000">
                <a:srgbClr val="3F80CD"/>
              </a:gs>
            </a:gsLst>
            <a:lin ang="5400000" scaled="1"/>
          </a:gradFill>
          <a:ln w="19050">
            <a:solidFill>
              <a:srgbClr val="4A7EBB"/>
            </a:solidFill>
            <a:round/>
            <a:headEnd/>
            <a:tailEnd/>
          </a:ln>
          <a:effectLst>
            <a:outerShdw blurRad="38100" dist="25400" dir="5400000" algn="ctr" rotWithShape="0">
              <a:srgbClr val="000000">
                <a:alpha val="35001"/>
              </a:srgbClr>
            </a:outerShdw>
          </a:effec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charset="0"/>
              </a:rPr>
              <a:t> Suelo quedar</a:t>
            </a:r>
            <a:r>
              <a:rPr kumimoji="0" lang="es-ES_tradnl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charset="0"/>
              </a:rPr>
              <a:t> 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charset="0"/>
              </a:rPr>
              <a:t>todos </a:t>
            </a:r>
            <a:r>
              <a:rPr kumimoji="0" lang="es-ES_trad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charset="0"/>
              </a:rPr>
              <a:t>los fines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charset="0"/>
              </a:rPr>
              <a:t> de </a:t>
            </a:r>
            <a:r>
              <a:rPr kumimoji="0" lang="es-ES_trad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charset="0"/>
              </a:rPr>
              <a:t>semana con mis amigos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charset="0"/>
              </a:rPr>
              <a:t>/amigas</a:t>
            </a:r>
            <a:r>
              <a:rPr kumimoji="0" lang="es-ES_trad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charset="0"/>
              </a:rPr>
              <a:t>, pero el fin de semana pasado, no me llamaron.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3505201"/>
            <a:ext cx="1515481" cy="2262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solidFill>
                  <a:srgbClr val="FF66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Ahora te toca a ti pensar.</a:t>
            </a:r>
            <a:endParaRPr lang="es-ES_tradnl" b="1" dirty="0">
              <a:solidFill>
                <a:srgbClr val="FF66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>
              <a:buNone/>
            </a:pPr>
            <a:r>
              <a:rPr lang="es-ES_tradnl" b="1" dirty="0" smtClean="0">
                <a:solidFill>
                  <a:schemeClr val="bg1">
                    <a:lumMod val="65000"/>
                  </a:schemeClr>
                </a:solidFill>
                <a:effectLst>
                  <a:outerShdw blurRad="50800" dist="38100" dir="540000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Se acerca el próximo fin de semana.</a:t>
            </a:r>
          </a:p>
          <a:p>
            <a:pPr>
              <a:buNone/>
            </a:pPr>
            <a:endParaRPr lang="es-ES_tradnl" b="1" dirty="0" smtClean="0"/>
          </a:p>
          <a:p>
            <a:pPr>
              <a:buNone/>
            </a:pPr>
            <a:endParaRPr lang="es-ES_tradnl" b="1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62200"/>
            <a:ext cx="2514600" cy="347447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3245874"/>
            <a:ext cx="3473120" cy="2469126"/>
          </a:xfrm>
          <a:prstGeom prst="rect">
            <a:avLst/>
          </a:prstGeom>
        </p:spPr>
      </p:pic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2590800" y="2362200"/>
            <a:ext cx="1693168" cy="1278961"/>
          </a:xfrm>
          <a:prstGeom prst="cloudCallout">
            <a:avLst>
              <a:gd name="adj1" fmla="val -43750"/>
              <a:gd name="adj2" fmla="val 70000"/>
            </a:avLst>
          </a:prstGeom>
          <a:gradFill rotWithShape="0">
            <a:gsLst>
              <a:gs pos="0">
                <a:srgbClr val="9BC1FF"/>
              </a:gs>
              <a:gs pos="100000">
                <a:srgbClr val="3F80CD"/>
              </a:gs>
            </a:gsLst>
            <a:lin ang="5400000" scaled="1"/>
          </a:gradFill>
          <a:ln w="19050">
            <a:solidFill>
              <a:srgbClr val="4A7EBB"/>
            </a:solidFill>
            <a:round/>
            <a:headEnd/>
            <a:tailEnd/>
          </a:ln>
          <a:effectLst>
            <a:outerShdw blurRad="38100" dist="25400" dir="5400000" algn="ctr" rotWithShape="0">
              <a:srgbClr val="000000">
                <a:alpha val="35001"/>
              </a:srgbClr>
            </a:outerShdw>
          </a:effec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_tradn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Times New Roman" charset="0"/>
              </a:rPr>
              <a:t>¿Qué va a pasar?</a:t>
            </a: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004048" y="2251082"/>
            <a:ext cx="2880320" cy="994792"/>
          </a:xfrm>
          <a:prstGeom prst="cloudCallout">
            <a:avLst>
              <a:gd name="adj1" fmla="val 11240"/>
              <a:gd name="adj2" fmla="val 100772"/>
            </a:avLst>
          </a:prstGeom>
          <a:gradFill rotWithShape="0">
            <a:gsLst>
              <a:gs pos="0">
                <a:srgbClr val="9BC1FF"/>
              </a:gs>
              <a:gs pos="100000">
                <a:srgbClr val="3F80CD"/>
              </a:gs>
            </a:gsLst>
            <a:lin ang="5400000" scaled="1"/>
          </a:gradFill>
          <a:ln w="19050">
            <a:solidFill>
              <a:srgbClr val="4A7EBB"/>
            </a:solidFill>
            <a:round/>
            <a:headEnd/>
            <a:tailEnd/>
          </a:ln>
          <a:effectLst>
            <a:outerShdw blurRad="38100" dist="25400" dir="5400000" algn="ctr" rotWithShape="0">
              <a:srgbClr val="000000">
                <a:alpha val="35001"/>
              </a:srgbClr>
            </a:outerShdw>
          </a:effec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Times New Roman" charset="0"/>
              </a:rPr>
              <a:t>¿Será</a:t>
            </a:r>
            <a:r>
              <a:rPr lang="es-ES_tradnl" sz="2000" dirty="0" smtClean="0">
                <a:latin typeface="Cambria" charset="0"/>
                <a:ea typeface="Times New Roman" charset="0"/>
              </a:rPr>
              <a:t> </a:t>
            </a: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charset="0"/>
                <a:ea typeface="Times New Roman" charset="0"/>
              </a:rPr>
              <a:t>positivo o negativo?</a:t>
            </a:r>
            <a:endParaRPr kumimoji="0" lang="es-ES_trad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charset="0"/>
              <a:ea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83923" y="304801"/>
            <a:ext cx="4114800" cy="1447799"/>
          </a:xfrm>
        </p:spPr>
        <p:txBody>
          <a:bodyPr anchor="t">
            <a:normAutofit fontScale="25000" lnSpcReduction="20000"/>
          </a:bodyPr>
          <a:lstStyle/>
          <a:p>
            <a:pPr algn="ctr">
              <a:buNone/>
            </a:pPr>
            <a:endParaRPr lang="es-ES_tradnl" b="1" dirty="0" smtClean="0"/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endParaRPr lang="es-ES_tradnl" sz="11200" b="1" dirty="0" smtClean="0">
              <a:solidFill>
                <a:srgbClr val="FF6600"/>
              </a:solidFill>
              <a:latin typeface="AG Old Face Bold"/>
              <a:cs typeface="AG Old Face Bold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ES_tradnl" sz="12800" b="1" dirty="0" smtClean="0">
                <a:solidFill>
                  <a:srgbClr val="FF6600"/>
                </a:solidFill>
                <a:latin typeface="AG Old Face Bold"/>
                <a:cs typeface="AG Old Face Bold"/>
              </a:rPr>
              <a:t>Puestas en com</a:t>
            </a:r>
            <a:r>
              <a:rPr lang="es-ES_tradnl" sz="12800" b="1" dirty="0" smtClean="0">
                <a:solidFill>
                  <a:srgbClr val="FF6600"/>
                </a:solidFill>
                <a:latin typeface="AG Old Face Bold"/>
                <a:cs typeface="AG Old Face Bold"/>
              </a:rPr>
              <a:t>ún</a:t>
            </a:r>
          </a:p>
          <a:p>
            <a:pPr algn="ctr">
              <a:buNone/>
            </a:pPr>
            <a:endParaRPr lang="es-ES_tradnl" dirty="0" smtClean="0"/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ES_tradnl" b="1" dirty="0" smtClean="0"/>
              <a:t>  </a:t>
            </a:r>
            <a:r>
              <a:rPr lang="es-ES_tradnl" b="1" dirty="0" smtClean="0"/>
              <a:t>		</a:t>
            </a:r>
            <a:r>
              <a:rPr lang="es-ES_tradnl" b="1" dirty="0" smtClean="0"/>
              <a:t>				 </a:t>
            </a:r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b="1" dirty="0" smtClean="0"/>
              <a:t>        				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152400"/>
            <a:ext cx="2254250" cy="215278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1" y="152400"/>
            <a:ext cx="2331522" cy="2152787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457200" y="2492896"/>
            <a:ext cx="8289925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s-ES_tradnl" sz="2400" b="1" dirty="0" smtClean="0">
                <a:solidFill>
                  <a:srgbClr val="A6A6A6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1. ¿Qu</a:t>
            </a:r>
            <a:r>
              <a:rPr lang="es-ES_tradnl" sz="2400" b="1" dirty="0" smtClean="0">
                <a:solidFill>
                  <a:srgbClr val="A6A6A6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é cosas positivas y qué cosas negativas pueden pasar?</a:t>
            </a:r>
            <a:endParaRPr lang="es-ES_tradnl" sz="2400" b="1" dirty="0" smtClean="0">
              <a:solidFill>
                <a:srgbClr val="A6A6A6"/>
              </a:solidFill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</a:endParaRPr>
          </a:p>
          <a:p>
            <a:pPr marL="457200" indent="-457200"/>
            <a:r>
              <a:rPr lang="es-ES_tradnl" sz="2400" b="1" dirty="0" smtClean="0">
                <a:solidFill>
                  <a:srgbClr val="A6A6A6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es-ES_tradnl" sz="2400" b="1" dirty="0" smtClean="0">
                <a:solidFill>
                  <a:srgbClr val="A6A6A6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2. Imagínate el fin de semana de forma positiva...</a:t>
            </a:r>
          </a:p>
          <a:p>
            <a:pPr>
              <a:spcAft>
                <a:spcPts val="600"/>
              </a:spcAft>
              <a:buNone/>
            </a:pPr>
            <a:r>
              <a:rPr lang="es-ES_tradnl" sz="2400" b="1" dirty="0" smtClean="0">
                <a:solidFill>
                  <a:srgbClr val="A6A6A6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¿</a:t>
            </a:r>
            <a:r>
              <a:rPr lang="es-ES_tradnl" sz="2400" b="1" dirty="0" smtClean="0">
                <a:solidFill>
                  <a:srgbClr val="A6A6A6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Qué </a:t>
            </a:r>
            <a:r>
              <a:rPr lang="es-ES_tradnl" sz="2400" b="1" u="sng" dirty="0" smtClean="0">
                <a:solidFill>
                  <a:srgbClr val="A6A6A6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puedes hacer tú</a:t>
            </a:r>
            <a:r>
              <a:rPr lang="es-ES_tradnl" sz="2400" b="1" dirty="0" smtClean="0">
                <a:solidFill>
                  <a:srgbClr val="A6A6A6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 para que todo salga bien</a:t>
            </a:r>
            <a:r>
              <a:rPr lang="es-ES_tradnl" sz="2400" b="1" dirty="0" smtClean="0">
                <a:solidFill>
                  <a:srgbClr val="A6A6A6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</a:rPr>
              <a:t>?</a:t>
            </a:r>
            <a:endParaRPr lang="es-ES_tradnl" b="1" dirty="0" smtClean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r>
              <a:rPr lang="es-ES_tradnl" sz="2000" b="1" dirty="0" smtClean="0">
                <a:solidFill>
                  <a:schemeClr val="bg1"/>
                </a:solidFill>
              </a:rPr>
              <a:t>¿Qu</a:t>
            </a:r>
            <a:r>
              <a:rPr lang="es-ES_tradnl" sz="2000" b="1" dirty="0" smtClean="0">
                <a:solidFill>
                  <a:schemeClr val="bg1"/>
                </a:solidFill>
              </a:rPr>
              <a:t>é puede estar pasando?</a:t>
            </a:r>
            <a:endParaRPr lang="es-ES_tradnl" sz="2000" b="1" dirty="0" smtClean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r>
              <a:rPr lang="es-ES_tradnl" sz="2000" b="1" dirty="0" smtClean="0">
                <a:solidFill>
                  <a:schemeClr val="bg1"/>
                </a:solidFill>
              </a:rPr>
              <a:t>¿En </a:t>
            </a:r>
            <a:r>
              <a:rPr lang="es-ES_tradnl" sz="2000" b="1" dirty="0" smtClean="0">
                <a:solidFill>
                  <a:schemeClr val="bg1"/>
                </a:solidFill>
              </a:rPr>
              <a:t>qué cosas positivas de los demás te puedes </a:t>
            </a:r>
            <a:r>
              <a:rPr lang="es-ES_tradnl" sz="2000" b="1" dirty="0" smtClean="0">
                <a:solidFill>
                  <a:schemeClr val="bg1"/>
                </a:solidFill>
              </a:rPr>
              <a:t>apoyar?</a:t>
            </a:r>
          </a:p>
          <a:p>
            <a:pPr algn="just">
              <a:buFontTx/>
              <a:buChar char="-"/>
            </a:pPr>
            <a:r>
              <a:rPr lang="es-ES_tradnl" sz="2000" b="1" dirty="0" smtClean="0">
                <a:solidFill>
                  <a:schemeClr val="bg1"/>
                </a:solidFill>
              </a:rPr>
              <a:t>¿</a:t>
            </a:r>
            <a:r>
              <a:rPr lang="es-ES_tradnl" sz="2000" b="1" dirty="0" smtClean="0">
                <a:solidFill>
                  <a:schemeClr val="bg1"/>
                </a:solidFill>
              </a:rPr>
              <a:t>Qué fortalezas tien</a:t>
            </a:r>
            <a:r>
              <a:rPr lang="es-ES_tradnl" sz="2000" b="1" dirty="0" smtClean="0">
                <a:solidFill>
                  <a:srgbClr val="FFFFFF"/>
                </a:solidFill>
              </a:rPr>
              <a:t>es tú que te pueden ayudar en este caso?</a:t>
            </a:r>
            <a:r>
              <a:rPr lang="es-ES_tradnl" sz="2000" b="1" dirty="0" smtClean="0">
                <a:solidFill>
                  <a:srgbClr val="FFFFFF"/>
                </a:solidFill>
              </a:rPr>
              <a:t> </a:t>
            </a:r>
            <a:endParaRPr lang="es-ES_tradnl" sz="2000" b="1" dirty="0" smtClean="0">
              <a:solidFill>
                <a:srgbClr val="FFFFFF"/>
              </a:solidFill>
            </a:endParaRPr>
          </a:p>
          <a:p>
            <a:pPr algn="just">
              <a:buFontTx/>
              <a:buChar char="-"/>
            </a:pPr>
            <a:r>
              <a:rPr lang="es-ES_tradnl" sz="2000" b="1" dirty="0" smtClean="0">
                <a:solidFill>
                  <a:srgbClr val="FFFFFF"/>
                </a:solidFill>
              </a:rPr>
              <a:t>¿</a:t>
            </a:r>
            <a:r>
              <a:rPr lang="es-ES_tradnl" sz="2000" b="1" dirty="0" smtClean="0">
                <a:solidFill>
                  <a:srgbClr val="FFFFFF"/>
                </a:solidFill>
              </a:rPr>
              <a:t>Qué te</a:t>
            </a:r>
            <a:r>
              <a:rPr lang="es-ES_tradnl" sz="2000" b="1" dirty="0" smtClean="0">
                <a:solidFill>
                  <a:srgbClr val="FFFFFF"/>
                </a:solidFill>
              </a:rPr>
              <a:t> convendr</a:t>
            </a:r>
            <a:r>
              <a:rPr lang="es-ES_tradnl" sz="2000" b="1" dirty="0" smtClean="0">
                <a:solidFill>
                  <a:srgbClr val="FFFFFF"/>
                </a:solidFill>
              </a:rPr>
              <a:t>ía</a:t>
            </a:r>
            <a:r>
              <a:rPr lang="es-ES_tradnl" sz="2000" b="1" dirty="0" smtClean="0">
                <a:solidFill>
                  <a:srgbClr val="FFFFFF"/>
                </a:solidFill>
              </a:rPr>
              <a:t> </a:t>
            </a:r>
            <a:r>
              <a:rPr lang="es-ES_tradnl" sz="2000" b="1" dirty="0" smtClean="0">
                <a:solidFill>
                  <a:srgbClr val="FFFFFF"/>
                </a:solidFill>
              </a:rPr>
              <a:t>hacer</a:t>
            </a:r>
            <a:r>
              <a:rPr lang="es-ES_tradnl" sz="2000" b="1" dirty="0" smtClean="0">
                <a:solidFill>
                  <a:srgbClr val="FFFFFF"/>
                </a:solidFill>
              </a:rPr>
              <a:t> para garantizarte un feliz pr</a:t>
            </a:r>
            <a:r>
              <a:rPr lang="es-ES_tradnl" sz="2000" b="1" dirty="0" smtClean="0">
                <a:solidFill>
                  <a:srgbClr val="FFFFFF"/>
                </a:solidFill>
              </a:rPr>
              <a:t>óximo </a:t>
            </a:r>
            <a:r>
              <a:rPr lang="es-ES_tradnl" sz="2000" b="1" dirty="0" smtClean="0">
                <a:solidFill>
                  <a:srgbClr val="FFFFFF"/>
                </a:solidFill>
              </a:rPr>
              <a:t>fin de semana?</a:t>
            </a:r>
            <a:endParaRPr lang="es-ES_tradnl" sz="2000" b="1" dirty="0" smtClean="0">
              <a:solidFill>
                <a:srgbClr val="FFFFFF"/>
              </a:solidFill>
            </a:endParaRPr>
          </a:p>
          <a:p>
            <a:pPr algn="just">
              <a:buNone/>
            </a:pPr>
            <a:r>
              <a:rPr lang="es-ES_tradnl" sz="2000" dirty="0" smtClean="0">
                <a:solidFill>
                  <a:srgbClr val="FFFFFF"/>
                </a:solidFill>
              </a:rPr>
              <a:t>-</a:t>
            </a:r>
            <a:r>
              <a:rPr lang="es-ES_tradnl" sz="2000" b="1" dirty="0" smtClean="0">
                <a:solidFill>
                  <a:srgbClr val="FFFFFF"/>
                </a:solidFill>
              </a:rPr>
              <a:t>¿</a:t>
            </a:r>
            <a:r>
              <a:rPr lang="es-ES_tradnl" sz="2000" b="1" dirty="0" smtClean="0">
                <a:solidFill>
                  <a:srgbClr val="FFFFFF"/>
                </a:solidFill>
              </a:rPr>
              <a:t>Alguno de ellos/alguna de </a:t>
            </a:r>
            <a:r>
              <a:rPr lang="es-ES_tradnl" sz="2000" b="1" dirty="0" smtClean="0">
                <a:solidFill>
                  <a:schemeClr val="bg1"/>
                </a:solidFill>
              </a:rPr>
              <a:t>ellas es tu amigo/tu amiga de verdad, si lo</a:t>
            </a:r>
            <a:r>
              <a:rPr lang="es-ES_tradnl" sz="2000" b="1" dirty="0" smtClean="0">
                <a:solidFill>
                  <a:schemeClr val="bg1"/>
                </a:solidFill>
              </a:rPr>
              <a:t> es</a:t>
            </a:r>
            <a:r>
              <a:rPr lang="es-ES_tradnl" sz="2000" b="1" dirty="0" smtClean="0">
                <a:solidFill>
                  <a:schemeClr val="bg1"/>
                </a:solidFill>
              </a:rPr>
              <a:t>, por qué no llamarle? </a:t>
            </a:r>
            <a:endParaRPr lang="es-ES_tradnl" sz="2000" b="1" dirty="0" smtClean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  <a:buFontTx/>
              <a:buChar char="-"/>
            </a:pPr>
            <a:r>
              <a:rPr lang="es-ES_tradnl" sz="2000" b="1" dirty="0" smtClean="0">
                <a:solidFill>
                  <a:schemeClr val="bg1"/>
                </a:solidFill>
              </a:rPr>
              <a:t>Piensa </a:t>
            </a:r>
            <a:r>
              <a:rPr lang="es-ES_tradnl" sz="2000" b="1" dirty="0" smtClean="0">
                <a:solidFill>
                  <a:schemeClr val="bg1"/>
                </a:solidFill>
              </a:rPr>
              <a:t>qué ha podido pasar y si tienes algo de responsabilidad, ¿cómo lo puedes solucionar? </a:t>
            </a:r>
            <a:r>
              <a:rPr lang="es-ES_tradnl" sz="2000" b="1" dirty="0" smtClean="0">
                <a:solidFill>
                  <a:schemeClr val="bg1"/>
                </a:solidFill>
              </a:rPr>
              <a:t> </a:t>
            </a:r>
            <a:r>
              <a:rPr lang="es-ES_tradnl" b="1" dirty="0" smtClean="0"/>
              <a:t> </a:t>
            </a:r>
            <a:endParaRPr lang="es-ES_tradnl" dirty="0"/>
          </a:p>
        </p:txBody>
      </p:sp>
      <p:pic>
        <p:nvPicPr>
          <p:cNvPr id="11" name="08 I Think About Yo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5715000" y="1999094"/>
            <a:ext cx="493802" cy="493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5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219</Words>
  <Application>Microsoft Office PowerPoint</Application>
  <PresentationFormat>Presentación en pantalla (4:3)</PresentationFormat>
  <Paragraphs>27</Paragraphs>
  <Slides>4</Slides>
  <Notes>1</Notes>
  <HiddenSlides>0</HiddenSlides>
  <MMClips>1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 Cultivar el optimismo…</vt:lpstr>
      <vt:lpstr>Mira esta situación.</vt:lpstr>
      <vt:lpstr>Ahora te toca a ti pensar.</vt:lpstr>
      <vt:lpstr>Diapositiva 4</vt:lpstr>
    </vt:vector>
  </TitlesOfParts>
  <Company>ozono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vidal</dc:creator>
  <cp:lastModifiedBy>vidal</cp:lastModifiedBy>
  <cp:revision>104</cp:revision>
  <dcterms:created xsi:type="dcterms:W3CDTF">2020-04-13T10:05:06Z</dcterms:created>
  <dcterms:modified xsi:type="dcterms:W3CDTF">2020-04-13T17:00:18Z</dcterms:modified>
</cp:coreProperties>
</file>