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0" r:id="rId5"/>
    <p:sldId id="259" r:id="rId6"/>
    <p:sldId id="261" r:id="rId7"/>
    <p:sldId id="262" r:id="rId8"/>
    <p:sldId id="266" r:id="rId9"/>
    <p:sldId id="267" r:id="rId10"/>
    <p:sldId id="263" r:id="rId11"/>
    <p:sldId id="268" r:id="rId12"/>
    <p:sldId id="269" r:id="rId13"/>
    <p:sldId id="264" r:id="rId14"/>
    <p:sldId id="270" r:id="rId15"/>
    <p:sldId id="271" r:id="rId16"/>
    <p:sldId id="265" r:id="rId17"/>
    <p:sldId id="272" r:id="rId1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3139264933798195"/>
          <c:y val="4.7159222565238655E-2"/>
          <c:w val="0.69292692574233572"/>
          <c:h val="0.5627011471776"/>
        </c:manualLayout>
      </c:layout>
      <c:bar3DChart>
        <c:barDir val="col"/>
        <c:grouping val="standard"/>
        <c:varyColors val="0"/>
        <c:ser>
          <c:idx val="0"/>
          <c:order val="0"/>
          <c:tx>
            <c:strRef>
              <c:f>Hoja1!$B$1</c:f>
              <c:strCache>
                <c:ptCount val="1"/>
                <c:pt idx="0">
                  <c:v>Número de trabajos inscritos</c:v>
                </c:pt>
              </c:strCache>
            </c:strRef>
          </c:tx>
          <c:spPr>
            <a:gradFill rotWithShape="1">
              <a:gsLst>
                <a:gs pos="0">
                  <a:schemeClr val="accent6">
                    <a:tint val="94000"/>
                    <a:satMod val="103000"/>
                    <a:lumMod val="102000"/>
                  </a:schemeClr>
                </a:gs>
                <a:gs pos="50000">
                  <a:schemeClr val="accent6">
                    <a:shade val="100000"/>
                    <a:satMod val="110000"/>
                    <a:lumMod val="100000"/>
                  </a:schemeClr>
                </a:gs>
                <a:gs pos="100000">
                  <a:schemeClr val="accent6">
                    <a:shade val="78000"/>
                    <a:satMod val="120000"/>
                    <a:lumMod val="99000"/>
                  </a:schemeClr>
                </a:gs>
              </a:gsLst>
              <a:lin ang="5400000" scaled="0"/>
            </a:gradFill>
            <a:ln>
              <a:noFill/>
            </a:ln>
            <a:effectLst/>
            <a:sp3d/>
          </c:spPr>
          <c:invertIfNegative val="0"/>
          <c:cat>
            <c:strRef>
              <c:f>Hoja1!$A$2:$A$5</c:f>
              <c:strCache>
                <c:ptCount val="4"/>
                <c:pt idx="0">
                  <c:v>Curso 17-18</c:v>
                </c:pt>
                <c:pt idx="1">
                  <c:v>Curso 18-19</c:v>
                </c:pt>
                <c:pt idx="2">
                  <c:v>Curso 19-20</c:v>
                </c:pt>
                <c:pt idx="3">
                  <c:v>Curso 20-21</c:v>
                </c:pt>
              </c:strCache>
            </c:strRef>
          </c:cat>
          <c:val>
            <c:numRef>
              <c:f>Hoja1!$B$2:$B$5</c:f>
              <c:numCache>
                <c:formatCode>General</c:formatCode>
                <c:ptCount val="4"/>
                <c:pt idx="0">
                  <c:v>4.3</c:v>
                </c:pt>
                <c:pt idx="1">
                  <c:v>2.5</c:v>
                </c:pt>
                <c:pt idx="2">
                  <c:v>3.5</c:v>
                </c:pt>
                <c:pt idx="3">
                  <c:v>3.2</c:v>
                </c:pt>
              </c:numCache>
            </c:numRef>
          </c:val>
        </c:ser>
        <c:ser>
          <c:idx val="1"/>
          <c:order val="1"/>
          <c:tx>
            <c:strRef>
              <c:f>Hoja1!$C$1</c:f>
              <c:strCache>
                <c:ptCount val="1"/>
                <c:pt idx="0">
                  <c:v>Número de trabajos presentados</c:v>
                </c:pt>
              </c:strCache>
            </c:strRef>
          </c:tx>
          <c:spPr>
            <a:gradFill rotWithShape="1">
              <a:gsLst>
                <a:gs pos="0">
                  <a:schemeClr val="accent5">
                    <a:tint val="94000"/>
                    <a:satMod val="103000"/>
                    <a:lumMod val="102000"/>
                  </a:schemeClr>
                </a:gs>
                <a:gs pos="50000">
                  <a:schemeClr val="accent5">
                    <a:shade val="100000"/>
                    <a:satMod val="110000"/>
                    <a:lumMod val="100000"/>
                  </a:schemeClr>
                </a:gs>
                <a:gs pos="100000">
                  <a:schemeClr val="accent5">
                    <a:shade val="78000"/>
                    <a:satMod val="120000"/>
                    <a:lumMod val="99000"/>
                  </a:schemeClr>
                </a:gs>
              </a:gsLst>
              <a:lin ang="5400000" scaled="0"/>
            </a:gradFill>
            <a:ln>
              <a:noFill/>
            </a:ln>
            <a:effectLst/>
            <a:sp3d/>
          </c:spPr>
          <c:invertIfNegative val="0"/>
          <c:cat>
            <c:strRef>
              <c:f>Hoja1!$A$2:$A$5</c:f>
              <c:strCache>
                <c:ptCount val="4"/>
                <c:pt idx="0">
                  <c:v>Curso 17-18</c:v>
                </c:pt>
                <c:pt idx="1">
                  <c:v>Curso 18-19</c:v>
                </c:pt>
                <c:pt idx="2">
                  <c:v>Curso 19-20</c:v>
                </c:pt>
                <c:pt idx="3">
                  <c:v>Curso 20-21</c:v>
                </c:pt>
              </c:strCache>
            </c:strRef>
          </c:cat>
          <c:val>
            <c:numRef>
              <c:f>Hoja1!$C$2:$C$5</c:f>
              <c:numCache>
                <c:formatCode>General</c:formatCode>
                <c:ptCount val="4"/>
                <c:pt idx="0">
                  <c:v>2.4</c:v>
                </c:pt>
                <c:pt idx="1">
                  <c:v>4.4000000000000004</c:v>
                </c:pt>
                <c:pt idx="2">
                  <c:v>1.8</c:v>
                </c:pt>
                <c:pt idx="3">
                  <c:v>2</c:v>
                </c:pt>
              </c:numCache>
            </c:numRef>
          </c:val>
        </c:ser>
        <c:ser>
          <c:idx val="2"/>
          <c:order val="2"/>
          <c:tx>
            <c:strRef>
              <c:f>Hoja1!$D$1</c:f>
              <c:strCache>
                <c:ptCount val="1"/>
                <c:pt idx="0">
                  <c:v>Número de profesores implicados</c:v>
                </c:pt>
              </c:strCache>
            </c:strRef>
          </c:tx>
          <c:spPr>
            <a:gradFill rotWithShape="1">
              <a:gsLst>
                <a:gs pos="0">
                  <a:schemeClr val="accent4">
                    <a:tint val="94000"/>
                    <a:satMod val="103000"/>
                    <a:lumMod val="102000"/>
                  </a:schemeClr>
                </a:gs>
                <a:gs pos="50000">
                  <a:schemeClr val="accent4">
                    <a:shade val="100000"/>
                    <a:satMod val="110000"/>
                    <a:lumMod val="100000"/>
                  </a:schemeClr>
                </a:gs>
                <a:gs pos="100000">
                  <a:schemeClr val="accent4">
                    <a:shade val="78000"/>
                    <a:satMod val="120000"/>
                    <a:lumMod val="99000"/>
                  </a:schemeClr>
                </a:gs>
              </a:gsLst>
              <a:lin ang="5400000" scaled="0"/>
            </a:gradFill>
            <a:ln>
              <a:noFill/>
            </a:ln>
            <a:effectLst/>
            <a:sp3d/>
          </c:spPr>
          <c:invertIfNegative val="0"/>
          <c:cat>
            <c:strRef>
              <c:f>Hoja1!$A$2:$A$5</c:f>
              <c:strCache>
                <c:ptCount val="4"/>
                <c:pt idx="0">
                  <c:v>Curso 17-18</c:v>
                </c:pt>
                <c:pt idx="1">
                  <c:v>Curso 18-19</c:v>
                </c:pt>
                <c:pt idx="2">
                  <c:v>Curso 19-20</c:v>
                </c:pt>
                <c:pt idx="3">
                  <c:v>Curso 20-21</c:v>
                </c:pt>
              </c:strCache>
            </c:strRef>
          </c:cat>
          <c:val>
            <c:numRef>
              <c:f>Hoja1!$D$2:$D$5</c:f>
              <c:numCache>
                <c:formatCode>General</c:formatCode>
                <c:ptCount val="4"/>
                <c:pt idx="0">
                  <c:v>2</c:v>
                </c:pt>
                <c:pt idx="1">
                  <c:v>2</c:v>
                </c:pt>
                <c:pt idx="2">
                  <c:v>3</c:v>
                </c:pt>
                <c:pt idx="3">
                  <c:v>3</c:v>
                </c:pt>
              </c:numCache>
            </c:numRef>
          </c:val>
        </c:ser>
        <c:ser>
          <c:idx val="3"/>
          <c:order val="3"/>
          <c:tx>
            <c:strRef>
              <c:f>Hoja1!$E$1</c:f>
              <c:strCache>
                <c:ptCount val="1"/>
                <c:pt idx="0">
                  <c:v>Resultados de los trabajos</c:v>
                </c:pt>
              </c:strCache>
            </c:strRef>
          </c:tx>
          <c:spPr>
            <a:gradFill rotWithShape="1">
              <a:gsLst>
                <a:gs pos="0">
                  <a:schemeClr val="accent6">
                    <a:lumMod val="60000"/>
                    <a:tint val="94000"/>
                    <a:satMod val="103000"/>
                    <a:lumMod val="102000"/>
                  </a:schemeClr>
                </a:gs>
                <a:gs pos="50000">
                  <a:schemeClr val="accent6">
                    <a:lumMod val="60000"/>
                    <a:shade val="100000"/>
                    <a:satMod val="110000"/>
                    <a:lumMod val="100000"/>
                  </a:schemeClr>
                </a:gs>
                <a:gs pos="100000">
                  <a:schemeClr val="accent6">
                    <a:lumMod val="60000"/>
                    <a:shade val="78000"/>
                    <a:satMod val="120000"/>
                    <a:lumMod val="99000"/>
                  </a:schemeClr>
                </a:gs>
              </a:gsLst>
              <a:lin ang="5400000" scaled="0"/>
            </a:gradFill>
            <a:ln>
              <a:noFill/>
            </a:ln>
            <a:effectLst/>
            <a:sp3d/>
          </c:spPr>
          <c:invertIfNegative val="0"/>
          <c:cat>
            <c:strRef>
              <c:f>Hoja1!$A$2:$A$5</c:f>
              <c:strCache>
                <c:ptCount val="4"/>
                <c:pt idx="0">
                  <c:v>Curso 17-18</c:v>
                </c:pt>
                <c:pt idx="1">
                  <c:v>Curso 18-19</c:v>
                </c:pt>
                <c:pt idx="2">
                  <c:v>Curso 19-20</c:v>
                </c:pt>
                <c:pt idx="3">
                  <c:v>Curso 20-21</c:v>
                </c:pt>
              </c:strCache>
            </c:strRef>
          </c:cat>
          <c:val>
            <c:numRef>
              <c:f>Hoja1!$E$2:$E$5</c:f>
              <c:numCache>
                <c:formatCode>General</c:formatCode>
                <c:ptCount val="4"/>
                <c:pt idx="0">
                  <c:v>2</c:v>
                </c:pt>
                <c:pt idx="1">
                  <c:v>1</c:v>
                </c:pt>
                <c:pt idx="2">
                  <c:v>3</c:v>
                </c:pt>
                <c:pt idx="3">
                  <c:v>2</c:v>
                </c:pt>
              </c:numCache>
            </c:numRef>
          </c:val>
        </c:ser>
        <c:ser>
          <c:idx val="4"/>
          <c:order val="4"/>
          <c:tx>
            <c:strRef>
              <c:f>Hoja1!$F$1</c:f>
              <c:strCache>
                <c:ptCount val="1"/>
                <c:pt idx="0">
                  <c:v>Número de trabajos premiados</c:v>
                </c:pt>
              </c:strCache>
            </c:strRef>
          </c:tx>
          <c:spPr>
            <a:gradFill rotWithShape="1">
              <a:gsLst>
                <a:gs pos="0">
                  <a:schemeClr val="accent5">
                    <a:lumMod val="60000"/>
                    <a:tint val="94000"/>
                    <a:satMod val="103000"/>
                    <a:lumMod val="102000"/>
                  </a:schemeClr>
                </a:gs>
                <a:gs pos="50000">
                  <a:schemeClr val="accent5">
                    <a:lumMod val="60000"/>
                    <a:shade val="100000"/>
                    <a:satMod val="110000"/>
                    <a:lumMod val="100000"/>
                  </a:schemeClr>
                </a:gs>
                <a:gs pos="100000">
                  <a:schemeClr val="accent5">
                    <a:lumMod val="60000"/>
                    <a:shade val="78000"/>
                    <a:satMod val="120000"/>
                    <a:lumMod val="99000"/>
                  </a:schemeClr>
                </a:gs>
              </a:gsLst>
              <a:lin ang="5400000" scaled="0"/>
            </a:gradFill>
            <a:ln>
              <a:noFill/>
            </a:ln>
            <a:effectLst/>
            <a:sp3d/>
          </c:spPr>
          <c:invertIfNegative val="0"/>
          <c:cat>
            <c:strRef>
              <c:f>Hoja1!$A$2:$A$5</c:f>
              <c:strCache>
                <c:ptCount val="4"/>
                <c:pt idx="0">
                  <c:v>Curso 17-18</c:v>
                </c:pt>
                <c:pt idx="1">
                  <c:v>Curso 18-19</c:v>
                </c:pt>
                <c:pt idx="2">
                  <c:v>Curso 19-20</c:v>
                </c:pt>
                <c:pt idx="3">
                  <c:v>Curso 20-21</c:v>
                </c:pt>
              </c:strCache>
            </c:strRef>
          </c:cat>
          <c:val>
            <c:numRef>
              <c:f>Hoja1!$F$2:$F$5</c:f>
              <c:numCache>
                <c:formatCode>General</c:formatCode>
                <c:ptCount val="4"/>
                <c:pt idx="0">
                  <c:v>3</c:v>
                </c:pt>
                <c:pt idx="1">
                  <c:v>3</c:v>
                </c:pt>
                <c:pt idx="2">
                  <c:v>2</c:v>
                </c:pt>
                <c:pt idx="3">
                  <c:v>3</c:v>
                </c:pt>
              </c:numCache>
            </c:numRef>
          </c:val>
        </c:ser>
        <c:ser>
          <c:idx val="5"/>
          <c:order val="5"/>
          <c:tx>
            <c:strRef>
              <c:f>Hoja1!$G$1</c:f>
              <c:strCache>
                <c:ptCount val="1"/>
                <c:pt idx="0">
                  <c:v>Valoración de los docentes</c:v>
                </c:pt>
              </c:strCache>
            </c:strRef>
          </c:tx>
          <c:spPr>
            <a:gradFill rotWithShape="1">
              <a:gsLst>
                <a:gs pos="0">
                  <a:schemeClr val="accent4">
                    <a:lumMod val="60000"/>
                    <a:tint val="94000"/>
                    <a:satMod val="103000"/>
                    <a:lumMod val="102000"/>
                  </a:schemeClr>
                </a:gs>
                <a:gs pos="50000">
                  <a:schemeClr val="accent4">
                    <a:lumMod val="60000"/>
                    <a:shade val="100000"/>
                    <a:satMod val="110000"/>
                    <a:lumMod val="100000"/>
                  </a:schemeClr>
                </a:gs>
                <a:gs pos="100000">
                  <a:schemeClr val="accent4">
                    <a:lumMod val="60000"/>
                    <a:shade val="78000"/>
                    <a:satMod val="120000"/>
                    <a:lumMod val="99000"/>
                  </a:schemeClr>
                </a:gs>
              </a:gsLst>
              <a:lin ang="5400000" scaled="0"/>
            </a:gradFill>
            <a:ln>
              <a:noFill/>
            </a:ln>
            <a:effectLst/>
            <a:sp3d/>
          </c:spPr>
          <c:invertIfNegative val="0"/>
          <c:cat>
            <c:strRef>
              <c:f>Hoja1!$A$2:$A$5</c:f>
              <c:strCache>
                <c:ptCount val="4"/>
                <c:pt idx="0">
                  <c:v>Curso 17-18</c:v>
                </c:pt>
                <c:pt idx="1">
                  <c:v>Curso 18-19</c:v>
                </c:pt>
                <c:pt idx="2">
                  <c:v>Curso 19-20</c:v>
                </c:pt>
                <c:pt idx="3">
                  <c:v>Curso 20-21</c:v>
                </c:pt>
              </c:strCache>
            </c:strRef>
          </c:cat>
          <c:val>
            <c:numRef>
              <c:f>Hoja1!$G$2:$G$5</c:f>
              <c:numCache>
                <c:formatCode>General</c:formatCode>
                <c:ptCount val="4"/>
                <c:pt idx="0">
                  <c:v>2</c:v>
                </c:pt>
                <c:pt idx="1">
                  <c:v>1</c:v>
                </c:pt>
                <c:pt idx="2">
                  <c:v>3</c:v>
                </c:pt>
                <c:pt idx="3">
                  <c:v>2</c:v>
                </c:pt>
              </c:numCache>
            </c:numRef>
          </c:val>
        </c:ser>
        <c:ser>
          <c:idx val="6"/>
          <c:order val="6"/>
          <c:tx>
            <c:strRef>
              <c:f>Hoja1!$H$1</c:f>
              <c:strCache>
                <c:ptCount val="1"/>
                <c:pt idx="0">
                  <c:v>Valoración de los alumnos</c:v>
                </c:pt>
              </c:strCache>
            </c:strRef>
          </c:tx>
          <c:spPr>
            <a:gradFill rotWithShape="1">
              <a:gsLst>
                <a:gs pos="0">
                  <a:schemeClr val="accent6">
                    <a:lumMod val="80000"/>
                    <a:lumOff val="20000"/>
                    <a:tint val="94000"/>
                    <a:satMod val="103000"/>
                    <a:lumMod val="102000"/>
                  </a:schemeClr>
                </a:gs>
                <a:gs pos="50000">
                  <a:schemeClr val="accent6">
                    <a:lumMod val="80000"/>
                    <a:lumOff val="20000"/>
                    <a:shade val="100000"/>
                    <a:satMod val="110000"/>
                    <a:lumMod val="100000"/>
                  </a:schemeClr>
                </a:gs>
                <a:gs pos="100000">
                  <a:schemeClr val="accent6">
                    <a:lumMod val="80000"/>
                    <a:lumOff val="20000"/>
                    <a:shade val="78000"/>
                    <a:satMod val="120000"/>
                    <a:lumMod val="99000"/>
                  </a:schemeClr>
                </a:gs>
              </a:gsLst>
              <a:lin ang="5400000" scaled="0"/>
            </a:gradFill>
            <a:ln>
              <a:noFill/>
            </a:ln>
            <a:effectLst/>
            <a:sp3d/>
          </c:spPr>
          <c:invertIfNegative val="0"/>
          <c:cat>
            <c:strRef>
              <c:f>Hoja1!$A$2:$A$5</c:f>
              <c:strCache>
                <c:ptCount val="4"/>
                <c:pt idx="0">
                  <c:v>Curso 17-18</c:v>
                </c:pt>
                <c:pt idx="1">
                  <c:v>Curso 18-19</c:v>
                </c:pt>
                <c:pt idx="2">
                  <c:v>Curso 19-20</c:v>
                </c:pt>
                <c:pt idx="3">
                  <c:v>Curso 20-21</c:v>
                </c:pt>
              </c:strCache>
            </c:strRef>
          </c:cat>
          <c:val>
            <c:numRef>
              <c:f>Hoja1!$H$2:$H$5</c:f>
              <c:numCache>
                <c:formatCode>General</c:formatCode>
                <c:ptCount val="4"/>
                <c:pt idx="0">
                  <c:v>2</c:v>
                </c:pt>
                <c:pt idx="1">
                  <c:v>1</c:v>
                </c:pt>
                <c:pt idx="2">
                  <c:v>3</c:v>
                </c:pt>
                <c:pt idx="3">
                  <c:v>2</c:v>
                </c:pt>
              </c:numCache>
            </c:numRef>
          </c:val>
        </c:ser>
        <c:ser>
          <c:idx val="7"/>
          <c:order val="7"/>
          <c:tx>
            <c:strRef>
              <c:f>Hoja1!$I$1</c:f>
              <c:strCache>
                <c:ptCount val="1"/>
                <c:pt idx="0">
                  <c:v>Valoración de los padres</c:v>
                </c:pt>
              </c:strCache>
            </c:strRef>
          </c:tx>
          <c:spPr>
            <a:gradFill rotWithShape="1">
              <a:gsLst>
                <a:gs pos="0">
                  <a:schemeClr val="accent5">
                    <a:lumMod val="80000"/>
                    <a:lumOff val="20000"/>
                    <a:tint val="94000"/>
                    <a:satMod val="103000"/>
                    <a:lumMod val="102000"/>
                  </a:schemeClr>
                </a:gs>
                <a:gs pos="50000">
                  <a:schemeClr val="accent5">
                    <a:lumMod val="80000"/>
                    <a:lumOff val="20000"/>
                    <a:shade val="100000"/>
                    <a:satMod val="110000"/>
                    <a:lumMod val="100000"/>
                  </a:schemeClr>
                </a:gs>
                <a:gs pos="100000">
                  <a:schemeClr val="accent5">
                    <a:lumMod val="80000"/>
                    <a:lumOff val="20000"/>
                    <a:shade val="78000"/>
                    <a:satMod val="120000"/>
                    <a:lumMod val="99000"/>
                  </a:schemeClr>
                </a:gs>
              </a:gsLst>
              <a:lin ang="5400000" scaled="0"/>
            </a:gradFill>
            <a:ln>
              <a:noFill/>
            </a:ln>
            <a:effectLst/>
            <a:sp3d/>
          </c:spPr>
          <c:invertIfNegative val="0"/>
          <c:cat>
            <c:strRef>
              <c:f>Hoja1!$A$2:$A$5</c:f>
              <c:strCache>
                <c:ptCount val="4"/>
                <c:pt idx="0">
                  <c:v>Curso 17-18</c:v>
                </c:pt>
                <c:pt idx="1">
                  <c:v>Curso 18-19</c:v>
                </c:pt>
                <c:pt idx="2">
                  <c:v>Curso 19-20</c:v>
                </c:pt>
                <c:pt idx="3">
                  <c:v>Curso 20-21</c:v>
                </c:pt>
              </c:strCache>
            </c:strRef>
          </c:cat>
          <c:val>
            <c:numRef>
              <c:f>Hoja1!$I$2:$I$5</c:f>
              <c:numCache>
                <c:formatCode>General</c:formatCode>
                <c:ptCount val="4"/>
                <c:pt idx="0">
                  <c:v>3</c:v>
                </c:pt>
                <c:pt idx="1">
                  <c:v>2</c:v>
                </c:pt>
                <c:pt idx="2">
                  <c:v>1</c:v>
                </c:pt>
                <c:pt idx="3">
                  <c:v>3</c:v>
                </c:pt>
              </c:numCache>
            </c:numRef>
          </c:val>
        </c:ser>
        <c:ser>
          <c:idx val="8"/>
          <c:order val="8"/>
          <c:tx>
            <c:strRef>
              <c:f>Hoja1!$J$1</c:f>
              <c:strCache>
                <c:ptCount val="1"/>
                <c:pt idx="0">
                  <c:v>Valoración de la Administración Educativa</c:v>
                </c:pt>
              </c:strCache>
            </c:strRef>
          </c:tx>
          <c:spPr>
            <a:gradFill rotWithShape="1">
              <a:gsLst>
                <a:gs pos="0">
                  <a:schemeClr val="accent4">
                    <a:lumMod val="80000"/>
                    <a:lumOff val="20000"/>
                    <a:tint val="94000"/>
                    <a:satMod val="103000"/>
                    <a:lumMod val="102000"/>
                  </a:schemeClr>
                </a:gs>
                <a:gs pos="50000">
                  <a:schemeClr val="accent4">
                    <a:lumMod val="80000"/>
                    <a:lumOff val="20000"/>
                    <a:shade val="100000"/>
                    <a:satMod val="110000"/>
                    <a:lumMod val="100000"/>
                  </a:schemeClr>
                </a:gs>
                <a:gs pos="100000">
                  <a:schemeClr val="accent4">
                    <a:lumMod val="80000"/>
                    <a:lumOff val="20000"/>
                    <a:shade val="78000"/>
                    <a:satMod val="120000"/>
                    <a:lumMod val="99000"/>
                  </a:schemeClr>
                </a:gs>
              </a:gsLst>
              <a:lin ang="5400000" scaled="0"/>
            </a:gradFill>
            <a:ln>
              <a:noFill/>
            </a:ln>
            <a:effectLst/>
            <a:sp3d/>
          </c:spPr>
          <c:invertIfNegative val="0"/>
          <c:cat>
            <c:strRef>
              <c:f>Hoja1!$A$2:$A$5</c:f>
              <c:strCache>
                <c:ptCount val="4"/>
                <c:pt idx="0">
                  <c:v>Curso 17-18</c:v>
                </c:pt>
                <c:pt idx="1">
                  <c:v>Curso 18-19</c:v>
                </c:pt>
                <c:pt idx="2">
                  <c:v>Curso 19-20</c:v>
                </c:pt>
                <c:pt idx="3">
                  <c:v>Curso 20-21</c:v>
                </c:pt>
              </c:strCache>
            </c:strRef>
          </c:cat>
          <c:val>
            <c:numRef>
              <c:f>Hoja1!$J$2:$J$5</c:f>
              <c:numCache>
                <c:formatCode>General</c:formatCode>
                <c:ptCount val="4"/>
                <c:pt idx="0">
                  <c:v>2</c:v>
                </c:pt>
                <c:pt idx="1">
                  <c:v>1</c:v>
                </c:pt>
                <c:pt idx="2">
                  <c:v>3</c:v>
                </c:pt>
                <c:pt idx="3">
                  <c:v>3</c:v>
                </c:pt>
              </c:numCache>
            </c:numRef>
          </c:val>
        </c:ser>
        <c:dLbls>
          <c:showLegendKey val="0"/>
          <c:showVal val="0"/>
          <c:showCatName val="0"/>
          <c:showSerName val="0"/>
          <c:showPercent val="0"/>
          <c:showBubbleSize val="0"/>
        </c:dLbls>
        <c:gapWidth val="150"/>
        <c:shape val="box"/>
        <c:axId val="312394280"/>
        <c:axId val="312396632"/>
        <c:axId val="369438272"/>
      </c:bar3DChart>
      <c:catAx>
        <c:axId val="312394280"/>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s-ES"/>
          </a:p>
        </c:txPr>
        <c:crossAx val="312396632"/>
        <c:crosses val="autoZero"/>
        <c:auto val="1"/>
        <c:lblAlgn val="ctr"/>
        <c:lblOffset val="100"/>
        <c:noMultiLvlLbl val="0"/>
      </c:catAx>
      <c:valAx>
        <c:axId val="31239663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s-ES"/>
          </a:p>
        </c:txPr>
        <c:crossAx val="312394280"/>
        <c:crosses val="autoZero"/>
        <c:crossBetween val="between"/>
      </c:valAx>
      <c:serAx>
        <c:axId val="369438272"/>
        <c:scaling>
          <c:orientation val="minMax"/>
        </c:scaling>
        <c:delete val="1"/>
        <c:axPos val="b"/>
        <c:majorTickMark val="none"/>
        <c:minorTickMark val="none"/>
        <c:tickLblPos val="nextTo"/>
        <c:crossAx val="312396632"/>
        <c:crosses val="autoZero"/>
      </c:serAx>
      <c:spPr>
        <a:solidFill>
          <a:schemeClr val="bg1"/>
        </a:solid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46659A2-BA0A-4A62-BD3C-F9D3981F616A}" type="datetimeFigureOut">
              <a:rPr lang="es-ES" smtClean="0"/>
              <a:t>23/07/2017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9255346" y="2750337"/>
            <a:ext cx="1171888" cy="1356442"/>
          </a:xfrm>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127357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46659A2-BA0A-4A62-BD3C-F9D3981F616A}" type="datetimeFigureOut">
              <a:rPr lang="es-ES" smtClean="0"/>
              <a:t>23/07/2017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10729455" y="4711309"/>
            <a:ext cx="1154151" cy="1090789"/>
          </a:xfrm>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2253882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46659A2-BA0A-4A62-BD3C-F9D3981F616A}" type="datetimeFigureOut">
              <a:rPr lang="es-ES" smtClean="0"/>
              <a:t>23/07/2017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10729455" y="4711615"/>
            <a:ext cx="1154151" cy="1090789"/>
          </a:xfrm>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3625195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46659A2-BA0A-4A62-BD3C-F9D3981F616A}" type="datetimeFigureOut">
              <a:rPr lang="es-ES" smtClean="0"/>
              <a:t>23/07/2017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10729455" y="4709925"/>
            <a:ext cx="1154151" cy="1090789"/>
          </a:xfrm>
        </p:spPr>
        <p:txBody>
          <a:bodyPr/>
          <a:lstStyle/>
          <a:p>
            <a:fld id="{89E4DB74-6C5C-40C1-9061-7559B07EE76F}" type="slidenum">
              <a:rPr lang="es-ES" smtClean="0"/>
              <a:t>‹Nº›</a:t>
            </a:fld>
            <a:endParaRPr lang="es-E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599470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46659A2-BA0A-4A62-BD3C-F9D3981F616A}" type="datetimeFigureOut">
              <a:rPr lang="es-ES" smtClean="0"/>
              <a:t>23/07/2017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10729455" y="4709925"/>
            <a:ext cx="1154151" cy="1090789"/>
          </a:xfrm>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30908522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46659A2-BA0A-4A62-BD3C-F9D3981F616A}" type="datetimeFigureOut">
              <a:rPr lang="es-ES" smtClean="0"/>
              <a:t>23/07/2017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595624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46659A2-BA0A-4A62-BD3C-F9D3981F616A}" type="datetimeFigureOut">
              <a:rPr lang="es-ES" smtClean="0"/>
              <a:t>23/07/2017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20606517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46659A2-BA0A-4A62-BD3C-F9D3981F616A}" type="datetimeFigureOut">
              <a:rPr lang="es-ES" smtClean="0"/>
              <a:t>23/07/2017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17404120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46659A2-BA0A-4A62-BD3C-F9D3981F616A}" type="datetimeFigureOut">
              <a:rPr lang="es-ES" smtClean="0"/>
              <a:t>23/07/2017</a:t>
            </a:fld>
            <a:endParaRPr lang="es-ES"/>
          </a:p>
        </p:txBody>
      </p:sp>
      <p:sp>
        <p:nvSpPr>
          <p:cNvPr id="5" name="Footer Placeholder 4"/>
          <p:cNvSpPr>
            <a:spLocks noGrp="1"/>
          </p:cNvSpPr>
          <p:nvPr>
            <p:ph type="ftr" sz="quarter" idx="11"/>
          </p:nvPr>
        </p:nvSpPr>
        <p:spPr>
          <a:xfrm>
            <a:off x="680321" y="5936188"/>
            <a:ext cx="6126805" cy="365125"/>
          </a:xfrm>
        </p:spPr>
        <p:txBody>
          <a:bodyPr/>
          <a:lstStyle/>
          <a:p>
            <a:endParaRPr lang="es-E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89E4DB74-6C5C-40C1-9061-7559B07EE76F}" type="slidenum">
              <a:rPr lang="es-ES" smtClean="0"/>
              <a:t>‹Nº›</a:t>
            </a:fld>
            <a:endParaRPr lang="es-ES"/>
          </a:p>
        </p:txBody>
      </p:sp>
    </p:spTree>
    <p:extLst>
      <p:ext uri="{BB962C8B-B14F-4D97-AF65-F5344CB8AC3E}">
        <p14:creationId xmlns:p14="http://schemas.microsoft.com/office/powerpoint/2010/main" val="2934432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46659A2-BA0A-4A62-BD3C-F9D3981F616A}" type="datetimeFigureOut">
              <a:rPr lang="es-ES" smtClean="0"/>
              <a:t>23/07/2017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2718597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46659A2-BA0A-4A62-BD3C-F9D3981F616A}" type="datetimeFigureOut">
              <a:rPr lang="es-ES" smtClean="0"/>
              <a:t>23/07/2017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10729455" y="2869895"/>
            <a:ext cx="1154151" cy="1090789"/>
          </a:xfrm>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265798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46659A2-BA0A-4A62-BD3C-F9D3981F616A}" type="datetimeFigureOut">
              <a:rPr lang="es-ES" smtClean="0"/>
              <a:t>23/07/2017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1307674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0322" y="3030008"/>
            <a:ext cx="4698355" cy="290617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594123" y="3030008"/>
            <a:ext cx="4700059" cy="290617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46659A2-BA0A-4A62-BD3C-F9D3981F616A}" type="datetimeFigureOut">
              <a:rPr lang="es-ES" smtClean="0"/>
              <a:t>23/07/2017</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1961528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46659A2-BA0A-4A62-BD3C-F9D3981F616A}" type="datetimeFigureOut">
              <a:rPr lang="es-ES" smtClean="0"/>
              <a:t>23/07/2017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2082744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46659A2-BA0A-4A62-BD3C-F9D3981F616A}" type="datetimeFigureOut">
              <a:rPr lang="es-ES" smtClean="0"/>
              <a:t>23/07/2017</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3908622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46659A2-BA0A-4A62-BD3C-F9D3981F616A}" type="datetimeFigureOut">
              <a:rPr lang="es-ES" smtClean="0"/>
              <a:t>23/07/2017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1373800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46659A2-BA0A-4A62-BD3C-F9D3981F616A}" type="datetimeFigureOut">
              <a:rPr lang="es-ES" smtClean="0"/>
              <a:t>23/07/2017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9E4DB74-6C5C-40C1-9061-7559B07EE76F}" type="slidenum">
              <a:rPr lang="es-ES" smtClean="0"/>
              <a:t>‹Nº›</a:t>
            </a:fld>
            <a:endParaRPr lang="es-ES"/>
          </a:p>
        </p:txBody>
      </p:sp>
    </p:spTree>
    <p:extLst>
      <p:ext uri="{BB962C8B-B14F-4D97-AF65-F5344CB8AC3E}">
        <p14:creationId xmlns:p14="http://schemas.microsoft.com/office/powerpoint/2010/main" val="2993459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46659A2-BA0A-4A62-BD3C-F9D3981F616A}" type="datetimeFigureOut">
              <a:rPr lang="es-ES" smtClean="0"/>
              <a:t>23/07/2017</a:t>
            </a:fld>
            <a:endParaRPr lang="es-E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89E4DB74-6C5C-40C1-9061-7559B07EE76F}" type="slidenum">
              <a:rPr lang="es-ES" smtClean="0"/>
              <a:t>‹Nº›</a:t>
            </a:fld>
            <a:endParaRPr lang="es-ES"/>
          </a:p>
        </p:txBody>
      </p:sp>
    </p:spTree>
    <p:extLst>
      <p:ext uri="{BB962C8B-B14F-4D97-AF65-F5344CB8AC3E}">
        <p14:creationId xmlns:p14="http://schemas.microsoft.com/office/powerpoint/2010/main" val="79205102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El liderazgo educativo en un centro de Enseñanza Secundaria </a:t>
            </a:r>
            <a:endParaRPr lang="es-ES" dirty="0"/>
          </a:p>
        </p:txBody>
      </p:sp>
      <p:sp>
        <p:nvSpPr>
          <p:cNvPr id="3" name="Subtítulo 2"/>
          <p:cNvSpPr>
            <a:spLocks noGrp="1"/>
          </p:cNvSpPr>
          <p:nvPr>
            <p:ph type="subTitle" idx="1"/>
          </p:nvPr>
        </p:nvSpPr>
        <p:spPr/>
        <p:txBody>
          <a:bodyPr/>
          <a:lstStyle/>
          <a:p>
            <a:r>
              <a:rPr lang="es-ES" sz="4000" dirty="0" smtClean="0"/>
              <a:t>La dirección de personas</a:t>
            </a:r>
            <a:endParaRPr lang="es-ES" sz="4000" dirty="0"/>
          </a:p>
        </p:txBody>
      </p:sp>
      <p:sp>
        <p:nvSpPr>
          <p:cNvPr id="4" name="CuadroTexto 3"/>
          <p:cNvSpPr txBox="1"/>
          <p:nvPr/>
        </p:nvSpPr>
        <p:spPr>
          <a:xfrm>
            <a:off x="777922" y="5798986"/>
            <a:ext cx="6455391" cy="923330"/>
          </a:xfrm>
          <a:prstGeom prst="rect">
            <a:avLst/>
          </a:prstGeom>
          <a:noFill/>
        </p:spPr>
        <p:txBody>
          <a:bodyPr wrap="square" rtlCol="0">
            <a:spAutoFit/>
          </a:bodyPr>
          <a:lstStyle/>
          <a:p>
            <a:r>
              <a:rPr lang="es-ES" dirty="0" smtClean="0"/>
              <a:t>Julio – 2017. CRIF Las Acacias</a:t>
            </a:r>
          </a:p>
          <a:p>
            <a:r>
              <a:rPr lang="es-ES" dirty="0" smtClean="0"/>
              <a:t>Curso de la Dirección General de Programas e Innovación</a:t>
            </a:r>
          </a:p>
          <a:p>
            <a:r>
              <a:rPr lang="es-ES" dirty="0" smtClean="0"/>
              <a:t>D. Enrique Ortiz Aguirre</a:t>
            </a:r>
            <a:endParaRPr lang="es-ES" dirty="0"/>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61987" y="109182"/>
            <a:ext cx="1842644" cy="2422284"/>
          </a:xfrm>
          <a:prstGeom prst="rect">
            <a:avLst/>
          </a:prstGeom>
        </p:spPr>
      </p:pic>
    </p:spTree>
    <p:extLst>
      <p:ext uri="{BB962C8B-B14F-4D97-AF65-F5344CB8AC3E}">
        <p14:creationId xmlns:p14="http://schemas.microsoft.com/office/powerpoint/2010/main" val="16631378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
                                          </p:val>
                                        </p:tav>
                                        <p:tav tm="100000">
                                          <p:val>
                                            <p:strVal val="#ppt_w"/>
                                          </p:val>
                                        </p:tav>
                                      </p:tavLst>
                                    </p:anim>
                                    <p:anim calcmode="lin" valueType="num">
                                      <p:cBhvr>
                                        <p:cTn id="14" dur="500" fill="hold"/>
                                        <p:tgtEl>
                                          <p:spTgt spid="2"/>
                                        </p:tgtEl>
                                        <p:attrNameLst>
                                          <p:attrName>ppt_h</p:attrName>
                                        </p:attrNameLst>
                                      </p:cBhvr>
                                      <p:tavLst>
                                        <p:tav tm="0">
                                          <p:val>
                                            <p:fltVal val="0"/>
                                          </p:val>
                                        </p:tav>
                                        <p:tav tm="100000">
                                          <p:val>
                                            <p:strVal val="#ppt_h"/>
                                          </p:val>
                                        </p:tav>
                                      </p:tavLst>
                                    </p:anim>
                                    <p:animEffect transition="in" filter="fade">
                                      <p:cBhvr>
                                        <p:cTn id="15" dur="500"/>
                                        <p:tgtEl>
                                          <p:spTgt spid="2"/>
                                        </p:tgtEl>
                                      </p:cBhvr>
                                    </p:animEffect>
                                  </p:childTnLst>
                                </p:cTn>
                              </p:par>
                            </p:childTnLst>
                          </p:cTn>
                        </p:par>
                        <p:par>
                          <p:cTn id="16" fill="hold">
                            <p:stCondLst>
                              <p:cond delay="1500"/>
                            </p:stCondLst>
                            <p:childTnLst>
                              <p:par>
                                <p:cTn id="17" presetID="26" presetClass="entr" presetSubtype="0"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down)">
                                      <p:cBhvr>
                                        <p:cTn id="19" dur="580">
                                          <p:stCondLst>
                                            <p:cond delay="0"/>
                                          </p:stCondLst>
                                        </p:cTn>
                                        <p:tgtEl>
                                          <p:spTgt spid="3">
                                            <p:txEl>
                                              <p:pRg st="0" end="0"/>
                                            </p:txEl>
                                          </p:spTgt>
                                        </p:tgtEl>
                                      </p:cBhvr>
                                    </p:animEffect>
                                    <p:anim calcmode="lin" valueType="num">
                                      <p:cBhvr>
                                        <p:cTn id="20"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0" end="0"/>
                                            </p:txEl>
                                          </p:spTgt>
                                        </p:tgtEl>
                                      </p:cBhvr>
                                      <p:to x="100000" y="60000"/>
                                    </p:animScale>
                                    <p:animScale>
                                      <p:cBhvr>
                                        <p:cTn id="26" dur="166" decel="50000">
                                          <p:stCondLst>
                                            <p:cond delay="676"/>
                                          </p:stCondLst>
                                        </p:cTn>
                                        <p:tgtEl>
                                          <p:spTgt spid="3">
                                            <p:txEl>
                                              <p:pRg st="0" end="0"/>
                                            </p:txEl>
                                          </p:spTgt>
                                        </p:tgtEl>
                                      </p:cBhvr>
                                      <p:to x="100000" y="100000"/>
                                    </p:animScale>
                                    <p:animScale>
                                      <p:cBhvr>
                                        <p:cTn id="27" dur="26">
                                          <p:stCondLst>
                                            <p:cond delay="1312"/>
                                          </p:stCondLst>
                                        </p:cTn>
                                        <p:tgtEl>
                                          <p:spTgt spid="3">
                                            <p:txEl>
                                              <p:pRg st="0" end="0"/>
                                            </p:txEl>
                                          </p:spTgt>
                                        </p:tgtEl>
                                      </p:cBhvr>
                                      <p:to x="100000" y="80000"/>
                                    </p:animScale>
                                    <p:animScale>
                                      <p:cBhvr>
                                        <p:cTn id="28" dur="166" decel="50000">
                                          <p:stCondLst>
                                            <p:cond delay="1338"/>
                                          </p:stCondLst>
                                        </p:cTn>
                                        <p:tgtEl>
                                          <p:spTgt spid="3">
                                            <p:txEl>
                                              <p:pRg st="0" end="0"/>
                                            </p:txEl>
                                          </p:spTgt>
                                        </p:tgtEl>
                                      </p:cBhvr>
                                      <p:to x="100000" y="100000"/>
                                    </p:animScale>
                                    <p:animScale>
                                      <p:cBhvr>
                                        <p:cTn id="29" dur="26">
                                          <p:stCondLst>
                                            <p:cond delay="1642"/>
                                          </p:stCondLst>
                                        </p:cTn>
                                        <p:tgtEl>
                                          <p:spTgt spid="3">
                                            <p:txEl>
                                              <p:pRg st="0" end="0"/>
                                            </p:txEl>
                                          </p:spTgt>
                                        </p:tgtEl>
                                      </p:cBhvr>
                                      <p:to x="100000" y="90000"/>
                                    </p:animScale>
                                    <p:animScale>
                                      <p:cBhvr>
                                        <p:cTn id="30" dur="166" decel="50000">
                                          <p:stCondLst>
                                            <p:cond delay="1668"/>
                                          </p:stCondLst>
                                        </p:cTn>
                                        <p:tgtEl>
                                          <p:spTgt spid="3">
                                            <p:txEl>
                                              <p:pRg st="0" end="0"/>
                                            </p:txEl>
                                          </p:spTgt>
                                        </p:tgtEl>
                                      </p:cBhvr>
                                      <p:to x="100000" y="100000"/>
                                    </p:animScale>
                                    <p:animScale>
                                      <p:cBhvr>
                                        <p:cTn id="31" dur="26">
                                          <p:stCondLst>
                                            <p:cond delay="1808"/>
                                          </p:stCondLst>
                                        </p:cTn>
                                        <p:tgtEl>
                                          <p:spTgt spid="3">
                                            <p:txEl>
                                              <p:pRg st="0" end="0"/>
                                            </p:txEl>
                                          </p:spTgt>
                                        </p:tgtEl>
                                      </p:cBhvr>
                                      <p:to x="100000" y="95000"/>
                                    </p:animScale>
                                    <p:animScale>
                                      <p:cBhvr>
                                        <p:cTn id="32"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Tiempo de realización</a:t>
            </a:r>
            <a:endParaRPr lang="es-ES" dirty="0"/>
          </a:p>
        </p:txBody>
      </p:sp>
      <p:sp>
        <p:nvSpPr>
          <p:cNvPr id="3" name="Marcador de contenido 2"/>
          <p:cNvSpPr>
            <a:spLocks noGrp="1"/>
          </p:cNvSpPr>
          <p:nvPr>
            <p:ph idx="1"/>
          </p:nvPr>
        </p:nvSpPr>
        <p:spPr/>
        <p:txBody>
          <a:bodyPr>
            <a:normAutofit lnSpcReduction="10000"/>
          </a:bodyPr>
          <a:lstStyle/>
          <a:p>
            <a:pPr algn="just"/>
            <a:r>
              <a:rPr lang="es-ES" dirty="0" smtClean="0"/>
              <a:t>El primer curso lo dedicaremos al impulso motivacional y a la formación del profesorado (seminarios, grupos de trabajo) y del alumnado (reuniones periódicas para los alumnos interesados; durante los recreos y a séptima hora), para implementarlo en el siguiente con las garantías y rigor necesarios.</a:t>
            </a:r>
          </a:p>
          <a:p>
            <a:pPr algn="just"/>
            <a:r>
              <a:rPr lang="es-ES" dirty="0" smtClean="0"/>
              <a:t>Asimismo, se procederá a la deliberación, durante el curso previo, para establecer las partes del proyecto, los ítems concretos, los criterios de evaluación y de calificación.</a:t>
            </a:r>
          </a:p>
          <a:p>
            <a:pPr algn="just"/>
            <a:r>
              <a:rPr lang="es-ES" dirty="0" smtClean="0"/>
              <a:t>También en el curso previo, la CCP será el ámbito de deliberación y consenso, para su ulterior aprobación en claustro, ya con el trabajo hecho.</a:t>
            </a:r>
            <a:endParaRPr lang="es-ES" dirty="0"/>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5267" y="617561"/>
            <a:ext cx="2266806" cy="1351128"/>
          </a:xfrm>
          <a:prstGeom prst="rect">
            <a:avLst/>
          </a:prstGeom>
        </p:spPr>
      </p:pic>
    </p:spTree>
    <p:extLst>
      <p:ext uri="{BB962C8B-B14F-4D97-AF65-F5344CB8AC3E}">
        <p14:creationId xmlns:p14="http://schemas.microsoft.com/office/powerpoint/2010/main" val="1476089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a:xfrm>
            <a:off x="680321" y="2086728"/>
            <a:ext cx="9613861" cy="4643958"/>
          </a:xfrm>
        </p:spPr>
        <p:txBody>
          <a:bodyPr>
            <a:normAutofit fontScale="85000" lnSpcReduction="10000"/>
          </a:bodyPr>
          <a:lstStyle/>
          <a:p>
            <a:pPr algn="just"/>
            <a:r>
              <a:rPr lang="es-ES" dirty="0" smtClean="0"/>
              <a:t>Para el curso de implementación, se establecerá un calendario concreto: las inscripciones se realizarán hasta primeros de noviembre.</a:t>
            </a:r>
          </a:p>
          <a:p>
            <a:pPr algn="just"/>
            <a:r>
              <a:rPr lang="es-ES" dirty="0" smtClean="0"/>
              <a:t>El seguimiento por parte de los directivos de la implementación del proyecto (reuniones personales con el coordinador), así como su verificación (en el apartado de evaluación se proponen pautas al respecto) para recoger propuestas de </a:t>
            </a:r>
            <a:r>
              <a:rPr lang="es-ES" dirty="0" smtClean="0"/>
              <a:t>mejora se realizará periódicamente durante el desarrollo  del proyecto.</a:t>
            </a:r>
            <a:endParaRPr lang="es-ES" dirty="0" smtClean="0"/>
          </a:p>
          <a:p>
            <a:pPr algn="just"/>
            <a:r>
              <a:rPr lang="es-ES" dirty="0" smtClean="0"/>
              <a:t>El primer mes del curso de implementación del proyecto se destinará al diseño de la investigación (que se reflejará en la solicitud de inscripción).</a:t>
            </a:r>
          </a:p>
          <a:p>
            <a:pPr algn="just"/>
            <a:r>
              <a:rPr lang="es-ES" dirty="0" smtClean="0"/>
              <a:t>El siguiente mes se destinará a la consulta de fuentes y delimitación del proyecto.</a:t>
            </a:r>
          </a:p>
          <a:p>
            <a:pPr algn="just"/>
            <a:r>
              <a:rPr lang="es-ES" dirty="0" smtClean="0"/>
              <a:t>Desde enero hasta marzo, aproximadamente, se redactará un marco teórico y se diseñarán métodos de recogida de información para su ulterior análisis. </a:t>
            </a:r>
          </a:p>
          <a:p>
            <a:pPr algn="just"/>
            <a:r>
              <a:rPr lang="es-ES" dirty="0" smtClean="0"/>
              <a:t>Marzo, abril y mayo se </a:t>
            </a:r>
            <a:r>
              <a:rPr lang="es-ES" dirty="0" smtClean="0"/>
              <a:t>destinarán </a:t>
            </a:r>
            <a:r>
              <a:rPr lang="es-ES" dirty="0" smtClean="0"/>
              <a:t>a la recogida de datos o análisis del fenómeno en cuestión y a la redacción de pautas concretas para extraer conclusiones que confirmen o desmientan la hipótesis que justifica el proyecto.</a:t>
            </a:r>
          </a:p>
          <a:p>
            <a:pPr algn="just"/>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241" y="626947"/>
            <a:ext cx="3429000" cy="1333500"/>
          </a:xfrm>
          <a:prstGeom prst="rect">
            <a:avLst/>
          </a:prstGeom>
        </p:spPr>
      </p:pic>
    </p:spTree>
    <p:extLst>
      <p:ext uri="{BB962C8B-B14F-4D97-AF65-F5344CB8AC3E}">
        <p14:creationId xmlns:p14="http://schemas.microsoft.com/office/powerpoint/2010/main" val="187263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path" presetSubtype="0" accel="50000" decel="50000" fill="hold" nodeType="afterEffect">
                                  <p:stCondLst>
                                    <p:cond delay="0"/>
                                  </p:stCondLst>
                                  <p:childTnLst>
                                    <p:animMotion origin="layout" path="M 0 0 L 0.25 -0.25 E" pathEditMode="relative" ptsTypes="">
                                      <p:cBhvr>
                                        <p:cTn id="6" dur="2000" fill="hold"/>
                                        <p:tgtEl>
                                          <p:spTgt spid="4"/>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a:xfrm>
            <a:off x="680321" y="2175082"/>
            <a:ext cx="9613861" cy="4471377"/>
          </a:xfrm>
        </p:spPr>
        <p:txBody>
          <a:bodyPr>
            <a:normAutofit fontScale="85000" lnSpcReduction="20000"/>
          </a:bodyPr>
          <a:lstStyle/>
          <a:p>
            <a:pPr algn="just"/>
            <a:r>
              <a:rPr lang="es-ES" dirty="0" smtClean="0"/>
              <a:t>Desde junio hasta septiembre, se redactará cuidadosamente la memoria con la supervisión del profesor tutor.</a:t>
            </a:r>
          </a:p>
          <a:p>
            <a:pPr algn="just"/>
            <a:r>
              <a:rPr lang="es-ES" dirty="0" smtClean="0"/>
              <a:t>A partir de septiembre, se preparará la defensa y el soporte informático que servirá al alumno para su exposición ante el tribunal, padres, profesores, alumnos y representantes de la Administración educativa.</a:t>
            </a:r>
          </a:p>
          <a:p>
            <a:pPr algn="just"/>
            <a:r>
              <a:rPr lang="es-ES" dirty="0" smtClean="0"/>
              <a:t>En el mes de octubre del curso siguiente, se procederá a la exposición/defensa de los trabajos presentados como memorias escritas.</a:t>
            </a:r>
          </a:p>
          <a:p>
            <a:pPr algn="just"/>
            <a:r>
              <a:rPr lang="es-ES" dirty="0" smtClean="0"/>
              <a:t>En el mes de noviembre, se entregarán las actas de evaluación a los alumnos en una ceremonia específica y se elegirán los proyectos más sobresalientes para presentarlos a los diferentes premios.</a:t>
            </a:r>
          </a:p>
          <a:p>
            <a:pPr algn="just"/>
            <a:r>
              <a:rPr lang="es-ES" dirty="0" smtClean="0"/>
              <a:t>En el mes de diciembre se llevará a cabo la autoevaluación del proyecto y las propuestas de mejora.</a:t>
            </a:r>
          </a:p>
          <a:p>
            <a:pPr algn="just"/>
            <a:r>
              <a:rPr lang="es-ES" dirty="0" smtClean="0"/>
              <a:t>Hay que tener en cuenta que, mientras se cierra la primera edición del Proyecto, se ha abierto ya la segunda edición, y así sucesivamente.</a:t>
            </a:r>
          </a:p>
          <a:p>
            <a:pPr algn="just"/>
            <a:r>
              <a:rPr lang="es-ES" dirty="0" smtClean="0"/>
              <a:t>Durante todo el proceso, resulta esencial promover la publicidad del proyecto (nombrar un </a:t>
            </a:r>
            <a:r>
              <a:rPr lang="es-ES" dirty="0" smtClean="0"/>
              <a:t>equipo publicitario </a:t>
            </a:r>
            <a:r>
              <a:rPr lang="es-ES" dirty="0" smtClean="0"/>
              <a:t>con un responsable del equipo directivo).</a:t>
            </a:r>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0107" y="84864"/>
            <a:ext cx="2756848" cy="1927615"/>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94182" y="4476465"/>
            <a:ext cx="1797674" cy="2169994"/>
          </a:xfrm>
          <a:prstGeom prst="rect">
            <a:avLst/>
          </a:prstGeom>
        </p:spPr>
      </p:pic>
    </p:spTree>
    <p:extLst>
      <p:ext uri="{BB962C8B-B14F-4D97-AF65-F5344CB8AC3E}">
        <p14:creationId xmlns:p14="http://schemas.microsoft.com/office/powerpoint/2010/main" val="4211973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xit" presetSubtype="0" fill="hold" nodeType="afterEffect">
                                  <p:stCondLst>
                                    <p:cond delay="0"/>
                                  </p:stCondLst>
                                  <p:childTnLst>
                                    <p:anim calcmode="lin" valueType="num">
                                      <p:cBhvr>
                                        <p:cTn id="6" dur="1000"/>
                                        <p:tgtEl>
                                          <p:spTgt spid="4"/>
                                        </p:tgtEl>
                                        <p:attrNameLst>
                                          <p:attrName>ppt_w</p:attrName>
                                        </p:attrNameLst>
                                      </p:cBhvr>
                                      <p:tavLst>
                                        <p:tav tm="0">
                                          <p:val>
                                            <p:strVal val="ppt_w"/>
                                          </p:val>
                                        </p:tav>
                                        <p:tav tm="100000">
                                          <p:val>
                                            <p:fltVal val="0"/>
                                          </p:val>
                                        </p:tav>
                                      </p:tavLst>
                                    </p:anim>
                                    <p:anim calcmode="lin" valueType="num">
                                      <p:cBhvr>
                                        <p:cTn id="7" dur="1000"/>
                                        <p:tgtEl>
                                          <p:spTgt spid="4"/>
                                        </p:tgtEl>
                                        <p:attrNameLst>
                                          <p:attrName>ppt_h</p:attrName>
                                        </p:attrNameLst>
                                      </p:cBhvr>
                                      <p:tavLst>
                                        <p:tav tm="0">
                                          <p:val>
                                            <p:strVal val="ppt_h"/>
                                          </p:val>
                                        </p:tav>
                                        <p:tav tm="100000">
                                          <p:val>
                                            <p:fltVal val="0"/>
                                          </p:val>
                                        </p:tav>
                                      </p:tavLst>
                                    </p:anim>
                                    <p:anim calcmode="lin" valueType="num">
                                      <p:cBhvr>
                                        <p:cTn id="8" dur="1000"/>
                                        <p:tgtEl>
                                          <p:spTgt spid="4"/>
                                        </p:tgtEl>
                                        <p:attrNameLst>
                                          <p:attrName>style.rotation</p:attrName>
                                        </p:attrNameLst>
                                      </p:cBhvr>
                                      <p:tavLst>
                                        <p:tav tm="0">
                                          <p:val>
                                            <p:fltVal val="0"/>
                                          </p:val>
                                        </p:tav>
                                        <p:tav tm="100000">
                                          <p:val>
                                            <p:fltVal val="90"/>
                                          </p:val>
                                        </p:tav>
                                      </p:tavLst>
                                    </p:anim>
                                    <p:animEffect transition="out" filter="fad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par>
                          <p:cTn id="39" fill="hold">
                            <p:stCondLst>
                              <p:cond delay="0"/>
                            </p:stCondLst>
                            <p:childTnLst>
                              <p:par>
                                <p:cTn id="40" presetID="0" presetClass="path" presetSubtype="0" accel="50000" decel="50000" fill="hold" nodeType="afterEffect">
                                  <p:stCondLst>
                                    <p:cond delay="0"/>
                                  </p:stCondLst>
                                  <p:childTnLst>
                                    <p:animMotion origin="layout" path="M -0.84857 -0.59676 L -0.84857 -0.59653 C -0.84531 -0.5963 -0.8418 -0.59676 -0.83854 -0.59491 C -0.83581 -0.59329 -0.83477 -0.58611 -0.83294 -0.58287 C -0.83203 -0.58125 -0.83073 -0.58032 -0.82956 -0.57894 C -0.82813 -0.575 -0.82734 -0.56968 -0.82513 -0.56713 C -0.81914 -0.55995 -0.82266 -0.56482 -0.81511 -0.55116 L -0.80833 -0.53912 C -0.8069 -0.53727 -0.80534 -0.53519 -0.80391 -0.5331 C -0.80274 -0.53171 -0.80156 -0.53079 -0.80052 -0.52917 C -0.78893 -0.51111 -0.79805 -0.52222 -0.79037 -0.51319 C -0.78841 -0.50787 -0.78776 -0.50556 -0.78477 -0.50139 C -0.78268 -0.49838 -0.77813 -0.49329 -0.77813 -0.49306 C -0.7668 -0.46319 -0.77904 -0.49421 -0.77031 -0.47546 C -0.7694 -0.47361 -0.76888 -0.4713 -0.76797 -0.46944 C -0.76706 -0.46736 -0.76563 -0.46574 -0.76471 -0.46343 C -0.76302 -0.45972 -0.76237 -0.45417 -0.76016 -0.45162 C -0.75547 -0.44607 -0.75339 -0.44468 -0.75013 -0.43773 C -0.74844 -0.43403 -0.74662 -0.42778 -0.7457 -0.42384 C -0.74518 -0.42176 -0.74505 -0.41968 -0.74453 -0.41782 C -0.74388 -0.41551 -0.74297 -0.41389 -0.74232 -0.41181 C -0.73997 -0.39514 -0.74284 -0.41157 -0.73893 -0.39792 C -0.73841 -0.39607 -0.73828 -0.39375 -0.73776 -0.3919 C -0.73724 -0.38982 -0.73633 -0.38796 -0.73555 -0.38588 C -0.72865 -0.36852 -0.73529 -0.38611 -0.72995 -0.37199 C -0.72956 -0.36921 -0.72917 -0.36667 -0.72891 -0.36412 C -0.72839 -0.36065 -0.72826 -0.35741 -0.72774 -0.35417 C -0.72708 -0.35023 -0.72591 -0.34653 -0.72552 -0.34213 C -0.725 -0.33889 -0.72435 -0.33032 -0.72331 -0.32616 C -0.72266 -0.32407 -0.72175 -0.32222 -0.72096 -0.32014 C -0.72136 -0.31088 -0.72122 -0.30162 -0.72214 -0.29236 C -0.7224 -0.29005 -0.72344 -0.28819 -0.72435 -0.28634 C -0.72643 -0.28218 -0.72891 -0.27847 -0.73112 -0.27454 C -0.73399 -0.26921 -0.73711 -0.26296 -0.74115 -0.26042 L -0.74453 -0.25857 C -0.75156 -0.25926 -0.75872 -0.25949 -0.76576 -0.26042 C -0.76693 -0.26065 -0.7681 -0.26157 -0.76914 -0.2625 C -0.77031 -0.26366 -0.77136 -0.26528 -0.77253 -0.26644 C -0.77292 -0.26852 -0.77357 -0.27037 -0.77357 -0.27245 C -0.77357 -0.27593 -0.77305 -0.27917 -0.77253 -0.28241 C -0.77162 -0.28773 -0.77057 -0.29583 -0.76797 -0.30023 C -0.76706 -0.30208 -0.76576 -0.30301 -0.76471 -0.3044 C -0.76354 -0.31088 -0.76237 -0.31852 -0.75912 -0.32222 C -0.75794 -0.32361 -0.75677 -0.32477 -0.75573 -0.32616 C -0.75456 -0.32801 -0.75365 -0.33056 -0.75234 -0.33241 C -0.75143 -0.3338 -0.75013 -0.3338 -0.74896 -0.33426 C -0.73529 -0.34537 -0.74453 -0.33935 -0.73672 -0.34421 C -0.73073 -0.34398 -0.72474 -0.34329 -0.71875 -0.34213 C -0.71524 -0.34144 -0.71406 -0.33958 -0.71094 -0.33819 C -0.70912 -0.3375 -0.70716 -0.33681 -0.70534 -0.33634 C -0.69753 -0.3331 -0.70404 -0.33542 -0.69753 -0.33241 C -0.69479 -0.33125 -0.68828 -0.3287 -0.68633 -0.32616 L -0.68294 -0.32222 C -0.68216 -0.32014 -0.68164 -0.31829 -0.68073 -0.3162 C -0.67422 -0.30486 -0.68047 -0.32107 -0.67396 -0.30625 C -0.6724 -0.30255 -0.67096 -0.29838 -0.66953 -0.29444 C -0.66875 -0.29236 -0.66823 -0.29005 -0.66732 -0.28843 C -0.66211 -0.27917 -0.66602 -0.28542 -0.66055 -0.27847 C -0.65899 -0.27662 -0.65768 -0.27407 -0.65612 -0.27245 C -0.65417 -0.2706 -0.64857 -0.26898 -0.64714 -0.26852 C -0.63971 -0.25972 -0.64766 -0.26852 -0.64037 -0.2625 C -0.63242 -0.25602 -0.63333 -0.25671 -0.62813 -0.25069 C -0.62734 -0.24861 -0.62643 -0.24676 -0.62591 -0.24468 C -0.62565 -0.24398 -0.62422 -0.23194 -0.62357 -0.23079 C -0.6224 -0.22824 -0.62083 -0.22616 -0.61914 -0.22477 C -0.61706 -0.22292 -0.61471 -0.22176 -0.61237 -0.22083 C -0.60469 -0.21736 -0.60951 -0.21898 -0.59792 -0.21667 C -0.59037 -0.21019 -0.59649 -0.21482 -0.58893 -0.21088 C -0.58659 -0.20949 -0.58451 -0.20741 -0.58216 -0.20671 L -0.57435 -0.20486 C -0.57109 -0.20301 -0.57005 -0.20208 -0.56654 -0.20093 C -0.56432 -0.2 -0.56211 -0.19954 -0.55977 -0.19884 C -0.55169 -0.19398 -0.55534 -0.19583 -0.54857 -0.19282 C -0.54037 -0.19352 -0.53216 -0.19375 -0.52396 -0.19491 C -0.51875 -0.1956 -0.50833 -0.19884 -0.50833 -0.19861 C -0.50716 -0.19954 -0.50586 -0.19954 -0.50495 -0.20093 C -0.49766 -0.21111 -0.50781 -0.2037 -0.49935 -0.2088 C -0.49974 -0.21134 -0.49935 -0.21482 -0.50052 -0.21667 C -0.503 -0.2206 -0.50938 -0.22477 -0.50938 -0.22454 C -0.51159 -0.23264 -0.51133 -0.23426 -0.51615 -0.23866 C -0.51823 -0.24051 -0.52057 -0.2412 -0.52292 -0.24259 L -0.52617 -0.24468 C -0.53112 -0.24398 -0.53594 -0.24375 -0.54076 -0.24259 C -0.54193 -0.24236 -0.54297 -0.24074 -0.54414 -0.24074 C -0.55078 -0.23958 -0.55755 -0.23935 -0.56432 -0.23866 C -0.56953 -0.23634 -0.56888 -0.23704 -0.57435 -0.23264 C -0.57591 -0.23148 -0.57721 -0.22963 -0.57878 -0.2287 C -0.5806 -0.22755 -0.58255 -0.22732 -0.58438 -0.22662 C -0.58724 -0.22338 -0.58906 -0.22083 -0.59232 -0.21875 C -0.59375 -0.21782 -0.59531 -0.21736 -0.59675 -0.21667 C -0.59883 -0.21319 -0.60117 -0.20972 -0.60234 -0.20486 C -0.603 -0.20232 -0.603 -0.19954 -0.60352 -0.19676 C -0.60417 -0.19282 -0.60521 -0.18912 -0.60573 -0.18495 C -0.60612 -0.18148 -0.60638 -0.17824 -0.60677 -0.175 C -0.60742 -0.17083 -0.60912 -0.16296 -0.60912 -0.16273 C -0.61055 -0.13611 -0.61133 -0.13333 -0.60912 -0.09954 C -0.60886 -0.0963 -0.60755 -0.09398 -0.60677 -0.09144 C -0.60651 -0.08704 -0.60625 -0.08194 -0.60573 -0.07755 C -0.60573 -0.07732 -0.60287 -0.06273 -0.60234 -0.05949 L -0.60117 -0.0537 C -0.60091 -0.05162 -0.60078 -0.04931 -0.60013 -0.04769 L -0.59557 -0.03565 C -0.59492 -0.03357 -0.59453 -0.03102 -0.59336 -0.02986 C -0.59076 -0.02662 -0.58802 -0.02338 -0.58555 -0.01968 C -0.58438 -0.01806 -0.58346 -0.01528 -0.58216 -0.01366 C -0.58125 -0.0125 -0.57995 -0.0125 -0.57878 -0.01181 C -0.57734 -0.01065 -0.57578 -0.00949 -0.57435 -0.00787 C -0.57318 -0.00671 -0.57227 -0.00509 -0.57096 -0.00394 C -0.56888 -0.00208 -0.56654 -0.00116 -0.56432 3.7037E-7 L -0.56094 0.00208 C -0.55977 0.00278 -0.55872 0.00347 -0.55755 0.00393 C -0.55456 0.00556 -0.55169 0.00718 -0.54857 0.0081 C -0.54675 0.00856 -0.54492 0.00903 -0.54297 0.01018 C -0.54193 0.01065 -0.54089 0.01181 -0.53971 0.01204 C -0.53412 0.01319 -0.52852 0.01343 -0.52292 0.01412 L -0.45912 0.01204 C -0.45677 0.01204 -0.45456 0.01065 -0.45234 0.01018 C -0.44857 0.00903 -0.44492 0.00856 -0.44115 0.0081 C -0.43997 0.00741 -0.43867 0.00741 -0.43776 0.00625 C -0.43672 0.00463 -0.43646 0.00208 -0.43555 3.7037E-7 C -0.43451 -0.00208 -0.4332 -0.00347 -0.43216 -0.00579 C -0.43047 -0.00949 -0.42774 -0.01806 -0.42774 -0.01759 C -0.42357 -0.03958 -0.42787 -0.01528 -0.42552 -0.07176 C -0.42539 -0.07361 -0.42474 -0.07569 -0.42435 -0.07755 C -0.42474 -0.08704 -0.425 -0.09607 -0.42552 -0.10532 C -0.42578 -0.11134 -0.42669 -0.11921 -0.42774 -0.12523 C -0.42839 -0.12963 -0.42917 -0.13357 -0.43112 -0.13704 C -0.43229 -0.13935 -0.43763 -0.14444 -0.43893 -0.14514 C -0.44219 -0.14699 -0.4457 -0.14769 -0.44896 -0.14907 C -0.45013 -0.14954 -0.45117 -0.15046 -0.45234 -0.15116 C -0.45534 -0.15046 -0.45833 -0.15046 -0.46133 -0.14907 C -0.46224 -0.14861 -0.47149 -0.14144 -0.47357 -0.13912 C -0.48138 -0.13056 -0.47487 -0.13519 -0.48138 -0.13125 C -0.48216 -0.12917 -0.48294 -0.12708 -0.48372 -0.12523 C -0.48854 -0.11319 -0.49076 -0.10926 -0.49492 -0.09722 C -0.5082 -0.05833 -0.49857 -0.08449 -0.50495 -0.06782 C -0.50534 -0.06505 -0.50638 -0.05648 -0.50716 -0.0537 C -0.50781 -0.05139 -0.50872 -0.04977 -0.50938 -0.04769 C -0.50977 -0.02986 -0.5099 -0.01181 -0.51055 0.00625 C -0.51107 0.02037 -0.51393 0.0213 -0.51055 0.03796 C -0.51016 0.04005 -0.50833 0.03912 -0.50716 0.04005 C -0.5056 0.0412 -0.5043 0.04282 -0.50274 0.04398 C -0.4987 0.04699 -0.4974 0.04768 -0.49375 0.04977 C -0.49297 0.05185 -0.49271 0.0544 -0.49154 0.05602 C -0.48984 0.05764 -0.48776 0.05718 -0.48594 0.05787 C -0.48477 0.05833 -0.48372 0.05926 -0.48255 0.05995 C -0.48112 0.06065 -0.47956 0.06111 -0.47813 0.06181 C -0.47578 0.06319 -0.4737 0.06551 -0.47136 0.06574 L -0.45456 0.06782 C -0.44701 0.07245 -0.45625 0.06736 -0.44336 0.07176 C -0.44063 0.07292 -0.43802 0.07569 -0.43555 0.07755 C -0.43255 0.07708 -0.42943 0.07731 -0.42656 0.07593 C -0.41797 0.07176 -0.43021 0.06852 -0.41654 0.06782 L -0.38854 0.06574 C -0.36927 0.0544 -0.39987 0.07199 -0.36836 0.05787 C -0.36693 0.05718 -0.36537 0.05602 -0.36393 0.05602 C -0.35833 0.05486 -0.35274 0.0544 -0.34714 0.0537 C -0.34688 0.0537 -0.33997 0.05093 -0.33932 0.04977 C -0.33503 0.04352 -0.32617 0.02593 -0.32357 0.01806 C -0.31849 0.00208 -0.32083 0.00856 -0.31693 -0.00185 C -0.31719 -0.01574 -0.31732 -0.02986 -0.31797 -0.04352 C -0.3181 -0.0463 -0.31888 -0.04884 -0.31914 -0.05162 C -0.31966 -0.05694 -0.31966 -0.06227 -0.32018 -0.06782 C -0.32175 -0.07963 -0.32305 -0.08079 -0.32695 -0.09144 C -0.32774 -0.09329 -0.32813 -0.09607 -0.32917 -0.09722 L -0.33255 -0.10139 C -0.33333 -0.10347 -0.33346 -0.10741 -0.33477 -0.10741 C -0.34297 -0.10857 -0.3513 -0.10694 -0.35938 -0.10532 C -0.36081 -0.10509 -0.36172 -0.10278 -0.36276 -0.10139 C -0.37136 -0.08866 -0.3612 -0.10116 -0.36953 -0.09144 C -0.37018 -0.08866 -0.37109 -0.08611 -0.37175 -0.08333 C -0.37214 -0.08148 -0.37253 -0.0794 -0.37292 -0.07755 C -0.3737 -0.07292 -0.37435 -0.06806 -0.37513 -0.06343 C -0.37565 -0.05486 -0.37617 -0.04259 -0.37734 -0.03357 C -0.37761 -0.03171 -0.37813 -0.02986 -0.37839 -0.02778 C -0.37878 -0.01829 -0.37917 -0.00903 -0.37956 3.7037E-7 C -0.37995 0.00741 -0.38034 0.01481 -0.38073 0.02199 C -0.38112 0.03056 -0.38138 0.03912 -0.38177 0.04792 C -0.38138 0.06181 -0.38177 0.07593 -0.38073 0.08981 C -0.3793 0.10694 -0.37695 0.11366 -0.37396 0.12731 C -0.37018 0.14537 -0.37708 0.11643 -0.36953 0.14352 C -0.36901 0.14537 -0.36927 0.14768 -0.36836 0.14931 C -0.36016 0.16412 -0.36237 0.1588 -0.35612 0.16343 C -0.35339 0.16528 -0.35091 0.16759 -0.34818 0.16944 C -0.34596 0.17083 -0.34154 0.17338 -0.34154 0.17361 C -0.34037 0.17523 -0.33958 0.17801 -0.33815 0.1794 C -0.3293 0.18773 -0.32943 0.18565 -0.32253 0.18935 C -0.32136 0.18981 -0.32031 0.19074 -0.31914 0.1912 C -0.31576 0.19282 -0.31237 0.19375 -0.30899 0.19514 C -0.30677 0.1963 -0.30456 0.19815 -0.30234 0.19931 C -0.30078 0.19977 -0.29935 0.20046 -0.29779 0.20116 C -0.29557 0.20231 -0.29115 0.20509 -0.29115 0.20532 C -0.28997 0.20718 -0.28906 0.20949 -0.28776 0.21111 C -0.28685 0.21227 -0.28555 0.21296 -0.28438 0.21319 C -0.27552 0.21435 -0.26654 0.21435 -0.25755 0.21505 C -0.25313 0.21782 -0.25221 0.21921 -0.24636 0.21505 C -0.24492 0.21412 -0.24453 0.20949 -0.24297 0.20926 C -0.22813 0.20671 -0.21315 0.20787 -0.19818 0.20718 C -0.19258 0.20648 -0.18698 0.20671 -0.18138 0.20509 C -0.18008 0.20486 -0.1793 0.20185 -0.17813 0.20116 C -0.17591 0.2 -0.17357 0.19977 -0.17136 0.19931 L -0.16458 0.19514 C -0.16354 0.19468 -0.16237 0.19352 -0.16133 0.19329 L -0.15456 0.1912 C -0.15339 0.18981 -0.15208 0.18912 -0.15117 0.18727 C -0.14948 0.18356 -0.14818 0.1794 -0.14675 0.17523 C -0.14596 0.17338 -0.14544 0.17106 -0.14453 0.16944 C -0.14219 0.16528 -0.14037 0.16065 -0.13776 0.15741 L -0.13099 0.14931 C -0.12995 0.14815 -0.12891 0.14653 -0.12774 0.14537 L -0.12318 0.14143 L -0.11875 0.12963 L -0.11654 0.12338 C -0.11615 0.12037 -0.11602 0.1169 -0.11537 0.11366 C -0.11484 0.11134 -0.11367 0.10972 -0.11315 0.10764 C -0.11263 0.10579 -0.1125 0.10347 -0.11198 0.10139 C -0.11146 0.09954 -0.11042 0.09792 -0.10977 0.0956 C -0.10925 0.09375 -0.10964 0.09097 -0.10859 0.08981 C -0.10677 0.08727 -0.10195 0.08588 -0.10195 0.08611 L -0.07279 0.09375 L -0.00117 0.00393 L -0.03359 0.01991 L -0.00456 0.00625 L -0.00456 0.00625 L -0.00456 0.00625 L -0.00117 0.00393 L -0.00117 0.0044 L 1.04167E-6 3.7037E-7 " pathEditMode="relative" rAng="0" ptsTypes="AAAAAAAAAAAAAAAAAAAAAAAAAAAAAAAAAAAAAAAAAAAAAAAAAAAAAAAAAAAAAAAAAAAAAAAAAAAAAAAAAAAAAAAAAAAAAAAAAAAAAAAAAAAAAAAAAAAAAAAAAAAAAAAAAAAAAAAAAAAAAAAAAAAAAAAAAAAAAAAAAAAAAAAAAAAAAAAAAAAAAAAAAAAAAAAAAAAAAAAAAAAAAAAAAAAAAAAAAAAAAAAAAAAA">
                                      <p:cBhvr>
                                        <p:cTn id="41" dur="2000" fill="hold"/>
                                        <p:tgtEl>
                                          <p:spTgt spid="5"/>
                                        </p:tgtEl>
                                        <p:attrNameLst>
                                          <p:attrName>ppt_x</p:attrName>
                                          <p:attrName>ppt_y</p:attrName>
                                        </p:attrNameLst>
                                      </p:cBhvr>
                                      <p:rCtr x="42422" y="4071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Evaluación del Proyecto</a:t>
            </a:r>
            <a:endParaRPr lang="es-ES" dirty="0"/>
          </a:p>
        </p:txBody>
      </p:sp>
      <p:graphicFrame>
        <p:nvGraphicFramePr>
          <p:cNvPr id="8" name="Marcador de contenido 7"/>
          <p:cNvGraphicFramePr>
            <a:graphicFrameLocks noGrp="1"/>
          </p:cNvGraphicFramePr>
          <p:nvPr>
            <p:ph idx="1"/>
            <p:extLst>
              <p:ext uri="{D42A27DB-BD31-4B8C-83A1-F6EECF244321}">
                <p14:modId xmlns:p14="http://schemas.microsoft.com/office/powerpoint/2010/main" val="3329520521"/>
              </p:ext>
            </p:extLst>
          </p:nvPr>
        </p:nvGraphicFramePr>
        <p:xfrm>
          <a:off x="680321" y="2102154"/>
          <a:ext cx="9614617" cy="4755846"/>
        </p:xfrm>
        <a:graphic>
          <a:graphicData uri="http://schemas.openxmlformats.org/drawingml/2006/chart">
            <c:chart xmlns:c="http://schemas.openxmlformats.org/drawingml/2006/chart" xmlns:r="http://schemas.openxmlformats.org/officeDocument/2006/relationships" r:id="rId2"/>
          </a:graphicData>
        </a:graphic>
      </p:graphicFrame>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55391" y="610045"/>
            <a:ext cx="2655698" cy="1348926"/>
          </a:xfrm>
          <a:prstGeom prst="rect">
            <a:avLst/>
          </a:prstGeom>
        </p:spPr>
      </p:pic>
    </p:spTree>
    <p:extLst>
      <p:ext uri="{BB962C8B-B14F-4D97-AF65-F5344CB8AC3E}">
        <p14:creationId xmlns:p14="http://schemas.microsoft.com/office/powerpoint/2010/main" val="4086974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6" presetClass="entr" presetSubtype="0"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80">
                                          <p:stCondLst>
                                            <p:cond delay="0"/>
                                          </p:stCondLst>
                                        </p:cTn>
                                        <p:tgtEl>
                                          <p:spTgt spid="4"/>
                                        </p:tgtEl>
                                      </p:cBhvr>
                                    </p:animEffect>
                                    <p:anim calcmode="lin" valueType="num">
                                      <p:cBhvr>
                                        <p:cTn id="1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gtEl>
                                      </p:cBhvr>
                                      <p:to x="100000" y="60000"/>
                                    </p:animScale>
                                    <p:animScale>
                                      <p:cBhvr>
                                        <p:cTn id="20" dur="166" decel="50000">
                                          <p:stCondLst>
                                            <p:cond delay="676"/>
                                          </p:stCondLst>
                                        </p:cTn>
                                        <p:tgtEl>
                                          <p:spTgt spid="4"/>
                                        </p:tgtEl>
                                      </p:cBhvr>
                                      <p:to x="100000" y="100000"/>
                                    </p:animScale>
                                    <p:animScale>
                                      <p:cBhvr>
                                        <p:cTn id="21" dur="26">
                                          <p:stCondLst>
                                            <p:cond delay="1312"/>
                                          </p:stCondLst>
                                        </p:cTn>
                                        <p:tgtEl>
                                          <p:spTgt spid="4"/>
                                        </p:tgtEl>
                                      </p:cBhvr>
                                      <p:to x="100000" y="80000"/>
                                    </p:animScale>
                                    <p:animScale>
                                      <p:cBhvr>
                                        <p:cTn id="22" dur="166" decel="50000">
                                          <p:stCondLst>
                                            <p:cond delay="1338"/>
                                          </p:stCondLst>
                                        </p:cTn>
                                        <p:tgtEl>
                                          <p:spTgt spid="4"/>
                                        </p:tgtEl>
                                      </p:cBhvr>
                                      <p:to x="100000" y="100000"/>
                                    </p:animScale>
                                    <p:animScale>
                                      <p:cBhvr>
                                        <p:cTn id="23" dur="26">
                                          <p:stCondLst>
                                            <p:cond delay="1642"/>
                                          </p:stCondLst>
                                        </p:cTn>
                                        <p:tgtEl>
                                          <p:spTgt spid="4"/>
                                        </p:tgtEl>
                                      </p:cBhvr>
                                      <p:to x="100000" y="90000"/>
                                    </p:animScale>
                                    <p:animScale>
                                      <p:cBhvr>
                                        <p:cTn id="24" dur="166" decel="50000">
                                          <p:stCondLst>
                                            <p:cond delay="1668"/>
                                          </p:stCondLst>
                                        </p:cTn>
                                        <p:tgtEl>
                                          <p:spTgt spid="4"/>
                                        </p:tgtEl>
                                      </p:cBhvr>
                                      <p:to x="100000" y="100000"/>
                                    </p:animScale>
                                    <p:animScale>
                                      <p:cBhvr>
                                        <p:cTn id="25" dur="26">
                                          <p:stCondLst>
                                            <p:cond delay="1808"/>
                                          </p:stCondLst>
                                        </p:cTn>
                                        <p:tgtEl>
                                          <p:spTgt spid="4"/>
                                        </p:tgtEl>
                                      </p:cBhvr>
                                      <p:to x="100000" y="95000"/>
                                    </p:animScale>
                                    <p:animScale>
                                      <p:cBhvr>
                                        <p:cTn id="26" dur="166" decel="50000">
                                          <p:stCondLst>
                                            <p:cond delay="1834"/>
                                          </p:stCondLst>
                                        </p:cTn>
                                        <p:tgtEl>
                                          <p:spTgt spid="4"/>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heel(1)">
                                      <p:cBhvr>
                                        <p:cTn id="31" dur="2000"/>
                                        <p:tgtEl>
                                          <p:spTgt spid="8"/>
                                        </p:tgtEl>
                                      </p:cBhvr>
                                    </p:animEffect>
                                  </p:childTnLst>
                                </p:cTn>
                              </p:par>
                              <p:par>
                                <p:cTn id="32" presetID="1" presetClass="entr" presetSubtype="0" fill="hold" grpId="1" nodeType="withEffect">
                                  <p:stCondLst>
                                    <p:cond delay="0"/>
                                  </p:stCondLst>
                                  <p:childTnLst>
                                    <p:set>
                                      <p:cBhvr>
                                        <p:cTn id="3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Graphic spid="8" grpId="1">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algn="just"/>
            <a:r>
              <a:rPr lang="es-ES" dirty="0" smtClean="0"/>
              <a:t>Además, debemos implementar un tipo de evaluación cualitativa. </a:t>
            </a:r>
          </a:p>
          <a:p>
            <a:pPr algn="just"/>
            <a:r>
              <a:rPr lang="es-ES" dirty="0" smtClean="0"/>
              <a:t>Calidad de los trabajos presentados.</a:t>
            </a:r>
          </a:p>
          <a:p>
            <a:pPr algn="just"/>
            <a:r>
              <a:rPr lang="es-ES" dirty="0" smtClean="0"/>
              <a:t>Valoración del impacto que produce en el Centro educativo y en la implicación de los diversos sectores.</a:t>
            </a:r>
          </a:p>
          <a:p>
            <a:pPr algn="just"/>
            <a:r>
              <a:rPr lang="es-ES" dirty="0" smtClean="0"/>
              <a:t>Autoevaluación de la puesta en práctica de las diferentes competencias de un directivo (delegar, escuchar, deliberar, comunicar, trabajar en equipo). </a:t>
            </a:r>
          </a:p>
          <a:p>
            <a:pPr algn="just"/>
            <a:r>
              <a:rPr lang="es-ES" dirty="0" smtClean="0"/>
              <a:t>Propuestas de mejora.</a:t>
            </a:r>
          </a:p>
          <a:p>
            <a:pPr marL="0" indent="0">
              <a:buNone/>
            </a:pPr>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24447" y="4718304"/>
            <a:ext cx="3011674" cy="1994912"/>
          </a:xfrm>
          <a:prstGeom prst="rect">
            <a:avLst/>
          </a:prstGeom>
        </p:spPr>
      </p:pic>
    </p:spTree>
    <p:extLst>
      <p:ext uri="{BB962C8B-B14F-4D97-AF65-F5344CB8AC3E}">
        <p14:creationId xmlns:p14="http://schemas.microsoft.com/office/powerpoint/2010/main" val="257785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0" end="0"/>
                                            </p:txEl>
                                          </p:spTgt>
                                        </p:tgtEl>
                                        <p:attrNameLst>
                                          <p:attrName>ppt_x</p:attrName>
                                          <p:attrName>ppt_y</p:attrName>
                                        </p:attrNameLst>
                                      </p:cBhvr>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4" presetClass="emph" presetSubtype="0" fill="hold" grpId="0" nodeType="clickEffect">
                                  <p:stCondLst>
                                    <p:cond delay="0"/>
                                  </p:stCondLst>
                                  <p:iterate type="lt">
                                    <p:tmPct val="10000"/>
                                  </p:iterate>
                                  <p:childTnLst>
                                    <p:animMotion origin="layout" path="M 0.0 0.0 L 0.0 -0.07213" pathEditMode="relative" ptsTypes="">
                                      <p:cBhvr>
                                        <p:cTn id="14" dur="250" accel="50000" decel="50000" autoRev="1" fill="hold">
                                          <p:stCondLst>
                                            <p:cond delay="0"/>
                                          </p:stCondLst>
                                        </p:cTn>
                                        <p:tgtEl>
                                          <p:spTgt spid="3">
                                            <p:txEl>
                                              <p:pRg st="1" end="1"/>
                                            </p:txEl>
                                          </p:spTgt>
                                        </p:tgtEl>
                                        <p:attrNameLst>
                                          <p:attrName>ppt_x</p:attrName>
                                          <p:attrName>ppt_y</p:attrName>
                                        </p:attrNameLst>
                                      </p:cBhvr>
                                    </p:animMotion>
                                    <p:animRot by="1500000">
                                      <p:cBhvr>
                                        <p:cTn id="15" dur="125" fill="hold">
                                          <p:stCondLst>
                                            <p:cond delay="0"/>
                                          </p:stCondLst>
                                        </p:cTn>
                                        <p:tgtEl>
                                          <p:spTgt spid="3">
                                            <p:txEl>
                                              <p:pRg st="1" end="1"/>
                                            </p:txEl>
                                          </p:spTgt>
                                        </p:tgtEl>
                                        <p:attrNameLst>
                                          <p:attrName>r</p:attrName>
                                        </p:attrNameLst>
                                      </p:cBhvr>
                                    </p:animRot>
                                    <p:animRot by="-1500000">
                                      <p:cBhvr>
                                        <p:cTn id="16" dur="125" fill="hold">
                                          <p:stCondLst>
                                            <p:cond delay="125"/>
                                          </p:stCondLst>
                                        </p:cTn>
                                        <p:tgtEl>
                                          <p:spTgt spid="3">
                                            <p:txEl>
                                              <p:pRg st="1" end="1"/>
                                            </p:txEl>
                                          </p:spTgt>
                                        </p:tgtEl>
                                        <p:attrNameLst>
                                          <p:attrName>r</p:attrName>
                                        </p:attrNameLst>
                                      </p:cBhvr>
                                    </p:animRot>
                                    <p:animRot by="-1500000">
                                      <p:cBhvr>
                                        <p:cTn id="17" dur="125" fill="hold">
                                          <p:stCondLst>
                                            <p:cond delay="250"/>
                                          </p:stCondLst>
                                        </p:cTn>
                                        <p:tgtEl>
                                          <p:spTgt spid="3">
                                            <p:txEl>
                                              <p:pRg st="1" end="1"/>
                                            </p:txEl>
                                          </p:spTgt>
                                        </p:tgtEl>
                                        <p:attrNameLst>
                                          <p:attrName>r</p:attrName>
                                        </p:attrNameLst>
                                      </p:cBhvr>
                                    </p:animRot>
                                    <p:animRot by="1500000">
                                      <p:cBhvr>
                                        <p:cTn id="18" dur="125" fill="hold">
                                          <p:stCondLst>
                                            <p:cond delay="375"/>
                                          </p:stCondLst>
                                        </p:cTn>
                                        <p:tgtEl>
                                          <p:spTgt spid="3">
                                            <p:txEl>
                                              <p:pRg st="1" end="1"/>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34" presetClass="emph" presetSubtype="0" fill="hold" grpId="0" nodeType="clickEffect">
                                  <p:stCondLst>
                                    <p:cond delay="0"/>
                                  </p:stCondLst>
                                  <p:iterate type="lt">
                                    <p:tmPct val="10000"/>
                                  </p:iterate>
                                  <p:childTnLst>
                                    <p:animMotion origin="layout" path="M 0.0 0.0 L 0.0 -0.07213" pathEditMode="relative" ptsTypes="">
                                      <p:cBhvr>
                                        <p:cTn id="22" dur="250" accel="50000" decel="50000" autoRev="1" fill="hold">
                                          <p:stCondLst>
                                            <p:cond delay="0"/>
                                          </p:stCondLst>
                                        </p:cTn>
                                        <p:tgtEl>
                                          <p:spTgt spid="3">
                                            <p:txEl>
                                              <p:pRg st="2" end="2"/>
                                            </p:txEl>
                                          </p:spTgt>
                                        </p:tgtEl>
                                        <p:attrNameLst>
                                          <p:attrName>ppt_x</p:attrName>
                                          <p:attrName>ppt_y</p:attrName>
                                        </p:attrNameLst>
                                      </p:cBhvr>
                                    </p:animMotion>
                                    <p:animRot by="1500000">
                                      <p:cBhvr>
                                        <p:cTn id="23" dur="125" fill="hold">
                                          <p:stCondLst>
                                            <p:cond delay="0"/>
                                          </p:stCondLst>
                                        </p:cTn>
                                        <p:tgtEl>
                                          <p:spTgt spid="3">
                                            <p:txEl>
                                              <p:pRg st="2" end="2"/>
                                            </p:txEl>
                                          </p:spTgt>
                                        </p:tgtEl>
                                        <p:attrNameLst>
                                          <p:attrName>r</p:attrName>
                                        </p:attrNameLst>
                                      </p:cBhvr>
                                    </p:animRot>
                                    <p:animRot by="-1500000">
                                      <p:cBhvr>
                                        <p:cTn id="24" dur="125" fill="hold">
                                          <p:stCondLst>
                                            <p:cond delay="125"/>
                                          </p:stCondLst>
                                        </p:cTn>
                                        <p:tgtEl>
                                          <p:spTgt spid="3">
                                            <p:txEl>
                                              <p:pRg st="2" end="2"/>
                                            </p:txEl>
                                          </p:spTgt>
                                        </p:tgtEl>
                                        <p:attrNameLst>
                                          <p:attrName>r</p:attrName>
                                        </p:attrNameLst>
                                      </p:cBhvr>
                                    </p:animRot>
                                    <p:animRot by="-1500000">
                                      <p:cBhvr>
                                        <p:cTn id="25" dur="125" fill="hold">
                                          <p:stCondLst>
                                            <p:cond delay="250"/>
                                          </p:stCondLst>
                                        </p:cTn>
                                        <p:tgtEl>
                                          <p:spTgt spid="3">
                                            <p:txEl>
                                              <p:pRg st="2" end="2"/>
                                            </p:txEl>
                                          </p:spTgt>
                                        </p:tgtEl>
                                        <p:attrNameLst>
                                          <p:attrName>r</p:attrName>
                                        </p:attrNameLst>
                                      </p:cBhvr>
                                    </p:animRot>
                                    <p:animRot by="1500000">
                                      <p:cBhvr>
                                        <p:cTn id="26" dur="125" fill="hold">
                                          <p:stCondLst>
                                            <p:cond delay="375"/>
                                          </p:stCondLst>
                                        </p:cTn>
                                        <p:tgtEl>
                                          <p:spTgt spid="3">
                                            <p:txEl>
                                              <p:pRg st="2" end="2"/>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34" presetClass="emph" presetSubtype="0" fill="hold" grpId="0" nodeType="click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3">
                                            <p:txEl>
                                              <p:pRg st="3" end="3"/>
                                            </p:txEl>
                                          </p:spTgt>
                                        </p:tgtEl>
                                        <p:attrNameLst>
                                          <p:attrName>ppt_x</p:attrName>
                                          <p:attrName>ppt_y</p:attrName>
                                        </p:attrNameLst>
                                      </p:cBhvr>
                                    </p:animMotion>
                                    <p:animRot by="1500000">
                                      <p:cBhvr>
                                        <p:cTn id="31" dur="125" fill="hold">
                                          <p:stCondLst>
                                            <p:cond delay="0"/>
                                          </p:stCondLst>
                                        </p:cTn>
                                        <p:tgtEl>
                                          <p:spTgt spid="3">
                                            <p:txEl>
                                              <p:pRg st="3" end="3"/>
                                            </p:txEl>
                                          </p:spTgt>
                                        </p:tgtEl>
                                        <p:attrNameLst>
                                          <p:attrName>r</p:attrName>
                                        </p:attrNameLst>
                                      </p:cBhvr>
                                    </p:animRot>
                                    <p:animRot by="-1500000">
                                      <p:cBhvr>
                                        <p:cTn id="32" dur="125" fill="hold">
                                          <p:stCondLst>
                                            <p:cond delay="125"/>
                                          </p:stCondLst>
                                        </p:cTn>
                                        <p:tgtEl>
                                          <p:spTgt spid="3">
                                            <p:txEl>
                                              <p:pRg st="3" end="3"/>
                                            </p:txEl>
                                          </p:spTgt>
                                        </p:tgtEl>
                                        <p:attrNameLst>
                                          <p:attrName>r</p:attrName>
                                        </p:attrNameLst>
                                      </p:cBhvr>
                                    </p:animRot>
                                    <p:animRot by="-1500000">
                                      <p:cBhvr>
                                        <p:cTn id="33" dur="125" fill="hold">
                                          <p:stCondLst>
                                            <p:cond delay="250"/>
                                          </p:stCondLst>
                                        </p:cTn>
                                        <p:tgtEl>
                                          <p:spTgt spid="3">
                                            <p:txEl>
                                              <p:pRg st="3" end="3"/>
                                            </p:txEl>
                                          </p:spTgt>
                                        </p:tgtEl>
                                        <p:attrNameLst>
                                          <p:attrName>r</p:attrName>
                                        </p:attrNameLst>
                                      </p:cBhvr>
                                    </p:animRot>
                                    <p:animRot by="1500000">
                                      <p:cBhvr>
                                        <p:cTn id="34" dur="125" fill="hold">
                                          <p:stCondLst>
                                            <p:cond delay="375"/>
                                          </p:stCondLst>
                                        </p:cTn>
                                        <p:tgtEl>
                                          <p:spTgt spid="3">
                                            <p:txEl>
                                              <p:pRg st="3" end="3"/>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34" presetClass="emph" presetSubtype="0" fill="hold" grpId="0" nodeType="clickEffect">
                                  <p:stCondLst>
                                    <p:cond delay="0"/>
                                  </p:stCondLst>
                                  <p:iterate type="lt">
                                    <p:tmPct val="10000"/>
                                  </p:iterate>
                                  <p:childTnLst>
                                    <p:animMotion origin="layout" path="M 0.0 0.0 L 0.0 -0.07213" pathEditMode="relative" ptsTypes="">
                                      <p:cBhvr>
                                        <p:cTn id="38" dur="250" accel="50000" decel="50000" autoRev="1" fill="hold">
                                          <p:stCondLst>
                                            <p:cond delay="0"/>
                                          </p:stCondLst>
                                        </p:cTn>
                                        <p:tgtEl>
                                          <p:spTgt spid="3">
                                            <p:txEl>
                                              <p:pRg st="4" end="4"/>
                                            </p:txEl>
                                          </p:spTgt>
                                        </p:tgtEl>
                                        <p:attrNameLst>
                                          <p:attrName>ppt_x</p:attrName>
                                          <p:attrName>ppt_y</p:attrName>
                                        </p:attrNameLst>
                                      </p:cBhvr>
                                    </p:animMotion>
                                    <p:animRot by="1500000">
                                      <p:cBhvr>
                                        <p:cTn id="39" dur="125" fill="hold">
                                          <p:stCondLst>
                                            <p:cond delay="0"/>
                                          </p:stCondLst>
                                        </p:cTn>
                                        <p:tgtEl>
                                          <p:spTgt spid="3">
                                            <p:txEl>
                                              <p:pRg st="4" end="4"/>
                                            </p:txEl>
                                          </p:spTgt>
                                        </p:tgtEl>
                                        <p:attrNameLst>
                                          <p:attrName>r</p:attrName>
                                        </p:attrNameLst>
                                      </p:cBhvr>
                                    </p:animRot>
                                    <p:animRot by="-1500000">
                                      <p:cBhvr>
                                        <p:cTn id="40" dur="125" fill="hold">
                                          <p:stCondLst>
                                            <p:cond delay="125"/>
                                          </p:stCondLst>
                                        </p:cTn>
                                        <p:tgtEl>
                                          <p:spTgt spid="3">
                                            <p:txEl>
                                              <p:pRg st="4" end="4"/>
                                            </p:txEl>
                                          </p:spTgt>
                                        </p:tgtEl>
                                        <p:attrNameLst>
                                          <p:attrName>r</p:attrName>
                                        </p:attrNameLst>
                                      </p:cBhvr>
                                    </p:animRot>
                                    <p:animRot by="-1500000">
                                      <p:cBhvr>
                                        <p:cTn id="41" dur="125" fill="hold">
                                          <p:stCondLst>
                                            <p:cond delay="250"/>
                                          </p:stCondLst>
                                        </p:cTn>
                                        <p:tgtEl>
                                          <p:spTgt spid="3">
                                            <p:txEl>
                                              <p:pRg st="4" end="4"/>
                                            </p:txEl>
                                          </p:spTgt>
                                        </p:tgtEl>
                                        <p:attrNameLst>
                                          <p:attrName>r</p:attrName>
                                        </p:attrNameLst>
                                      </p:cBhvr>
                                    </p:animRot>
                                    <p:animRot by="1500000">
                                      <p:cBhvr>
                                        <p:cTn id="42" dur="125" fill="hold">
                                          <p:stCondLst>
                                            <p:cond delay="375"/>
                                          </p:stCondLst>
                                        </p:cTn>
                                        <p:tgtEl>
                                          <p:spTgt spid="3">
                                            <p:txEl>
                                              <p:pRg st="4" end="4"/>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2000"/>
                                        <p:tgtEl>
                                          <p:spTgt spid="4"/>
                                        </p:tgtEl>
                                      </p:cBhvr>
                                    </p:animEffect>
                                    <p:anim calcmode="lin" valueType="num">
                                      <p:cBhvr>
                                        <p:cTn id="48" dur="2000" fill="hold"/>
                                        <p:tgtEl>
                                          <p:spTgt spid="4"/>
                                        </p:tgtEl>
                                        <p:attrNameLst>
                                          <p:attrName>ppt_w</p:attrName>
                                        </p:attrNameLst>
                                      </p:cBhvr>
                                      <p:tavLst>
                                        <p:tav tm="0" fmla="#ppt_w*sin(2.5*pi*$)">
                                          <p:val>
                                            <p:fltVal val="0"/>
                                          </p:val>
                                        </p:tav>
                                        <p:tav tm="100000">
                                          <p:val>
                                            <p:fltVal val="1"/>
                                          </p:val>
                                        </p:tav>
                                      </p:tavLst>
                                    </p:anim>
                                    <p:anim calcmode="lin" valueType="num">
                                      <p:cBhvr>
                                        <p:cTn id="4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Indicadores de logro en la evaluación</a:t>
            </a:r>
            <a:endParaRPr lang="es-ES" dirty="0"/>
          </a:p>
        </p:txBody>
      </p:sp>
      <p:sp>
        <p:nvSpPr>
          <p:cNvPr id="3" name="Marcador de contenido 2"/>
          <p:cNvSpPr>
            <a:spLocks noGrp="1"/>
          </p:cNvSpPr>
          <p:nvPr>
            <p:ph idx="1"/>
          </p:nvPr>
        </p:nvSpPr>
        <p:spPr/>
        <p:txBody>
          <a:bodyPr>
            <a:normAutofit fontScale="92500" lnSpcReduction="10000"/>
          </a:bodyPr>
          <a:lstStyle/>
          <a:p>
            <a:pPr algn="just"/>
            <a:r>
              <a:rPr lang="es-ES" dirty="0" smtClean="0"/>
              <a:t>La evaluación no debe basarse exclusivamente en la comparación de datos entre los diferentes cursos en los que se ha implementado el proyecto.</a:t>
            </a:r>
          </a:p>
          <a:p>
            <a:pPr algn="just"/>
            <a:r>
              <a:rPr lang="es-ES" dirty="0" smtClean="0"/>
              <a:t>Es necesario deliberar para establecer cuantitativamente unos logros concretos que nos devuelvan una idea clara acerca de los puntos débiles y fuertes de nuestro proyecto. </a:t>
            </a:r>
          </a:p>
          <a:p>
            <a:pPr algn="just"/>
            <a:r>
              <a:rPr lang="es-ES" dirty="0" smtClean="0"/>
              <a:t>Para ello, se establecerá para cada ítem propuesto en la evaluación una numeración de 1 a 5 (de mínimo a máximo) que se hará corresponder con una cantidad estipulada previamente </a:t>
            </a:r>
            <a:r>
              <a:rPr lang="es-ES" dirty="0" smtClean="0"/>
              <a:t>(por ejemplo: si </a:t>
            </a:r>
            <a:r>
              <a:rPr lang="es-ES" dirty="0" smtClean="0"/>
              <a:t>se presentan 10 trabajos o más, le asignamos un 5 a este valor; si se presentan entre 7 y 9, le asignamos un 4; entre 6 y 8, un 3; entre 3 y 5, un 2; si se presentan menos de 3, un 1</a:t>
            </a:r>
            <a:r>
              <a:rPr lang="es-ES" dirty="0" smtClean="0"/>
              <a:t>). </a:t>
            </a:r>
            <a:r>
              <a:rPr lang="es-ES" dirty="0" smtClean="0"/>
              <a:t>Así, con todos los indicadores.</a:t>
            </a:r>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3433" y="37539"/>
            <a:ext cx="2351964" cy="2299334"/>
          </a:xfrm>
          <a:prstGeom prst="rect">
            <a:avLst/>
          </a:prstGeom>
        </p:spPr>
      </p:pic>
    </p:spTree>
    <p:extLst>
      <p:ext uri="{BB962C8B-B14F-4D97-AF65-F5344CB8AC3E}">
        <p14:creationId xmlns:p14="http://schemas.microsoft.com/office/powerpoint/2010/main" val="849919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childTnLst>
                                </p:cTn>
                              </p:par>
                            </p:childTnLst>
                          </p:cTn>
                        </p:par>
                        <p:par>
                          <p:cTn id="22" fill="hold">
                            <p:stCondLst>
                              <p:cond delay="0"/>
                            </p:stCondLst>
                            <p:childTnLst>
                              <p:par>
                                <p:cTn id="23" presetID="42" presetClass="entr" presetSubtype="0"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35969" y="741049"/>
            <a:ext cx="9613861" cy="1080938"/>
          </a:xfrm>
        </p:spPr>
        <p:txBody>
          <a:bodyPr/>
          <a:lstStyle/>
          <a:p>
            <a:r>
              <a:rPr lang="es-ES" dirty="0" smtClean="0"/>
              <a:t>Conclusiones</a:t>
            </a:r>
            <a:endParaRPr lang="es-ES" dirty="0"/>
          </a:p>
        </p:txBody>
      </p:sp>
      <p:sp>
        <p:nvSpPr>
          <p:cNvPr id="3" name="Marcador de contenido 2"/>
          <p:cNvSpPr>
            <a:spLocks noGrp="1"/>
          </p:cNvSpPr>
          <p:nvPr>
            <p:ph idx="1"/>
          </p:nvPr>
        </p:nvSpPr>
        <p:spPr/>
        <p:txBody>
          <a:bodyPr>
            <a:normAutofit lnSpcReduction="10000"/>
          </a:bodyPr>
          <a:lstStyle/>
          <a:p>
            <a:pPr algn="just"/>
            <a:r>
              <a:rPr lang="es-ES" dirty="0" smtClean="0"/>
              <a:t>Se trata de un Proyecto motivador, alcanzable, que supone un reto, que se encuentra temporalizado y adaptado específicamente a un Centro educativo. Es decir, responde a la naturaleza del concepto M.A.R.T.E. y se relaciona directamente con el liderazgo educativo.</a:t>
            </a:r>
          </a:p>
          <a:p>
            <a:pPr algn="just"/>
            <a:r>
              <a:rPr lang="es-ES" dirty="0" smtClean="0"/>
              <a:t>Nace incardinado en un plan concreto desde una visión global; a la luz de las debilidades, amenazas, fortalezas y debilidades del Centro (D.A.F.O.), supone tanto una mejora del Centro en general como la puesta en práctica concreta de la competencia por excelencia del directivo: hacer triunfar a todos y a cada uno de los miembros de los diferentes sectores educativos.</a:t>
            </a:r>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3337" y="601473"/>
            <a:ext cx="2539123" cy="1360090"/>
          </a:xfrm>
          <a:prstGeom prst="rect">
            <a:avLst/>
          </a:prstGeom>
        </p:spPr>
      </p:pic>
    </p:spTree>
    <p:extLst>
      <p:ext uri="{BB962C8B-B14F-4D97-AF65-F5344CB8AC3E}">
        <p14:creationId xmlns:p14="http://schemas.microsoft.com/office/powerpoint/2010/main" val="15650175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afterEffect">
                                  <p:stCondLst>
                                    <p:cond delay="0"/>
                                  </p:stCondLst>
                                  <p:childTnLst>
                                    <p:animScale>
                                      <p:cBhvr>
                                        <p:cTn id="6" dur="2000" fill="hold"/>
                                        <p:tgtEl>
                                          <p:spTgt spid="2"/>
                                        </p:tgtEl>
                                      </p:cBhvr>
                                      <p:by x="150000" y="150000"/>
                                    </p:animScale>
                                  </p:childTnLst>
                                </p:cTn>
                              </p:par>
                            </p:childTnLst>
                          </p:cTn>
                        </p:par>
                        <p:par>
                          <p:cTn id="7" fill="hold">
                            <p:stCondLst>
                              <p:cond delay="2000"/>
                            </p:stCondLst>
                            <p:childTnLst>
                              <p:par>
                                <p:cTn id="8" presetID="31" presetClass="entr" presetSubtype="0" fill="hold" nodeType="after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p:cTn id="10" dur="1000" fill="hold"/>
                                        <p:tgtEl>
                                          <p:spTgt spid="4"/>
                                        </p:tgtEl>
                                        <p:attrNameLst>
                                          <p:attrName>ppt_w</p:attrName>
                                        </p:attrNameLst>
                                      </p:cBhvr>
                                      <p:tavLst>
                                        <p:tav tm="0">
                                          <p:val>
                                            <p:fltVal val="0"/>
                                          </p:val>
                                        </p:tav>
                                        <p:tav tm="100000">
                                          <p:val>
                                            <p:strVal val="#ppt_w"/>
                                          </p:val>
                                        </p:tav>
                                      </p:tavLst>
                                    </p:anim>
                                    <p:anim calcmode="lin" valueType="num">
                                      <p:cBhvr>
                                        <p:cTn id="11" dur="1000" fill="hold"/>
                                        <p:tgtEl>
                                          <p:spTgt spid="4"/>
                                        </p:tgtEl>
                                        <p:attrNameLst>
                                          <p:attrName>ppt_h</p:attrName>
                                        </p:attrNameLst>
                                      </p:cBhvr>
                                      <p:tavLst>
                                        <p:tav tm="0">
                                          <p:val>
                                            <p:fltVal val="0"/>
                                          </p:val>
                                        </p:tav>
                                        <p:tav tm="100000">
                                          <p:val>
                                            <p:strVal val="#ppt_h"/>
                                          </p:val>
                                        </p:tav>
                                      </p:tavLst>
                                    </p:anim>
                                    <p:anim calcmode="lin" valueType="num">
                                      <p:cBhvr>
                                        <p:cTn id="12" dur="1000" fill="hold"/>
                                        <p:tgtEl>
                                          <p:spTgt spid="4"/>
                                        </p:tgtEl>
                                        <p:attrNameLst>
                                          <p:attrName>style.rotation</p:attrName>
                                        </p:attrNameLst>
                                      </p:cBhvr>
                                      <p:tavLst>
                                        <p:tav tm="0">
                                          <p:val>
                                            <p:fltVal val="90"/>
                                          </p:val>
                                        </p:tav>
                                        <p:tav tm="100000">
                                          <p:val>
                                            <p:fltVal val="0"/>
                                          </p:val>
                                        </p:tav>
                                      </p:tavLst>
                                    </p:anim>
                                    <p:animEffect transition="in" filter="fade">
                                      <p:cBhvr>
                                        <p:cTn id="13" dur="1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lnSpcReduction="10000"/>
          </a:bodyPr>
          <a:lstStyle/>
          <a:p>
            <a:pPr marL="0" indent="0">
              <a:buNone/>
            </a:pPr>
            <a:r>
              <a:rPr lang="es-ES" sz="4400" b="1" dirty="0" smtClean="0"/>
              <a:t>“</a:t>
            </a:r>
            <a:r>
              <a:rPr lang="es-ES" sz="4400" b="1" i="1" dirty="0" smtClean="0">
                <a:effectLst>
                  <a:outerShdw blurRad="38100" dist="38100" dir="2700000" algn="tl">
                    <a:srgbClr val="000000">
                      <a:alpha val="43137"/>
                    </a:srgbClr>
                  </a:outerShdw>
                </a:effectLst>
              </a:rPr>
              <a:t>Un </a:t>
            </a:r>
            <a:r>
              <a:rPr lang="es-ES" sz="4400" b="1" i="1" dirty="0">
                <a:effectLst>
                  <a:outerShdw blurRad="38100" dist="38100" dir="2700000" algn="tl">
                    <a:srgbClr val="000000">
                      <a:alpha val="43137"/>
                    </a:srgbClr>
                  </a:outerShdw>
                </a:effectLst>
              </a:rPr>
              <a:t>líder es mejor cuando la gente apenas sabe que existe, cuando su trabajo está hecho y su meta cumplida, ellos dirán: Lo hicimos </a:t>
            </a:r>
            <a:r>
              <a:rPr lang="es-ES" sz="4400" b="1" i="1" dirty="0" smtClean="0">
                <a:effectLst>
                  <a:outerShdw blurRad="38100" dist="38100" dir="2700000" algn="tl">
                    <a:srgbClr val="000000">
                      <a:alpha val="43137"/>
                    </a:srgbClr>
                  </a:outerShdw>
                </a:effectLst>
              </a:rPr>
              <a:t>nosotros.</a:t>
            </a:r>
            <a:r>
              <a:rPr lang="es-ES" sz="4400" b="1" dirty="0" smtClean="0"/>
              <a:t>”</a:t>
            </a:r>
          </a:p>
          <a:p>
            <a:pPr marL="0" indent="0">
              <a:buNone/>
            </a:pPr>
            <a:r>
              <a:rPr lang="es-ES" sz="4400" b="1" dirty="0"/>
              <a:t>	</a:t>
            </a:r>
            <a:r>
              <a:rPr lang="es-ES" sz="4400" b="1" dirty="0" smtClean="0"/>
              <a:t>			</a:t>
            </a:r>
            <a:r>
              <a:rPr lang="es-ES" sz="3500" b="1" dirty="0" smtClean="0"/>
              <a:t>Lao </a:t>
            </a:r>
            <a:r>
              <a:rPr lang="es-ES" sz="3500" b="1" dirty="0" err="1"/>
              <a:t>Tzu</a:t>
            </a:r>
            <a:r>
              <a:rPr lang="es-ES" sz="3500" b="1" dirty="0"/>
              <a:t>, filósofo chino</a:t>
            </a:r>
            <a:r>
              <a:rPr lang="es-ES" sz="4400" b="1" dirty="0"/>
              <a:t>.</a:t>
            </a:r>
            <a:endParaRPr lang="es-ES" sz="4400"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320" y="220144"/>
            <a:ext cx="9613861" cy="6332220"/>
          </a:xfrm>
          <a:prstGeom prst="rect">
            <a:avLst/>
          </a:prstGeom>
        </p:spPr>
      </p:pic>
    </p:spTree>
    <p:extLst>
      <p:ext uri="{BB962C8B-B14F-4D97-AF65-F5344CB8AC3E}">
        <p14:creationId xmlns:p14="http://schemas.microsoft.com/office/powerpoint/2010/main" val="1270029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afterEffect">
                                  <p:stCondLst>
                                    <p:cond delay="0"/>
                                  </p:stCondLst>
                                  <p:childTnLst>
                                    <p:animRot by="120000">
                                      <p:cBhvr>
                                        <p:cTn id="6" dur="100" fill="hold">
                                          <p:stCondLst>
                                            <p:cond delay="0"/>
                                          </p:stCondLst>
                                        </p:cTn>
                                        <p:tgtEl>
                                          <p:spTgt spid="3">
                                            <p:txEl>
                                              <p:pRg st="0" end="0"/>
                                            </p:txEl>
                                          </p:spTgt>
                                        </p:tgtEl>
                                        <p:attrNameLst>
                                          <p:attrName>r</p:attrName>
                                        </p:attrNameLst>
                                      </p:cBhvr>
                                    </p:animRot>
                                    <p:animRot by="-240000">
                                      <p:cBhvr>
                                        <p:cTn id="7" dur="200" fill="hold">
                                          <p:stCondLst>
                                            <p:cond delay="200"/>
                                          </p:stCondLst>
                                        </p:cTn>
                                        <p:tgtEl>
                                          <p:spTgt spid="3">
                                            <p:txEl>
                                              <p:pRg st="0" end="0"/>
                                            </p:txEl>
                                          </p:spTgt>
                                        </p:tgtEl>
                                        <p:attrNameLst>
                                          <p:attrName>r</p:attrName>
                                        </p:attrNameLst>
                                      </p:cBhvr>
                                    </p:animRot>
                                    <p:animRot by="240000">
                                      <p:cBhvr>
                                        <p:cTn id="8" dur="200" fill="hold">
                                          <p:stCondLst>
                                            <p:cond delay="400"/>
                                          </p:stCondLst>
                                        </p:cTn>
                                        <p:tgtEl>
                                          <p:spTgt spid="3">
                                            <p:txEl>
                                              <p:pRg st="0" end="0"/>
                                            </p:txEl>
                                          </p:spTgt>
                                        </p:tgtEl>
                                        <p:attrNameLst>
                                          <p:attrName>r</p:attrName>
                                        </p:attrNameLst>
                                      </p:cBhvr>
                                    </p:animRot>
                                    <p:animRot by="-240000">
                                      <p:cBhvr>
                                        <p:cTn id="9" dur="200" fill="hold">
                                          <p:stCondLst>
                                            <p:cond delay="600"/>
                                          </p:stCondLst>
                                        </p:cTn>
                                        <p:tgtEl>
                                          <p:spTgt spid="3">
                                            <p:txEl>
                                              <p:pRg st="0" end="0"/>
                                            </p:txEl>
                                          </p:spTgt>
                                        </p:tgtEl>
                                        <p:attrNameLst>
                                          <p:attrName>r</p:attrName>
                                        </p:attrNameLst>
                                      </p:cBhvr>
                                    </p:animRot>
                                    <p:animRot by="120000">
                                      <p:cBhvr>
                                        <p:cTn id="10" dur="200" fill="hold">
                                          <p:stCondLst>
                                            <p:cond delay="80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500" fill="hold"/>
                                        <p:tgtEl>
                                          <p:spTgt spid="4"/>
                                        </p:tgtEl>
                                        <p:attrNameLst>
                                          <p:attrName>ppt_w</p:attrName>
                                        </p:attrNameLst>
                                      </p:cBhvr>
                                      <p:tavLst>
                                        <p:tav tm="0">
                                          <p:val>
                                            <p:fltVal val="0"/>
                                          </p:val>
                                        </p:tav>
                                        <p:tav tm="100000">
                                          <p:val>
                                            <p:strVal val="#ppt_w"/>
                                          </p:val>
                                        </p:tav>
                                      </p:tavLst>
                                    </p:anim>
                                    <p:anim calcmode="lin" valueType="num">
                                      <p:cBhvr>
                                        <p:cTn id="21" dur="500" fill="hold"/>
                                        <p:tgtEl>
                                          <p:spTgt spid="4"/>
                                        </p:tgtEl>
                                        <p:attrNameLst>
                                          <p:attrName>ppt_h</p:attrName>
                                        </p:attrNameLst>
                                      </p:cBhvr>
                                      <p:tavLst>
                                        <p:tav tm="0">
                                          <p:val>
                                            <p:fltVal val="0"/>
                                          </p:val>
                                        </p:tav>
                                        <p:tav tm="100000">
                                          <p:val>
                                            <p:strVal val="#ppt_h"/>
                                          </p:val>
                                        </p:tav>
                                      </p:tavLst>
                                    </p:anim>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Proyecto digital final</a:t>
            </a:r>
            <a:endParaRPr lang="es-ES" dirty="0"/>
          </a:p>
        </p:txBody>
      </p:sp>
      <p:sp>
        <p:nvSpPr>
          <p:cNvPr id="3" name="Marcador de contenido 2"/>
          <p:cNvSpPr>
            <a:spLocks noGrp="1"/>
          </p:cNvSpPr>
          <p:nvPr>
            <p:ph idx="1"/>
          </p:nvPr>
        </p:nvSpPr>
        <p:spPr/>
        <p:txBody>
          <a:bodyPr/>
          <a:lstStyle/>
          <a:p>
            <a:pPr marL="0" indent="0">
              <a:buNone/>
            </a:pPr>
            <a:r>
              <a:rPr lang="es-ES" sz="6000" i="1" dirty="0" smtClean="0"/>
              <a:t>Los proyectos de investigación como propuesta de liderazgo educativo </a:t>
            </a:r>
            <a:endParaRPr lang="es-ES" sz="6000" i="1"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61214" y="3888261"/>
            <a:ext cx="2486025" cy="1838325"/>
          </a:xfrm>
          <a:prstGeom prst="rect">
            <a:avLst/>
          </a:prstGeom>
        </p:spPr>
      </p:pic>
    </p:spTree>
    <p:extLst>
      <p:ext uri="{BB962C8B-B14F-4D97-AF65-F5344CB8AC3E}">
        <p14:creationId xmlns:p14="http://schemas.microsoft.com/office/powerpoint/2010/main" val="5440275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6" presetClass="entr" presetSubtype="16"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circle(in)">
                                      <p:cBhvr>
                                        <p:cTn id="16"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Justificación</a:t>
            </a:r>
            <a:endParaRPr lang="es-ES" dirty="0"/>
          </a:p>
        </p:txBody>
      </p:sp>
      <p:sp>
        <p:nvSpPr>
          <p:cNvPr id="3" name="Marcador de contenido 2"/>
          <p:cNvSpPr>
            <a:spLocks noGrp="1"/>
          </p:cNvSpPr>
          <p:nvPr>
            <p:ph idx="1"/>
          </p:nvPr>
        </p:nvSpPr>
        <p:spPr/>
        <p:txBody>
          <a:bodyPr>
            <a:normAutofit lnSpcReduction="10000"/>
          </a:bodyPr>
          <a:lstStyle/>
          <a:p>
            <a:pPr algn="just"/>
            <a:r>
              <a:rPr lang="es-ES" dirty="0" smtClean="0"/>
              <a:t>Cada vez se insiste más en el perfil gestor del directivo, pero no podemos olvidar que, en el ámbito que nos ocupa, resulta crucial el liderazgo del directivo como formador de formadores, como cúspide de un proyecto educativo.</a:t>
            </a:r>
          </a:p>
          <a:p>
            <a:pPr algn="just"/>
            <a:r>
              <a:rPr lang="es-ES" dirty="0" smtClean="0"/>
              <a:t>Los centros educativos precisan de identidad, de cultura institucional, de un sello propio. </a:t>
            </a:r>
            <a:endParaRPr lang="es-ES" dirty="0"/>
          </a:p>
          <a:p>
            <a:pPr algn="just"/>
            <a:r>
              <a:rPr lang="es-ES" dirty="0" smtClean="0"/>
              <a:t>Resulta fundamental </a:t>
            </a:r>
            <a:r>
              <a:rPr lang="es-ES" dirty="0" smtClean="0"/>
              <a:t>que los centros sean capaces de construir una imagen hacia dentro y hacia fuera; una imagen rigurosa, identificativa, honesta y solvente para atraer a todos los sectores educativos.</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08979" y="616008"/>
            <a:ext cx="1922059" cy="1382291"/>
          </a:xfrm>
          <a:prstGeom prst="rect">
            <a:avLst/>
          </a:prstGeom>
        </p:spPr>
      </p:pic>
    </p:spTree>
    <p:extLst>
      <p:ext uri="{BB962C8B-B14F-4D97-AF65-F5344CB8AC3E}">
        <p14:creationId xmlns:p14="http://schemas.microsoft.com/office/powerpoint/2010/main" val="332194104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par>
                          <p:cTn id="8" fill="hold">
                            <p:stCondLst>
                              <p:cond delay="20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lnSpcReduction="10000"/>
          </a:bodyPr>
          <a:lstStyle/>
          <a:p>
            <a:pPr algn="just"/>
            <a:r>
              <a:rPr lang="es-ES" dirty="0" smtClean="0"/>
              <a:t>La interdisciplinariedad y la transversalidad a las que alude la legislación educativa necesita una implementación concreta y palpable.</a:t>
            </a:r>
          </a:p>
          <a:p>
            <a:pPr algn="just"/>
            <a:r>
              <a:rPr lang="es-ES" dirty="0" smtClean="0"/>
              <a:t>Existe una distancia muy perjudicial para los alumnos entre la etapa del Bachillerato y los Estudios Superiores. Es nuestra responsabilidad preparar a los alumnos para su devenir académico, laboral y personal.</a:t>
            </a:r>
          </a:p>
          <a:p>
            <a:pPr algn="just"/>
            <a:r>
              <a:rPr lang="es-ES" dirty="0" smtClean="0"/>
              <a:t>La dinamización de los centros educativos mediante la inclusión de todos los sectores educativos corresponde a la visión de un directivo, que debe aprender a trabajar en equipo, a delegar, a comunicar y a contagiar entusiasmo.</a:t>
            </a:r>
            <a:endParaRPr lang="es-ES"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316" y="614149"/>
            <a:ext cx="2328307" cy="1364776"/>
          </a:xfrm>
          <a:prstGeom prst="rect">
            <a:avLst/>
          </a:prstGeom>
        </p:spPr>
      </p:pic>
    </p:spTree>
    <p:extLst>
      <p:ext uri="{BB962C8B-B14F-4D97-AF65-F5344CB8AC3E}">
        <p14:creationId xmlns:p14="http://schemas.microsoft.com/office/powerpoint/2010/main" val="238929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Objetivos</a:t>
            </a:r>
            <a:endParaRPr lang="es-ES" dirty="0"/>
          </a:p>
        </p:txBody>
      </p:sp>
      <p:sp>
        <p:nvSpPr>
          <p:cNvPr id="3" name="Marcador de contenido 2"/>
          <p:cNvSpPr>
            <a:spLocks noGrp="1"/>
          </p:cNvSpPr>
          <p:nvPr>
            <p:ph idx="1"/>
          </p:nvPr>
        </p:nvSpPr>
        <p:spPr>
          <a:xfrm>
            <a:off x="680321" y="2336873"/>
            <a:ext cx="9613861" cy="3995688"/>
          </a:xfrm>
        </p:spPr>
        <p:txBody>
          <a:bodyPr>
            <a:normAutofit fontScale="92500" lnSpcReduction="10000"/>
          </a:bodyPr>
          <a:lstStyle/>
          <a:p>
            <a:pPr algn="just"/>
            <a:r>
              <a:rPr lang="es-ES" dirty="0" smtClean="0"/>
              <a:t>Incidir en el perfil educativo y formador de los directivos de los centros.</a:t>
            </a:r>
          </a:p>
          <a:p>
            <a:pPr algn="just"/>
            <a:r>
              <a:rPr lang="es-ES" dirty="0" smtClean="0"/>
              <a:t>Reflexionar en cuanto a la implementación organizativa en un Centro de un proyecto que concita la participación de todos los sectores.</a:t>
            </a:r>
          </a:p>
          <a:p>
            <a:pPr algn="just"/>
            <a:r>
              <a:rPr lang="es-ES" dirty="0" smtClean="0"/>
              <a:t>Potenciar los vínculos entre la etapa del Bachillerato y los Estudios Superiores.</a:t>
            </a:r>
          </a:p>
          <a:p>
            <a:pPr algn="just"/>
            <a:r>
              <a:rPr lang="es-ES" dirty="0" smtClean="0"/>
              <a:t>Promover la interdisciplinariedad en la enseñanza, potenciar el aprendizaje competencial e implementar un proyecto que contribuya a la consecución de todos los objetivos de la etapa del Bachillerato.</a:t>
            </a:r>
          </a:p>
          <a:p>
            <a:pPr algn="just"/>
            <a:r>
              <a:rPr lang="es-ES" dirty="0" smtClean="0"/>
              <a:t>Poner en práctica la necesidad de delegar (sin olvidar la verificación y el nombramiento de un coordinador)  y arrastrar (promover que el proyecto, aunque surja del liderazgo educativo, movilice al profesorado y lo sientan y hagan suyo) por parte de los directivos.</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30555" y="583369"/>
            <a:ext cx="2251880" cy="1370430"/>
          </a:xfrm>
          <a:prstGeom prst="rect">
            <a:avLst/>
          </a:prstGeom>
        </p:spPr>
      </p:pic>
    </p:spTree>
    <p:extLst>
      <p:ext uri="{BB962C8B-B14F-4D97-AF65-F5344CB8AC3E}">
        <p14:creationId xmlns:p14="http://schemas.microsoft.com/office/powerpoint/2010/main" val="254942103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after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par>
                          <p:cTn id="11" fill="hold">
                            <p:stCondLst>
                              <p:cond delay="1000"/>
                            </p:stCondLst>
                            <p:childTnLst>
                              <p:par>
                                <p:cTn id="12" presetID="53" presetClass="exit" presetSubtype="32" fill="hold" grpId="0" nodeType="afterEffect">
                                  <p:stCondLst>
                                    <p:cond delay="0"/>
                                  </p:stCondLst>
                                  <p:childTnLst>
                                    <p:anim calcmode="lin" valueType="num">
                                      <p:cBhvr>
                                        <p:cTn id="13" dur="500"/>
                                        <p:tgtEl>
                                          <p:spTgt spid="2"/>
                                        </p:tgtEl>
                                        <p:attrNameLst>
                                          <p:attrName>ppt_w</p:attrName>
                                        </p:attrNameLst>
                                      </p:cBhvr>
                                      <p:tavLst>
                                        <p:tav tm="0">
                                          <p:val>
                                            <p:strVal val="ppt_w"/>
                                          </p:val>
                                        </p:tav>
                                        <p:tav tm="100000">
                                          <p:val>
                                            <p:fltVal val="0"/>
                                          </p:val>
                                        </p:tav>
                                      </p:tavLst>
                                    </p:anim>
                                    <p:anim calcmode="lin" valueType="num">
                                      <p:cBhvr>
                                        <p:cTn id="14" dur="500"/>
                                        <p:tgtEl>
                                          <p:spTgt spid="2"/>
                                        </p:tgtEl>
                                        <p:attrNameLst>
                                          <p:attrName>ppt_h</p:attrName>
                                        </p:attrNameLst>
                                      </p:cBhvr>
                                      <p:tavLst>
                                        <p:tav tm="0">
                                          <p:val>
                                            <p:strVal val="ppt_h"/>
                                          </p:val>
                                        </p:tav>
                                        <p:tav tm="100000">
                                          <p:val>
                                            <p:fltVal val="0"/>
                                          </p:val>
                                        </p:tav>
                                      </p:tavLst>
                                    </p:anim>
                                    <p:animEffect transition="out" filter="fade">
                                      <p:cBhvr>
                                        <p:cTn id="15" dur="500"/>
                                        <p:tgtEl>
                                          <p:spTgt spid="2"/>
                                        </p:tgtEl>
                                      </p:cBhvr>
                                    </p:animEffect>
                                    <p:set>
                                      <p:cBhvr>
                                        <p:cTn id="16" dur="1" fill="hold">
                                          <p:stCondLst>
                                            <p:cond delay="499"/>
                                          </p:stCondLst>
                                        </p:cTn>
                                        <p:tgtEl>
                                          <p:spTgt spid="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a:xfrm>
            <a:off x="680321" y="2336872"/>
            <a:ext cx="9613861" cy="3927449"/>
          </a:xfrm>
        </p:spPr>
        <p:txBody>
          <a:bodyPr>
            <a:normAutofit fontScale="92500"/>
          </a:bodyPr>
          <a:lstStyle/>
          <a:p>
            <a:pPr algn="just"/>
            <a:r>
              <a:rPr lang="es-ES" dirty="0" smtClean="0"/>
              <a:t>Fomentar la cultura institucional e </a:t>
            </a:r>
            <a:r>
              <a:rPr lang="es-ES" dirty="0" err="1" smtClean="0"/>
              <a:t>identitaria</a:t>
            </a:r>
            <a:r>
              <a:rPr lang="es-ES" dirty="0" smtClean="0"/>
              <a:t> de un Centro que, además de enseñar, es capaz de aprender.</a:t>
            </a:r>
          </a:p>
          <a:p>
            <a:pPr algn="just"/>
            <a:r>
              <a:rPr lang="es-ES" dirty="0" smtClean="0"/>
              <a:t>Contribuir a la mejora de la calidad intelectual y formativa del Centro.</a:t>
            </a:r>
          </a:p>
          <a:p>
            <a:pPr algn="just"/>
            <a:r>
              <a:rPr lang="es-ES" dirty="0" smtClean="0"/>
              <a:t>Atender la diversidad de aquellos alumnos que demandan una mayor exigencia en su aprendizaje.</a:t>
            </a:r>
          </a:p>
          <a:p>
            <a:pPr algn="just"/>
            <a:r>
              <a:rPr lang="es-ES" dirty="0" smtClean="0"/>
              <a:t>Incentivar el papel pedagógico, formador y académico de los equipos directivos.</a:t>
            </a:r>
          </a:p>
          <a:p>
            <a:pPr algn="just"/>
            <a:r>
              <a:rPr lang="es-ES" dirty="0" smtClean="0"/>
              <a:t>Captar un alumnado de calidad para la etapa del Bachillerato.</a:t>
            </a:r>
          </a:p>
          <a:p>
            <a:pPr algn="just"/>
            <a:r>
              <a:rPr lang="es-ES" dirty="0" smtClean="0"/>
              <a:t>Revitalizar la faceta investigadora tanto de los alumnos como de los docentes. </a:t>
            </a:r>
          </a:p>
          <a:p>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6041" y="294188"/>
            <a:ext cx="2998527" cy="1999018"/>
          </a:xfrm>
          <a:prstGeom prst="rect">
            <a:avLst/>
          </a:prstGeom>
        </p:spPr>
      </p:pic>
    </p:spTree>
    <p:extLst>
      <p:ext uri="{BB962C8B-B14F-4D97-AF65-F5344CB8AC3E}">
        <p14:creationId xmlns:p14="http://schemas.microsoft.com/office/powerpoint/2010/main" val="2161577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par>
                          <p:cTn id="27" fill="hold">
                            <p:stCondLst>
                              <p:cond delay="0"/>
                            </p:stCondLst>
                            <p:childTnLst>
                              <p:par>
                                <p:cTn id="28" presetID="22" presetClass="exit" presetSubtype="4" fill="hold" nodeType="afterEffect">
                                  <p:stCondLst>
                                    <p:cond delay="0"/>
                                  </p:stCondLst>
                                  <p:childTnLst>
                                    <p:animEffect transition="out" filter="wipe(down)">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Planes de acción</a:t>
            </a:r>
            <a:endParaRPr lang="es-ES" dirty="0"/>
          </a:p>
        </p:txBody>
      </p:sp>
      <p:sp>
        <p:nvSpPr>
          <p:cNvPr id="5" name="Marcador de contenido 4"/>
          <p:cNvSpPr>
            <a:spLocks noGrp="1"/>
          </p:cNvSpPr>
          <p:nvPr>
            <p:ph idx="1"/>
          </p:nvPr>
        </p:nvSpPr>
        <p:spPr>
          <a:xfrm>
            <a:off x="680321" y="2336873"/>
            <a:ext cx="9613861" cy="4145814"/>
          </a:xfrm>
        </p:spPr>
        <p:txBody>
          <a:bodyPr>
            <a:normAutofit fontScale="92500" lnSpcReduction="20000"/>
          </a:bodyPr>
          <a:lstStyle/>
          <a:p>
            <a:pPr algn="just"/>
            <a:r>
              <a:rPr lang="es-ES" dirty="0" smtClean="0"/>
              <a:t>Plan motivacional para todos los sectores educativos (exposición y defensa activa del plan; emoción contagiosa).</a:t>
            </a:r>
          </a:p>
          <a:p>
            <a:pPr algn="just"/>
            <a:r>
              <a:rPr lang="es-ES" dirty="0" smtClean="0"/>
              <a:t>Seminario específico de formación permanente del profesorado (qué es investigar; cómo investigar y dirigir un trabajo de investigación; fuentes bibliográficas y maneras de citar; tipos de investigación –cuantitativa y cualitativa; el proceso de investigación –fases y etapas-; partes de una investigación evaluable: proceso, memoria y defensa oral                             –</a:t>
            </a:r>
            <a:r>
              <a:rPr lang="es-ES" dirty="0" smtClean="0"/>
              <a:t>características). </a:t>
            </a:r>
            <a:endParaRPr lang="es-ES" dirty="0" smtClean="0"/>
          </a:p>
          <a:p>
            <a:pPr algn="just"/>
            <a:r>
              <a:rPr lang="es-ES" dirty="0" smtClean="0"/>
              <a:t>Formación del alumnado en la competencia investigadora (definición, diseño del proyecto, cómo redactar la memoria, cómo defender un proyecto).</a:t>
            </a:r>
          </a:p>
          <a:p>
            <a:pPr algn="just"/>
            <a:r>
              <a:rPr lang="es-ES" dirty="0" smtClean="0"/>
              <a:t>Reunión explicativa para las familias (implicación, pero no injerencias).</a:t>
            </a:r>
          </a:p>
          <a:p>
            <a:pPr algn="just"/>
            <a:r>
              <a:rPr lang="es-ES" dirty="0" smtClean="0"/>
              <a:t>Creación de espacios para promover la deliberación por parte del profesorado de las partes concretas de evaluación y de su desglose concreto en ítems: desarrollo, evaluación, criterios. </a:t>
            </a:r>
            <a:endParaRPr lang="es-ES" dirty="0"/>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43307" y="614149"/>
            <a:ext cx="3695767" cy="1358444"/>
          </a:xfrm>
          <a:prstGeom prst="rect">
            <a:avLst/>
          </a:prstGeom>
        </p:spPr>
      </p:pic>
    </p:spTree>
    <p:extLst>
      <p:ext uri="{BB962C8B-B14F-4D97-AF65-F5344CB8AC3E}">
        <p14:creationId xmlns:p14="http://schemas.microsoft.com/office/powerpoint/2010/main" val="11247374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par>
                                <p:cTn id="10" presetID="26" presetClass="exit" presetSubtype="0" fill="hold" nodeType="withEffect">
                                  <p:stCondLst>
                                    <p:cond delay="0"/>
                                  </p:stCondLst>
                                  <p:childTnLst>
                                    <p:animEffect transition="out" filter="wipe(down)">
                                      <p:cBhvr>
                                        <p:cTn id="11" dur="180" accel="50000">
                                          <p:stCondLst>
                                            <p:cond delay="1820"/>
                                          </p:stCondLst>
                                        </p:cTn>
                                        <p:tgtEl>
                                          <p:spTgt spid="6"/>
                                        </p:tgtEl>
                                      </p:cBhvr>
                                    </p:animEffect>
                                    <p:anim calcmode="lin" valueType="num">
                                      <p:cBhvr>
                                        <p:cTn id="12"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13"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14"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6"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8"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19" dur="26">
                                          <p:stCondLst>
                                            <p:cond delay="620"/>
                                          </p:stCondLst>
                                        </p:cTn>
                                        <p:tgtEl>
                                          <p:spTgt spid="6"/>
                                        </p:tgtEl>
                                      </p:cBhvr>
                                      <p:to x="100000" y="60000"/>
                                    </p:animScale>
                                    <p:animScale>
                                      <p:cBhvr>
                                        <p:cTn id="20" dur="166" decel="50000">
                                          <p:stCondLst>
                                            <p:cond delay="646"/>
                                          </p:stCondLst>
                                        </p:cTn>
                                        <p:tgtEl>
                                          <p:spTgt spid="6"/>
                                        </p:tgtEl>
                                      </p:cBhvr>
                                      <p:to x="100000" y="100000"/>
                                    </p:animScale>
                                    <p:animScale>
                                      <p:cBhvr>
                                        <p:cTn id="21" dur="26">
                                          <p:stCondLst>
                                            <p:cond delay="1312"/>
                                          </p:stCondLst>
                                        </p:cTn>
                                        <p:tgtEl>
                                          <p:spTgt spid="6"/>
                                        </p:tgtEl>
                                      </p:cBhvr>
                                      <p:to x="100000" y="80000"/>
                                    </p:animScale>
                                    <p:animScale>
                                      <p:cBhvr>
                                        <p:cTn id="22" dur="166" decel="50000">
                                          <p:stCondLst>
                                            <p:cond delay="1338"/>
                                          </p:stCondLst>
                                        </p:cTn>
                                        <p:tgtEl>
                                          <p:spTgt spid="6"/>
                                        </p:tgtEl>
                                      </p:cBhvr>
                                      <p:to x="100000" y="100000"/>
                                    </p:animScale>
                                    <p:animScale>
                                      <p:cBhvr>
                                        <p:cTn id="23" dur="26">
                                          <p:stCondLst>
                                            <p:cond delay="1642"/>
                                          </p:stCondLst>
                                        </p:cTn>
                                        <p:tgtEl>
                                          <p:spTgt spid="6"/>
                                        </p:tgtEl>
                                      </p:cBhvr>
                                      <p:to x="100000" y="90000"/>
                                    </p:animScale>
                                    <p:animScale>
                                      <p:cBhvr>
                                        <p:cTn id="24" dur="166" decel="50000">
                                          <p:stCondLst>
                                            <p:cond delay="1668"/>
                                          </p:stCondLst>
                                        </p:cTn>
                                        <p:tgtEl>
                                          <p:spTgt spid="6"/>
                                        </p:tgtEl>
                                      </p:cBhvr>
                                      <p:to x="100000" y="100000"/>
                                    </p:animScale>
                                    <p:animScale>
                                      <p:cBhvr>
                                        <p:cTn id="25" dur="26">
                                          <p:stCondLst>
                                            <p:cond delay="1808"/>
                                          </p:stCondLst>
                                        </p:cTn>
                                        <p:tgtEl>
                                          <p:spTgt spid="6"/>
                                        </p:tgtEl>
                                      </p:cBhvr>
                                      <p:to x="100000" y="95000"/>
                                    </p:animScale>
                                    <p:animScale>
                                      <p:cBhvr>
                                        <p:cTn id="26" dur="166" decel="50000">
                                          <p:stCondLst>
                                            <p:cond delay="1834"/>
                                          </p:stCondLst>
                                        </p:cTn>
                                        <p:tgtEl>
                                          <p:spTgt spid="6"/>
                                        </p:tgtEl>
                                      </p:cBhvr>
                                      <p:to x="100000" y="100000"/>
                                    </p:animScale>
                                    <p:set>
                                      <p:cBhvr>
                                        <p:cTn id="27" dur="1" fill="hold">
                                          <p:stCondLst>
                                            <p:cond delay="19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85000" lnSpcReduction="10000"/>
          </a:bodyPr>
          <a:lstStyle/>
          <a:p>
            <a:pPr algn="just"/>
            <a:r>
              <a:rPr lang="es-ES" dirty="0" smtClean="0"/>
              <a:t>Para partir de una propuesta a la que asignar unos criterios de evaluación y de calificación concretos, se llevará a la CCP para que se traslade a los Departamentos (motivación y objetivos). La propuesta partirá de una división tripartita del Proyecto </a:t>
            </a:r>
            <a:r>
              <a:rPr lang="es-ES" dirty="0" smtClean="0"/>
              <a:t>(proceso </a:t>
            </a:r>
            <a:r>
              <a:rPr lang="es-ES" dirty="0" smtClean="0"/>
              <a:t>de la investigación, memoria escrita y defensa oral; a cada apartado se le asignará la puntuación que se considere en la deliberación para que resulte un total de 100 puntos. Cada parte se desglosará en ítems concretos, a los que se les asignará una puntuación que se compadezca con el total del apartado correspondiente; también se llevará una concreción de ítems para su consideración). En principio, se trata de destinar el proyecto a alumnos matriculados en el primer curso de Bachillerato, con el fin de que lo expongan el curso académico siguiente (en el mes de octubre).</a:t>
            </a:r>
          </a:p>
          <a:p>
            <a:pPr algn="just"/>
            <a:r>
              <a:rPr lang="es-ES" dirty="0" smtClean="0"/>
              <a:t>Además, se propondrá un protocolo de implementación: calendario, documentación, acciones, formación y evaluación.</a:t>
            </a:r>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116" y="286603"/>
            <a:ext cx="2611500" cy="1692005"/>
          </a:xfrm>
          <a:prstGeom prst="rect">
            <a:avLst/>
          </a:prstGeom>
        </p:spPr>
      </p:pic>
    </p:spTree>
    <p:extLst>
      <p:ext uri="{BB962C8B-B14F-4D97-AF65-F5344CB8AC3E}">
        <p14:creationId xmlns:p14="http://schemas.microsoft.com/office/powerpoint/2010/main" val="326022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p:txBody>
          <a:bodyPr/>
          <a:lstStyle/>
          <a:p>
            <a:r>
              <a:rPr lang="es-ES" dirty="0" smtClean="0"/>
              <a:t>Redacción de un documento concreto que desglose las etapas del proyecto y les asigne una puntuación clara, ítem a ítem.</a:t>
            </a:r>
          </a:p>
          <a:p>
            <a:pPr algn="just"/>
            <a:r>
              <a:rPr lang="es-ES" dirty="0" smtClean="0"/>
              <a:t>Elaboración de los documentos que protocolizan el proyecto: hoja de inscripción del alumno, diseño del proyecto (título, objetivos, metodología, fases, referencias bibliográficas, etc.), hoja informativa de los proyectos inscritos en el </a:t>
            </a:r>
            <a:r>
              <a:rPr lang="es-ES" dirty="0" smtClean="0"/>
              <a:t>Centro </a:t>
            </a:r>
            <a:r>
              <a:rPr lang="es-ES" dirty="0" smtClean="0"/>
              <a:t>(trabajos, profesores responsables), propuesta de incremento de nota para los alumnos, posibles premios nacionales e internacionales y protocolo de elección de trabajos para presentar (INJUVE, premios organizados por universidades). </a:t>
            </a:r>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9238" y="204716"/>
            <a:ext cx="3168848" cy="2132157"/>
          </a:xfrm>
          <a:prstGeom prst="rect">
            <a:avLst/>
          </a:prstGeom>
        </p:spPr>
      </p:pic>
    </p:spTree>
    <p:extLst>
      <p:ext uri="{BB962C8B-B14F-4D97-AF65-F5344CB8AC3E}">
        <p14:creationId xmlns:p14="http://schemas.microsoft.com/office/powerpoint/2010/main" val="4125266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xit" presetSubtype="1" fill="hold" nodeType="afterEffect">
                                  <p:stCondLst>
                                    <p:cond delay="0"/>
                                  </p:stCondLst>
                                  <p:childTnLst>
                                    <p:animEffect transition="out" filter="wheel(1)">
                                      <p:cBhvr>
                                        <p:cTn id="6" dur="2000"/>
                                        <p:tgtEl>
                                          <p:spTgt spid="4"/>
                                        </p:tgtEl>
                                      </p:cBhvr>
                                    </p:animEffect>
                                    <p:set>
                                      <p:cBhvr>
                                        <p:cTn id="7" dur="1" fill="hold">
                                          <p:stCondLst>
                                            <p:cond delay="19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erlín">
  <a:themeElements>
    <a:clrScheme name="Berlí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í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í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TM04033917[[fn=Berlín]]</Template>
  <TotalTime>1631</TotalTime>
  <Words>1702</Words>
  <Application>Microsoft Office PowerPoint</Application>
  <PresentationFormat>Panorámica</PresentationFormat>
  <Paragraphs>68</Paragraphs>
  <Slides>17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17</vt:i4>
      </vt:variant>
    </vt:vector>
  </HeadingPairs>
  <TitlesOfParts>
    <vt:vector size="20" baseType="lpstr">
      <vt:lpstr>Arial</vt:lpstr>
      <vt:lpstr>Trebuchet MS</vt:lpstr>
      <vt:lpstr>Berlín</vt:lpstr>
      <vt:lpstr>El liderazgo educativo en un centro de Enseñanza Secundaria </vt:lpstr>
      <vt:lpstr>Proyecto digital final</vt:lpstr>
      <vt:lpstr>Justificación</vt:lpstr>
      <vt:lpstr>Presentación de PowerPoint</vt:lpstr>
      <vt:lpstr>Objetivos</vt:lpstr>
      <vt:lpstr>Presentación de PowerPoint</vt:lpstr>
      <vt:lpstr>Planes de acción</vt:lpstr>
      <vt:lpstr>Presentación de PowerPoint</vt:lpstr>
      <vt:lpstr>Presentación de PowerPoint</vt:lpstr>
      <vt:lpstr>Tiempo de realización</vt:lpstr>
      <vt:lpstr>Presentación de PowerPoint</vt:lpstr>
      <vt:lpstr>Presentación de PowerPoint</vt:lpstr>
      <vt:lpstr>Evaluación del Proyecto</vt:lpstr>
      <vt:lpstr>Presentación de PowerPoint</vt:lpstr>
      <vt:lpstr>Indicadores de logro en la evaluación</vt:lpstr>
      <vt:lpstr>Conclusiones</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liderazgo educativo en un centro de Enseñanza Secundaria </dc:title>
  <dc:creator>Enrique Ortiz</dc:creator>
  <cp:lastModifiedBy>Enrique Ortiz</cp:lastModifiedBy>
  <cp:revision>139</cp:revision>
  <dcterms:created xsi:type="dcterms:W3CDTF">2017-07-22T09:44:10Z</dcterms:created>
  <dcterms:modified xsi:type="dcterms:W3CDTF">2017-07-23T15:23:21Z</dcterms:modified>
</cp:coreProperties>
</file>