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5" r:id="rId3"/>
    <p:sldId id="272" r:id="rId4"/>
    <p:sldId id="266" r:id="rId5"/>
    <p:sldId id="268" r:id="rId6"/>
    <p:sldId id="269" r:id="rId7"/>
    <p:sldId id="271" r:id="rId8"/>
    <p:sldId id="270" r:id="rId9"/>
    <p:sldId id="275" r:id="rId10"/>
    <p:sldId id="260" r:id="rId11"/>
    <p:sldId id="273" r:id="rId12"/>
    <p:sldId id="274" r:id="rId13"/>
    <p:sldId id="26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fr-F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fr-FR"/>
          </a:p>
        </p:txBody>
      </p:sp>
      <p:sp>
        <p:nvSpPr>
          <p:cNvPr id="4" name="3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407725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289224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fr-F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114414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132748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fr-F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381225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208518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fr-F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7" name="6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8" name="7 Marcador de pie de página"/>
          <p:cNvSpPr>
            <a:spLocks noGrp="1"/>
          </p:cNvSpPr>
          <p:nvPr>
            <p:ph type="ftr" sz="quarter" idx="11"/>
          </p:nvPr>
        </p:nvSpPr>
        <p:spPr/>
        <p:txBody>
          <a:bodyPr/>
          <a:lstStyle/>
          <a:p>
            <a:endParaRPr lang="fr-FR"/>
          </a:p>
        </p:txBody>
      </p:sp>
      <p:sp>
        <p:nvSpPr>
          <p:cNvPr id="9" name="8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250336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fr-FR"/>
          </a:p>
        </p:txBody>
      </p:sp>
      <p:sp>
        <p:nvSpPr>
          <p:cNvPr id="3" name="2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4" name="3 Marcador de pie de página"/>
          <p:cNvSpPr>
            <a:spLocks noGrp="1"/>
          </p:cNvSpPr>
          <p:nvPr>
            <p:ph type="ftr" sz="quarter" idx="11"/>
          </p:nvPr>
        </p:nvSpPr>
        <p:spPr/>
        <p:txBody>
          <a:bodyPr/>
          <a:lstStyle/>
          <a:p>
            <a:endParaRPr lang="fr-FR"/>
          </a:p>
        </p:txBody>
      </p:sp>
      <p:sp>
        <p:nvSpPr>
          <p:cNvPr id="5" name="4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36697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3" name="2 Marcador de pie de página"/>
          <p:cNvSpPr>
            <a:spLocks noGrp="1"/>
          </p:cNvSpPr>
          <p:nvPr>
            <p:ph type="ftr" sz="quarter" idx="11"/>
          </p:nvPr>
        </p:nvSpPr>
        <p:spPr/>
        <p:txBody>
          <a:bodyPr/>
          <a:lstStyle/>
          <a:p>
            <a:endParaRPr lang="fr-FR"/>
          </a:p>
        </p:txBody>
      </p:sp>
      <p:sp>
        <p:nvSpPr>
          <p:cNvPr id="4" name="3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179214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fr-F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232491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fr-F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FAC4B13-417B-497A-BF72-318F47A46573}" type="datetimeFigureOut">
              <a:rPr lang="fr-FR" smtClean="0"/>
              <a:pPr/>
              <a:t>21/05/2018</a:t>
            </a:fld>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314599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fr-F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fr-F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C4B13-417B-497A-BF72-318F47A46573}" type="datetimeFigureOut">
              <a:rPr lang="fr-FR" smtClean="0"/>
              <a:pPr/>
              <a:t>21/05/2018</a:t>
            </a:fld>
            <a:endParaRPr lang="fr-F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45385-35A8-4ACF-B864-A6ECFE7C3C1E}" type="slidenum">
              <a:rPr lang="fr-FR" smtClean="0"/>
              <a:pPr/>
              <a:t>‹Nº›</a:t>
            </a:fld>
            <a:endParaRPr lang="fr-FR"/>
          </a:p>
        </p:txBody>
      </p:sp>
    </p:spTree>
    <p:extLst>
      <p:ext uri="{BB962C8B-B14F-4D97-AF65-F5344CB8AC3E}">
        <p14:creationId xmlns:p14="http://schemas.microsoft.com/office/powerpoint/2010/main" xmlns="" val="1615918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5DDB06-64DF-4AAF-BEE2-26C288D093A4}"/>
              </a:ext>
            </a:extLst>
          </p:cNvPr>
          <p:cNvSpPr>
            <a:spLocks noGrp="1"/>
          </p:cNvSpPr>
          <p:nvPr>
            <p:ph type="ctrTitle"/>
          </p:nvPr>
        </p:nvSpPr>
        <p:spPr/>
        <p:txBody>
          <a:bodyPr/>
          <a:lstStyle/>
          <a:p>
            <a:r>
              <a:rPr lang="es-ES" dirty="0"/>
              <a:t>      </a:t>
            </a:r>
          </a:p>
        </p:txBody>
      </p:sp>
      <p:sp>
        <p:nvSpPr>
          <p:cNvPr id="3" name="Subtítulo 2">
            <a:extLst>
              <a:ext uri="{FF2B5EF4-FFF2-40B4-BE49-F238E27FC236}">
                <a16:creationId xmlns="" xmlns:a16="http://schemas.microsoft.com/office/drawing/2014/main" id="{42D6AAB3-DEDE-49BD-811A-8EAA22281042}"/>
              </a:ext>
            </a:extLst>
          </p:cNvPr>
          <p:cNvSpPr>
            <a:spLocks noGrp="1"/>
          </p:cNvSpPr>
          <p:nvPr>
            <p:ph type="subTitle" idx="1"/>
          </p:nvPr>
        </p:nvSpPr>
        <p:spPr/>
        <p:txBody>
          <a:bodyPr/>
          <a:lstStyle/>
          <a:p>
            <a:r>
              <a:rPr lang="es-ES" dirty="0"/>
              <a:t>	</a:t>
            </a:r>
          </a:p>
        </p:txBody>
      </p:sp>
      <p:pic>
        <p:nvPicPr>
          <p:cNvPr id="4" name="Imagen 3" descr="C:\Users\Lengua2\AppData\Local\Temp\Casa_Museo_de_Lope_de_Vega._Estudio_(01).jpg">
            <a:extLst>
              <a:ext uri="{FF2B5EF4-FFF2-40B4-BE49-F238E27FC236}">
                <a16:creationId xmlns="" xmlns:a16="http://schemas.microsoft.com/office/drawing/2014/main" id="{1926EEAF-B7EF-4272-8B26-60CB7FF16762}"/>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05773" y="3429000"/>
            <a:ext cx="5256584" cy="3312368"/>
          </a:xfrm>
          <a:prstGeom prst="rect">
            <a:avLst/>
          </a:prstGeom>
          <a:noFill/>
          <a:ln>
            <a:noFill/>
          </a:ln>
        </p:spPr>
      </p:pic>
      <p:pic>
        <p:nvPicPr>
          <p:cNvPr id="5" name="Imagen 4" descr="Resultado de imagen de lope de vega">
            <a:extLst>
              <a:ext uri="{FF2B5EF4-FFF2-40B4-BE49-F238E27FC236}">
                <a16:creationId xmlns="" xmlns:a16="http://schemas.microsoft.com/office/drawing/2014/main" id="{4002D108-4F85-40BD-B334-42B31854F9E8}"/>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250234"/>
            <a:ext cx="3810000" cy="2696845"/>
          </a:xfrm>
          <a:prstGeom prst="rect">
            <a:avLst/>
          </a:prstGeom>
          <a:noFill/>
          <a:ln>
            <a:noFill/>
          </a:ln>
        </p:spPr>
      </p:pic>
      <p:sp>
        <p:nvSpPr>
          <p:cNvPr id="6" name="CuadroTexto 5">
            <a:extLst>
              <a:ext uri="{FF2B5EF4-FFF2-40B4-BE49-F238E27FC236}">
                <a16:creationId xmlns="" xmlns:a16="http://schemas.microsoft.com/office/drawing/2014/main" id="{C49D7FCB-BC21-499F-944C-3E10734ECC72}"/>
              </a:ext>
            </a:extLst>
          </p:cNvPr>
          <p:cNvSpPr txBox="1"/>
          <p:nvPr/>
        </p:nvSpPr>
        <p:spPr>
          <a:xfrm>
            <a:off x="4932040" y="786541"/>
            <a:ext cx="3744416" cy="1938992"/>
          </a:xfrm>
          <a:prstGeom prst="rect">
            <a:avLst/>
          </a:prstGeom>
          <a:noFill/>
        </p:spPr>
        <p:txBody>
          <a:bodyPr wrap="square" rtlCol="0">
            <a:spAutoFit/>
          </a:bodyPr>
          <a:lstStyle/>
          <a:p>
            <a:r>
              <a:rPr lang="es-ES" sz="4000" dirty="0">
                <a:latin typeface="Algerian" panose="04020705040A02060702" pitchFamily="82" charset="0"/>
              </a:rPr>
              <a:t>LOPE DE VEGA ET SA MAISON- MUSÉE</a:t>
            </a:r>
          </a:p>
        </p:txBody>
      </p:sp>
      <p:pic>
        <p:nvPicPr>
          <p:cNvPr id="7" name="Picture 2" descr="Licencia de Creative Commons"/>
          <p:cNvPicPr>
            <a:picLocks noChangeAspect="1" noChangeArrowheads="1"/>
          </p:cNvPicPr>
          <p:nvPr/>
        </p:nvPicPr>
        <p:blipFill>
          <a:blip r:embed="rId4"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1475825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fr-FR" b="1">
                <a:solidFill>
                  <a:schemeClr val="bg1"/>
                </a:solidFill>
              </a:rPr>
              <a:t>Croyez vous que </a:t>
            </a:r>
            <a:r>
              <a:rPr lang="fr-FR" b="1" dirty="0">
                <a:solidFill>
                  <a:schemeClr val="bg1"/>
                </a:solidFill>
              </a:rPr>
              <a:t>Lope est né à la maison-musée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244" y="1988841"/>
            <a:ext cx="5657245" cy="4259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1906985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D2348BC-FAE9-4FAF-9885-24850EA28764}"/>
              </a:ext>
            </a:extLst>
          </p:cNvPr>
          <p:cNvSpPr>
            <a:spLocks noGrp="1"/>
          </p:cNvSpPr>
          <p:nvPr>
            <p:ph type="title"/>
          </p:nvPr>
        </p:nvSpPr>
        <p:spPr/>
        <p:txBody>
          <a:bodyPr/>
          <a:lstStyle/>
          <a:p>
            <a:r>
              <a:rPr lang="es-ES" dirty="0"/>
              <a:t>           NON,</a:t>
            </a:r>
          </a:p>
        </p:txBody>
      </p:sp>
      <p:pic>
        <p:nvPicPr>
          <p:cNvPr id="4" name="Marcador de contenido 3" descr="https://upload.wikimedia.org/wikipedia/commons/8/8a/Casa_Museo_de_Lope_de_Vega._Estudio_%2802%29.jpg">
            <a:extLst>
              <a:ext uri="{FF2B5EF4-FFF2-40B4-BE49-F238E27FC236}">
                <a16:creationId xmlns="" xmlns:a16="http://schemas.microsoft.com/office/drawing/2014/main" id="{7AB732A2-5F2A-4157-88A1-6B9263B50674}"/>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988840"/>
            <a:ext cx="3456383" cy="2838748"/>
          </a:xfrm>
          <a:prstGeom prst="rect">
            <a:avLst/>
          </a:prstGeom>
          <a:noFill/>
          <a:ln>
            <a:noFill/>
          </a:ln>
        </p:spPr>
      </p:pic>
      <p:sp>
        <p:nvSpPr>
          <p:cNvPr id="5" name="CuadroTexto 4">
            <a:extLst>
              <a:ext uri="{FF2B5EF4-FFF2-40B4-BE49-F238E27FC236}">
                <a16:creationId xmlns="" xmlns:a16="http://schemas.microsoft.com/office/drawing/2014/main" id="{B47B7A9B-D20F-42F3-B691-50A3CEB58F3A}"/>
              </a:ext>
            </a:extLst>
          </p:cNvPr>
          <p:cNvSpPr txBox="1"/>
          <p:nvPr/>
        </p:nvSpPr>
        <p:spPr>
          <a:xfrm>
            <a:off x="4572000" y="1417638"/>
            <a:ext cx="4320480" cy="4708981"/>
          </a:xfrm>
          <a:prstGeom prst="rect">
            <a:avLst/>
          </a:prstGeom>
          <a:noFill/>
        </p:spPr>
        <p:txBody>
          <a:bodyPr wrap="square" rtlCol="0">
            <a:spAutoFit/>
          </a:bodyPr>
          <a:lstStyle/>
          <a:p>
            <a:r>
              <a:rPr lang="fr-FR" sz="2000" dirty="0">
                <a:latin typeface="Adobe Caslon Pro Bold" panose="0205070206050A020403" pitchFamily="18" charset="0"/>
              </a:rPr>
              <a:t>Lope de Vega l'acquit en 1610 et y vécut avec sa seconde épouse, jusqu'à sa mort en 1635.</a:t>
            </a:r>
            <a:br>
              <a:rPr lang="fr-FR" sz="2000" dirty="0">
                <a:latin typeface="Adobe Caslon Pro Bold" panose="0205070206050A020403" pitchFamily="18" charset="0"/>
              </a:rPr>
            </a:br>
            <a:r>
              <a:rPr lang="fr-FR" sz="2000" dirty="0">
                <a:latin typeface="Adobe Caslon Pro Bold" panose="0205070206050A020403" pitchFamily="18" charset="0"/>
              </a:rPr>
              <a:t>Cette maison devenue propriété de l'Académie Royale Espagnole en 1931 et elle fut déclarée monument historique-artistique et ouverte au public en 1935. Objet de plusieurs restaurations postérieures, la "Casa </a:t>
            </a:r>
            <a:r>
              <a:rPr lang="fr-FR" sz="2000" dirty="0" err="1">
                <a:latin typeface="Adobe Caslon Pro Bold" panose="0205070206050A020403" pitchFamily="18" charset="0"/>
              </a:rPr>
              <a:t>Museo</a:t>
            </a:r>
            <a:r>
              <a:rPr lang="fr-FR" sz="2000" dirty="0">
                <a:latin typeface="Adobe Caslon Pro Bold" panose="0205070206050A020403" pitchFamily="18" charset="0"/>
              </a:rPr>
              <a:t>" constitue un hommage à la mémoire de Lope de Vega et </a:t>
            </a:r>
            <a:r>
              <a:rPr lang="fr-FR" sz="2000" dirty="0" smtClean="0">
                <a:latin typeface="Adobe Caslon Pro Bold" panose="0205070206050A020403" pitchFamily="18" charset="0"/>
              </a:rPr>
              <a:t>prétend refléter </a:t>
            </a:r>
            <a:r>
              <a:rPr lang="fr-FR" sz="2000" dirty="0">
                <a:latin typeface="Adobe Caslon Pro Bold" panose="0205070206050A020403" pitchFamily="18" charset="0"/>
              </a:rPr>
              <a:t>le plus fidèlement possible les coutumes, la vie quotidienne d'un foyer de son époque, la réalité du XVIIe siècle</a:t>
            </a:r>
            <a:r>
              <a:rPr lang="fr-FR" dirty="0"/>
              <a:t>. </a:t>
            </a:r>
            <a:endParaRPr lang="es-ES" dirty="0"/>
          </a:p>
        </p:txBody>
      </p:sp>
      <p:pic>
        <p:nvPicPr>
          <p:cNvPr id="6"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3270778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59B0560-8099-4A2D-96CC-FB72D4E16E1D}"/>
              </a:ext>
            </a:extLst>
          </p:cNvPr>
          <p:cNvSpPr>
            <a:spLocks noGrp="1"/>
          </p:cNvSpPr>
          <p:nvPr>
            <p:ph type="title"/>
          </p:nvPr>
        </p:nvSpPr>
        <p:spPr/>
        <p:txBody>
          <a:bodyPr>
            <a:normAutofit fontScale="90000"/>
          </a:bodyPr>
          <a:lstStyle/>
          <a:p>
            <a:r>
              <a:rPr lang="fr-FR" b="1" dirty="0">
                <a:solidFill>
                  <a:schemeClr val="bg1"/>
                </a:solidFill>
              </a:rPr>
              <a:t>Est-ce que vous </a:t>
            </a:r>
            <a:r>
              <a:rPr lang="fr-FR" b="1" dirty="0" smtClean="0">
                <a:solidFill>
                  <a:schemeClr val="bg1"/>
                </a:solidFill>
              </a:rPr>
              <a:t>connaissez </a:t>
            </a:r>
            <a:r>
              <a:rPr lang="fr-FR" b="1" dirty="0">
                <a:solidFill>
                  <a:schemeClr val="bg1"/>
                </a:solidFill>
              </a:rPr>
              <a:t>le jardin?</a:t>
            </a:r>
            <a:endParaRPr lang="es-ES" dirty="0"/>
          </a:p>
        </p:txBody>
      </p:sp>
      <p:pic>
        <p:nvPicPr>
          <p:cNvPr id="4" name="Picture 3">
            <a:extLst>
              <a:ext uri="{FF2B5EF4-FFF2-40B4-BE49-F238E27FC236}">
                <a16:creationId xmlns="" xmlns:a16="http://schemas.microsoft.com/office/drawing/2014/main" id="{CE68C7F5-6D5C-4FD3-8EBF-D161DA258D13}"/>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7744" y="1916832"/>
            <a:ext cx="4032448" cy="3184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2361266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548680"/>
            <a:ext cx="4896544" cy="868958"/>
          </a:xfrm>
        </p:spPr>
        <p:txBody>
          <a:bodyPr/>
          <a:lstStyle/>
          <a:p>
            <a:endParaRPr lang="fr-F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0633" y="404664"/>
            <a:ext cx="5690765" cy="56907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42533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5913A4E-6B08-417B-81DB-01A99B4832C9}"/>
              </a:ext>
            </a:extLst>
          </p:cNvPr>
          <p:cNvSpPr>
            <a:spLocks noGrp="1"/>
          </p:cNvSpPr>
          <p:nvPr>
            <p:ph type="ctrTitle"/>
          </p:nvPr>
        </p:nvSpPr>
        <p:spPr>
          <a:xfrm>
            <a:off x="685800" y="188641"/>
            <a:ext cx="7772400" cy="1051249"/>
          </a:xfrm>
        </p:spPr>
        <p:txBody>
          <a:bodyPr/>
          <a:lstStyle/>
          <a:p>
            <a:r>
              <a:rPr lang="es-ES" dirty="0"/>
              <a:t>LOPE DE VEGA </a:t>
            </a:r>
          </a:p>
        </p:txBody>
      </p:sp>
      <p:sp>
        <p:nvSpPr>
          <p:cNvPr id="3" name="Subtítulo 2">
            <a:extLst>
              <a:ext uri="{FF2B5EF4-FFF2-40B4-BE49-F238E27FC236}">
                <a16:creationId xmlns="" xmlns:a16="http://schemas.microsoft.com/office/drawing/2014/main" id="{60358A83-F3CF-4AB9-97C2-40E33546ED1A}"/>
              </a:ext>
            </a:extLst>
          </p:cNvPr>
          <p:cNvSpPr>
            <a:spLocks noGrp="1"/>
          </p:cNvSpPr>
          <p:nvPr>
            <p:ph type="subTitle" idx="1"/>
          </p:nvPr>
        </p:nvSpPr>
        <p:spPr>
          <a:xfrm flipV="1">
            <a:off x="1835696" y="6812280"/>
            <a:ext cx="5936704" cy="45719"/>
          </a:xfrm>
        </p:spPr>
        <p:txBody>
          <a:bodyPr>
            <a:normAutofit fontScale="25000" lnSpcReduction="20000"/>
          </a:bodyPr>
          <a:lstStyle/>
          <a:p>
            <a:endParaRPr lang="es-ES" dirty="0"/>
          </a:p>
        </p:txBody>
      </p:sp>
      <p:pic>
        <p:nvPicPr>
          <p:cNvPr id="4" name="Imagen 3" descr="File:Félix Lope de Vega y Carpio (Casa-Museo de Lope de Vega, Madrid).JPG">
            <a:extLst>
              <a:ext uri="{FF2B5EF4-FFF2-40B4-BE49-F238E27FC236}">
                <a16:creationId xmlns="" xmlns:a16="http://schemas.microsoft.com/office/drawing/2014/main" id="{33A2B6F9-E62E-42DF-9AB7-9B15D3885D5C}"/>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78362"/>
            <a:ext cx="3349213" cy="4398910"/>
          </a:xfrm>
          <a:prstGeom prst="rect">
            <a:avLst/>
          </a:prstGeom>
          <a:noFill/>
          <a:ln>
            <a:noFill/>
          </a:ln>
        </p:spPr>
      </p:pic>
      <p:sp>
        <p:nvSpPr>
          <p:cNvPr id="7" name="CuadroTexto 6">
            <a:extLst>
              <a:ext uri="{FF2B5EF4-FFF2-40B4-BE49-F238E27FC236}">
                <a16:creationId xmlns="" xmlns:a16="http://schemas.microsoft.com/office/drawing/2014/main" id="{BCD0F75A-7ED9-49A8-9DB1-A561626F171E}"/>
              </a:ext>
            </a:extLst>
          </p:cNvPr>
          <p:cNvSpPr txBox="1"/>
          <p:nvPr/>
        </p:nvSpPr>
        <p:spPr>
          <a:xfrm>
            <a:off x="4139952" y="1219200"/>
            <a:ext cx="4464496" cy="4893647"/>
          </a:xfrm>
          <a:prstGeom prst="rect">
            <a:avLst/>
          </a:prstGeom>
          <a:noFill/>
        </p:spPr>
        <p:txBody>
          <a:bodyPr wrap="square" rtlCol="0">
            <a:spAutoFit/>
          </a:bodyPr>
          <a:lstStyle/>
          <a:p>
            <a:r>
              <a:rPr lang="es-ES" sz="2400" b="1" dirty="0"/>
              <a:t>Félix Lope de Vega y Carpio</a:t>
            </a:r>
            <a:r>
              <a:rPr lang="es-ES" sz="2400" dirty="0"/>
              <a:t>,  1562- 1635 </a:t>
            </a:r>
            <a:r>
              <a:rPr lang="es-ES" sz="2400" dirty="0" err="1"/>
              <a:t>est</a:t>
            </a:r>
            <a:r>
              <a:rPr lang="es-ES" sz="2400" dirty="0"/>
              <a:t> un </a:t>
            </a:r>
            <a:r>
              <a:rPr lang="es-ES" sz="2400" dirty="0" err="1"/>
              <a:t>dramaturge</a:t>
            </a:r>
            <a:r>
              <a:rPr lang="es-ES" sz="2400" dirty="0"/>
              <a:t> et </a:t>
            </a:r>
            <a:r>
              <a:rPr lang="es-ES" sz="2400" dirty="0" err="1"/>
              <a:t>poète</a:t>
            </a:r>
            <a:r>
              <a:rPr lang="es-ES" sz="2400" dirty="0"/>
              <a:t> </a:t>
            </a:r>
            <a:r>
              <a:rPr lang="es-ES" sz="2400" dirty="0" err="1"/>
              <a:t>espagnol</a:t>
            </a:r>
            <a:r>
              <a:rPr lang="es-ES" sz="2400" dirty="0"/>
              <a:t>; </a:t>
            </a:r>
            <a:r>
              <a:rPr lang="es-ES" sz="2400" dirty="0" err="1" smtClean="0"/>
              <a:t>considéré</a:t>
            </a:r>
            <a:r>
              <a:rPr lang="es-ES" sz="2400" dirty="0" smtClean="0"/>
              <a:t> </a:t>
            </a:r>
            <a:r>
              <a:rPr lang="es-ES" sz="2400" dirty="0" err="1"/>
              <a:t>comme</a:t>
            </a:r>
            <a:r>
              <a:rPr lang="es-ES" sz="2400" dirty="0"/>
              <a:t> </a:t>
            </a:r>
            <a:r>
              <a:rPr lang="es-ES" sz="2400" dirty="0" err="1"/>
              <a:t>l'un</a:t>
            </a:r>
            <a:r>
              <a:rPr lang="es-ES" sz="2400" dirty="0"/>
              <a:t> des </a:t>
            </a:r>
            <a:r>
              <a:rPr lang="es-ES" sz="2400" dirty="0" err="1"/>
              <a:t>écrivains</a:t>
            </a:r>
            <a:r>
              <a:rPr lang="es-ES" sz="2400" dirty="0"/>
              <a:t> </a:t>
            </a:r>
            <a:r>
              <a:rPr lang="es-ES" sz="2400" dirty="0" err="1"/>
              <a:t>majeurs</a:t>
            </a:r>
            <a:r>
              <a:rPr lang="es-ES" sz="2400" dirty="0"/>
              <a:t> du </a:t>
            </a:r>
            <a:r>
              <a:rPr lang="es-ES" sz="2400" dirty="0" err="1" smtClean="0"/>
              <a:t>Siècle</a:t>
            </a:r>
            <a:r>
              <a:rPr lang="es-ES" sz="2400" dirty="0" smtClean="0"/>
              <a:t> </a:t>
            </a:r>
            <a:r>
              <a:rPr lang="es-ES" sz="2400" dirty="0" err="1"/>
              <a:t>d’or</a:t>
            </a:r>
            <a:r>
              <a:rPr lang="es-ES" sz="2400" dirty="0"/>
              <a:t> </a:t>
            </a:r>
            <a:r>
              <a:rPr lang="es-ES" sz="2400" dirty="0" err="1" smtClean="0"/>
              <a:t>espagnol</a:t>
            </a:r>
            <a:r>
              <a:rPr lang="es-ES" sz="2400" dirty="0" smtClean="0"/>
              <a:t>.</a:t>
            </a:r>
            <a:r>
              <a:rPr lang="es-ES" dirty="0" smtClean="0"/>
              <a:t> </a:t>
            </a:r>
            <a:endParaRPr lang="es-ES" dirty="0"/>
          </a:p>
          <a:p>
            <a:r>
              <a:rPr lang="es-ES" sz="2400" dirty="0" err="1"/>
              <a:t>Il</a:t>
            </a:r>
            <a:r>
              <a:rPr lang="es-ES" sz="2400" dirty="0"/>
              <a:t> </a:t>
            </a:r>
            <a:r>
              <a:rPr lang="es-ES" sz="2400" dirty="0" err="1"/>
              <a:t>est</a:t>
            </a:r>
            <a:r>
              <a:rPr lang="es-ES" sz="2400" dirty="0"/>
              <a:t> le </a:t>
            </a:r>
            <a:r>
              <a:rPr lang="es-ES" sz="2400" dirty="0" err="1"/>
              <a:t>fondateur</a:t>
            </a:r>
            <a:r>
              <a:rPr lang="es-ES" sz="2400" dirty="0"/>
              <a:t> de la </a:t>
            </a:r>
            <a:r>
              <a:rPr lang="es-ES" sz="2400" i="1" dirty="0"/>
              <a:t>Comedia nueva</a:t>
            </a:r>
            <a:r>
              <a:rPr lang="es-ES" sz="2400" dirty="0"/>
              <a:t> </a:t>
            </a:r>
            <a:r>
              <a:rPr lang="es-ES" sz="2400" dirty="0" err="1"/>
              <a:t>ou</a:t>
            </a:r>
            <a:r>
              <a:rPr lang="es-ES" sz="2400" dirty="0"/>
              <a:t> </a:t>
            </a:r>
            <a:r>
              <a:rPr lang="es-ES" sz="2400" dirty="0" err="1"/>
              <a:t>tragi-comédie</a:t>
            </a:r>
            <a:r>
              <a:rPr lang="es-ES" sz="2400" dirty="0"/>
              <a:t> à </a:t>
            </a:r>
            <a:r>
              <a:rPr lang="es-ES" sz="2400" dirty="0" err="1" smtClean="0"/>
              <a:t>l'espagnole</a:t>
            </a:r>
            <a:r>
              <a:rPr lang="es-ES" sz="2400" dirty="0"/>
              <a:t>.</a:t>
            </a:r>
          </a:p>
          <a:p>
            <a:r>
              <a:rPr lang="es-ES" sz="2400" dirty="0"/>
              <a:t>Lope de Vega a </a:t>
            </a:r>
            <a:r>
              <a:rPr lang="es-ES" sz="2400" dirty="0" err="1"/>
              <a:t>été</a:t>
            </a:r>
            <a:r>
              <a:rPr lang="es-ES" sz="2400" dirty="0"/>
              <a:t> un </a:t>
            </a:r>
            <a:r>
              <a:rPr lang="es-ES" sz="2400" dirty="0" err="1"/>
              <a:t>auteur</a:t>
            </a:r>
            <a:r>
              <a:rPr lang="es-ES" sz="2400" dirty="0"/>
              <a:t> </a:t>
            </a:r>
            <a:r>
              <a:rPr lang="es-ES" sz="2400" dirty="0" err="1"/>
              <a:t>extrêmement</a:t>
            </a:r>
            <a:r>
              <a:rPr lang="es-ES" sz="2400" dirty="0"/>
              <a:t> </a:t>
            </a:r>
            <a:r>
              <a:rPr lang="es-ES" sz="2400" dirty="0" err="1"/>
              <a:t>prolifique</a:t>
            </a:r>
            <a:r>
              <a:rPr lang="es-ES" sz="2400" dirty="0"/>
              <a:t> : </a:t>
            </a:r>
            <a:r>
              <a:rPr lang="es-ES" sz="2400" dirty="0" err="1"/>
              <a:t>il</a:t>
            </a:r>
            <a:r>
              <a:rPr lang="es-ES" sz="2400" dirty="0"/>
              <a:t> </a:t>
            </a:r>
            <a:r>
              <a:rPr lang="es-ES" sz="2400" dirty="0" err="1"/>
              <a:t>aurait</a:t>
            </a:r>
            <a:r>
              <a:rPr lang="es-ES" sz="2400" dirty="0"/>
              <a:t> </a:t>
            </a:r>
            <a:r>
              <a:rPr lang="es-ES" sz="2400" dirty="0" err="1"/>
              <a:t>écrit</a:t>
            </a:r>
            <a:r>
              <a:rPr lang="es-ES" sz="2400" dirty="0"/>
              <a:t> </a:t>
            </a:r>
            <a:r>
              <a:rPr lang="es-ES" sz="2400" dirty="0" err="1"/>
              <a:t>environ</a:t>
            </a:r>
            <a:r>
              <a:rPr lang="es-ES" sz="2400" dirty="0"/>
              <a:t> 3 000 </a:t>
            </a:r>
            <a:r>
              <a:rPr lang="es-ES" sz="2400" dirty="0" err="1"/>
              <a:t>sonnets</a:t>
            </a:r>
            <a:r>
              <a:rPr lang="es-ES" sz="2400" dirty="0"/>
              <a:t>,   1 800 </a:t>
            </a:r>
            <a:r>
              <a:rPr lang="es-ES" sz="2400" dirty="0" err="1"/>
              <a:t>pièces</a:t>
            </a:r>
            <a:r>
              <a:rPr lang="es-ES" sz="2400" dirty="0"/>
              <a:t> profanes, 400 </a:t>
            </a:r>
            <a:r>
              <a:rPr lang="es-ES" sz="2400" dirty="0" err="1"/>
              <a:t>drames</a:t>
            </a:r>
            <a:r>
              <a:rPr lang="es-ES" sz="2400" dirty="0"/>
              <a:t> </a:t>
            </a:r>
            <a:r>
              <a:rPr lang="es-ES" sz="2400" dirty="0" err="1"/>
              <a:t>religieux</a:t>
            </a:r>
            <a:r>
              <a:rPr lang="es-ES" sz="2400" dirty="0"/>
              <a:t>, etc.</a:t>
            </a:r>
          </a:p>
        </p:txBody>
      </p:sp>
      <p:pic>
        <p:nvPicPr>
          <p:cNvPr id="6"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2657501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44D7E9-A298-4E3F-8320-EB21C8112AF1}"/>
              </a:ext>
            </a:extLst>
          </p:cNvPr>
          <p:cNvSpPr>
            <a:spLocks noGrp="1"/>
          </p:cNvSpPr>
          <p:nvPr>
            <p:ph type="title"/>
          </p:nvPr>
        </p:nvSpPr>
        <p:spPr/>
        <p:txBody>
          <a:bodyPr/>
          <a:lstStyle/>
          <a:p>
            <a:r>
              <a:rPr lang="es-ES" dirty="0"/>
              <a:t>LOPE DE VEGA, SOLDAT</a:t>
            </a:r>
          </a:p>
        </p:txBody>
      </p:sp>
      <p:pic>
        <p:nvPicPr>
          <p:cNvPr id="8" name="Marcador de contenido 7">
            <a:extLst>
              <a:ext uri="{FF2B5EF4-FFF2-40B4-BE49-F238E27FC236}">
                <a16:creationId xmlns="" xmlns:a16="http://schemas.microsoft.com/office/drawing/2014/main" id="{1EB87798-0804-4EC6-AC8A-0F8B21A906EE}"/>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5536" y="1916832"/>
            <a:ext cx="4186237" cy="3139677"/>
          </a:xfrm>
        </p:spPr>
      </p:pic>
      <p:sp>
        <p:nvSpPr>
          <p:cNvPr id="11" name="CuadroTexto 10">
            <a:extLst>
              <a:ext uri="{FF2B5EF4-FFF2-40B4-BE49-F238E27FC236}">
                <a16:creationId xmlns="" xmlns:a16="http://schemas.microsoft.com/office/drawing/2014/main" id="{D5E802F1-7823-4341-BBCA-CDB4B6B3F5DA}"/>
              </a:ext>
            </a:extLst>
          </p:cNvPr>
          <p:cNvSpPr txBox="1"/>
          <p:nvPr/>
        </p:nvSpPr>
        <p:spPr>
          <a:xfrm>
            <a:off x="5004048" y="2060848"/>
            <a:ext cx="3682752" cy="3754874"/>
          </a:xfrm>
          <a:prstGeom prst="rect">
            <a:avLst/>
          </a:prstGeom>
          <a:noFill/>
        </p:spPr>
        <p:txBody>
          <a:bodyPr wrap="square" rtlCol="0">
            <a:spAutoFit/>
          </a:bodyPr>
          <a:lstStyle/>
          <a:p>
            <a:pPr marL="285750" indent="-285750">
              <a:buFont typeface="Arial" panose="020B0604020202020204" pitchFamily="34" charset="0"/>
              <a:buChar char="•"/>
            </a:pPr>
            <a:r>
              <a:rPr lang="fr-FR" sz="2000" dirty="0">
                <a:latin typeface="Adobe Caslon Pro Bold" panose="0205070206050A020403" pitchFamily="18" charset="0"/>
              </a:rPr>
              <a:t>En 1583, il s’engage dans la marine et livre bataille contre les Portugais à l’Isla Terceira, sous les ordres de son futur ami, </a:t>
            </a:r>
            <a:r>
              <a:rPr lang="fr-FR" sz="2000" dirty="0" err="1">
                <a:latin typeface="Adobe Caslon Pro Bold" panose="0205070206050A020403" pitchFamily="18" charset="0"/>
              </a:rPr>
              <a:t>Álvaro</a:t>
            </a:r>
            <a:r>
              <a:rPr lang="fr-FR" sz="2000" dirty="0">
                <a:latin typeface="Adobe Caslon Pro Bold" panose="0205070206050A020403" pitchFamily="18" charset="0"/>
              </a:rPr>
              <a:t> de </a:t>
            </a:r>
            <a:r>
              <a:rPr lang="fr-FR" sz="2000" dirty="0" err="1">
                <a:latin typeface="Adobe Caslon Pro Bold" panose="0205070206050A020403" pitchFamily="18" charset="0"/>
              </a:rPr>
              <a:t>Bazán</a:t>
            </a:r>
            <a:r>
              <a:rPr lang="fr-FR" sz="2000" dirty="0">
                <a:latin typeface="Adobe Caslon Pro Bold" panose="0205070206050A020403" pitchFamily="18" charset="0"/>
              </a:rPr>
              <a:t>, marquis de Santa Cruz de </a:t>
            </a:r>
            <a:r>
              <a:rPr lang="fr-FR" sz="2000" dirty="0" err="1">
                <a:latin typeface="Adobe Caslon Pro Bold" panose="0205070206050A020403" pitchFamily="18" charset="0"/>
              </a:rPr>
              <a:t>Mudela</a:t>
            </a:r>
            <a:r>
              <a:rPr lang="fr-FR" sz="2000" dirty="0">
                <a:latin typeface="Adobe Caslon Pro Bold" panose="0205070206050A020403" pitchFamily="18" charset="0"/>
              </a:rPr>
              <a:t>.</a:t>
            </a:r>
          </a:p>
          <a:p>
            <a:pPr marL="285750" indent="-285750">
              <a:buFont typeface="Arial" panose="020B0604020202020204" pitchFamily="34" charset="0"/>
              <a:buChar char="•"/>
            </a:pPr>
            <a:r>
              <a:rPr lang="fr-FR" sz="2000" dirty="0">
                <a:latin typeface="Adobe Caslon Pro Bold" panose="0205070206050A020403" pitchFamily="18" charset="0"/>
              </a:rPr>
              <a:t>En 1588 Lope s’engage dans l’Invincible Armada sur le galion </a:t>
            </a:r>
            <a:r>
              <a:rPr lang="fr-FR" sz="2000" i="1" dirty="0">
                <a:latin typeface="Adobe Caslon Pro Bold" panose="0205070206050A020403" pitchFamily="18" charset="0"/>
              </a:rPr>
              <a:t>San </a:t>
            </a:r>
            <a:r>
              <a:rPr lang="fr-FR" sz="2000" i="1" dirty="0" smtClean="0">
                <a:latin typeface="Adobe Caslon Pro Bold" panose="0205070206050A020403" pitchFamily="18" charset="0"/>
              </a:rPr>
              <a:t>Juan</a:t>
            </a:r>
            <a:r>
              <a:rPr lang="fr-FR" sz="2000" dirty="0" smtClean="0">
                <a:latin typeface="Adobe Caslon Pro Bold" panose="0205070206050A020403" pitchFamily="18" charset="0"/>
              </a:rPr>
              <a:t> </a:t>
            </a:r>
            <a:r>
              <a:rPr lang="fr-FR" sz="2000" dirty="0">
                <a:latin typeface="Adobe Caslon Pro Bold" panose="0205070206050A020403" pitchFamily="18" charset="0"/>
              </a:rPr>
              <a:t>au naufrage </a:t>
            </a:r>
            <a:r>
              <a:rPr lang="fr-FR" sz="2000" dirty="0" smtClean="0">
                <a:latin typeface="Adobe Caslon Pro Bold" panose="0205070206050A020403" pitchFamily="18" charset="0"/>
              </a:rPr>
              <a:t>duquel </a:t>
            </a:r>
            <a:r>
              <a:rPr lang="fr-FR" sz="2000" dirty="0">
                <a:latin typeface="Adobe Caslon Pro Bold" panose="0205070206050A020403" pitchFamily="18" charset="0"/>
              </a:rPr>
              <a:t>il survit miraculeusement.</a:t>
            </a:r>
          </a:p>
          <a:p>
            <a:endParaRPr lang="es-ES" dirty="0"/>
          </a:p>
        </p:txBody>
      </p:sp>
      <p:pic>
        <p:nvPicPr>
          <p:cNvPr id="5"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2589829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46F0F9-B42B-4D72-AB39-C2416385D2BB}"/>
              </a:ext>
            </a:extLst>
          </p:cNvPr>
          <p:cNvSpPr>
            <a:spLocks noGrp="1"/>
          </p:cNvSpPr>
          <p:nvPr>
            <p:ph type="title"/>
          </p:nvPr>
        </p:nvSpPr>
        <p:spPr/>
        <p:txBody>
          <a:bodyPr/>
          <a:lstStyle/>
          <a:p>
            <a:r>
              <a:rPr lang="es-ES" dirty="0"/>
              <a:t>LES FEMMES  ET LOPE</a:t>
            </a:r>
          </a:p>
        </p:txBody>
      </p:sp>
      <p:pic>
        <p:nvPicPr>
          <p:cNvPr id="4" name="Marcador de contenido 3" descr="Don-Juan">
            <a:extLst>
              <a:ext uri="{FF2B5EF4-FFF2-40B4-BE49-F238E27FC236}">
                <a16:creationId xmlns="" xmlns:a16="http://schemas.microsoft.com/office/drawing/2014/main" id="{E64327D9-433E-4B2B-960A-E9987C498DC8}"/>
              </a:ext>
            </a:extLst>
          </p:cNvPr>
          <p:cNvPicPr>
            <a:picLocks noGrp="1"/>
          </p:cNvPicPr>
          <p:nvPr>
            <p:ph idx="1"/>
          </p:nvPr>
        </p:nvPicPr>
        <p:blipFill rotWithShape="1">
          <a:blip r:embed="rId2" cstate="print">
            <a:extLst>
              <a:ext uri="{28A0092B-C50C-407E-A947-70E740481C1C}">
                <a14:useLocalDpi xmlns:a14="http://schemas.microsoft.com/office/drawing/2010/main" xmlns="" val="0"/>
              </a:ext>
            </a:extLst>
          </a:blip>
          <a:srcRect l="13643" r="7693"/>
          <a:stretch/>
        </p:blipFill>
        <p:spPr bwMode="auto">
          <a:xfrm>
            <a:off x="683568" y="1638092"/>
            <a:ext cx="3272272" cy="3591108"/>
          </a:xfrm>
          <a:prstGeom prst="rect">
            <a:avLst/>
          </a:prstGeom>
          <a:noFill/>
          <a:ln>
            <a:noFill/>
          </a:ln>
          <a:extLst>
            <a:ext uri="{53640926-AAD7-44D8-BBD7-CCE9431645EC}">
              <a14:shadowObscured xmlns:a14="http://schemas.microsoft.com/office/drawing/2010/main" xmlns=""/>
            </a:ext>
          </a:extLst>
        </p:spPr>
      </p:pic>
      <p:sp>
        <p:nvSpPr>
          <p:cNvPr id="5" name="CuadroTexto 4">
            <a:extLst>
              <a:ext uri="{FF2B5EF4-FFF2-40B4-BE49-F238E27FC236}">
                <a16:creationId xmlns="" xmlns:a16="http://schemas.microsoft.com/office/drawing/2014/main" id="{74FCCA0A-0E96-4B29-A2D3-6CF21E687CF5}"/>
              </a:ext>
            </a:extLst>
          </p:cNvPr>
          <p:cNvSpPr txBox="1"/>
          <p:nvPr/>
        </p:nvSpPr>
        <p:spPr>
          <a:xfrm>
            <a:off x="4427984" y="1638092"/>
            <a:ext cx="3888432" cy="4431983"/>
          </a:xfrm>
          <a:prstGeom prst="rect">
            <a:avLst/>
          </a:prstGeom>
          <a:noFill/>
        </p:spPr>
        <p:txBody>
          <a:bodyPr wrap="square" rtlCol="0">
            <a:spAutoFit/>
          </a:bodyPr>
          <a:lstStyle/>
          <a:p>
            <a:r>
              <a:rPr lang="fr-FR" sz="2000" dirty="0">
                <a:latin typeface="Adobe Caslon Pro Bold" panose="0205070206050A020403" pitchFamily="18" charset="0"/>
              </a:rPr>
              <a:t>Il vit d'expédients, gagne sa vie comme secrétaire d’aristocrates, gagne </a:t>
            </a:r>
            <a:r>
              <a:rPr lang="fr-FR" sz="2000" dirty="0" smtClean="0">
                <a:latin typeface="Adobe Caslon Pro Bold" panose="0205070206050A020403" pitchFamily="18" charset="0"/>
              </a:rPr>
              <a:t>de l'argent </a:t>
            </a:r>
            <a:r>
              <a:rPr lang="fr-FR" sz="2000" dirty="0">
                <a:latin typeface="Adobe Caslon Pro Bold" panose="0205070206050A020403" pitchFamily="18" charset="0"/>
              </a:rPr>
              <a:t>en écrivant des </a:t>
            </a:r>
            <a:r>
              <a:rPr lang="fr-FR" sz="2000" i="1" dirty="0" err="1">
                <a:latin typeface="Adobe Caslon Pro Bold" panose="0205070206050A020403" pitchFamily="18" charset="0"/>
              </a:rPr>
              <a:t>comedias</a:t>
            </a:r>
            <a:r>
              <a:rPr lang="fr-FR" sz="2000" dirty="0">
                <a:latin typeface="Adobe Caslon Pro Bold" panose="0205070206050A020403" pitchFamily="18" charset="0"/>
              </a:rPr>
              <a:t>, mais il est distrait de toutes ses activités par ses nombreuses relations amoureuses.</a:t>
            </a:r>
          </a:p>
          <a:p>
            <a:r>
              <a:rPr lang="fr-FR" sz="2000" dirty="0">
                <a:latin typeface="Adobe Caslon Pro Bold" panose="0205070206050A020403" pitchFamily="18" charset="0"/>
              </a:rPr>
              <a:t>   Elena Osorio (la </a:t>
            </a:r>
            <a:r>
              <a:rPr lang="fr-FR" sz="2000" i="1" dirty="0">
                <a:latin typeface="Adobe Caslon Pro Bold" panose="0205070206050A020403" pitchFamily="18" charset="0"/>
              </a:rPr>
              <a:t>"</a:t>
            </a:r>
            <a:r>
              <a:rPr lang="fr-FR" sz="2000" i="1" dirty="0" err="1">
                <a:latin typeface="Adobe Caslon Pro Bold" panose="0205070206050A020403" pitchFamily="18" charset="0"/>
              </a:rPr>
              <a:t>Filis</a:t>
            </a:r>
            <a:r>
              <a:rPr lang="fr-FR" sz="2000" i="1" dirty="0">
                <a:latin typeface="Adobe Caslon Pro Bold" panose="0205070206050A020403" pitchFamily="18" charset="0"/>
              </a:rPr>
              <a:t>"</a:t>
            </a:r>
            <a:r>
              <a:rPr lang="fr-FR" sz="2000" dirty="0">
                <a:latin typeface="Adobe Caslon Pro Bold" panose="0205070206050A020403" pitchFamily="18" charset="0"/>
              </a:rPr>
              <a:t> de ses vers), devient son premier grand amour.</a:t>
            </a:r>
          </a:p>
          <a:p>
            <a:r>
              <a:rPr lang="fr-FR" sz="2800" dirty="0">
                <a:latin typeface="Cambria" panose="02040503050406030204" pitchFamily="18" charset="0"/>
              </a:rPr>
              <a:t>¿Est-ce que tu s</a:t>
            </a:r>
            <a:r>
              <a:rPr lang="fr-FR" sz="2800" dirty="0" smtClean="0">
                <a:latin typeface="Cambria" panose="02040503050406030204" pitchFamily="18" charset="0"/>
              </a:rPr>
              <a:t>ais ce qui </a:t>
            </a:r>
            <a:r>
              <a:rPr lang="fr-FR" sz="2800" dirty="0">
                <a:latin typeface="Cambria" panose="02040503050406030204" pitchFamily="18" charset="0"/>
              </a:rPr>
              <a:t>naît de son premier amour?</a:t>
            </a:r>
          </a:p>
          <a:p>
            <a:endParaRPr lang="es-ES" dirty="0"/>
          </a:p>
        </p:txBody>
      </p:sp>
      <p:pic>
        <p:nvPicPr>
          <p:cNvPr id="6"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410673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F40DCF0-076C-4DEA-ABB3-6734446B4781}"/>
              </a:ext>
            </a:extLst>
          </p:cNvPr>
          <p:cNvSpPr>
            <a:spLocks noGrp="1"/>
          </p:cNvSpPr>
          <p:nvPr>
            <p:ph type="title"/>
          </p:nvPr>
        </p:nvSpPr>
        <p:spPr/>
        <p:txBody>
          <a:bodyPr/>
          <a:lstStyle/>
          <a:p>
            <a:r>
              <a:rPr lang="es-ES" dirty="0"/>
              <a:t>L´ EXIL</a:t>
            </a:r>
          </a:p>
        </p:txBody>
      </p:sp>
      <p:pic>
        <p:nvPicPr>
          <p:cNvPr id="4" name="Marcador de contenido 3" descr="Resultado de imagen de lope de vega">
            <a:extLst>
              <a:ext uri="{FF2B5EF4-FFF2-40B4-BE49-F238E27FC236}">
                <a16:creationId xmlns="" xmlns:a16="http://schemas.microsoft.com/office/drawing/2014/main" id="{8795B8F7-6422-44C3-A0E8-B9B98DFA03D4}"/>
              </a:ext>
            </a:extLst>
          </p:cNvPr>
          <p:cNvPicPr>
            <a:picLocks noGrp="1"/>
          </p:cNvPicPr>
          <p:nvPr>
            <p:ph idx="1"/>
          </p:nvPr>
        </p:nvPicPr>
        <p:blipFill rotWithShape="1">
          <a:blip r:embed="rId2" cstate="print">
            <a:extLst>
              <a:ext uri="{28A0092B-C50C-407E-A947-70E740481C1C}">
                <a14:useLocalDpi xmlns:a14="http://schemas.microsoft.com/office/drawing/2010/main" xmlns="" val="0"/>
              </a:ext>
            </a:extLst>
          </a:blip>
          <a:srcRect l="11826" t="20553" r="12007" b="20548"/>
          <a:stretch/>
        </p:blipFill>
        <p:spPr bwMode="auto">
          <a:xfrm>
            <a:off x="179512" y="2073351"/>
            <a:ext cx="4176464" cy="2579786"/>
          </a:xfrm>
          <a:prstGeom prst="rect">
            <a:avLst/>
          </a:prstGeom>
          <a:noFill/>
          <a:ln>
            <a:noFill/>
          </a:ln>
          <a:extLst>
            <a:ext uri="{53640926-AAD7-44D8-BBD7-CCE9431645EC}">
              <a14:shadowObscured xmlns:a14="http://schemas.microsoft.com/office/drawing/2010/main" xmlns=""/>
            </a:ext>
          </a:extLst>
        </p:spPr>
      </p:pic>
      <p:sp>
        <p:nvSpPr>
          <p:cNvPr id="5" name="Rectángulo 4">
            <a:extLst>
              <a:ext uri="{FF2B5EF4-FFF2-40B4-BE49-F238E27FC236}">
                <a16:creationId xmlns="" xmlns:a16="http://schemas.microsoft.com/office/drawing/2014/main" id="{BED889F4-E3C8-410E-B68B-53BEB44FDE93}"/>
              </a:ext>
            </a:extLst>
          </p:cNvPr>
          <p:cNvSpPr/>
          <p:nvPr/>
        </p:nvSpPr>
        <p:spPr>
          <a:xfrm>
            <a:off x="4716016" y="1772816"/>
            <a:ext cx="3960236" cy="4102140"/>
          </a:xfrm>
          <a:prstGeom prst="rect">
            <a:avLst/>
          </a:prstGeom>
        </p:spPr>
        <p:txBody>
          <a:bodyPr wrap="square">
            <a:spAutoFit/>
          </a:bodyPr>
          <a:lstStyle/>
          <a:p>
            <a:r>
              <a:rPr lang="fr-FR" sz="2000" dirty="0">
                <a:latin typeface="Adobe Caslon Pro Bold" panose="0205070206050A020403" pitchFamily="18" charset="0"/>
                <a:ea typeface="Calibri" panose="020F0502020204030204" pitchFamily="34" charset="0"/>
                <a:cs typeface="Times New Roman" panose="02020603050405020304" pitchFamily="18" charset="0"/>
              </a:rPr>
              <a:t>De son premier grand amour naît… l’exil:  </a:t>
            </a:r>
            <a:r>
              <a:rPr lang="fr-FR" sz="2000" dirty="0">
                <a:latin typeface="Adobe Caslon Pro Bold" panose="0205070206050A020403" pitchFamily="18" charset="0"/>
              </a:rPr>
              <a:t>cinq ans d’interdiction de séjour à Madrid et deux ans d’exil du royaume de Castille</a:t>
            </a:r>
            <a:endParaRPr lang="fr-FR" sz="2000" dirty="0">
              <a:latin typeface="Adobe Caslon Pro Bold" panose="0205070206050A020403" pitchFamily="18" charset="0"/>
              <a:ea typeface="Calibri" panose="020F0502020204030204" pitchFamily="34" charset="0"/>
              <a:cs typeface="Times New Roman" panose="02020603050405020304" pitchFamily="18" charset="0"/>
            </a:endParaRPr>
          </a:p>
          <a:p>
            <a:r>
              <a:rPr lang="fr-FR" sz="2000" b="1" dirty="0">
                <a:latin typeface="Adobe Caslon Pro Bold" panose="0205070206050A020403" pitchFamily="18" charset="0"/>
              </a:rPr>
              <a:t>Elena Osorio </a:t>
            </a:r>
            <a:r>
              <a:rPr lang="fr-FR" sz="2000" dirty="0">
                <a:latin typeface="Adobe Caslon Pro Bold" panose="0205070206050A020403" pitchFamily="18" charset="0"/>
              </a:rPr>
              <a:t>(</a:t>
            </a:r>
            <a:r>
              <a:rPr lang="fr-FR" sz="2000" dirty="0" err="1">
                <a:latin typeface="Adobe Caslon Pro Bold" panose="0205070206050A020403" pitchFamily="18" charset="0"/>
              </a:rPr>
              <a:t>Filis</a:t>
            </a:r>
            <a:r>
              <a:rPr lang="fr-FR" sz="2000" dirty="0">
                <a:latin typeface="Adobe Caslon Pro Bold" panose="0205070206050A020403" pitchFamily="18" charset="0"/>
              </a:rPr>
              <a:t>), séparée de son premier mari, elle se remarie (obligée par son père, qui forcera la rupture avec Lope). Lope, par vengeance, insulte la famille de ce dernier via des libelles. Il dénonce la situation dans sa comédie </a:t>
            </a:r>
            <a:r>
              <a:rPr lang="fr-FR" sz="2000" i="1" dirty="0" err="1">
                <a:latin typeface="Adobe Caslon Pro Bold" panose="0205070206050A020403" pitchFamily="18" charset="0"/>
              </a:rPr>
              <a:t>Belardo</a:t>
            </a:r>
            <a:r>
              <a:rPr lang="fr-FR" sz="2000" i="1" dirty="0">
                <a:latin typeface="Adobe Caslon Pro Bold" panose="0205070206050A020403" pitchFamily="18" charset="0"/>
              </a:rPr>
              <a:t> furioso</a:t>
            </a:r>
            <a:r>
              <a:rPr lang="fr-FR" sz="2000" dirty="0">
                <a:latin typeface="Adobe Caslon Pro Bold" panose="0205070206050A020403" pitchFamily="18" charset="0"/>
              </a:rPr>
              <a:t> et dans une série de sonnets.</a:t>
            </a:r>
            <a:endParaRPr lang="es-ES" sz="2000" dirty="0">
              <a:latin typeface="Adobe Caslon Pro Bold" panose="0205070206050A020403" pitchFamily="18" charset="0"/>
            </a:endParaRPr>
          </a:p>
          <a:p>
            <a:endParaRPr lang="es-ES" dirty="0"/>
          </a:p>
        </p:txBody>
      </p:sp>
      <p:sp>
        <p:nvSpPr>
          <p:cNvPr id="3" name="CuadroTexto 2">
            <a:extLst>
              <a:ext uri="{FF2B5EF4-FFF2-40B4-BE49-F238E27FC236}">
                <a16:creationId xmlns="" xmlns:a16="http://schemas.microsoft.com/office/drawing/2014/main" id="{ECAF41AC-05B4-4162-9D5E-276D07E42F97}"/>
              </a:ext>
            </a:extLst>
          </p:cNvPr>
          <p:cNvSpPr txBox="1"/>
          <p:nvPr/>
        </p:nvSpPr>
        <p:spPr>
          <a:xfrm>
            <a:off x="611562" y="5274791"/>
            <a:ext cx="4176464" cy="1323439"/>
          </a:xfrm>
          <a:prstGeom prst="rect">
            <a:avLst/>
          </a:prstGeom>
          <a:noFill/>
        </p:spPr>
        <p:txBody>
          <a:bodyPr wrap="square" rtlCol="0">
            <a:spAutoFit/>
          </a:bodyPr>
          <a:lstStyle/>
          <a:p>
            <a:r>
              <a:rPr lang="es-ES" sz="2000" i="1" dirty="0">
                <a:latin typeface="Adobe Caslon Pro Bold" panose="0205070206050A020403" pitchFamily="18" charset="0"/>
              </a:rPr>
              <a:t>Suelta mi manso, mayoral extraño,</a:t>
            </a:r>
            <a:br>
              <a:rPr lang="es-ES" sz="2000" i="1" dirty="0">
                <a:latin typeface="Adobe Caslon Pro Bold" panose="0205070206050A020403" pitchFamily="18" charset="0"/>
              </a:rPr>
            </a:br>
            <a:r>
              <a:rPr lang="es-ES" sz="2000" i="1" dirty="0">
                <a:latin typeface="Adobe Caslon Pro Bold" panose="0205070206050A020403" pitchFamily="18" charset="0"/>
              </a:rPr>
              <a:t>pues otro tienes de tu igual decoro,</a:t>
            </a:r>
            <a:br>
              <a:rPr lang="es-ES" sz="2000" i="1" dirty="0">
                <a:latin typeface="Adobe Caslon Pro Bold" panose="0205070206050A020403" pitchFamily="18" charset="0"/>
              </a:rPr>
            </a:br>
            <a:r>
              <a:rPr lang="es-ES" sz="2000" i="1" dirty="0">
                <a:latin typeface="Adobe Caslon Pro Bold" panose="0205070206050A020403" pitchFamily="18" charset="0"/>
              </a:rPr>
              <a:t>deja la prenda que en alma adoro</a:t>
            </a:r>
            <a:br>
              <a:rPr lang="es-ES" sz="2000" i="1" dirty="0">
                <a:latin typeface="Adobe Caslon Pro Bold" panose="0205070206050A020403" pitchFamily="18" charset="0"/>
              </a:rPr>
            </a:br>
            <a:r>
              <a:rPr lang="es-ES" sz="2000" i="1" dirty="0">
                <a:latin typeface="Adobe Caslon Pro Bold" panose="0205070206050A020403" pitchFamily="18" charset="0"/>
              </a:rPr>
              <a:t>perdida por tu bien y por mi daño.</a:t>
            </a:r>
          </a:p>
        </p:txBody>
      </p:sp>
      <p:pic>
        <p:nvPicPr>
          <p:cNvPr id="6"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2310726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C4C033-BDFE-4D33-8F81-681B9A448A41}"/>
              </a:ext>
            </a:extLst>
          </p:cNvPr>
          <p:cNvSpPr>
            <a:spLocks noGrp="1"/>
          </p:cNvSpPr>
          <p:nvPr>
            <p:ph type="title"/>
          </p:nvPr>
        </p:nvSpPr>
        <p:spPr/>
        <p:txBody>
          <a:bodyPr/>
          <a:lstStyle/>
          <a:p>
            <a:r>
              <a:rPr lang="es-ES" dirty="0"/>
              <a:t>LES ÉPOUSES DE LOPE</a:t>
            </a:r>
          </a:p>
        </p:txBody>
      </p:sp>
      <p:sp>
        <p:nvSpPr>
          <p:cNvPr id="3" name="Marcador de contenido 2">
            <a:extLst>
              <a:ext uri="{FF2B5EF4-FFF2-40B4-BE49-F238E27FC236}">
                <a16:creationId xmlns="" xmlns:a16="http://schemas.microsoft.com/office/drawing/2014/main" id="{6E0F2728-F5AC-4200-8131-0639BDDA1DF5}"/>
              </a:ext>
            </a:extLst>
          </p:cNvPr>
          <p:cNvSpPr>
            <a:spLocks noGrp="1"/>
          </p:cNvSpPr>
          <p:nvPr>
            <p:ph idx="1"/>
          </p:nvPr>
        </p:nvSpPr>
        <p:spPr>
          <a:xfrm>
            <a:off x="3851920" y="1268760"/>
            <a:ext cx="4834880" cy="4857403"/>
          </a:xfrm>
        </p:spPr>
        <p:txBody>
          <a:bodyPr>
            <a:normAutofit fontScale="85000" lnSpcReduction="20000"/>
          </a:bodyPr>
          <a:lstStyle/>
          <a:p>
            <a:r>
              <a:rPr lang="fr-FR" dirty="0"/>
              <a:t>Il est amoureux d’</a:t>
            </a:r>
            <a:r>
              <a:rPr lang="fr-FR" b="1" dirty="0"/>
              <a:t>Isabel</a:t>
            </a:r>
            <a:r>
              <a:rPr lang="fr-FR" dirty="0"/>
              <a:t> </a:t>
            </a:r>
            <a:r>
              <a:rPr lang="fr-FR" b="1" dirty="0"/>
              <a:t>de</a:t>
            </a:r>
            <a:r>
              <a:rPr lang="fr-FR" dirty="0"/>
              <a:t> </a:t>
            </a:r>
            <a:r>
              <a:rPr lang="fr-FR" dirty="0" err="1"/>
              <a:t>Alderete</a:t>
            </a:r>
            <a:r>
              <a:rPr lang="fr-FR" dirty="0"/>
              <a:t> y </a:t>
            </a:r>
            <a:r>
              <a:rPr lang="fr-FR" b="1" dirty="0" err="1"/>
              <a:t>Urbina</a:t>
            </a:r>
            <a:r>
              <a:rPr lang="fr-FR" dirty="0"/>
              <a:t> (</a:t>
            </a:r>
            <a:r>
              <a:rPr lang="fr-FR" i="1" dirty="0"/>
              <a:t>"</a:t>
            </a:r>
            <a:r>
              <a:rPr lang="fr-FR" i="1" dirty="0" err="1"/>
              <a:t>Belisa</a:t>
            </a:r>
            <a:r>
              <a:rPr lang="fr-FR" i="1" dirty="0"/>
              <a:t>"</a:t>
            </a:r>
            <a:r>
              <a:rPr lang="fr-FR" dirty="0"/>
              <a:t> dans ses vers), avec qui il se marie en 1588. Isabel meurt en 1594. </a:t>
            </a:r>
          </a:p>
          <a:p>
            <a:r>
              <a:rPr lang="fr-FR" dirty="0"/>
              <a:t>En 1598, il se marie avec </a:t>
            </a:r>
            <a:r>
              <a:rPr lang="fr-FR" b="1" dirty="0"/>
              <a:t>Juana de </a:t>
            </a:r>
            <a:r>
              <a:rPr lang="fr-FR" b="1" dirty="0" err="1"/>
              <a:t>Guardo</a:t>
            </a:r>
            <a:r>
              <a:rPr lang="fr-FR" dirty="0"/>
              <a:t>, fille d’un riche commerçant; le mariage semblait plus dicté par l’argent que par l’amour. Lope aura pourtant avec Juana son fils préféré, Carlos Félix, ainsi que trois filles.</a:t>
            </a:r>
            <a:endParaRPr lang="es-ES" dirty="0"/>
          </a:p>
        </p:txBody>
      </p:sp>
      <p:pic>
        <p:nvPicPr>
          <p:cNvPr id="5" name="Imagen 4">
            <a:extLst>
              <a:ext uri="{FF2B5EF4-FFF2-40B4-BE49-F238E27FC236}">
                <a16:creationId xmlns="" xmlns:a16="http://schemas.microsoft.com/office/drawing/2014/main" id="{12276655-43FB-4B97-8922-F0806503C71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38" y="1828800"/>
            <a:ext cx="3611758" cy="3429000"/>
          </a:xfrm>
          <a:prstGeom prst="rect">
            <a:avLst/>
          </a:prstGeom>
        </p:spPr>
      </p:pic>
      <p:pic>
        <p:nvPicPr>
          <p:cNvPr id="6"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2287692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BC1A9A9-43DE-476F-9D03-29BEB2AA16A1}"/>
              </a:ext>
            </a:extLst>
          </p:cNvPr>
          <p:cNvSpPr>
            <a:spLocks noGrp="1"/>
          </p:cNvSpPr>
          <p:nvPr>
            <p:ph type="title"/>
          </p:nvPr>
        </p:nvSpPr>
        <p:spPr/>
        <p:txBody>
          <a:bodyPr/>
          <a:lstStyle/>
          <a:p>
            <a:r>
              <a:rPr lang="es-ES" dirty="0"/>
              <a:t>LES AUTRES FEMMES</a:t>
            </a:r>
          </a:p>
        </p:txBody>
      </p:sp>
      <p:sp>
        <p:nvSpPr>
          <p:cNvPr id="3" name="Marcador de contenido 2">
            <a:extLst>
              <a:ext uri="{FF2B5EF4-FFF2-40B4-BE49-F238E27FC236}">
                <a16:creationId xmlns="" xmlns:a16="http://schemas.microsoft.com/office/drawing/2014/main" id="{003A97D5-C3EB-4A59-8367-8B46A737BF05}"/>
              </a:ext>
            </a:extLst>
          </p:cNvPr>
          <p:cNvSpPr>
            <a:spLocks noGrp="1"/>
          </p:cNvSpPr>
          <p:nvPr>
            <p:ph idx="1"/>
          </p:nvPr>
        </p:nvSpPr>
        <p:spPr/>
        <p:txBody>
          <a:bodyPr>
            <a:normAutofit fontScale="85000" lnSpcReduction="20000"/>
          </a:bodyPr>
          <a:lstStyle/>
          <a:p>
            <a:r>
              <a:rPr lang="fr-FR" dirty="0"/>
              <a:t>En 1595, passés les huit années d’exil, Lope revient à Madrid. L’année suivante, il subit un nouveau procès pour cause de concubinage avec l’actrice </a:t>
            </a:r>
            <a:r>
              <a:rPr lang="fr-FR" b="1" dirty="0"/>
              <a:t>Antonia</a:t>
            </a:r>
            <a:r>
              <a:rPr lang="fr-FR" dirty="0"/>
              <a:t> </a:t>
            </a:r>
            <a:r>
              <a:rPr lang="fr-FR" dirty="0" err="1"/>
              <a:t>Trillo</a:t>
            </a:r>
            <a:r>
              <a:rPr lang="fr-FR" dirty="0"/>
              <a:t>.</a:t>
            </a:r>
          </a:p>
          <a:p>
            <a:r>
              <a:rPr lang="fr-FR" dirty="0"/>
              <a:t>Il vit en 1603 à </a:t>
            </a:r>
            <a:r>
              <a:rPr lang="fr-FR" dirty="0" err="1"/>
              <a:t>Seville</a:t>
            </a:r>
            <a:r>
              <a:rPr lang="fr-FR" dirty="0"/>
              <a:t> et entretient une relation sérieuse avec </a:t>
            </a:r>
            <a:r>
              <a:rPr lang="fr-FR" b="1" dirty="0" err="1"/>
              <a:t>Micaela</a:t>
            </a:r>
            <a:r>
              <a:rPr lang="fr-FR" b="1" dirty="0"/>
              <a:t> de </a:t>
            </a:r>
            <a:r>
              <a:rPr lang="fr-FR" b="1" dirty="0" err="1"/>
              <a:t>Luján</a:t>
            </a:r>
            <a:r>
              <a:rPr lang="fr-FR" dirty="0"/>
              <a:t>. Femme mariée, actrice, il a eu cinq enfants avec elle, dont ses préférés, </a:t>
            </a:r>
            <a:r>
              <a:rPr lang="fr-FR" dirty="0" err="1"/>
              <a:t>Marcela</a:t>
            </a:r>
            <a:r>
              <a:rPr lang="fr-FR" dirty="0"/>
              <a:t> et Lope Félix</a:t>
            </a:r>
          </a:p>
          <a:p>
            <a:r>
              <a:rPr lang="fr-FR" dirty="0"/>
              <a:t>Pendant les </a:t>
            </a:r>
            <a:r>
              <a:rPr lang="fr-FR" dirty="0" smtClean="0"/>
              <a:t>dernières </a:t>
            </a:r>
            <a:r>
              <a:rPr lang="fr-FR" dirty="0"/>
              <a:t>années de sa vie, il tombe amoureux d’une belle jeune femme, </a:t>
            </a:r>
            <a:r>
              <a:rPr lang="fr-FR" b="1" dirty="0"/>
              <a:t>Marta de </a:t>
            </a:r>
            <a:r>
              <a:rPr lang="fr-FR" b="1" dirty="0" err="1"/>
              <a:t>Nevares</a:t>
            </a:r>
            <a:r>
              <a:rPr lang="fr-FR" dirty="0"/>
              <a:t>, un scandale à l’époque vue sa condition d'ecclésiastique. Cette relation est pourtant sérieuse jusqu'à la mort de Marta</a:t>
            </a:r>
            <a:endParaRPr lang="es-ES" dirty="0"/>
          </a:p>
          <a:p>
            <a:endParaRPr lang="es-ES" dirty="0"/>
          </a:p>
          <a:p>
            <a:endParaRPr lang="es-ES" dirty="0"/>
          </a:p>
        </p:txBody>
      </p:sp>
      <p:pic>
        <p:nvPicPr>
          <p:cNvPr id="4" name="Picture 2" descr="Licencia de Creative Commons"/>
          <p:cNvPicPr>
            <a:picLocks noChangeAspect="1" noChangeArrowheads="1"/>
          </p:cNvPicPr>
          <p:nvPr/>
        </p:nvPicPr>
        <p:blipFill>
          <a:blip r:embed="rId2"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190254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93D70C-4D4F-47DE-A2F6-961EF1485F4E}"/>
              </a:ext>
            </a:extLst>
          </p:cNvPr>
          <p:cNvSpPr>
            <a:spLocks noGrp="1"/>
          </p:cNvSpPr>
          <p:nvPr>
            <p:ph type="title"/>
          </p:nvPr>
        </p:nvSpPr>
        <p:spPr/>
        <p:txBody>
          <a:bodyPr>
            <a:normAutofit fontScale="90000"/>
          </a:bodyPr>
          <a:lstStyle/>
          <a:p>
            <a:r>
              <a:rPr lang="es-ES" dirty="0" err="1"/>
              <a:t>Croyez</a:t>
            </a:r>
            <a:r>
              <a:rPr lang="es-ES" dirty="0"/>
              <a:t> </a:t>
            </a:r>
            <a:r>
              <a:rPr lang="es-ES" dirty="0" err="1"/>
              <a:t>vous</a:t>
            </a:r>
            <a:r>
              <a:rPr lang="es-ES" dirty="0"/>
              <a:t> que Lope a </a:t>
            </a:r>
            <a:r>
              <a:rPr lang="es-ES" dirty="0" err="1"/>
              <a:t>é</a:t>
            </a:r>
            <a:r>
              <a:rPr lang="es-ES" dirty="0" err="1" smtClean="0"/>
              <a:t>té</a:t>
            </a:r>
            <a:r>
              <a:rPr lang="es-ES" dirty="0" smtClean="0"/>
              <a:t> </a:t>
            </a:r>
            <a:r>
              <a:rPr lang="es-ES" dirty="0"/>
              <a:t>un bon </a:t>
            </a:r>
            <a:r>
              <a:rPr lang="es-ES" dirty="0" err="1" smtClean="0"/>
              <a:t>prêtre</a:t>
            </a:r>
            <a:r>
              <a:rPr lang="es-ES" dirty="0"/>
              <a:t>?</a:t>
            </a:r>
          </a:p>
        </p:txBody>
      </p:sp>
      <p:sp>
        <p:nvSpPr>
          <p:cNvPr id="4" name="Rectángulo 3">
            <a:extLst>
              <a:ext uri="{FF2B5EF4-FFF2-40B4-BE49-F238E27FC236}">
                <a16:creationId xmlns="" xmlns:a16="http://schemas.microsoft.com/office/drawing/2014/main" id="{D3063787-F509-4548-A292-8066D274594B}"/>
              </a:ext>
            </a:extLst>
          </p:cNvPr>
          <p:cNvSpPr/>
          <p:nvPr/>
        </p:nvSpPr>
        <p:spPr>
          <a:xfrm>
            <a:off x="3707904" y="1772816"/>
            <a:ext cx="4320480" cy="5016758"/>
          </a:xfrm>
          <a:prstGeom prst="rect">
            <a:avLst/>
          </a:prstGeom>
        </p:spPr>
        <p:txBody>
          <a:bodyPr wrap="square">
            <a:spAutoFit/>
          </a:bodyPr>
          <a:lstStyle/>
          <a:p>
            <a:r>
              <a:rPr lang="fr-FR" sz="2000" dirty="0">
                <a:latin typeface="Adobe Caslon Pro Bold"/>
                <a:ea typeface="Calibri" panose="020F0502020204030204" pitchFamily="34" charset="0"/>
                <a:cs typeface="Times New Roman" panose="02020603050405020304" pitchFamily="18" charset="0"/>
              </a:rPr>
              <a:t>En 1612, la mort de son fils préféré, puis celle de sa femme Juana, l'année suivante, marquent un tournant dans sa vie. Et </a:t>
            </a:r>
            <a:r>
              <a:rPr lang="fr-FR" sz="2000" dirty="0">
                <a:latin typeface="Adobe Caslon Pro Bold"/>
              </a:rPr>
              <a:t>Le 24 mai 1614, Lope de Vega entre dans l’ordre de Saint-Jean de Jérusalem, il entre dans les ordres. Sa vie désordonnée, ses amours coupables et la mort de ses proches ont sans doute provoqué une crise existentielle chez lui, qui se traduit par une inspiration plus spirituelle et religieuse. C’est à ce moment qu’il écrit les </a:t>
            </a:r>
            <a:r>
              <a:rPr lang="fr-FR" sz="2000" i="1" dirty="0">
                <a:latin typeface="Adobe Caslon Pro Bold"/>
              </a:rPr>
              <a:t>Rimas sacras</a:t>
            </a:r>
            <a:r>
              <a:rPr lang="fr-FR" sz="2000" dirty="0">
                <a:latin typeface="Adobe Caslon Pro Bold"/>
              </a:rPr>
              <a:t> et de nombreuses </a:t>
            </a:r>
            <a:r>
              <a:rPr lang="fr-FR" sz="2000" dirty="0" smtClean="0">
                <a:latin typeface="Adobe Caslon Pro Bold"/>
              </a:rPr>
              <a:t>œuvres </a:t>
            </a:r>
            <a:r>
              <a:rPr lang="fr-FR" sz="2000" dirty="0">
                <a:latin typeface="Adobe Caslon Pro Bold"/>
              </a:rPr>
              <a:t>pieuses</a:t>
            </a:r>
            <a:r>
              <a:rPr lang="fr-FR" sz="2000" dirty="0">
                <a:latin typeface="Adobe Caslon Pro Bold"/>
                <a:ea typeface="Calibri" panose="020F0502020204030204" pitchFamily="34" charset="0"/>
                <a:cs typeface="Times New Roman" panose="02020603050405020304" pitchFamily="18" charset="0"/>
              </a:rPr>
              <a:t> il entre dans les ordres.  </a:t>
            </a:r>
            <a:endParaRPr lang="es-ES" sz="2000" dirty="0">
              <a:latin typeface="Adobe Caslon Pro Bold"/>
              <a:ea typeface="Calibri" panose="020F0502020204030204" pitchFamily="34" charset="0"/>
              <a:cs typeface="Times New Roman" panose="02020603050405020304" pitchFamily="18" charset="0"/>
            </a:endParaRPr>
          </a:p>
        </p:txBody>
      </p:sp>
      <p:pic>
        <p:nvPicPr>
          <p:cNvPr id="5" name="Marcador de contenido 4" descr="https://upload.wikimedia.org/wikipedia/commons/thumb/4/4b/Monumento_a_Lope_de_Vega_%28Madrid%29_01.jpg/800px-Monumento_a_Lope_de_Vega_%28Madrid%29_01.jpg">
            <a:extLst>
              <a:ext uri="{FF2B5EF4-FFF2-40B4-BE49-F238E27FC236}">
                <a16:creationId xmlns="" xmlns:a16="http://schemas.microsoft.com/office/drawing/2014/main" id="{2F39AA35-3256-4E94-80B2-1CCEFF6E9307}"/>
              </a:ext>
            </a:extLst>
          </p:cNvPr>
          <p:cNvPicPr>
            <a:picLocks noGrp="1"/>
          </p:cNvPicPr>
          <p:nvPr>
            <p:ph idx="1"/>
          </p:nvPr>
        </p:nvPicPr>
        <p:blipFill rotWithShape="1">
          <a:blip r:embed="rId2" cstate="print">
            <a:extLst>
              <a:ext uri="{28A0092B-C50C-407E-A947-70E740481C1C}">
                <a14:useLocalDpi xmlns:a14="http://schemas.microsoft.com/office/drawing/2010/main" xmlns="" val="0"/>
              </a:ext>
            </a:extLst>
          </a:blip>
          <a:srcRect b="44451"/>
          <a:stretch/>
        </p:blipFill>
        <p:spPr bwMode="auto">
          <a:xfrm>
            <a:off x="494522" y="1772816"/>
            <a:ext cx="2493302" cy="3096344"/>
          </a:xfrm>
          <a:prstGeom prst="rect">
            <a:avLst/>
          </a:prstGeom>
          <a:noFill/>
          <a:ln>
            <a:noFill/>
          </a:ln>
          <a:extLst>
            <a:ext uri="{53640926-AAD7-44D8-BBD7-CCE9431645EC}">
              <a14:shadowObscured xmlns:a14="http://schemas.microsoft.com/office/drawing/2010/main" xmlns=""/>
            </a:ext>
          </a:extLst>
        </p:spPr>
      </p:pic>
      <p:pic>
        <p:nvPicPr>
          <p:cNvPr id="6"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18864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318999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1F873D-0A1E-4E33-841F-DF413A29B917}"/>
              </a:ext>
            </a:extLst>
          </p:cNvPr>
          <p:cNvSpPr>
            <a:spLocks noGrp="1"/>
          </p:cNvSpPr>
          <p:nvPr>
            <p:ph type="title"/>
          </p:nvPr>
        </p:nvSpPr>
        <p:spPr/>
        <p:txBody>
          <a:bodyPr/>
          <a:lstStyle/>
          <a:p>
            <a:r>
              <a:rPr lang="es-ES" dirty="0"/>
              <a:t>LES FUNERAILLES DE LOPE</a:t>
            </a:r>
          </a:p>
        </p:txBody>
      </p:sp>
      <p:pic>
        <p:nvPicPr>
          <p:cNvPr id="4" name="Marcador de contenido 3" descr="https://content3.cdnprado.net/imagenes/Documentos/imgsem/19/19e2/19e2be64-9a07-47aa-b0ad-c951ee75d265/dcf405ea-6f5d-401d-8f5d-3e64491dc064.jpg">
            <a:extLst>
              <a:ext uri="{FF2B5EF4-FFF2-40B4-BE49-F238E27FC236}">
                <a16:creationId xmlns="" xmlns:a16="http://schemas.microsoft.com/office/drawing/2014/main" id="{45C1831F-A77B-4C2B-9452-4253A6678900}"/>
              </a:ext>
            </a:extLst>
          </p:cNvPr>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44824"/>
            <a:ext cx="4640154" cy="2957961"/>
          </a:xfrm>
          <a:prstGeom prst="rect">
            <a:avLst/>
          </a:prstGeom>
          <a:noFill/>
          <a:ln>
            <a:noFill/>
          </a:ln>
        </p:spPr>
      </p:pic>
      <p:sp>
        <p:nvSpPr>
          <p:cNvPr id="5" name="CuadroTexto 4">
            <a:extLst>
              <a:ext uri="{FF2B5EF4-FFF2-40B4-BE49-F238E27FC236}">
                <a16:creationId xmlns="" xmlns:a16="http://schemas.microsoft.com/office/drawing/2014/main" id="{8EE4F516-4BE0-4344-913B-4F56C4902807}"/>
              </a:ext>
            </a:extLst>
          </p:cNvPr>
          <p:cNvSpPr txBox="1"/>
          <p:nvPr/>
        </p:nvSpPr>
        <p:spPr>
          <a:xfrm>
            <a:off x="5292080" y="1628800"/>
            <a:ext cx="3851920" cy="5262979"/>
          </a:xfrm>
          <a:prstGeom prst="rect">
            <a:avLst/>
          </a:prstGeom>
          <a:noFill/>
        </p:spPr>
        <p:txBody>
          <a:bodyPr wrap="square" rtlCol="0">
            <a:spAutoFit/>
          </a:bodyPr>
          <a:lstStyle/>
          <a:p>
            <a:r>
              <a:rPr lang="fr-FR" sz="2400" dirty="0"/>
              <a:t>Lope de Vega meurt le 27 août 1635. Le peuple de Madrid lui fait de véritables funérailles nationales. Plus de deux cents auteurs écrivent ses éloges publiés à Madrid et à Venise. </a:t>
            </a:r>
          </a:p>
          <a:p>
            <a:r>
              <a:rPr lang="fr-FR" sz="2400" dirty="0"/>
              <a:t>Son talent immense comme sa réputation sont à l’origine d’une expression à l’époque : « </a:t>
            </a:r>
            <a:r>
              <a:rPr lang="fr-FR" sz="2400" i="1" dirty="0"/>
              <a:t>Es de Lope</a:t>
            </a:r>
            <a:r>
              <a:rPr lang="fr-FR" sz="2400" dirty="0"/>
              <a:t> », « c’est de Lope », utilisée pour indiquer que quelque chose était excellent.</a:t>
            </a:r>
            <a:endParaRPr lang="es-ES" sz="2400" dirty="0"/>
          </a:p>
        </p:txBody>
      </p:sp>
      <p:pic>
        <p:nvPicPr>
          <p:cNvPr id="6" name="Picture 2" descr="Licencia de Creative Commons"/>
          <p:cNvPicPr>
            <a:picLocks noChangeAspect="1" noChangeArrowheads="1"/>
          </p:cNvPicPr>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0" y="0"/>
            <a:ext cx="838200" cy="295275"/>
          </a:xfrm>
          <a:prstGeom prst="rect">
            <a:avLst/>
          </a:prstGeom>
          <a:noFill/>
          <a:extLst>
            <a:ext uri="{909E8E84-426E-40DD-AFC4-6F175D3DCCD1}">
              <a14:hiddenFill xmlns="" xmlns:a14="http://schemas.microsoft.com/office/drawing/2010/main" xmlns:lc="http://schemas.openxmlformats.org/drawingml/2006/lockedCanvas">
                <a:solidFill>
                  <a:srgbClr val="FFFFFF"/>
                </a:solidFill>
              </a14:hiddenFill>
            </a:ext>
          </a:extLst>
        </p:spPr>
      </p:pic>
    </p:spTree>
    <p:extLst>
      <p:ext uri="{BB962C8B-B14F-4D97-AF65-F5344CB8AC3E}">
        <p14:creationId xmlns:p14="http://schemas.microsoft.com/office/powerpoint/2010/main" xmlns="" val="1053203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672</Words>
  <Application>Microsoft Office PowerPoint</Application>
  <PresentationFormat>Presentación en pantalla (4:3)</PresentationFormat>
  <Paragraphs>34</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      </vt:lpstr>
      <vt:lpstr>LOPE DE VEGA </vt:lpstr>
      <vt:lpstr>LOPE DE VEGA, SOLDAT</vt:lpstr>
      <vt:lpstr>LES FEMMES  ET LOPE</vt:lpstr>
      <vt:lpstr>L´ EXIL</vt:lpstr>
      <vt:lpstr>LES ÉPOUSES DE LOPE</vt:lpstr>
      <vt:lpstr>LES AUTRES FEMMES</vt:lpstr>
      <vt:lpstr>Croyez vous que Lope a été un bon prêtre?</vt:lpstr>
      <vt:lpstr>LES FUNERAILLES DE LOPE</vt:lpstr>
      <vt:lpstr>Croyez vous que Lope est né à la maison-musée</vt:lpstr>
      <vt:lpstr>           NON,</vt:lpstr>
      <vt:lpstr>Est-ce que vous connaissez le jardin?</vt:lpstr>
      <vt:lpstr>Diapositiva 13</vt:lpstr>
    </vt:vector>
  </TitlesOfParts>
  <Company>El_Ranero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QUARTIER DES  ÉCRIVANTS</dc:title>
  <dc:creator>Usuario</dc:creator>
  <cp:lastModifiedBy>Alumno</cp:lastModifiedBy>
  <cp:revision>41</cp:revision>
  <dcterms:created xsi:type="dcterms:W3CDTF">2017-05-02T21:07:36Z</dcterms:created>
  <dcterms:modified xsi:type="dcterms:W3CDTF">2018-05-21T11:57:32Z</dcterms:modified>
</cp:coreProperties>
</file>