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12192000" cy="6858000"/>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11B0B"/>
    <a:srgbClr val="C5F7C9"/>
    <a:srgbClr val="E2FA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94660"/>
  </p:normalViewPr>
  <p:slideViewPr>
    <p:cSldViewPr snapToGrid="0">
      <p:cViewPr varScale="1">
        <p:scale>
          <a:sx n="93" d="100"/>
          <a:sy n="93" d="100"/>
        </p:scale>
        <p:origin x="211" y="8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CD7145B-676E-4602-B509-3E4658FFADEC}" type="datetimeFigureOut">
              <a:rPr lang="es-ES" smtClean="0"/>
              <a:t>15/11/2024</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70E92EC-4E0B-4A08-9B9C-3311C4403E3C}" type="slidenum">
              <a:rPr lang="es-ES" smtClean="0"/>
              <a:t>‹Nº›</a:t>
            </a:fld>
            <a:endParaRPr lang="es-ES"/>
          </a:p>
        </p:txBody>
      </p:sp>
    </p:spTree>
    <p:extLst>
      <p:ext uri="{BB962C8B-B14F-4D97-AF65-F5344CB8AC3E}">
        <p14:creationId xmlns:p14="http://schemas.microsoft.com/office/powerpoint/2010/main" val="21794487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570E92EC-4E0B-4A08-9B9C-3311C4403E3C}" type="slidenum">
              <a:rPr lang="es-ES" smtClean="0"/>
              <a:t>5</a:t>
            </a:fld>
            <a:endParaRPr lang="es-ES"/>
          </a:p>
        </p:txBody>
      </p:sp>
    </p:spTree>
    <p:extLst>
      <p:ext uri="{BB962C8B-B14F-4D97-AF65-F5344CB8AC3E}">
        <p14:creationId xmlns:p14="http://schemas.microsoft.com/office/powerpoint/2010/main" val="3076737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AE01262-364A-7266-5489-D1DD2E7DA977}"/>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3DCD3F3D-4F10-1547-8B40-D2FEBEC0F7C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589FFF-51D0-CB37-18C8-AAD9CA85A2A2}"/>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5" name="Marcador de pie de página 4">
            <a:extLst>
              <a:ext uri="{FF2B5EF4-FFF2-40B4-BE49-F238E27FC236}">
                <a16:creationId xmlns:a16="http://schemas.microsoft.com/office/drawing/2014/main" id="{3FF4278F-E96F-0F95-1DCA-68326CA791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1BF196B7-5371-458E-801A-5EDFC1A43F8D}"/>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3626344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0E69208-8001-063A-025F-1FB7601D77AD}"/>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4551387-D548-37F3-FC7D-263AC267C785}"/>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8677FE6-2783-4B77-7099-B07E908414FB}"/>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5" name="Marcador de pie de página 4">
            <a:extLst>
              <a:ext uri="{FF2B5EF4-FFF2-40B4-BE49-F238E27FC236}">
                <a16:creationId xmlns:a16="http://schemas.microsoft.com/office/drawing/2014/main" id="{16884C96-B44C-7429-271A-5061230C428F}"/>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D7C80CB-0CA3-5756-A7BA-9D936E76C518}"/>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2864622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FBF6A46C-7384-A317-C931-DCEA986187BF}"/>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0581F646-3C2D-36C5-8A55-AE8576F8468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194DFD4-C1E2-5094-41A0-D1C7593E5D9A}"/>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5" name="Marcador de pie de página 4">
            <a:extLst>
              <a:ext uri="{FF2B5EF4-FFF2-40B4-BE49-F238E27FC236}">
                <a16:creationId xmlns:a16="http://schemas.microsoft.com/office/drawing/2014/main" id="{BF38B93E-3FFB-3A30-F635-02E70A7CFA2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AC909FA-0A24-E3E6-AF23-F7C359A600FC}"/>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3502425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7F10F10-FDC9-6CE2-42DF-1A940663AEA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E5750F-BBF1-D85D-9832-A783F01B2378}"/>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CA217F1-0E1E-DED3-F2DD-E82270CD03A4}"/>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5" name="Marcador de pie de página 4">
            <a:extLst>
              <a:ext uri="{FF2B5EF4-FFF2-40B4-BE49-F238E27FC236}">
                <a16:creationId xmlns:a16="http://schemas.microsoft.com/office/drawing/2014/main" id="{4407D581-5CF8-5537-7D80-A65F0B16615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67A46C6-555D-C0BB-A48B-6F571CE08F0C}"/>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46940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0D27D4-661A-0974-96F7-132E258A351C}"/>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088EE406-AD88-C94E-B614-724C2C0756B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8380D58-0D5D-DEC2-CBF7-3CF78E69FEF8}"/>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5" name="Marcador de pie de página 4">
            <a:extLst>
              <a:ext uri="{FF2B5EF4-FFF2-40B4-BE49-F238E27FC236}">
                <a16:creationId xmlns:a16="http://schemas.microsoft.com/office/drawing/2014/main" id="{A88FBD0D-D9DF-5EA7-BE6E-EB727EF8A2D0}"/>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2231442-FD2E-DD02-2B09-A2FEF541D1BB}"/>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3623487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21B76C9-480A-B92D-BABA-DD9B18837094}"/>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40193E5-EB3E-CB22-7626-E6D4782CB57B}"/>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30E25088-E3FC-DDA2-147A-2A3DA3731A7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0266418-00EF-5771-369A-62889E264A99}"/>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6" name="Marcador de pie de página 5">
            <a:extLst>
              <a:ext uri="{FF2B5EF4-FFF2-40B4-BE49-F238E27FC236}">
                <a16:creationId xmlns:a16="http://schemas.microsoft.com/office/drawing/2014/main" id="{34640CB8-385C-1A13-0923-A157F5F5E98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8804B24F-4AFE-6B58-134E-F100605EB267}"/>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4071929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DB8949A-35A0-C14B-BF64-3D4ADC89C9FF}"/>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2DE6CE6-5B59-1F3B-9856-D5C01F0416C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ECC5A25D-9C31-9800-722F-BE08C4B2949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95ED1D55-9EE1-851E-BC86-7481757B510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F98C6B08-D419-1F3C-FC2D-37F2AA75FF8E}"/>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13A4879-657D-2E7C-4FB3-DAAC56357EE7}"/>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8" name="Marcador de pie de página 7">
            <a:extLst>
              <a:ext uri="{FF2B5EF4-FFF2-40B4-BE49-F238E27FC236}">
                <a16:creationId xmlns:a16="http://schemas.microsoft.com/office/drawing/2014/main" id="{8EB486E0-A487-281D-49F8-FC074A8AE880}"/>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EEEE13BC-38F9-6E33-DB3E-6D36B8282E97}"/>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2264201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4F05E12-E025-C239-74B9-CB6E515DC79F}"/>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70352747-2D6F-FF15-3A94-626DD8BAB098}"/>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4" name="Marcador de pie de página 3">
            <a:extLst>
              <a:ext uri="{FF2B5EF4-FFF2-40B4-BE49-F238E27FC236}">
                <a16:creationId xmlns:a16="http://schemas.microsoft.com/office/drawing/2014/main" id="{C95BE64A-C366-F1E7-7DF8-C7A89427CB77}"/>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8FA2BA2C-885C-98D1-104B-03534C589175}"/>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11560129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3E67CE6-E70B-B11D-84A5-A8645ECDA663}"/>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3" name="Marcador de pie de página 2">
            <a:extLst>
              <a:ext uri="{FF2B5EF4-FFF2-40B4-BE49-F238E27FC236}">
                <a16:creationId xmlns:a16="http://schemas.microsoft.com/office/drawing/2014/main" id="{F19EAD35-564B-2899-F4EC-1B467E9872F4}"/>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16A1B845-1435-3FF2-68CF-FF6CD57EF7F6}"/>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18092004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BD72B2D-F3DB-E679-8A24-0D92AC1E413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03B9DAC-3393-CEB0-1075-00C6DDAF871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F18705DF-1858-BB99-F027-EF85768267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2F3E9715-BC67-7A47-F044-953682FAD7A1}"/>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6" name="Marcador de pie de página 5">
            <a:extLst>
              <a:ext uri="{FF2B5EF4-FFF2-40B4-BE49-F238E27FC236}">
                <a16:creationId xmlns:a16="http://schemas.microsoft.com/office/drawing/2014/main" id="{9829063C-8196-2CB1-FF79-8D97579629A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36AD054-1DD4-E9E7-32B1-54CD6AC19E89}"/>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36707445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D7D39F4-062A-147F-EFB8-EC60A12871F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012D8535-6730-8EC3-780E-61AF322027C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C507EB0-9EDC-CBE3-5B3E-339AF1150CB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5BCE441-2B95-8613-18A2-29A696081EC9}"/>
              </a:ext>
            </a:extLst>
          </p:cNvPr>
          <p:cNvSpPr>
            <a:spLocks noGrp="1"/>
          </p:cNvSpPr>
          <p:nvPr>
            <p:ph type="dt" sz="half" idx="10"/>
          </p:nvPr>
        </p:nvSpPr>
        <p:spPr/>
        <p:txBody>
          <a:bodyPr/>
          <a:lstStyle/>
          <a:p>
            <a:fld id="{802DA343-FD54-4DC6-A767-29FC9C5B133A}" type="datetimeFigureOut">
              <a:rPr lang="es-ES" smtClean="0"/>
              <a:t>15/11/2024</a:t>
            </a:fld>
            <a:endParaRPr lang="es-ES"/>
          </a:p>
        </p:txBody>
      </p:sp>
      <p:sp>
        <p:nvSpPr>
          <p:cNvPr id="6" name="Marcador de pie de página 5">
            <a:extLst>
              <a:ext uri="{FF2B5EF4-FFF2-40B4-BE49-F238E27FC236}">
                <a16:creationId xmlns:a16="http://schemas.microsoft.com/office/drawing/2014/main" id="{5668D9EC-3630-4D73-96A4-3BC0B4A8E3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51376B9-E834-8C71-B30C-3F3D88A51086}"/>
              </a:ext>
            </a:extLst>
          </p:cNvPr>
          <p:cNvSpPr>
            <a:spLocks noGrp="1"/>
          </p:cNvSpPr>
          <p:nvPr>
            <p:ph type="sldNum" sz="quarter" idx="12"/>
          </p:nvPr>
        </p:nvSpPr>
        <p:spPr/>
        <p:txBody>
          <a:bodyPr/>
          <a:lstStyle/>
          <a:p>
            <a:fld id="{892E77F5-21BF-4B7C-B834-6B1E53C2F723}" type="slidenum">
              <a:rPr lang="es-ES" smtClean="0"/>
              <a:t>‹Nº›</a:t>
            </a:fld>
            <a:endParaRPr lang="es-ES"/>
          </a:p>
        </p:txBody>
      </p:sp>
    </p:spTree>
    <p:extLst>
      <p:ext uri="{BB962C8B-B14F-4D97-AF65-F5344CB8AC3E}">
        <p14:creationId xmlns:p14="http://schemas.microsoft.com/office/powerpoint/2010/main" val="3697367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7E47BC8-BBFF-ED2E-3F48-3A8914A4874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0F6BEA99-0867-6657-0CA5-FB11AC32BEF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FCD38A7-04F1-6519-776E-A7C8C6AF8B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2DA343-FD54-4DC6-A767-29FC9C5B133A}" type="datetimeFigureOut">
              <a:rPr lang="es-ES" smtClean="0"/>
              <a:t>15/11/2024</a:t>
            </a:fld>
            <a:endParaRPr lang="es-ES"/>
          </a:p>
        </p:txBody>
      </p:sp>
      <p:sp>
        <p:nvSpPr>
          <p:cNvPr id="5" name="Marcador de pie de página 4">
            <a:extLst>
              <a:ext uri="{FF2B5EF4-FFF2-40B4-BE49-F238E27FC236}">
                <a16:creationId xmlns:a16="http://schemas.microsoft.com/office/drawing/2014/main" id="{59864D6E-39B7-384E-EC5D-837475DA45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Marcador de número de diapositiva 5">
            <a:extLst>
              <a:ext uri="{FF2B5EF4-FFF2-40B4-BE49-F238E27FC236}">
                <a16:creationId xmlns:a16="http://schemas.microsoft.com/office/drawing/2014/main" id="{53C7EC3F-8F06-355A-792C-66A7A43F2B2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2E77F5-21BF-4B7C-B834-6B1E53C2F723}" type="slidenum">
              <a:rPr lang="es-ES" smtClean="0"/>
              <a:t>‹Nº›</a:t>
            </a:fld>
            <a:endParaRPr lang="es-ES"/>
          </a:p>
        </p:txBody>
      </p:sp>
    </p:spTree>
    <p:extLst>
      <p:ext uri="{BB962C8B-B14F-4D97-AF65-F5344CB8AC3E}">
        <p14:creationId xmlns:p14="http://schemas.microsoft.com/office/powerpoint/2010/main" val="34386413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4.png"/><Relationship Id="rId18" Type="http://schemas.openxmlformats.org/officeDocument/2006/relationships/slide" Target="slide7.xml"/><Relationship Id="rId3" Type="http://schemas.openxmlformats.org/officeDocument/2006/relationships/slide" Target="slide2.xml"/><Relationship Id="rId21" Type="http://schemas.openxmlformats.org/officeDocument/2006/relationships/slide" Target="slide8.xml"/><Relationship Id="rId7" Type="http://schemas.openxmlformats.org/officeDocument/2006/relationships/image" Target="../media/image2.png"/><Relationship Id="rId12" Type="http://schemas.openxmlformats.org/officeDocument/2006/relationships/slide" Target="slide5.xml"/><Relationship Id="rId17" Type="http://schemas.openxmlformats.org/officeDocument/2006/relationships/image" Target="../media/image6.png"/><Relationship Id="rId25" Type="http://schemas.openxmlformats.org/officeDocument/2006/relationships/image" Target="../media/image8.png"/><Relationship Id="rId2" Type="http://schemas.openxmlformats.org/officeDocument/2006/relationships/image" Target="../media/image1.png"/><Relationship Id="rId16" Type="http://schemas.openxmlformats.org/officeDocument/2006/relationships/image" Target="../media/image5.png"/><Relationship Id="rId20" Type="http://schemas.openxmlformats.org/officeDocument/2006/relationships/image" Target="../media/image7.png"/><Relationship Id="rId1" Type="http://schemas.openxmlformats.org/officeDocument/2006/relationships/slideLayout" Target="../slideLayouts/slideLayout1.xml"/><Relationship Id="rId6" Type="http://schemas.openxmlformats.org/officeDocument/2006/relationships/slide" Target="slide3.xml"/><Relationship Id="rId11" Type="http://schemas.openxmlformats.org/officeDocument/2006/relationships/image" Target="../media/image4.png"/><Relationship Id="rId24" Type="http://schemas.openxmlformats.org/officeDocument/2006/relationships/slide" Target="slide9.xml"/><Relationship Id="rId5" Type="http://schemas.openxmlformats.org/officeDocument/2006/relationships/image" Target="../media/image2.png"/><Relationship Id="rId15" Type="http://schemas.openxmlformats.org/officeDocument/2006/relationships/slide" Target="slide6.xml"/><Relationship Id="rId23" Type="http://schemas.openxmlformats.org/officeDocument/2006/relationships/image" Target="../media/image8.png"/><Relationship Id="rId10" Type="http://schemas.openxmlformats.org/officeDocument/2006/relationships/image" Target="../media/image3.png"/><Relationship Id="rId19" Type="http://schemas.openxmlformats.org/officeDocument/2006/relationships/image" Target="../media/image6.png"/><Relationship Id="rId4" Type="http://schemas.openxmlformats.org/officeDocument/2006/relationships/image" Target="../media/image1.png"/><Relationship Id="rId9" Type="http://schemas.openxmlformats.org/officeDocument/2006/relationships/slide" Target="slide4.xml"/><Relationship Id="rId14" Type="http://schemas.openxmlformats.org/officeDocument/2006/relationships/image" Target="../media/image5.png"/><Relationship Id="rId22" Type="http://schemas.openxmlformats.org/officeDocument/2006/relationships/image" Target="../media/image7.png"/></Relationships>
</file>

<file path=ppt/slides/_rels/slide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nWTd95lXVts?feature=oembed"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atematicasconmuchotruco.wordpress.com/2022/07/07/matematicass-del-siglo-xxi/" TargetMode="External"/><Relationship Id="rId1" Type="http://schemas.openxmlformats.org/officeDocument/2006/relationships/slideLayout" Target="../slideLayouts/slideLayout2.xml"/><Relationship Id="rId4" Type="http://schemas.openxmlformats.org/officeDocument/2006/relationships/image" Target="../media/image15.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B56518A-2664-BDA9-8C01-EC9F3CF56F9F}"/>
              </a:ext>
            </a:extLst>
          </p:cNvPr>
          <p:cNvSpPr>
            <a:spLocks noGrp="1"/>
          </p:cNvSpPr>
          <p:nvPr>
            <p:ph type="ctrTitle"/>
          </p:nvPr>
        </p:nvSpPr>
        <p:spPr>
          <a:xfrm>
            <a:off x="12481" y="5914"/>
            <a:ext cx="12192000" cy="897924"/>
          </a:xfrm>
        </p:spPr>
        <p:txBody>
          <a:bodyPr>
            <a:normAutofit/>
          </a:bodyPr>
          <a:lstStyle/>
          <a:p>
            <a:r>
              <a:rPr lang="es-ES" sz="5000" dirty="0">
                <a:latin typeface="Bahnschrift Condensed" panose="020B0502040204020203" pitchFamily="34" charset="0"/>
              </a:rPr>
              <a:t>HISTORIA DEL PENSAMIENTO LÓGICO-MATEMÁTICO</a:t>
            </a:r>
          </a:p>
        </p:txBody>
      </p:sp>
      <p:sp>
        <p:nvSpPr>
          <p:cNvPr id="4" name="Flecha: pentágono 3">
            <a:extLst>
              <a:ext uri="{FF2B5EF4-FFF2-40B4-BE49-F238E27FC236}">
                <a16:creationId xmlns:a16="http://schemas.microsoft.com/office/drawing/2014/main" id="{119C8A45-464B-2FFB-7CE4-5CAA98C8E187}"/>
              </a:ext>
            </a:extLst>
          </p:cNvPr>
          <p:cNvSpPr/>
          <p:nvPr/>
        </p:nvSpPr>
        <p:spPr>
          <a:xfrm>
            <a:off x="9572234" y="3216321"/>
            <a:ext cx="1546860" cy="342900"/>
          </a:xfrm>
          <a:prstGeom prst="homePlate">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Flecha: pentágono 4">
            <a:extLst>
              <a:ext uri="{FF2B5EF4-FFF2-40B4-BE49-F238E27FC236}">
                <a16:creationId xmlns:a16="http://schemas.microsoft.com/office/drawing/2014/main" id="{DA638447-063E-FFF9-1B58-A6E790CF9AA3}"/>
              </a:ext>
            </a:extLst>
          </p:cNvPr>
          <p:cNvSpPr/>
          <p:nvPr/>
        </p:nvSpPr>
        <p:spPr>
          <a:xfrm>
            <a:off x="8223494" y="3216321"/>
            <a:ext cx="1546860" cy="342900"/>
          </a:xfrm>
          <a:prstGeom prst="homePlate">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6" name="Flecha: pentágono 5">
            <a:extLst>
              <a:ext uri="{FF2B5EF4-FFF2-40B4-BE49-F238E27FC236}">
                <a16:creationId xmlns:a16="http://schemas.microsoft.com/office/drawing/2014/main" id="{6F34567C-0A53-9AA4-CF79-A6D0D045CF99}"/>
              </a:ext>
            </a:extLst>
          </p:cNvPr>
          <p:cNvSpPr/>
          <p:nvPr/>
        </p:nvSpPr>
        <p:spPr>
          <a:xfrm>
            <a:off x="6874754" y="3216321"/>
            <a:ext cx="1546860" cy="342900"/>
          </a:xfrm>
          <a:prstGeom prst="homePlate">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7" name="Flecha: pentágono 6">
            <a:extLst>
              <a:ext uri="{FF2B5EF4-FFF2-40B4-BE49-F238E27FC236}">
                <a16:creationId xmlns:a16="http://schemas.microsoft.com/office/drawing/2014/main" id="{C8FA09F3-73E1-346D-15BD-FCE120656803}"/>
              </a:ext>
            </a:extLst>
          </p:cNvPr>
          <p:cNvSpPr/>
          <p:nvPr/>
        </p:nvSpPr>
        <p:spPr>
          <a:xfrm>
            <a:off x="5526014" y="3216321"/>
            <a:ext cx="1546860" cy="342900"/>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8" name="Flecha: pentágono 7">
            <a:extLst>
              <a:ext uri="{FF2B5EF4-FFF2-40B4-BE49-F238E27FC236}">
                <a16:creationId xmlns:a16="http://schemas.microsoft.com/office/drawing/2014/main" id="{4DB22F34-6490-9655-0CA1-A4CF0CE7CCD8}"/>
              </a:ext>
            </a:extLst>
          </p:cNvPr>
          <p:cNvSpPr/>
          <p:nvPr/>
        </p:nvSpPr>
        <p:spPr>
          <a:xfrm>
            <a:off x="4177274" y="3216321"/>
            <a:ext cx="1546860" cy="342900"/>
          </a:xfrm>
          <a:prstGeom prst="homePlate">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9" name="Flecha: pentágono 8">
            <a:extLst>
              <a:ext uri="{FF2B5EF4-FFF2-40B4-BE49-F238E27FC236}">
                <a16:creationId xmlns:a16="http://schemas.microsoft.com/office/drawing/2014/main" id="{69952F68-1CF7-7011-2D50-0B7F14B898A4}"/>
              </a:ext>
            </a:extLst>
          </p:cNvPr>
          <p:cNvSpPr/>
          <p:nvPr/>
        </p:nvSpPr>
        <p:spPr>
          <a:xfrm>
            <a:off x="2828534" y="3216321"/>
            <a:ext cx="1546860" cy="342900"/>
          </a:xfrm>
          <a:prstGeom prst="homePlate">
            <a:avLst/>
          </a:prstGeom>
          <a:solidFill>
            <a:srgbClr val="00B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0" name="Flecha: pentágono 9">
            <a:extLst>
              <a:ext uri="{FF2B5EF4-FFF2-40B4-BE49-F238E27FC236}">
                <a16:creationId xmlns:a16="http://schemas.microsoft.com/office/drawing/2014/main" id="{79188CAF-8817-44C5-4706-ACE5388AA94C}"/>
              </a:ext>
            </a:extLst>
          </p:cNvPr>
          <p:cNvSpPr/>
          <p:nvPr/>
        </p:nvSpPr>
        <p:spPr>
          <a:xfrm>
            <a:off x="1479794" y="3216321"/>
            <a:ext cx="1546860" cy="342900"/>
          </a:xfrm>
          <a:prstGeom prst="homePlate">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11" name="Flecha: pentágono 10">
            <a:extLst>
              <a:ext uri="{FF2B5EF4-FFF2-40B4-BE49-F238E27FC236}">
                <a16:creationId xmlns:a16="http://schemas.microsoft.com/office/drawing/2014/main" id="{6EFDE8A3-605A-EE44-6E89-C5E79E2C6F2B}"/>
              </a:ext>
            </a:extLst>
          </p:cNvPr>
          <p:cNvSpPr/>
          <p:nvPr/>
        </p:nvSpPr>
        <p:spPr>
          <a:xfrm>
            <a:off x="131054" y="3216321"/>
            <a:ext cx="1546860" cy="342900"/>
          </a:xfrm>
          <a:prstGeom prst="homePlat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dirty="0"/>
          </a:p>
        </p:txBody>
      </p:sp>
      <p:cxnSp>
        <p:nvCxnSpPr>
          <p:cNvPr id="13" name="Conector recto 12">
            <a:extLst>
              <a:ext uri="{FF2B5EF4-FFF2-40B4-BE49-F238E27FC236}">
                <a16:creationId xmlns:a16="http://schemas.microsoft.com/office/drawing/2014/main" id="{715EA65E-3984-2FC7-8BDF-546C84F93A21}"/>
              </a:ext>
            </a:extLst>
          </p:cNvPr>
          <p:cNvCxnSpPr>
            <a:cxnSpLocks/>
            <a:stCxn id="11" idx="0"/>
          </p:cNvCxnSpPr>
          <p:nvPr/>
        </p:nvCxnSpPr>
        <p:spPr>
          <a:xfrm flipV="1">
            <a:off x="818759" y="1974261"/>
            <a:ext cx="0" cy="124206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7" name="Conector recto 16">
            <a:extLst>
              <a:ext uri="{FF2B5EF4-FFF2-40B4-BE49-F238E27FC236}">
                <a16:creationId xmlns:a16="http://schemas.microsoft.com/office/drawing/2014/main" id="{AC796A98-B72B-2638-4FE8-7DAF9B04DE82}"/>
              </a:ext>
            </a:extLst>
          </p:cNvPr>
          <p:cNvCxnSpPr>
            <a:cxnSpLocks/>
          </p:cNvCxnSpPr>
          <p:nvPr/>
        </p:nvCxnSpPr>
        <p:spPr>
          <a:xfrm flipV="1">
            <a:off x="3584819" y="1974261"/>
            <a:ext cx="0" cy="1242060"/>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0" name="Conector recto 19">
            <a:extLst>
              <a:ext uri="{FF2B5EF4-FFF2-40B4-BE49-F238E27FC236}">
                <a16:creationId xmlns:a16="http://schemas.microsoft.com/office/drawing/2014/main" id="{C318A207-2467-8863-DCED-143A0B853319}"/>
              </a:ext>
            </a:extLst>
          </p:cNvPr>
          <p:cNvCxnSpPr>
            <a:cxnSpLocks/>
          </p:cNvCxnSpPr>
          <p:nvPr/>
        </p:nvCxnSpPr>
        <p:spPr>
          <a:xfrm flipV="1">
            <a:off x="6299444" y="1974261"/>
            <a:ext cx="0" cy="1242060"/>
          </a:xfrm>
          <a:prstGeom prst="line">
            <a:avLst/>
          </a:prstGeom>
          <a:ln>
            <a:solidFill>
              <a:srgbClr val="92D050"/>
            </a:solidFill>
          </a:ln>
        </p:spPr>
        <p:style>
          <a:lnRef idx="1">
            <a:schemeClr val="accent1"/>
          </a:lnRef>
          <a:fillRef idx="0">
            <a:schemeClr val="accent1"/>
          </a:fillRef>
          <a:effectRef idx="0">
            <a:schemeClr val="accent1"/>
          </a:effectRef>
          <a:fontRef idx="minor">
            <a:schemeClr val="tx1"/>
          </a:fontRef>
        </p:style>
      </p:cxnSp>
      <p:cxnSp>
        <p:nvCxnSpPr>
          <p:cNvPr id="21" name="Conector recto 20">
            <a:extLst>
              <a:ext uri="{FF2B5EF4-FFF2-40B4-BE49-F238E27FC236}">
                <a16:creationId xmlns:a16="http://schemas.microsoft.com/office/drawing/2014/main" id="{F724A635-29F2-9EF4-FDBE-258BE54EBC13}"/>
              </a:ext>
            </a:extLst>
          </p:cNvPr>
          <p:cNvCxnSpPr>
            <a:cxnSpLocks/>
          </p:cNvCxnSpPr>
          <p:nvPr/>
        </p:nvCxnSpPr>
        <p:spPr>
          <a:xfrm flipV="1">
            <a:off x="8935964" y="1974261"/>
            <a:ext cx="0" cy="1242060"/>
          </a:xfrm>
          <a:prstGeom prst="line">
            <a:avLst/>
          </a:prstGeom>
          <a:ln>
            <a:solidFill>
              <a:schemeClr val="accent6">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a:extLst>
              <a:ext uri="{FF2B5EF4-FFF2-40B4-BE49-F238E27FC236}">
                <a16:creationId xmlns:a16="http://schemas.microsoft.com/office/drawing/2014/main" id="{26267F62-31D1-477E-FE97-2867A5D6C7B5}"/>
              </a:ext>
            </a:extLst>
          </p:cNvPr>
          <p:cNvCxnSpPr>
            <a:cxnSpLocks/>
          </p:cNvCxnSpPr>
          <p:nvPr/>
        </p:nvCxnSpPr>
        <p:spPr>
          <a:xfrm flipV="1">
            <a:off x="2228459" y="3559221"/>
            <a:ext cx="0" cy="1242060"/>
          </a:xfrm>
          <a:prstGeom prst="line">
            <a:avLst/>
          </a:prstGeom>
          <a:ln>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Conector recto 24">
            <a:extLst>
              <a:ext uri="{FF2B5EF4-FFF2-40B4-BE49-F238E27FC236}">
                <a16:creationId xmlns:a16="http://schemas.microsoft.com/office/drawing/2014/main" id="{33288BB8-D024-BCAE-7139-7A08C681895E}"/>
              </a:ext>
            </a:extLst>
          </p:cNvPr>
          <p:cNvCxnSpPr>
            <a:cxnSpLocks/>
          </p:cNvCxnSpPr>
          <p:nvPr/>
        </p:nvCxnSpPr>
        <p:spPr>
          <a:xfrm flipV="1">
            <a:off x="4952609" y="3559221"/>
            <a:ext cx="0" cy="1242060"/>
          </a:xfrm>
          <a:prstGeom prst="line">
            <a:avLst/>
          </a:prstGeom>
        </p:spPr>
        <p:style>
          <a:lnRef idx="1">
            <a:schemeClr val="accent1"/>
          </a:lnRef>
          <a:fillRef idx="0">
            <a:schemeClr val="accent1"/>
          </a:fillRef>
          <a:effectRef idx="0">
            <a:schemeClr val="accent1"/>
          </a:effectRef>
          <a:fontRef idx="minor">
            <a:schemeClr val="tx1"/>
          </a:fontRef>
        </p:style>
      </p:cxnSp>
      <p:cxnSp>
        <p:nvCxnSpPr>
          <p:cNvPr id="26" name="Conector recto 25">
            <a:extLst>
              <a:ext uri="{FF2B5EF4-FFF2-40B4-BE49-F238E27FC236}">
                <a16:creationId xmlns:a16="http://schemas.microsoft.com/office/drawing/2014/main" id="{0DB04812-BC27-C908-5601-79708854FD16}"/>
              </a:ext>
            </a:extLst>
          </p:cNvPr>
          <p:cNvCxnSpPr>
            <a:cxnSpLocks/>
          </p:cNvCxnSpPr>
          <p:nvPr/>
        </p:nvCxnSpPr>
        <p:spPr>
          <a:xfrm flipV="1">
            <a:off x="7615799" y="3559221"/>
            <a:ext cx="0" cy="1242060"/>
          </a:xfrm>
          <a:prstGeom prst="line">
            <a:avLst/>
          </a:prstGeom>
          <a:ln>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7" name="Conector recto 26">
            <a:extLst>
              <a:ext uri="{FF2B5EF4-FFF2-40B4-BE49-F238E27FC236}">
                <a16:creationId xmlns:a16="http://schemas.microsoft.com/office/drawing/2014/main" id="{AE932061-09EB-1965-572B-BBAAC95FA9D7}"/>
              </a:ext>
            </a:extLst>
          </p:cNvPr>
          <p:cNvCxnSpPr>
            <a:cxnSpLocks/>
          </p:cNvCxnSpPr>
          <p:nvPr/>
        </p:nvCxnSpPr>
        <p:spPr>
          <a:xfrm flipV="1">
            <a:off x="10131460" y="3429000"/>
            <a:ext cx="0" cy="1242060"/>
          </a:xfrm>
          <a:prstGeom prst="line">
            <a:avLst/>
          </a:prstGeom>
          <a:ln>
            <a:solidFill>
              <a:schemeClr val="accent6">
                <a:lumMod val="20000"/>
                <a:lumOff val="80000"/>
              </a:schemeClr>
            </a:solidFill>
          </a:ln>
        </p:spPr>
        <p:style>
          <a:lnRef idx="1">
            <a:schemeClr val="accent1"/>
          </a:lnRef>
          <a:fillRef idx="0">
            <a:schemeClr val="accent1"/>
          </a:fillRef>
          <a:effectRef idx="0">
            <a:schemeClr val="accent1"/>
          </a:effectRef>
          <a:fontRef idx="minor">
            <a:schemeClr val="tx1"/>
          </a:fontRef>
        </p:style>
      </p:cxnSp>
      <p:sp>
        <p:nvSpPr>
          <p:cNvPr id="28" name="CuadroTexto 27">
            <a:extLst>
              <a:ext uri="{FF2B5EF4-FFF2-40B4-BE49-F238E27FC236}">
                <a16:creationId xmlns:a16="http://schemas.microsoft.com/office/drawing/2014/main" id="{195371CD-4249-867E-8938-97D13F50283D}"/>
              </a:ext>
            </a:extLst>
          </p:cNvPr>
          <p:cNvSpPr txBox="1"/>
          <p:nvPr/>
        </p:nvSpPr>
        <p:spPr>
          <a:xfrm>
            <a:off x="-27379" y="3528170"/>
            <a:ext cx="2339326" cy="369332"/>
          </a:xfrm>
          <a:prstGeom prst="rect">
            <a:avLst/>
          </a:prstGeom>
          <a:noFill/>
        </p:spPr>
        <p:txBody>
          <a:bodyPr wrap="square" rtlCol="0">
            <a:spAutoFit/>
          </a:bodyPr>
          <a:lstStyle/>
          <a:p>
            <a:r>
              <a:rPr lang="es-ES" b="1" dirty="0">
                <a:solidFill>
                  <a:srgbClr val="FF0000"/>
                </a:solidFill>
              </a:rPr>
              <a:t>c.10000 a.C.-c.539 a.C</a:t>
            </a:r>
            <a:r>
              <a:rPr lang="es-ES" dirty="0"/>
              <a:t>.</a:t>
            </a:r>
          </a:p>
        </p:txBody>
      </p:sp>
      <p:sp>
        <p:nvSpPr>
          <p:cNvPr id="31" name="CuadroTexto 30">
            <a:extLst>
              <a:ext uri="{FF2B5EF4-FFF2-40B4-BE49-F238E27FC236}">
                <a16:creationId xmlns:a16="http://schemas.microsoft.com/office/drawing/2014/main" id="{E357BAC4-055D-8D7F-41C9-D0621E3667A5}"/>
              </a:ext>
            </a:extLst>
          </p:cNvPr>
          <p:cNvSpPr txBox="1"/>
          <p:nvPr/>
        </p:nvSpPr>
        <p:spPr>
          <a:xfrm>
            <a:off x="1245493" y="2818533"/>
            <a:ext cx="2339326" cy="369332"/>
          </a:xfrm>
          <a:prstGeom prst="rect">
            <a:avLst/>
          </a:prstGeom>
          <a:noFill/>
        </p:spPr>
        <p:txBody>
          <a:bodyPr wrap="square" rtlCol="0">
            <a:spAutoFit/>
          </a:bodyPr>
          <a:lstStyle/>
          <a:p>
            <a:r>
              <a:rPr lang="es-ES" b="1" dirty="0">
                <a:solidFill>
                  <a:srgbClr val="FF0000"/>
                </a:solidFill>
              </a:rPr>
              <a:t>c.4000 a.C.-c.30 a.C.</a:t>
            </a:r>
          </a:p>
        </p:txBody>
      </p:sp>
      <p:sp>
        <p:nvSpPr>
          <p:cNvPr id="32" name="CuadroTexto 31">
            <a:extLst>
              <a:ext uri="{FF2B5EF4-FFF2-40B4-BE49-F238E27FC236}">
                <a16:creationId xmlns:a16="http://schemas.microsoft.com/office/drawing/2014/main" id="{D0BB4BD3-DBA7-275B-8D4D-A4D212148778}"/>
              </a:ext>
            </a:extLst>
          </p:cNvPr>
          <p:cNvSpPr txBox="1"/>
          <p:nvPr/>
        </p:nvSpPr>
        <p:spPr>
          <a:xfrm>
            <a:off x="2578993" y="3505107"/>
            <a:ext cx="2339326" cy="369332"/>
          </a:xfrm>
          <a:prstGeom prst="rect">
            <a:avLst/>
          </a:prstGeom>
          <a:noFill/>
        </p:spPr>
        <p:txBody>
          <a:bodyPr wrap="square" rtlCol="0">
            <a:spAutoFit/>
          </a:bodyPr>
          <a:lstStyle/>
          <a:p>
            <a:r>
              <a:rPr lang="es-ES" b="1" dirty="0">
                <a:solidFill>
                  <a:srgbClr val="FF0000"/>
                </a:solidFill>
              </a:rPr>
              <a:t>c.800 a.C.-c.30 a.C</a:t>
            </a:r>
            <a:r>
              <a:rPr lang="es-ES" dirty="0"/>
              <a:t>.</a:t>
            </a:r>
          </a:p>
        </p:txBody>
      </p:sp>
      <p:sp>
        <p:nvSpPr>
          <p:cNvPr id="33" name="CuadroTexto 32">
            <a:extLst>
              <a:ext uri="{FF2B5EF4-FFF2-40B4-BE49-F238E27FC236}">
                <a16:creationId xmlns:a16="http://schemas.microsoft.com/office/drawing/2014/main" id="{DB5D4355-26B6-BD79-15E7-034B2D720157}"/>
              </a:ext>
            </a:extLst>
          </p:cNvPr>
          <p:cNvSpPr txBox="1"/>
          <p:nvPr/>
        </p:nvSpPr>
        <p:spPr>
          <a:xfrm>
            <a:off x="3960118" y="2846989"/>
            <a:ext cx="2339326" cy="369332"/>
          </a:xfrm>
          <a:prstGeom prst="rect">
            <a:avLst/>
          </a:prstGeom>
          <a:noFill/>
        </p:spPr>
        <p:txBody>
          <a:bodyPr wrap="square" rtlCol="0">
            <a:spAutoFit/>
          </a:bodyPr>
          <a:lstStyle/>
          <a:p>
            <a:r>
              <a:rPr lang="es-ES" dirty="0"/>
              <a:t>      </a:t>
            </a:r>
            <a:r>
              <a:rPr lang="es-ES" b="1" dirty="0">
                <a:solidFill>
                  <a:srgbClr val="FF0000"/>
                </a:solidFill>
              </a:rPr>
              <a:t>753 a.C.-476 d.C.</a:t>
            </a:r>
          </a:p>
        </p:txBody>
      </p:sp>
      <p:sp>
        <p:nvSpPr>
          <p:cNvPr id="34" name="CuadroTexto 33">
            <a:extLst>
              <a:ext uri="{FF2B5EF4-FFF2-40B4-BE49-F238E27FC236}">
                <a16:creationId xmlns:a16="http://schemas.microsoft.com/office/drawing/2014/main" id="{2D6513C7-59F3-B0B7-19DB-8450C8683D04}"/>
              </a:ext>
            </a:extLst>
          </p:cNvPr>
          <p:cNvSpPr txBox="1"/>
          <p:nvPr/>
        </p:nvSpPr>
        <p:spPr>
          <a:xfrm>
            <a:off x="5333616" y="3505107"/>
            <a:ext cx="2339326" cy="369332"/>
          </a:xfrm>
          <a:prstGeom prst="rect">
            <a:avLst/>
          </a:prstGeom>
          <a:noFill/>
        </p:spPr>
        <p:txBody>
          <a:bodyPr wrap="square" rtlCol="0">
            <a:spAutoFit/>
          </a:bodyPr>
          <a:lstStyle/>
          <a:p>
            <a:r>
              <a:rPr lang="es-ES" b="1" dirty="0">
                <a:solidFill>
                  <a:srgbClr val="FF0000"/>
                </a:solidFill>
              </a:rPr>
              <a:t>476 d.C.-1492 d.C</a:t>
            </a:r>
            <a:r>
              <a:rPr lang="es-ES" dirty="0"/>
              <a:t>.</a:t>
            </a:r>
          </a:p>
        </p:txBody>
      </p:sp>
      <p:sp>
        <p:nvSpPr>
          <p:cNvPr id="35" name="CuadroTexto 34">
            <a:extLst>
              <a:ext uri="{FF2B5EF4-FFF2-40B4-BE49-F238E27FC236}">
                <a16:creationId xmlns:a16="http://schemas.microsoft.com/office/drawing/2014/main" id="{3B24BFBC-52AB-C698-A928-C7CF9249022C}"/>
              </a:ext>
            </a:extLst>
          </p:cNvPr>
          <p:cNvSpPr txBox="1"/>
          <p:nvPr/>
        </p:nvSpPr>
        <p:spPr>
          <a:xfrm>
            <a:off x="6592828" y="2895507"/>
            <a:ext cx="2339326" cy="369332"/>
          </a:xfrm>
          <a:prstGeom prst="rect">
            <a:avLst/>
          </a:prstGeom>
          <a:noFill/>
        </p:spPr>
        <p:txBody>
          <a:bodyPr wrap="square" rtlCol="0">
            <a:spAutoFit/>
          </a:bodyPr>
          <a:lstStyle/>
          <a:p>
            <a:r>
              <a:rPr lang="es-ES" dirty="0"/>
              <a:t>      </a:t>
            </a:r>
            <a:r>
              <a:rPr lang="es-ES" b="1" dirty="0">
                <a:solidFill>
                  <a:srgbClr val="FF0000"/>
                </a:solidFill>
              </a:rPr>
              <a:t>Siglos XIV-XVII</a:t>
            </a:r>
          </a:p>
        </p:txBody>
      </p:sp>
      <p:sp>
        <p:nvSpPr>
          <p:cNvPr id="36" name="CuadroTexto 35">
            <a:extLst>
              <a:ext uri="{FF2B5EF4-FFF2-40B4-BE49-F238E27FC236}">
                <a16:creationId xmlns:a16="http://schemas.microsoft.com/office/drawing/2014/main" id="{1D005CF7-0CF3-9A94-8B0A-E4BBE6380BDB}"/>
              </a:ext>
            </a:extLst>
          </p:cNvPr>
          <p:cNvSpPr txBox="1"/>
          <p:nvPr/>
        </p:nvSpPr>
        <p:spPr>
          <a:xfrm>
            <a:off x="8276730" y="3542824"/>
            <a:ext cx="2339326" cy="369332"/>
          </a:xfrm>
          <a:prstGeom prst="rect">
            <a:avLst/>
          </a:prstGeom>
          <a:noFill/>
        </p:spPr>
        <p:txBody>
          <a:bodyPr wrap="square" rtlCol="0">
            <a:spAutoFit/>
          </a:bodyPr>
          <a:lstStyle/>
          <a:p>
            <a:r>
              <a:rPr lang="es-ES" b="1" dirty="0">
                <a:solidFill>
                  <a:srgbClr val="FF0000"/>
                </a:solidFill>
              </a:rPr>
              <a:t>Siglos XIX-XX</a:t>
            </a:r>
          </a:p>
        </p:txBody>
      </p:sp>
      <p:sp>
        <p:nvSpPr>
          <p:cNvPr id="37" name="CuadroTexto 36">
            <a:extLst>
              <a:ext uri="{FF2B5EF4-FFF2-40B4-BE49-F238E27FC236}">
                <a16:creationId xmlns:a16="http://schemas.microsoft.com/office/drawing/2014/main" id="{F344A45B-BD55-F35E-8537-3D2126126BEF}"/>
              </a:ext>
            </a:extLst>
          </p:cNvPr>
          <p:cNvSpPr txBox="1"/>
          <p:nvPr/>
        </p:nvSpPr>
        <p:spPr>
          <a:xfrm>
            <a:off x="9255269" y="2851435"/>
            <a:ext cx="2339326" cy="369332"/>
          </a:xfrm>
          <a:prstGeom prst="rect">
            <a:avLst/>
          </a:prstGeom>
          <a:noFill/>
        </p:spPr>
        <p:txBody>
          <a:bodyPr wrap="square" rtlCol="0">
            <a:spAutoFit/>
          </a:bodyPr>
          <a:lstStyle/>
          <a:p>
            <a:r>
              <a:rPr lang="es-ES" dirty="0"/>
              <a:t>      </a:t>
            </a:r>
            <a:r>
              <a:rPr lang="es-ES" b="1" dirty="0">
                <a:solidFill>
                  <a:srgbClr val="FF0000"/>
                </a:solidFill>
              </a:rPr>
              <a:t>Siglos XX-XXI</a:t>
            </a:r>
          </a:p>
        </p:txBody>
      </p:sp>
      <mc:AlternateContent xmlns:mc="http://schemas.openxmlformats.org/markup-compatibility/2006" xmlns:pslz="http://schemas.microsoft.com/office/powerpoint/2016/slidezoom">
        <mc:Choice Requires="pslz">
          <p:graphicFrame>
            <p:nvGraphicFramePr>
              <p:cNvPr id="46" name="Vista general de diapositiva 45">
                <a:extLst>
                  <a:ext uri="{FF2B5EF4-FFF2-40B4-BE49-F238E27FC236}">
                    <a16:creationId xmlns:a16="http://schemas.microsoft.com/office/drawing/2014/main" id="{1E7E44A5-8CB9-4931-3411-7496129D0F61}"/>
                  </a:ext>
                </a:extLst>
              </p:cNvPr>
              <p:cNvGraphicFramePr>
                <a:graphicFrameLocks noChangeAspect="1"/>
              </p:cNvGraphicFramePr>
              <p:nvPr>
                <p:extLst>
                  <p:ext uri="{D42A27DB-BD31-4B8C-83A1-F6EECF244321}">
                    <p14:modId xmlns:p14="http://schemas.microsoft.com/office/powerpoint/2010/main" val="2118556229"/>
                  </p:ext>
                </p:extLst>
              </p:nvPr>
            </p:nvGraphicFramePr>
            <p:xfrm>
              <a:off x="343761" y="1039545"/>
              <a:ext cx="2735006" cy="1714500"/>
            </p:xfrm>
            <a:graphic>
              <a:graphicData uri="http://schemas.microsoft.com/office/powerpoint/2016/slidezoom">
                <pslz:sldZm>
                  <pslz:sldZmObj sldId="257" cId="3200860483">
                    <pslz:zmPr id="{9DE602A1-9479-49D0-8578-C94C7D86E2FD}" transitionDur="1000" showBg="0">
                      <p166:blipFill xmlns:p166="http://schemas.microsoft.com/office/powerpoint/2016/6/main">
                        <a:blip r:embed="rId2"/>
                        <a:stretch>
                          <a:fillRect/>
                        </a:stretch>
                      </p166:blipFill>
                      <p166:spPr xmlns:p166="http://schemas.microsoft.com/office/powerpoint/2016/6/main">
                        <a:xfrm>
                          <a:off x="0" y="0"/>
                          <a:ext cx="2735006" cy="1714500"/>
                        </a:xfrm>
                        <a:prstGeom prst="rect">
                          <a:avLst/>
                        </a:prstGeom>
                      </p166:spPr>
                    </pslz:zmPr>
                  </pslz:sldZmObj>
                </pslz:sldZm>
              </a:graphicData>
            </a:graphic>
          </p:graphicFrame>
        </mc:Choice>
        <mc:Fallback xmlns="">
          <p:pic>
            <p:nvPicPr>
              <p:cNvPr id="46" name="Vista general de diapositiva 45">
                <a:hlinkClick r:id="rId3" action="ppaction://hlinksldjump"/>
                <a:extLst>
                  <a:ext uri="{FF2B5EF4-FFF2-40B4-BE49-F238E27FC236}">
                    <a16:creationId xmlns:a16="http://schemas.microsoft.com/office/drawing/2014/main" id="{1E7E44A5-8CB9-4931-3411-7496129D0F61}"/>
                  </a:ext>
                </a:extLst>
              </p:cNvPr>
              <p:cNvPicPr>
                <a:picLocks noGrp="1" noRot="1" noChangeAspect="1" noMove="1" noResize="1" noEditPoints="1" noAdjustHandles="1" noChangeArrowheads="1" noChangeShapeType="1"/>
              </p:cNvPicPr>
              <p:nvPr/>
            </p:nvPicPr>
            <p:blipFill>
              <a:blip r:embed="rId4"/>
              <a:stretch>
                <a:fillRect/>
              </a:stretch>
            </p:blipFill>
            <p:spPr>
              <a:xfrm>
                <a:off x="343761" y="1039545"/>
                <a:ext cx="2735006" cy="17145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48" name="Vista general de diapositiva 47">
                <a:extLst>
                  <a:ext uri="{FF2B5EF4-FFF2-40B4-BE49-F238E27FC236}">
                    <a16:creationId xmlns:a16="http://schemas.microsoft.com/office/drawing/2014/main" id="{80082761-05BF-B905-7562-4EEBA8063A5D}"/>
                  </a:ext>
                </a:extLst>
              </p:cNvPr>
              <p:cNvGraphicFramePr>
                <a:graphicFrameLocks noChangeAspect="1"/>
              </p:cNvGraphicFramePr>
              <p:nvPr>
                <p:extLst>
                  <p:ext uri="{D42A27DB-BD31-4B8C-83A1-F6EECF244321}">
                    <p14:modId xmlns:p14="http://schemas.microsoft.com/office/powerpoint/2010/main" val="293632689"/>
                  </p:ext>
                </p:extLst>
              </p:nvPr>
            </p:nvGraphicFramePr>
            <p:xfrm>
              <a:off x="1764236" y="4641749"/>
              <a:ext cx="2647756" cy="1714500"/>
            </p:xfrm>
            <a:graphic>
              <a:graphicData uri="http://schemas.microsoft.com/office/powerpoint/2016/slidezoom">
                <pslz:sldZm>
                  <pslz:sldZmObj sldId="258" cId="2219839423">
                    <pslz:zmPr id="{C804B0C2-0EA5-4F60-B70E-371627109D30}" transitionDur="1000" showBg="0">
                      <p166:blipFill xmlns:p166="http://schemas.microsoft.com/office/powerpoint/2016/6/main">
                        <a:blip r:embed="rId5"/>
                        <a:stretch>
                          <a:fillRect/>
                        </a:stretch>
                      </p166:blipFill>
                      <p166:spPr xmlns:p166="http://schemas.microsoft.com/office/powerpoint/2016/6/main">
                        <a:xfrm>
                          <a:off x="0" y="0"/>
                          <a:ext cx="2647756" cy="1714500"/>
                        </a:xfrm>
                        <a:prstGeom prst="rect">
                          <a:avLst/>
                        </a:prstGeom>
                      </p166:spPr>
                    </pslz:zmPr>
                  </pslz:sldZmObj>
                </pslz:sldZm>
              </a:graphicData>
            </a:graphic>
          </p:graphicFrame>
        </mc:Choice>
        <mc:Fallback xmlns="">
          <p:pic>
            <p:nvPicPr>
              <p:cNvPr id="48" name="Vista general de diapositiva 47">
                <a:hlinkClick r:id="rId6" action="ppaction://hlinksldjump"/>
                <a:extLst>
                  <a:ext uri="{FF2B5EF4-FFF2-40B4-BE49-F238E27FC236}">
                    <a16:creationId xmlns:a16="http://schemas.microsoft.com/office/drawing/2014/main" id="{80082761-05BF-B905-7562-4EEBA8063A5D}"/>
                  </a:ext>
                </a:extLst>
              </p:cNvPr>
              <p:cNvPicPr>
                <a:picLocks noGrp="1" noRot="1" noChangeAspect="1" noMove="1" noResize="1" noEditPoints="1" noAdjustHandles="1" noChangeArrowheads="1" noChangeShapeType="1"/>
              </p:cNvPicPr>
              <p:nvPr/>
            </p:nvPicPr>
            <p:blipFill>
              <a:blip r:embed="rId7"/>
              <a:stretch>
                <a:fillRect/>
              </a:stretch>
            </p:blipFill>
            <p:spPr>
              <a:xfrm>
                <a:off x="1764236" y="4641749"/>
                <a:ext cx="2647756" cy="17145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50" name="Vista general de diapositiva 49">
                <a:extLst>
                  <a:ext uri="{FF2B5EF4-FFF2-40B4-BE49-F238E27FC236}">
                    <a16:creationId xmlns:a16="http://schemas.microsoft.com/office/drawing/2014/main" id="{AD4F9EC5-0B5B-6199-BE3B-0AF4E9CA75F0}"/>
                  </a:ext>
                </a:extLst>
              </p:cNvPr>
              <p:cNvGraphicFramePr>
                <a:graphicFrameLocks noChangeAspect="1"/>
              </p:cNvGraphicFramePr>
              <p:nvPr>
                <p:extLst>
                  <p:ext uri="{D42A27DB-BD31-4B8C-83A1-F6EECF244321}">
                    <p14:modId xmlns:p14="http://schemas.microsoft.com/office/powerpoint/2010/main" val="3273248960"/>
                  </p:ext>
                </p:extLst>
              </p:nvPr>
            </p:nvGraphicFramePr>
            <p:xfrm>
              <a:off x="3158086" y="1006640"/>
              <a:ext cx="2635305" cy="1714500"/>
            </p:xfrm>
            <a:graphic>
              <a:graphicData uri="http://schemas.microsoft.com/office/powerpoint/2016/slidezoom">
                <pslz:sldZm>
                  <pslz:sldZmObj sldId="259" cId="2349206081">
                    <pslz:zmPr id="{7D750A79-B058-4ADD-A24A-00AED035DD48}" transitionDur="1000" showBg="0">
                      <p166:blipFill xmlns:p166="http://schemas.microsoft.com/office/powerpoint/2016/6/main">
                        <a:blip r:embed="rId8"/>
                        <a:stretch>
                          <a:fillRect/>
                        </a:stretch>
                      </p166:blipFill>
                      <p166:spPr xmlns:p166="http://schemas.microsoft.com/office/powerpoint/2016/6/main">
                        <a:xfrm>
                          <a:off x="0" y="0"/>
                          <a:ext cx="2635305" cy="1714500"/>
                        </a:xfrm>
                        <a:prstGeom prst="rect">
                          <a:avLst/>
                        </a:prstGeom>
                      </p166:spPr>
                    </pslz:zmPr>
                  </pslz:sldZmObj>
                </pslz:sldZm>
              </a:graphicData>
            </a:graphic>
          </p:graphicFrame>
        </mc:Choice>
        <mc:Fallback xmlns="">
          <p:pic>
            <p:nvPicPr>
              <p:cNvPr id="50" name="Vista general de diapositiva 49">
                <a:hlinkClick r:id="rId9" action="ppaction://hlinksldjump"/>
                <a:extLst>
                  <a:ext uri="{FF2B5EF4-FFF2-40B4-BE49-F238E27FC236}">
                    <a16:creationId xmlns:a16="http://schemas.microsoft.com/office/drawing/2014/main" id="{AD4F9EC5-0B5B-6199-BE3B-0AF4E9CA75F0}"/>
                  </a:ext>
                </a:extLst>
              </p:cNvPr>
              <p:cNvPicPr>
                <a:picLocks noGrp="1" noRot="1" noChangeAspect="1" noMove="1" noResize="1" noEditPoints="1" noAdjustHandles="1" noChangeArrowheads="1" noChangeShapeType="1"/>
              </p:cNvPicPr>
              <p:nvPr/>
            </p:nvPicPr>
            <p:blipFill>
              <a:blip r:embed="rId10"/>
              <a:stretch>
                <a:fillRect/>
              </a:stretch>
            </p:blipFill>
            <p:spPr>
              <a:xfrm>
                <a:off x="3158086" y="1006640"/>
                <a:ext cx="2635305" cy="17145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52" name="Vista general de diapositiva 51">
                <a:extLst>
                  <a:ext uri="{FF2B5EF4-FFF2-40B4-BE49-F238E27FC236}">
                    <a16:creationId xmlns:a16="http://schemas.microsoft.com/office/drawing/2014/main" id="{14DC6393-411B-D68B-A353-158DD232436D}"/>
                  </a:ext>
                </a:extLst>
              </p:cNvPr>
              <p:cNvGraphicFramePr>
                <a:graphicFrameLocks noChangeAspect="1"/>
              </p:cNvGraphicFramePr>
              <p:nvPr>
                <p:extLst>
                  <p:ext uri="{D42A27DB-BD31-4B8C-83A1-F6EECF244321}">
                    <p14:modId xmlns:p14="http://schemas.microsoft.com/office/powerpoint/2010/main" val="1903718033"/>
                  </p:ext>
                </p:extLst>
              </p:nvPr>
            </p:nvGraphicFramePr>
            <p:xfrm>
              <a:off x="4521771" y="4602312"/>
              <a:ext cx="2595229" cy="1714500"/>
            </p:xfrm>
            <a:graphic>
              <a:graphicData uri="http://schemas.microsoft.com/office/powerpoint/2016/slidezoom">
                <pslz:sldZm>
                  <pslz:sldZmObj sldId="260" cId="2813624897">
                    <pslz:zmPr id="{2515E591-3FCE-4BCC-85DE-FC74B8384789}" transitionDur="1000" showBg="0">
                      <p166:blipFill xmlns:p166="http://schemas.microsoft.com/office/powerpoint/2016/6/main">
                        <a:blip r:embed="rId11"/>
                        <a:stretch>
                          <a:fillRect/>
                        </a:stretch>
                      </p166:blipFill>
                      <p166:spPr xmlns:p166="http://schemas.microsoft.com/office/powerpoint/2016/6/main">
                        <a:xfrm>
                          <a:off x="0" y="0"/>
                          <a:ext cx="2595229" cy="1714500"/>
                        </a:xfrm>
                        <a:prstGeom prst="rect">
                          <a:avLst/>
                        </a:prstGeom>
                      </p166:spPr>
                    </pslz:zmPr>
                  </pslz:sldZmObj>
                </pslz:sldZm>
              </a:graphicData>
            </a:graphic>
          </p:graphicFrame>
        </mc:Choice>
        <mc:Fallback xmlns="">
          <p:pic>
            <p:nvPicPr>
              <p:cNvPr id="52" name="Vista general de diapositiva 51">
                <a:hlinkClick r:id="rId12" action="ppaction://hlinksldjump"/>
                <a:extLst>
                  <a:ext uri="{FF2B5EF4-FFF2-40B4-BE49-F238E27FC236}">
                    <a16:creationId xmlns:a16="http://schemas.microsoft.com/office/drawing/2014/main" id="{14DC6393-411B-D68B-A353-158DD232436D}"/>
                  </a:ext>
                </a:extLst>
              </p:cNvPr>
              <p:cNvPicPr>
                <a:picLocks noGrp="1" noRot="1" noChangeAspect="1" noMove="1" noResize="1" noEditPoints="1" noAdjustHandles="1" noChangeArrowheads="1" noChangeShapeType="1"/>
              </p:cNvPicPr>
              <p:nvPr/>
            </p:nvPicPr>
            <p:blipFill>
              <a:blip r:embed="rId13"/>
              <a:stretch>
                <a:fillRect/>
              </a:stretch>
            </p:blipFill>
            <p:spPr>
              <a:xfrm>
                <a:off x="4521771" y="4602312"/>
                <a:ext cx="2595229" cy="17145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54" name="Vista general de diapositiva 53">
                <a:extLst>
                  <a:ext uri="{FF2B5EF4-FFF2-40B4-BE49-F238E27FC236}">
                    <a16:creationId xmlns:a16="http://schemas.microsoft.com/office/drawing/2014/main" id="{2859C76C-0ABC-ED56-1AFD-5FBECD830396}"/>
                  </a:ext>
                </a:extLst>
              </p:cNvPr>
              <p:cNvGraphicFramePr>
                <a:graphicFrameLocks noChangeAspect="1"/>
              </p:cNvGraphicFramePr>
              <p:nvPr>
                <p:extLst>
                  <p:ext uri="{D42A27DB-BD31-4B8C-83A1-F6EECF244321}">
                    <p14:modId xmlns:p14="http://schemas.microsoft.com/office/powerpoint/2010/main" val="2611931853"/>
                  </p:ext>
                </p:extLst>
              </p:nvPr>
            </p:nvGraphicFramePr>
            <p:xfrm>
              <a:off x="5827018" y="1008220"/>
              <a:ext cx="2491712" cy="1714500"/>
            </p:xfrm>
            <a:graphic>
              <a:graphicData uri="http://schemas.microsoft.com/office/powerpoint/2016/slidezoom">
                <pslz:sldZm>
                  <pslz:sldZmObj sldId="261" cId="1460525126">
                    <pslz:zmPr id="{D261239C-5277-43E6-AB23-32B005C66F09}" transitionDur="1000" showBg="0">
                      <p166:blipFill xmlns:p166="http://schemas.microsoft.com/office/powerpoint/2016/6/main">
                        <a:blip r:embed="rId14"/>
                        <a:stretch>
                          <a:fillRect/>
                        </a:stretch>
                      </p166:blipFill>
                      <p166:spPr xmlns:p166="http://schemas.microsoft.com/office/powerpoint/2016/6/main">
                        <a:xfrm>
                          <a:off x="0" y="0"/>
                          <a:ext cx="2491712" cy="1714500"/>
                        </a:xfrm>
                        <a:prstGeom prst="rect">
                          <a:avLst/>
                        </a:prstGeom>
                      </p166:spPr>
                    </pslz:zmPr>
                  </pslz:sldZmObj>
                </pslz:sldZm>
              </a:graphicData>
            </a:graphic>
          </p:graphicFrame>
        </mc:Choice>
        <mc:Fallback xmlns="">
          <p:pic>
            <p:nvPicPr>
              <p:cNvPr id="54" name="Vista general de diapositiva 53">
                <a:hlinkClick r:id="rId15" action="ppaction://hlinksldjump"/>
                <a:extLst>
                  <a:ext uri="{FF2B5EF4-FFF2-40B4-BE49-F238E27FC236}">
                    <a16:creationId xmlns:a16="http://schemas.microsoft.com/office/drawing/2014/main" id="{2859C76C-0ABC-ED56-1AFD-5FBECD830396}"/>
                  </a:ext>
                </a:extLst>
              </p:cNvPr>
              <p:cNvPicPr>
                <a:picLocks noGrp="1" noRot="1" noChangeAspect="1" noMove="1" noResize="1" noEditPoints="1" noAdjustHandles="1" noChangeArrowheads="1" noChangeShapeType="1"/>
              </p:cNvPicPr>
              <p:nvPr/>
            </p:nvPicPr>
            <p:blipFill>
              <a:blip r:embed="rId16"/>
              <a:stretch>
                <a:fillRect/>
              </a:stretch>
            </p:blipFill>
            <p:spPr>
              <a:xfrm>
                <a:off x="5827018" y="1008220"/>
                <a:ext cx="2491712" cy="17145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56" name="Vista general de diapositiva 55">
                <a:extLst>
                  <a:ext uri="{FF2B5EF4-FFF2-40B4-BE49-F238E27FC236}">
                    <a16:creationId xmlns:a16="http://schemas.microsoft.com/office/drawing/2014/main" id="{E1C6012A-7077-E839-7296-930C3A3FC4CA}"/>
                  </a:ext>
                </a:extLst>
              </p:cNvPr>
              <p:cNvGraphicFramePr>
                <a:graphicFrameLocks noChangeAspect="1"/>
              </p:cNvGraphicFramePr>
              <p:nvPr>
                <p:extLst>
                  <p:ext uri="{D42A27DB-BD31-4B8C-83A1-F6EECF244321}">
                    <p14:modId xmlns:p14="http://schemas.microsoft.com/office/powerpoint/2010/main" val="4036490050"/>
                  </p:ext>
                </p:extLst>
              </p:nvPr>
            </p:nvGraphicFramePr>
            <p:xfrm>
              <a:off x="7188727" y="4586686"/>
              <a:ext cx="2465774" cy="1714500"/>
            </p:xfrm>
            <a:graphic>
              <a:graphicData uri="http://schemas.microsoft.com/office/powerpoint/2016/slidezoom">
                <pslz:sldZm>
                  <pslz:sldZmObj sldId="262" cId="1478032253">
                    <pslz:zmPr id="{31353C25-62C4-4D46-A638-0A7BFA3A0AD1}" transitionDur="1000" showBg="0">
                      <p166:blipFill xmlns:p166="http://schemas.microsoft.com/office/powerpoint/2016/6/main">
                        <a:blip r:embed="rId17"/>
                        <a:stretch>
                          <a:fillRect/>
                        </a:stretch>
                      </p166:blipFill>
                      <p166:spPr xmlns:p166="http://schemas.microsoft.com/office/powerpoint/2016/6/main">
                        <a:xfrm>
                          <a:off x="0" y="0"/>
                          <a:ext cx="2465774" cy="1714500"/>
                        </a:xfrm>
                        <a:prstGeom prst="rect">
                          <a:avLst/>
                        </a:prstGeom>
                      </p166:spPr>
                    </pslz:zmPr>
                  </pslz:sldZmObj>
                </pslz:sldZm>
              </a:graphicData>
            </a:graphic>
          </p:graphicFrame>
        </mc:Choice>
        <mc:Fallback xmlns="">
          <p:pic>
            <p:nvPicPr>
              <p:cNvPr id="56" name="Vista general de diapositiva 55">
                <a:hlinkClick r:id="rId18" action="ppaction://hlinksldjump"/>
                <a:extLst>
                  <a:ext uri="{FF2B5EF4-FFF2-40B4-BE49-F238E27FC236}">
                    <a16:creationId xmlns:a16="http://schemas.microsoft.com/office/drawing/2014/main" id="{E1C6012A-7077-E839-7296-930C3A3FC4CA}"/>
                  </a:ext>
                </a:extLst>
              </p:cNvPr>
              <p:cNvPicPr>
                <a:picLocks noGrp="1" noRot="1" noChangeAspect="1" noMove="1" noResize="1" noEditPoints="1" noAdjustHandles="1" noChangeArrowheads="1" noChangeShapeType="1"/>
              </p:cNvPicPr>
              <p:nvPr/>
            </p:nvPicPr>
            <p:blipFill>
              <a:blip r:embed="rId19"/>
              <a:stretch>
                <a:fillRect/>
              </a:stretch>
            </p:blipFill>
            <p:spPr>
              <a:xfrm>
                <a:off x="7188727" y="4586686"/>
                <a:ext cx="2465774" cy="17145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58" name="Vista general de diapositiva 57">
                <a:extLst>
                  <a:ext uri="{FF2B5EF4-FFF2-40B4-BE49-F238E27FC236}">
                    <a16:creationId xmlns:a16="http://schemas.microsoft.com/office/drawing/2014/main" id="{07B93327-17C3-8F58-9A73-B0780A86F22F}"/>
                  </a:ext>
                </a:extLst>
              </p:cNvPr>
              <p:cNvGraphicFramePr>
                <a:graphicFrameLocks noChangeAspect="1"/>
              </p:cNvGraphicFramePr>
              <p:nvPr>
                <p:extLst>
                  <p:ext uri="{D42A27DB-BD31-4B8C-83A1-F6EECF244321}">
                    <p14:modId xmlns:p14="http://schemas.microsoft.com/office/powerpoint/2010/main" val="3654241729"/>
                  </p:ext>
                </p:extLst>
              </p:nvPr>
            </p:nvGraphicFramePr>
            <p:xfrm>
              <a:off x="8438503" y="976421"/>
              <a:ext cx="2736038" cy="1714500"/>
            </p:xfrm>
            <a:graphic>
              <a:graphicData uri="http://schemas.microsoft.com/office/powerpoint/2016/slidezoom">
                <pslz:sldZm>
                  <pslz:sldZmObj sldId="263" cId="1572531121">
                    <pslz:zmPr id="{521192E7-E95B-4C35-B413-62EFC0DF38F4}" transitionDur="1000" showBg="0">
                      <p166:blipFill xmlns:p166="http://schemas.microsoft.com/office/powerpoint/2016/6/main">
                        <a:blip r:embed="rId20"/>
                        <a:stretch>
                          <a:fillRect/>
                        </a:stretch>
                      </p166:blipFill>
                      <p166:spPr xmlns:p166="http://schemas.microsoft.com/office/powerpoint/2016/6/main">
                        <a:xfrm>
                          <a:off x="0" y="0"/>
                          <a:ext cx="2736038" cy="1714500"/>
                        </a:xfrm>
                        <a:prstGeom prst="rect">
                          <a:avLst/>
                        </a:prstGeom>
                      </p166:spPr>
                    </pslz:zmPr>
                  </pslz:sldZmObj>
                </pslz:sldZm>
              </a:graphicData>
            </a:graphic>
          </p:graphicFrame>
        </mc:Choice>
        <mc:Fallback xmlns="">
          <p:pic>
            <p:nvPicPr>
              <p:cNvPr id="58" name="Vista general de diapositiva 57">
                <a:hlinkClick r:id="rId21" action="ppaction://hlinksldjump"/>
                <a:extLst>
                  <a:ext uri="{FF2B5EF4-FFF2-40B4-BE49-F238E27FC236}">
                    <a16:creationId xmlns:a16="http://schemas.microsoft.com/office/drawing/2014/main" id="{07B93327-17C3-8F58-9A73-B0780A86F22F}"/>
                  </a:ext>
                </a:extLst>
              </p:cNvPr>
              <p:cNvPicPr>
                <a:picLocks noGrp="1" noRot="1" noChangeAspect="1" noMove="1" noResize="1" noEditPoints="1" noAdjustHandles="1" noChangeArrowheads="1" noChangeShapeType="1"/>
              </p:cNvPicPr>
              <p:nvPr/>
            </p:nvPicPr>
            <p:blipFill>
              <a:blip r:embed="rId22"/>
              <a:stretch>
                <a:fillRect/>
              </a:stretch>
            </p:blipFill>
            <p:spPr>
              <a:xfrm>
                <a:off x="8438503" y="976421"/>
                <a:ext cx="2736038" cy="1714500"/>
              </a:xfrm>
              <a:prstGeom prst="rect">
                <a:avLst/>
              </a:prstGeom>
            </p:spPr>
          </p:pic>
        </mc:Fallback>
      </mc:AlternateContent>
      <mc:AlternateContent xmlns:mc="http://schemas.openxmlformats.org/markup-compatibility/2006" xmlns:pslz="http://schemas.microsoft.com/office/powerpoint/2016/slidezoom">
        <mc:Choice Requires="pslz">
          <p:graphicFrame>
            <p:nvGraphicFramePr>
              <p:cNvPr id="60" name="Vista general de diapositiva 59">
                <a:extLst>
                  <a:ext uri="{FF2B5EF4-FFF2-40B4-BE49-F238E27FC236}">
                    <a16:creationId xmlns:a16="http://schemas.microsoft.com/office/drawing/2014/main" id="{F77EF72C-41A8-95A2-7787-292539EE8938}"/>
                  </a:ext>
                </a:extLst>
              </p:cNvPr>
              <p:cNvGraphicFramePr>
                <a:graphicFrameLocks noChangeAspect="1"/>
              </p:cNvGraphicFramePr>
              <p:nvPr>
                <p:extLst>
                  <p:ext uri="{D42A27DB-BD31-4B8C-83A1-F6EECF244321}">
                    <p14:modId xmlns:p14="http://schemas.microsoft.com/office/powerpoint/2010/main" val="1642836726"/>
                  </p:ext>
                </p:extLst>
              </p:nvPr>
            </p:nvGraphicFramePr>
            <p:xfrm>
              <a:off x="9726227" y="4586686"/>
              <a:ext cx="2465774" cy="1714500"/>
            </p:xfrm>
            <a:graphic>
              <a:graphicData uri="http://schemas.microsoft.com/office/powerpoint/2016/slidezoom">
                <pslz:sldZm>
                  <pslz:sldZmObj sldId="264" cId="2535611367">
                    <pslz:zmPr id="{1D96C399-D3B6-4705-8CF7-9F3160692DB3}" transitionDur="1000" showBg="0">
                      <p166:blipFill xmlns:p166="http://schemas.microsoft.com/office/powerpoint/2016/6/main">
                        <a:blip r:embed="rId23"/>
                        <a:stretch>
                          <a:fillRect/>
                        </a:stretch>
                      </p166:blipFill>
                      <p166:spPr xmlns:p166="http://schemas.microsoft.com/office/powerpoint/2016/6/main">
                        <a:xfrm>
                          <a:off x="0" y="0"/>
                          <a:ext cx="2465774" cy="1714500"/>
                        </a:xfrm>
                        <a:prstGeom prst="rect">
                          <a:avLst/>
                        </a:prstGeom>
                      </p166:spPr>
                    </pslz:zmPr>
                  </pslz:sldZmObj>
                </pslz:sldZm>
              </a:graphicData>
            </a:graphic>
          </p:graphicFrame>
        </mc:Choice>
        <mc:Fallback xmlns="">
          <p:pic>
            <p:nvPicPr>
              <p:cNvPr id="60" name="Vista general de diapositiva 59">
                <a:hlinkClick r:id="rId24" action="ppaction://hlinksldjump"/>
                <a:extLst>
                  <a:ext uri="{FF2B5EF4-FFF2-40B4-BE49-F238E27FC236}">
                    <a16:creationId xmlns:a16="http://schemas.microsoft.com/office/drawing/2014/main" id="{F77EF72C-41A8-95A2-7787-292539EE8938}"/>
                  </a:ext>
                </a:extLst>
              </p:cNvPr>
              <p:cNvPicPr>
                <a:picLocks noGrp="1" noRot="1" noChangeAspect="1" noMove="1" noResize="1" noEditPoints="1" noAdjustHandles="1" noChangeArrowheads="1" noChangeShapeType="1"/>
              </p:cNvPicPr>
              <p:nvPr/>
            </p:nvPicPr>
            <p:blipFill>
              <a:blip r:embed="rId25"/>
              <a:stretch>
                <a:fillRect/>
              </a:stretch>
            </p:blipFill>
            <p:spPr>
              <a:xfrm>
                <a:off x="9726227" y="4586686"/>
                <a:ext cx="2465774" cy="1714500"/>
              </a:xfrm>
              <a:prstGeom prst="rect">
                <a:avLst/>
              </a:prstGeom>
            </p:spPr>
          </p:pic>
        </mc:Fallback>
      </mc:AlternateContent>
    </p:spTree>
    <p:extLst>
      <p:ext uri="{BB962C8B-B14F-4D97-AF65-F5344CB8AC3E}">
        <p14:creationId xmlns:p14="http://schemas.microsoft.com/office/powerpoint/2010/main" val="5212546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lipse 3">
            <a:extLst>
              <a:ext uri="{FF2B5EF4-FFF2-40B4-BE49-F238E27FC236}">
                <a16:creationId xmlns:a16="http://schemas.microsoft.com/office/drawing/2014/main" id="{64765A4B-4CCE-8F11-02CF-5CA8C9D4B77D}"/>
              </a:ext>
            </a:extLst>
          </p:cNvPr>
          <p:cNvSpPr/>
          <p:nvPr/>
        </p:nvSpPr>
        <p:spPr>
          <a:xfrm>
            <a:off x="34724" y="28619"/>
            <a:ext cx="4132162" cy="4132162"/>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54F81800-F9B9-0B47-1157-237C491E9B30}"/>
              </a:ext>
            </a:extLst>
          </p:cNvPr>
          <p:cNvSpPr txBox="1"/>
          <p:nvPr/>
        </p:nvSpPr>
        <p:spPr>
          <a:xfrm>
            <a:off x="7085920" y="28619"/>
            <a:ext cx="5071356" cy="3054234"/>
          </a:xfrm>
          <a:prstGeom prst="rect">
            <a:avLst/>
          </a:prstGeom>
          <a:noFill/>
        </p:spPr>
        <p:txBody>
          <a:bodyPr wrap="square" rtlCol="0">
            <a:spAutoFit/>
          </a:bodyPr>
          <a:lstStyle/>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c.10.000 a.C. Primeros asentamientos para la formación de Mesopotamia </a:t>
            </a:r>
          </a:p>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c.3600 a.C. Invento de la escritura cuneiforme. </a:t>
            </a:r>
          </a:p>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c.539 a.C. La caída de Babilonia a manos de Ciro II de Persia (el Grande, c.550 - 530 a. C.) fin a la cultura babilónica y la mayor parte de Mesopotamia pasó a formar parte del Imperio Persa Aqueménida.</a:t>
            </a:r>
          </a:p>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CuadroTexto 8">
            <a:extLst>
              <a:ext uri="{FF2B5EF4-FFF2-40B4-BE49-F238E27FC236}">
                <a16:creationId xmlns:a16="http://schemas.microsoft.com/office/drawing/2014/main" id="{7DB2C0C4-6FF4-51FD-B8F5-920BBD66DD1F}"/>
              </a:ext>
            </a:extLst>
          </p:cNvPr>
          <p:cNvSpPr txBox="1"/>
          <p:nvPr/>
        </p:nvSpPr>
        <p:spPr>
          <a:xfrm>
            <a:off x="317482" y="1740757"/>
            <a:ext cx="3566647" cy="707886"/>
          </a:xfrm>
          <a:prstGeom prst="rect">
            <a:avLst/>
          </a:prstGeom>
          <a:noFill/>
        </p:spPr>
        <p:txBody>
          <a:bodyPr wrap="square" rtlCol="0">
            <a:spAutoFit/>
          </a:bodyPr>
          <a:lstStyle/>
          <a:p>
            <a:r>
              <a:rPr lang="es-ES" sz="4000" b="1" dirty="0">
                <a:solidFill>
                  <a:schemeClr val="bg1"/>
                </a:solidFill>
              </a:rPr>
              <a:t>MESOPOTAMIA</a:t>
            </a:r>
          </a:p>
        </p:txBody>
      </p:sp>
      <p:sp>
        <p:nvSpPr>
          <p:cNvPr id="10" name="CuadroTexto 9">
            <a:extLst>
              <a:ext uri="{FF2B5EF4-FFF2-40B4-BE49-F238E27FC236}">
                <a16:creationId xmlns:a16="http://schemas.microsoft.com/office/drawing/2014/main" id="{0DE886E8-FFE0-7310-669E-C615769A421A}"/>
              </a:ext>
            </a:extLst>
          </p:cNvPr>
          <p:cNvSpPr txBox="1"/>
          <p:nvPr/>
        </p:nvSpPr>
        <p:spPr>
          <a:xfrm>
            <a:off x="4876800" y="3277777"/>
            <a:ext cx="7280476" cy="3441327"/>
          </a:xfrm>
          <a:prstGeom prst="rect">
            <a:avLst/>
          </a:prstGeom>
          <a:noFill/>
        </p:spPr>
        <p:txBody>
          <a:bodyPr wrap="square" rtlCol="0">
            <a:spAutoFit/>
          </a:bodyPr>
          <a:lstStyle/>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La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civilización mesopotámica</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ubicada entre los ríos Tigris y Éufrates (que corresponde al actual Irak y partes de Irán, Siria y Turquía), es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una de las primeras de la historia en mostrar evidencias de pensamiento-lógico matemático.</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(Mark, 2018)</a:t>
            </a:r>
          </a:p>
          <a:p>
            <a:pPr>
              <a:lnSpc>
                <a:spcPct val="107000"/>
              </a:lnSpc>
              <a:spcAft>
                <a:spcPts val="800"/>
              </a:spcAft>
            </a:pPr>
            <a:endParaRPr lang="es-ES" sz="1800" b="1" kern="100" dirty="0">
              <a:effectLst/>
              <a:latin typeface="Calibri" panose="020F0502020204030204" pitchFamily="34" charset="0"/>
              <a:ea typeface="Calibri" panose="020F0502020204030204" pitchFamily="34" charset="0"/>
              <a:cs typeface="Times New Roman" panose="02020603050405020304" pitchFamily="18" charset="0"/>
            </a:endParaRPr>
          </a:p>
          <a:p>
            <a:r>
              <a:rPr lang="es-ES" sz="1800" b="1" dirty="0">
                <a:effectLst/>
                <a:latin typeface="Calibri" panose="020F0502020204030204" pitchFamily="34" charset="0"/>
                <a:ea typeface="Calibri" panose="020F0502020204030204" pitchFamily="34" charset="0"/>
                <a:cs typeface="Times New Roman" panose="02020603050405020304" pitchFamily="18" charset="0"/>
              </a:rPr>
              <a:t>Los sumerios y babilonios desarrollaron </a:t>
            </a:r>
            <a:r>
              <a:rPr lang="es-E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sistemas de numeración avanzados como el uso una base sexagesimal que aún hoy influye en nuestra media del tiempo y de los ángulos</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dirty="0" err="1">
                <a:effectLst/>
                <a:latin typeface="Calibri" panose="020F0502020204030204" pitchFamily="34" charset="0"/>
                <a:ea typeface="Calibri" panose="020F0502020204030204" pitchFamily="34" charset="0"/>
                <a:cs typeface="Times New Roman" panose="02020603050405020304" pitchFamily="18" charset="0"/>
              </a:rPr>
              <a:t>Neugebauer</a:t>
            </a:r>
            <a:r>
              <a:rPr lang="es-ES" sz="1800" b="1" dirty="0">
                <a:effectLst/>
                <a:latin typeface="Calibri" panose="020F0502020204030204" pitchFamily="34" charset="0"/>
                <a:ea typeface="Calibri" panose="020F0502020204030204" pitchFamily="34" charset="0"/>
                <a:cs typeface="Times New Roman" panose="02020603050405020304" pitchFamily="18" charset="0"/>
              </a:rPr>
              <a:t>, 1969), así como </a:t>
            </a:r>
            <a:r>
              <a:rPr lang="es-ES" sz="18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técnicas matemáticas para predecir eventos astronómicos y construir obras arquitectónicas. </a:t>
            </a:r>
            <a:endParaRPr lang="es-ES" b="1" dirty="0">
              <a:solidFill>
                <a:srgbClr val="FF0000"/>
              </a:solidFill>
            </a:endParaRPr>
          </a:p>
          <a:p>
            <a:endParaRPr lang="es-ES" dirty="0"/>
          </a:p>
        </p:txBody>
      </p:sp>
      <p:pic>
        <p:nvPicPr>
          <p:cNvPr id="12" name="Imagen 11">
            <a:extLst>
              <a:ext uri="{FF2B5EF4-FFF2-40B4-BE49-F238E27FC236}">
                <a16:creationId xmlns:a16="http://schemas.microsoft.com/office/drawing/2014/main" id="{4C870AFA-82C0-FDF7-B71D-BB1CCDCF46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219919"/>
            <a:ext cx="2209120" cy="2473029"/>
          </a:xfrm>
          <a:prstGeom prst="rect">
            <a:avLst/>
          </a:prstGeom>
        </p:spPr>
      </p:pic>
      <p:sp>
        <p:nvSpPr>
          <p:cNvPr id="18" name="CuadroTexto 17">
            <a:extLst>
              <a:ext uri="{FF2B5EF4-FFF2-40B4-BE49-F238E27FC236}">
                <a16:creationId xmlns:a16="http://schemas.microsoft.com/office/drawing/2014/main" id="{6195BEA6-7329-E9ED-7F7A-7144B7B930B0}"/>
              </a:ext>
            </a:extLst>
          </p:cNvPr>
          <p:cNvSpPr txBox="1"/>
          <p:nvPr/>
        </p:nvSpPr>
        <p:spPr>
          <a:xfrm>
            <a:off x="4537276" y="0"/>
            <a:ext cx="7654724" cy="6719104"/>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3200860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EFBFB-604C-AD17-C1EF-EFBB5C5C2E86}"/>
            </a:ext>
          </a:extLst>
        </p:cNvPr>
        <p:cNvGrpSpPr/>
        <p:nvPr/>
      </p:nvGrpSpPr>
      <p:grpSpPr>
        <a:xfrm>
          <a:off x="0" y="0"/>
          <a:ext cx="0" cy="0"/>
          <a:chOff x="0" y="0"/>
          <a:chExt cx="0" cy="0"/>
        </a:xfrm>
      </p:grpSpPr>
      <p:sp>
        <p:nvSpPr>
          <p:cNvPr id="4" name="Elipse 3">
            <a:extLst>
              <a:ext uri="{FF2B5EF4-FFF2-40B4-BE49-F238E27FC236}">
                <a16:creationId xmlns:a16="http://schemas.microsoft.com/office/drawing/2014/main" id="{1754B3D0-C272-BFA2-FF43-7F1CC6344E68}"/>
              </a:ext>
            </a:extLst>
          </p:cNvPr>
          <p:cNvSpPr/>
          <p:nvPr/>
        </p:nvSpPr>
        <p:spPr>
          <a:xfrm>
            <a:off x="34724" y="28619"/>
            <a:ext cx="4132162" cy="4132162"/>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918F164-4B60-71B3-F1F9-C7C5565FE564}"/>
              </a:ext>
            </a:extLst>
          </p:cNvPr>
          <p:cNvSpPr txBox="1"/>
          <p:nvPr/>
        </p:nvSpPr>
        <p:spPr>
          <a:xfrm>
            <a:off x="7085920" y="28619"/>
            <a:ext cx="5071356" cy="3581493"/>
          </a:xfrm>
          <a:prstGeom prst="rect">
            <a:avLst/>
          </a:prstGeom>
          <a:noFill/>
        </p:spPr>
        <p:txBody>
          <a:bodyPr wrap="square" rtlCol="0">
            <a:spAutoFit/>
          </a:bodyPr>
          <a:lstStyle/>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c.4000 a.C.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Primeas aldeas neolíticas en torno al río Nilo formaron el Bajo Egipto y el Alto Egipto.</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c.3100 a.C.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creación de un estado.</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(c.650 a.C.-30 a.C.).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Baja Época o Época Tardía. Sufrió ocupaciones de diferentes imperios: los asirios, luego, en el 525 a.C., se convirtió en una provincia persa, en el 332 a.C. fue conquistado por Alejandro Magno y recuperó su independencia como reino helenístico (griego). Finalmente, en el año 30 a.C., Cleopatra, la última faraona fue derrotada por Octavio, el emperador romano y Egipto se convirtió en una provincia romana.</a:t>
            </a:r>
          </a:p>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CuadroTexto 8">
            <a:extLst>
              <a:ext uri="{FF2B5EF4-FFF2-40B4-BE49-F238E27FC236}">
                <a16:creationId xmlns:a16="http://schemas.microsoft.com/office/drawing/2014/main" id="{76D37BBF-C5C5-4BF1-6041-299742FF61B0}"/>
              </a:ext>
            </a:extLst>
          </p:cNvPr>
          <p:cNvSpPr txBox="1"/>
          <p:nvPr/>
        </p:nvSpPr>
        <p:spPr>
          <a:xfrm>
            <a:off x="317482" y="1740757"/>
            <a:ext cx="3566647" cy="707886"/>
          </a:xfrm>
          <a:prstGeom prst="rect">
            <a:avLst/>
          </a:prstGeom>
          <a:noFill/>
        </p:spPr>
        <p:txBody>
          <a:bodyPr wrap="square" rtlCol="0">
            <a:spAutoFit/>
          </a:bodyPr>
          <a:lstStyle/>
          <a:p>
            <a:r>
              <a:rPr lang="es-ES" sz="4000" b="1" dirty="0">
                <a:solidFill>
                  <a:schemeClr val="bg1"/>
                </a:solidFill>
              </a:rPr>
              <a:t>        EGIPTO</a:t>
            </a:r>
          </a:p>
        </p:txBody>
      </p:sp>
      <p:sp>
        <p:nvSpPr>
          <p:cNvPr id="10" name="CuadroTexto 9">
            <a:extLst>
              <a:ext uri="{FF2B5EF4-FFF2-40B4-BE49-F238E27FC236}">
                <a16:creationId xmlns:a16="http://schemas.microsoft.com/office/drawing/2014/main" id="{D053C4A6-45A6-0170-F2B1-D96289E775CC}"/>
              </a:ext>
            </a:extLst>
          </p:cNvPr>
          <p:cNvSpPr txBox="1"/>
          <p:nvPr/>
        </p:nvSpPr>
        <p:spPr>
          <a:xfrm>
            <a:off x="4876800" y="3277777"/>
            <a:ext cx="7280476" cy="2945422"/>
          </a:xfrm>
          <a:prstGeom prst="rect">
            <a:avLst/>
          </a:prstGeom>
          <a:noFill/>
        </p:spPr>
        <p:txBody>
          <a:bodyPr wrap="square" rtlCol="0">
            <a:spAutoFit/>
          </a:bodyPr>
          <a:lstStyle/>
          <a:p>
            <a:pPr algn="just">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En el Antiguo Egipto, el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pensamiento matemático se aplicaba principalmente a la administración</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(cálculo de impuestos),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 agricultura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(medición de tierras agrícolas)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la construcción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(diseño y construcción de monumentos como las pirámides).</a:t>
            </a:r>
          </a:p>
          <a:p>
            <a:pPr algn="just">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Los papiros matemáticos, como el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Papiro de Rhind (c.1650 a.C.)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(también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conocido como Papiro de Ahmes</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y el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Papiro de Moscú</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contienen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problemas aritméticos (fracciones, proporciones,…) y geométricos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que demuestran un conocimiento avanzado en estas áreas (</a:t>
            </a:r>
            <a:r>
              <a:rPr lang="es-ES" sz="1800" b="1" kern="100" dirty="0" err="1">
                <a:effectLst/>
                <a:latin typeface="Calibri" panose="020F0502020204030204" pitchFamily="34" charset="0"/>
                <a:ea typeface="Calibri" panose="020F0502020204030204" pitchFamily="34" charset="0"/>
                <a:cs typeface="Times New Roman" panose="02020603050405020304" pitchFamily="18" charset="0"/>
              </a:rPr>
              <a:t>Gillings</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1972).</a:t>
            </a:r>
          </a:p>
          <a:p>
            <a:endParaRPr lang="es-ES" dirty="0"/>
          </a:p>
        </p:txBody>
      </p:sp>
      <p:pic>
        <p:nvPicPr>
          <p:cNvPr id="3" name="Imagen 2">
            <a:extLst>
              <a:ext uri="{FF2B5EF4-FFF2-40B4-BE49-F238E27FC236}">
                <a16:creationId xmlns:a16="http://schemas.microsoft.com/office/drawing/2014/main" id="{671188A8-6DDD-222D-3792-CDE0FB8DF9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49643" y="178554"/>
            <a:ext cx="2636277" cy="2084144"/>
          </a:xfrm>
          <a:prstGeom prst="rect">
            <a:avLst/>
          </a:prstGeom>
        </p:spPr>
      </p:pic>
      <p:sp>
        <p:nvSpPr>
          <p:cNvPr id="6" name="CuadroTexto 5">
            <a:extLst>
              <a:ext uri="{FF2B5EF4-FFF2-40B4-BE49-F238E27FC236}">
                <a16:creationId xmlns:a16="http://schemas.microsoft.com/office/drawing/2014/main" id="{56076AE0-4D43-6E01-10F0-E11CF8B8BF7D}"/>
              </a:ext>
            </a:extLst>
          </p:cNvPr>
          <p:cNvSpPr txBox="1"/>
          <p:nvPr/>
        </p:nvSpPr>
        <p:spPr>
          <a:xfrm>
            <a:off x="4305783" y="0"/>
            <a:ext cx="7886218" cy="6719104"/>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22198394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D4867-C6A8-2B87-11DE-CAE4814FF5C4}"/>
            </a:ext>
          </a:extLst>
        </p:cNvPr>
        <p:cNvGrpSpPr/>
        <p:nvPr/>
      </p:nvGrpSpPr>
      <p:grpSpPr>
        <a:xfrm>
          <a:off x="0" y="0"/>
          <a:ext cx="0" cy="0"/>
          <a:chOff x="0" y="0"/>
          <a:chExt cx="0" cy="0"/>
        </a:xfrm>
      </p:grpSpPr>
      <p:sp>
        <p:nvSpPr>
          <p:cNvPr id="4" name="Elipse 3">
            <a:extLst>
              <a:ext uri="{FF2B5EF4-FFF2-40B4-BE49-F238E27FC236}">
                <a16:creationId xmlns:a16="http://schemas.microsoft.com/office/drawing/2014/main" id="{28D66E1B-837C-E263-9478-4788091B9886}"/>
              </a:ext>
            </a:extLst>
          </p:cNvPr>
          <p:cNvSpPr/>
          <p:nvPr/>
        </p:nvSpPr>
        <p:spPr>
          <a:xfrm>
            <a:off x="34724" y="28619"/>
            <a:ext cx="4132162" cy="4132162"/>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7D33A338-C679-E0FD-8DB8-2949B09FB379}"/>
              </a:ext>
            </a:extLst>
          </p:cNvPr>
          <p:cNvSpPr txBox="1"/>
          <p:nvPr/>
        </p:nvSpPr>
        <p:spPr>
          <a:xfrm>
            <a:off x="7085920" y="28619"/>
            <a:ext cx="5071356" cy="3647217"/>
          </a:xfrm>
          <a:prstGeom prst="rect">
            <a:avLst/>
          </a:prstGeom>
          <a:noFill/>
        </p:spPr>
        <p:txBody>
          <a:bodyPr wrap="square" rtlCol="0">
            <a:spAutoFit/>
          </a:bodyPr>
          <a:lstStyle/>
          <a:p>
            <a:pPr algn="just">
              <a:lnSpc>
                <a:spcPct val="107000"/>
              </a:lnSpc>
              <a:spcAft>
                <a:spcPts val="800"/>
              </a:spcAft>
            </a:pP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La civilización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cretense o minoica </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en la isla de Creta alcanza su máximo esplendor entre el 2.200 y el 1450 a.C. gracias a su dominio del mar y su riqueza basada en su próspero comercio y la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civilización micénica </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entre el 1.500 y el 1.400 a.C. pueblo guerrero que tenía una importante base en la agricultura.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Ambas civilizaciones son invadidas entre el 1.200 y el 1.100 a.C. por los dorios</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un pueblo procedente del norte y todos los pueblos del Egeo entraron en un período de decadencia y de atraso conocido como la</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Época Oscura (1.100 a.C. al 800 a.C.),</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período del que apenas existen fuentes históricas. Tras este período surge la Grecia Antigua que se divide en tres épocas.</a:t>
            </a:r>
          </a:p>
          <a:p>
            <a:pPr algn="just">
              <a:lnSpc>
                <a:spcPct val="107000"/>
              </a:lnSpc>
              <a:spcAft>
                <a:spcPts val="800"/>
              </a:spcAft>
            </a:pP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siglo VIII a.C.-siglo VI </a:t>
            </a:r>
            <a:r>
              <a:rPr lang="es-ES" sz="10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Época Arcaica </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con el desarrollo de la polis, la introducción de la escritura alfabética al adaptar a su lengua la variante fenicia del alfabeto semítico y el inicio de la colonización comercial del Mediterráneo.</a:t>
            </a:r>
          </a:p>
          <a:p>
            <a:pPr algn="just">
              <a:lnSpc>
                <a:spcPct val="107000"/>
              </a:lnSpc>
              <a:spcAft>
                <a:spcPts val="800"/>
              </a:spcAft>
            </a:pP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(siglo V a.C.-siglo IV </a:t>
            </a:r>
            <a:r>
              <a:rPr lang="es-ES" sz="10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Época Clásica </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que abarca desde el final de las Guerras Médicas (499 a.C.) hasta la muerte de Alejandro Magno (323 a.C.), y representa el mayor momento de esplendor cultural, político y artístico de esta civilización. En este período se desarrollaron los cimientos de la democracia occidental, el nacimiento de la filosofía y el esplendor de una arquitectura fascinante.</a:t>
            </a:r>
          </a:p>
          <a:p>
            <a:pPr algn="just">
              <a:lnSpc>
                <a:spcPct val="107000"/>
              </a:lnSpc>
              <a:spcAft>
                <a:spcPts val="800"/>
              </a:spcAft>
            </a:pP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(siglo IV </a:t>
            </a:r>
            <a:r>
              <a:rPr lang="es-ES" sz="10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:-30 </a:t>
            </a:r>
            <a:r>
              <a:rPr lang="es-ES" sz="10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a.C</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Época Helenística</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un período de gran transformación y cambio en el mundo griego, caracterizado por la expansión de la cultura griega, el surgimiento de nuevos reinos, el auge de la cultura y el saber, el declive de las polis griegas.</a:t>
            </a:r>
            <a:endParaRPr lang="es-ES" sz="1800" b="1"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CuadroTexto 8">
            <a:extLst>
              <a:ext uri="{FF2B5EF4-FFF2-40B4-BE49-F238E27FC236}">
                <a16:creationId xmlns:a16="http://schemas.microsoft.com/office/drawing/2014/main" id="{507E5B94-7D91-A2E3-8BA6-DE4D6D1D3047}"/>
              </a:ext>
            </a:extLst>
          </p:cNvPr>
          <p:cNvSpPr txBox="1"/>
          <p:nvPr/>
        </p:nvSpPr>
        <p:spPr>
          <a:xfrm>
            <a:off x="317482" y="1771535"/>
            <a:ext cx="3566647" cy="646331"/>
          </a:xfrm>
          <a:prstGeom prst="rect">
            <a:avLst/>
          </a:prstGeom>
          <a:noFill/>
        </p:spPr>
        <p:txBody>
          <a:bodyPr wrap="square" rtlCol="0">
            <a:spAutoFit/>
          </a:bodyPr>
          <a:lstStyle/>
          <a:p>
            <a:r>
              <a:rPr lang="es-ES" sz="3600" b="1" dirty="0">
                <a:solidFill>
                  <a:schemeClr val="bg1"/>
                </a:solidFill>
              </a:rPr>
              <a:t>GRECIA ANTIGUA</a:t>
            </a:r>
          </a:p>
        </p:txBody>
      </p:sp>
      <p:sp>
        <p:nvSpPr>
          <p:cNvPr id="10" name="CuadroTexto 9">
            <a:extLst>
              <a:ext uri="{FF2B5EF4-FFF2-40B4-BE49-F238E27FC236}">
                <a16:creationId xmlns:a16="http://schemas.microsoft.com/office/drawing/2014/main" id="{8A99EB36-172C-C11C-5DD1-8C216F8455CA}"/>
              </a:ext>
            </a:extLst>
          </p:cNvPr>
          <p:cNvSpPr txBox="1"/>
          <p:nvPr/>
        </p:nvSpPr>
        <p:spPr>
          <a:xfrm>
            <a:off x="4876800" y="3488882"/>
            <a:ext cx="7280476" cy="3258841"/>
          </a:xfrm>
          <a:prstGeom prst="rect">
            <a:avLst/>
          </a:prstGeom>
          <a:noFill/>
        </p:spPr>
        <p:txBody>
          <a:bodyPr wrap="square" rtlCol="0">
            <a:spAutoFit/>
          </a:bodyPr>
          <a:lstStyle/>
          <a:p>
            <a:pPr algn="just">
              <a:lnSpc>
                <a:spcPct val="107000"/>
              </a:lnSpc>
              <a:spcAft>
                <a:spcPts val="800"/>
              </a:spcAft>
            </a:pP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Filósofos y matemáticos como Tales de Mileto, Pitágoras, Euclides y Arquímedes no solo realizaron importantes descubrimientos matemáticos, sino que también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establecieron las bases de la lógica y la demostración matemática</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(Heath, 1956).</a:t>
            </a:r>
          </a:p>
          <a:p>
            <a:pPr algn="just">
              <a:lnSpc>
                <a:spcPct val="107000"/>
              </a:lnSpc>
              <a:spcAft>
                <a:spcPts val="800"/>
              </a:spcAft>
            </a:pP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Tales de Mileto (c. 624 a. C.-c. 546 a. C). Introdujo la geometría a Grecia desde Egipto</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aplicando principios geométricos para resolver problemas prácticos</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(cálculo de la altura de las pirámides a partir de la sombra que proyectaban)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y es famoso por sus teoremas</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el primero sirve para construir un triángulo semejante a partir de un triángulo dado y el segundo sobre los ángulos de un triángulo inscrito en un semicírculo. Ambos teoremas tienen aplicación en la geometría descriptiva.</a:t>
            </a:r>
          </a:p>
          <a:p>
            <a:pPr algn="just">
              <a:lnSpc>
                <a:spcPct val="107000"/>
              </a:lnSpc>
              <a:spcAft>
                <a:spcPts val="800"/>
              </a:spcAft>
            </a:pP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Pitágoras (c. 570 a-C.-</a:t>
            </a:r>
            <a:r>
              <a:rPr lang="es-ES" sz="1000" b="1" i="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490 a. C). </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Contribuciones significativas a la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teoría de los números y la geometría</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El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teorema de Pitágoras </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(relación entre los lados de un triángulo) sigue siendo uno de los resultados más conocidos de la matemática antigua (Kline, 1972). Pitágoras también exploró la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relación entre la matemática y la música</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 y propuso que el universo está gobernado por principios matemáticos.</a:t>
            </a:r>
          </a:p>
          <a:p>
            <a:pPr algn="just">
              <a:lnSpc>
                <a:spcPct val="107000"/>
              </a:lnSpc>
              <a:spcAft>
                <a:spcPts val="800"/>
              </a:spcAft>
            </a:pP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Euclides (c. 325 a. C.-c. 265 a. C.). </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Conocido como el </a:t>
            </a:r>
            <a:r>
              <a:rPr lang="es-ES" sz="1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"Padre de la Geometría", escribió "Los Elementos", </a:t>
            </a:r>
            <a:r>
              <a:rPr lang="es-ES" sz="1000" b="1" kern="100" dirty="0">
                <a:effectLst/>
                <a:latin typeface="Calibri" panose="020F0502020204030204" pitchFamily="34" charset="0"/>
                <a:ea typeface="Calibri" panose="020F0502020204030204" pitchFamily="34" charset="0"/>
                <a:cs typeface="Times New Roman" panose="02020603050405020304" pitchFamily="18" charset="0"/>
              </a:rPr>
              <a:t>una compilación sistemática de 13 libros de todo el conocimiento geométrico de su tiempo. Euclides utilizó un conjunto de axiomas y postulados para deducir teoremas, estableciendo un método que aún se utiliza en la matemática moderna.</a:t>
            </a:r>
          </a:p>
          <a:p>
            <a:r>
              <a:rPr lang="es-ES"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Arquímedes (c.287 a. C.-c.212 a. C.). </a:t>
            </a:r>
            <a:r>
              <a:rPr lang="es-ES" sz="1000" b="1" dirty="0">
                <a:effectLst/>
                <a:latin typeface="Calibri" panose="020F0502020204030204" pitchFamily="34" charset="0"/>
                <a:ea typeface="Calibri" panose="020F0502020204030204" pitchFamily="34" charset="0"/>
                <a:cs typeface="Times New Roman" panose="02020603050405020304" pitchFamily="18" charset="0"/>
              </a:rPr>
              <a:t>Realizó importantes </a:t>
            </a:r>
            <a:r>
              <a:rPr lang="es-ES"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contribuciones a la geometría, la física y la ingeniería</a:t>
            </a:r>
            <a:r>
              <a:rPr lang="es-ES" sz="1000" b="1" dirty="0">
                <a:effectLst/>
                <a:latin typeface="Calibri" panose="020F0502020204030204" pitchFamily="34" charset="0"/>
                <a:ea typeface="Calibri" panose="020F0502020204030204" pitchFamily="34" charset="0"/>
                <a:cs typeface="Times New Roman" panose="02020603050405020304" pitchFamily="18" charset="0"/>
              </a:rPr>
              <a:t>. Sus métodos para calcular áreas y volúmenes prefiguraron el desarrollo del cálculo integral (Heath, 1897). </a:t>
            </a:r>
            <a:r>
              <a:rPr lang="es-ES"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Famoso por el “Principio de Arquímedes” en física</a:t>
            </a:r>
            <a:r>
              <a:rPr lang="es-ES" sz="1000" b="1" dirty="0">
                <a:effectLst/>
                <a:latin typeface="Calibri" panose="020F0502020204030204" pitchFamily="34" charset="0"/>
                <a:ea typeface="Calibri" panose="020F0502020204030204" pitchFamily="34" charset="0"/>
                <a:cs typeface="Times New Roman" panose="02020603050405020304" pitchFamily="18" charset="0"/>
              </a:rPr>
              <a:t>, relacionado con la flotación de los cuerpos en un fluido y también por </a:t>
            </a:r>
            <a:r>
              <a:rPr lang="es-ES" sz="1000" b="1"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desarrollar métodos para aproximar el valor de π y trabajar en problemas de geometría, como el área de un círculo y el volumen de una esfera</a:t>
            </a:r>
            <a:r>
              <a:rPr lang="es-ES" sz="1000" b="1" dirty="0">
                <a:effectLst/>
                <a:latin typeface="Calibri" panose="020F0502020204030204" pitchFamily="34" charset="0"/>
                <a:ea typeface="Calibri" panose="020F0502020204030204" pitchFamily="34" charset="0"/>
                <a:cs typeface="Times New Roman" panose="02020603050405020304" pitchFamily="18" charset="0"/>
              </a:rPr>
              <a:t>.</a:t>
            </a:r>
            <a:endParaRPr lang="es-ES" sz="1000" b="1" dirty="0"/>
          </a:p>
        </p:txBody>
      </p:sp>
      <p:pic>
        <p:nvPicPr>
          <p:cNvPr id="6" name="Imagen 5">
            <a:extLst>
              <a:ext uri="{FF2B5EF4-FFF2-40B4-BE49-F238E27FC236}">
                <a16:creationId xmlns:a16="http://schemas.microsoft.com/office/drawing/2014/main" id="{11E26B8F-8E13-4174-F083-B8B0EBF842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76800" y="848908"/>
            <a:ext cx="2209120" cy="2257506"/>
          </a:xfrm>
          <a:prstGeom prst="rect">
            <a:avLst/>
          </a:prstGeom>
        </p:spPr>
      </p:pic>
      <p:sp>
        <p:nvSpPr>
          <p:cNvPr id="7" name="CuadroTexto 6">
            <a:extLst>
              <a:ext uri="{FF2B5EF4-FFF2-40B4-BE49-F238E27FC236}">
                <a16:creationId xmlns:a16="http://schemas.microsoft.com/office/drawing/2014/main" id="{22CF2EB6-CC30-816F-58C4-812186CA548B}"/>
              </a:ext>
            </a:extLst>
          </p:cNvPr>
          <p:cNvSpPr txBox="1"/>
          <p:nvPr/>
        </p:nvSpPr>
        <p:spPr>
          <a:xfrm>
            <a:off x="4484367" y="0"/>
            <a:ext cx="7707633" cy="6719104"/>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2349206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1A259A-827C-6C10-6958-DF13A68F278D}"/>
            </a:ext>
          </a:extLst>
        </p:cNvPr>
        <p:cNvGrpSpPr/>
        <p:nvPr/>
      </p:nvGrpSpPr>
      <p:grpSpPr>
        <a:xfrm>
          <a:off x="0" y="0"/>
          <a:ext cx="0" cy="0"/>
          <a:chOff x="0" y="0"/>
          <a:chExt cx="0" cy="0"/>
        </a:xfrm>
      </p:grpSpPr>
      <p:sp>
        <p:nvSpPr>
          <p:cNvPr id="4" name="Elipse 3">
            <a:extLst>
              <a:ext uri="{FF2B5EF4-FFF2-40B4-BE49-F238E27FC236}">
                <a16:creationId xmlns:a16="http://schemas.microsoft.com/office/drawing/2014/main" id="{1AD9501E-7932-AB10-C20C-2EB0F3549C80}"/>
              </a:ext>
            </a:extLst>
          </p:cNvPr>
          <p:cNvSpPr/>
          <p:nvPr/>
        </p:nvSpPr>
        <p:spPr>
          <a:xfrm>
            <a:off x="34724" y="28619"/>
            <a:ext cx="4132162" cy="4132162"/>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7E7FBDE4-13B1-B9EB-A58B-4E8F72740705}"/>
              </a:ext>
            </a:extLst>
          </p:cNvPr>
          <p:cNvSpPr txBox="1"/>
          <p:nvPr/>
        </p:nvSpPr>
        <p:spPr>
          <a:xfrm>
            <a:off x="7085920" y="28619"/>
            <a:ext cx="5071356" cy="2256323"/>
          </a:xfrm>
          <a:prstGeom prst="rect">
            <a:avLst/>
          </a:prstGeom>
          <a:noFill/>
        </p:spPr>
        <p:txBody>
          <a:bodyPr wrap="square" rtlCol="0">
            <a:spAutoFit/>
          </a:bodyPr>
          <a:lstStyle/>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La historia de la Roma Antigua la podemos dividir en tres grandes periodos históricos</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Monarquía (753 a.C.-509 a.C.), República (509 a.C.-27 a.C.) e Imperio (27 a.C.-476 </a:t>
            </a:r>
            <a:r>
              <a:rPr lang="es-ES" sz="18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d.C</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Con la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caída del Imperio romano de Occidente (476 d.C.)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se inicia en Europa una nueva época histórica: la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Edad Media</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CuadroTexto 8">
            <a:extLst>
              <a:ext uri="{FF2B5EF4-FFF2-40B4-BE49-F238E27FC236}">
                <a16:creationId xmlns:a16="http://schemas.microsoft.com/office/drawing/2014/main" id="{FFD93E66-C800-E71F-0B9F-E27FC8EDF113}"/>
              </a:ext>
            </a:extLst>
          </p:cNvPr>
          <p:cNvSpPr txBox="1"/>
          <p:nvPr/>
        </p:nvSpPr>
        <p:spPr>
          <a:xfrm>
            <a:off x="317482" y="1771535"/>
            <a:ext cx="3566647" cy="646331"/>
          </a:xfrm>
          <a:prstGeom prst="rect">
            <a:avLst/>
          </a:prstGeom>
          <a:noFill/>
        </p:spPr>
        <p:txBody>
          <a:bodyPr wrap="square" rtlCol="0">
            <a:spAutoFit/>
          </a:bodyPr>
          <a:lstStyle/>
          <a:p>
            <a:r>
              <a:rPr lang="es-ES" sz="3600" b="1" dirty="0">
                <a:solidFill>
                  <a:schemeClr val="bg1"/>
                </a:solidFill>
              </a:rPr>
              <a:t> ROMA ANTIGUA </a:t>
            </a:r>
          </a:p>
        </p:txBody>
      </p:sp>
      <p:sp>
        <p:nvSpPr>
          <p:cNvPr id="10" name="CuadroTexto 9">
            <a:extLst>
              <a:ext uri="{FF2B5EF4-FFF2-40B4-BE49-F238E27FC236}">
                <a16:creationId xmlns:a16="http://schemas.microsoft.com/office/drawing/2014/main" id="{1611E31D-1B6D-1F02-B28F-4A137D35F202}"/>
              </a:ext>
            </a:extLst>
          </p:cNvPr>
          <p:cNvSpPr txBox="1"/>
          <p:nvPr/>
        </p:nvSpPr>
        <p:spPr>
          <a:xfrm>
            <a:off x="4876800" y="2094700"/>
            <a:ext cx="7280476" cy="4433458"/>
          </a:xfrm>
          <a:prstGeom prst="rect">
            <a:avLst/>
          </a:prstGeom>
          <a:noFill/>
        </p:spPr>
        <p:txBody>
          <a:bodyPr wrap="square" rtlCol="0">
            <a:spAutoFit/>
          </a:bodyPr>
          <a:lstStyle/>
          <a:p>
            <a:pPr algn="just">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La mayor utilidad que sacaron de las matemáticas fue la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agrimensura</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que utilizaba el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álgebra y la geometría para medir terrenos</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aplicar fronteras a las ciudades, hacer puentes</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 pero utilizaban procedimientos ya conocidos antes como el uso de triángulos congruentes y otros tipos de procedimientos utilizados por los griegos.</a:t>
            </a:r>
          </a:p>
          <a:p>
            <a:pPr algn="just">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Una de las causas del poco uso que hicieron los romanos de las matemáticas fue que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diferenciaban entre geometría y matemáticas</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la primera se enseñaba en las escuelas, pero el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“arte de las matemáticas”, es decir la astrología, era condenado ya que se consideraría una herejía</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Los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números romanos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siguen vigentes en las fechas de los monumentos históricos, en distintos epígrafes cuando queremos numerar, en relojes y otros </a:t>
            </a:r>
            <a:r>
              <a:rPr lang="es-ES" sz="1800" b="1" kern="100" dirty="0" err="1">
                <a:effectLst/>
                <a:latin typeface="Calibri" panose="020F0502020204030204" pitchFamily="34" charset="0"/>
                <a:ea typeface="Calibri" panose="020F0502020204030204" pitchFamily="34" charset="0"/>
                <a:cs typeface="Times New Roman" panose="02020603050405020304" pitchFamily="18" charset="0"/>
              </a:rPr>
              <a:t>instrumentos.Aunque</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 los matemáticos de etnia griega continuaron bajo el gobierno de la última República romana y el posterior Imperio romano no hubo matemáticos latinos nativos dignos de mención.</a:t>
            </a:r>
          </a:p>
        </p:txBody>
      </p:sp>
      <p:pic>
        <p:nvPicPr>
          <p:cNvPr id="3" name="Imagen 2">
            <a:extLst>
              <a:ext uri="{FF2B5EF4-FFF2-40B4-BE49-F238E27FC236}">
                <a16:creationId xmlns:a16="http://schemas.microsoft.com/office/drawing/2014/main" id="{E03CBF09-D868-5DF2-F582-16359F5390D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80344" y="0"/>
            <a:ext cx="2305576" cy="1705915"/>
          </a:xfrm>
          <a:prstGeom prst="rect">
            <a:avLst/>
          </a:prstGeom>
        </p:spPr>
      </p:pic>
      <p:sp>
        <p:nvSpPr>
          <p:cNvPr id="8" name="CuadroTexto 7">
            <a:extLst>
              <a:ext uri="{FF2B5EF4-FFF2-40B4-BE49-F238E27FC236}">
                <a16:creationId xmlns:a16="http://schemas.microsoft.com/office/drawing/2014/main" id="{7857F83A-6CE4-E613-A014-4B4AFBD15652}"/>
              </a:ext>
            </a:extLst>
          </p:cNvPr>
          <p:cNvSpPr txBox="1"/>
          <p:nvPr/>
        </p:nvSpPr>
        <p:spPr>
          <a:xfrm>
            <a:off x="4680031" y="1780515"/>
            <a:ext cx="2602659" cy="241797"/>
          </a:xfrm>
          <a:prstGeom prst="rect">
            <a:avLst/>
          </a:prstGeom>
          <a:noFill/>
        </p:spPr>
        <p:txBody>
          <a:bodyPr wrap="square" rtlCol="0">
            <a:spAutoFit/>
          </a:bodyPr>
          <a:lstStyle/>
          <a:p>
            <a:pPr algn="just">
              <a:lnSpc>
                <a:spcPct val="107000"/>
              </a:lnSpc>
              <a:spcAft>
                <a:spcPts val="800"/>
              </a:spcAft>
            </a:pPr>
            <a:r>
              <a:rPr lang="es-ES" sz="950" i="1" kern="100" dirty="0">
                <a:effectLst/>
                <a:latin typeface="Calibri" panose="020F0502020204030204" pitchFamily="34" charset="0"/>
                <a:ea typeface="Calibri" panose="020F0502020204030204" pitchFamily="34" charset="0"/>
                <a:cs typeface="Times New Roman" panose="02020603050405020304" pitchFamily="18" charset="0"/>
              </a:rPr>
              <a:t>Fuente: INTEF/ Ilustrador: José Alberto Bermúdez</a:t>
            </a:r>
            <a:endParaRPr lang="es-ES" sz="95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CuadroTexto 11">
            <a:extLst>
              <a:ext uri="{FF2B5EF4-FFF2-40B4-BE49-F238E27FC236}">
                <a16:creationId xmlns:a16="http://schemas.microsoft.com/office/drawing/2014/main" id="{23FDE4A4-8E83-9B33-D0F3-402875B81E7F}"/>
              </a:ext>
            </a:extLst>
          </p:cNvPr>
          <p:cNvSpPr txBox="1"/>
          <p:nvPr/>
        </p:nvSpPr>
        <p:spPr>
          <a:xfrm>
            <a:off x="4449643" y="0"/>
            <a:ext cx="7707633" cy="6719104"/>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2813624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C69E1-F19C-2CA0-8E53-EDC279AFFF5D}"/>
            </a:ext>
          </a:extLst>
        </p:cNvPr>
        <p:cNvGrpSpPr/>
        <p:nvPr/>
      </p:nvGrpSpPr>
      <p:grpSpPr>
        <a:xfrm>
          <a:off x="0" y="0"/>
          <a:ext cx="0" cy="0"/>
          <a:chOff x="0" y="0"/>
          <a:chExt cx="0" cy="0"/>
        </a:xfrm>
      </p:grpSpPr>
      <p:sp>
        <p:nvSpPr>
          <p:cNvPr id="4" name="Elipse 3">
            <a:extLst>
              <a:ext uri="{FF2B5EF4-FFF2-40B4-BE49-F238E27FC236}">
                <a16:creationId xmlns:a16="http://schemas.microsoft.com/office/drawing/2014/main" id="{FB7E4E5F-813B-912A-868E-C4E7A7B42F83}"/>
              </a:ext>
            </a:extLst>
          </p:cNvPr>
          <p:cNvSpPr/>
          <p:nvPr/>
        </p:nvSpPr>
        <p:spPr>
          <a:xfrm>
            <a:off x="34724" y="28619"/>
            <a:ext cx="4132162" cy="4132162"/>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3CEA3E91-2B31-5CED-3C8B-49939E2347C4}"/>
              </a:ext>
            </a:extLst>
          </p:cNvPr>
          <p:cNvSpPr txBox="1"/>
          <p:nvPr/>
        </p:nvSpPr>
        <p:spPr>
          <a:xfrm>
            <a:off x="7085920" y="28619"/>
            <a:ext cx="5071356" cy="2256323"/>
          </a:xfrm>
          <a:prstGeom prst="rect">
            <a:avLst/>
          </a:prstGeom>
          <a:noFill/>
        </p:spPr>
        <p:txBody>
          <a:bodyPr wrap="square" rtlCol="0">
            <a:spAutoFit/>
          </a:bodyPr>
          <a:lstStyle/>
          <a:p>
            <a:pPr>
              <a:lnSpc>
                <a:spcPct val="107000"/>
              </a:lnSpc>
              <a:spcAft>
                <a:spcPts val="800"/>
              </a:spcAft>
            </a:pP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(siglo V d.C.-siglo XV d.C.).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Su inicio se sitúa en el año 476, el año de la caída del Imperio romano de Occidente, y su final en 1492, año en el que Colón llegó a América.</a:t>
            </a:r>
          </a:p>
          <a:p>
            <a:pPr>
              <a:lnSpc>
                <a:spcPct val="107000"/>
              </a:lnSpc>
              <a:spcAft>
                <a:spcPts val="800"/>
              </a:spcAft>
            </a:pP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El </a:t>
            </a: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“código de matemáticas y malas artes”,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la ley romana que prohibía la astrología, se aplicó también en Europa durante la Edad Media.  </a:t>
            </a:r>
          </a:p>
        </p:txBody>
      </p:sp>
      <p:sp>
        <p:nvSpPr>
          <p:cNvPr id="9" name="CuadroTexto 8">
            <a:extLst>
              <a:ext uri="{FF2B5EF4-FFF2-40B4-BE49-F238E27FC236}">
                <a16:creationId xmlns:a16="http://schemas.microsoft.com/office/drawing/2014/main" id="{46B16C9C-B448-E837-0ABA-E95F6D90C764}"/>
              </a:ext>
            </a:extLst>
          </p:cNvPr>
          <p:cNvSpPr txBox="1"/>
          <p:nvPr/>
        </p:nvSpPr>
        <p:spPr>
          <a:xfrm>
            <a:off x="317482" y="1740757"/>
            <a:ext cx="3566647" cy="707886"/>
          </a:xfrm>
          <a:prstGeom prst="rect">
            <a:avLst/>
          </a:prstGeom>
          <a:noFill/>
        </p:spPr>
        <p:txBody>
          <a:bodyPr wrap="square" rtlCol="0">
            <a:spAutoFit/>
          </a:bodyPr>
          <a:lstStyle/>
          <a:p>
            <a:r>
              <a:rPr lang="es-ES" sz="4000" b="1" dirty="0">
                <a:solidFill>
                  <a:schemeClr val="bg1"/>
                </a:solidFill>
              </a:rPr>
              <a:t>   EDAD MEDIA</a:t>
            </a:r>
          </a:p>
        </p:txBody>
      </p:sp>
      <p:sp>
        <p:nvSpPr>
          <p:cNvPr id="10" name="CuadroTexto 9">
            <a:extLst>
              <a:ext uri="{FF2B5EF4-FFF2-40B4-BE49-F238E27FC236}">
                <a16:creationId xmlns:a16="http://schemas.microsoft.com/office/drawing/2014/main" id="{6922F091-9EA8-466B-4A51-863F9A230AE2}"/>
              </a:ext>
            </a:extLst>
          </p:cNvPr>
          <p:cNvSpPr txBox="1"/>
          <p:nvPr/>
        </p:nvSpPr>
        <p:spPr>
          <a:xfrm>
            <a:off x="4449644" y="2284942"/>
            <a:ext cx="7742356" cy="4834144"/>
          </a:xfrm>
          <a:prstGeom prst="rect">
            <a:avLst/>
          </a:prstGeom>
          <a:noFill/>
        </p:spPr>
        <p:txBody>
          <a:bodyPr wrap="square" rtlCol="0">
            <a:spAutoFit/>
          </a:bodyPr>
          <a:lstStyle/>
          <a:p>
            <a:pPr>
              <a:lnSpc>
                <a:spcPct val="107000"/>
              </a:lnSpc>
              <a:spcAft>
                <a:spcPts val="800"/>
              </a:spcAft>
            </a:pP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Después de siglos de expansión en los que la religión musulmana se difundió desde sus orígenes en la península Arábiga hasta dominar un territorio que se extendía desde la península Ibérica hasta los límites de la actual China,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el mundo islámico se convirtió en el principal centro de desarrollo matemático</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a:t>
            </a:r>
            <a:r>
              <a:rPr lang="es-ES" sz="15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Khwarizmi</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Al-</a:t>
            </a:r>
            <a:r>
              <a:rPr lang="es-ES" sz="15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Kindi</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 Omar </a:t>
            </a:r>
            <a:r>
              <a:rPr lang="es-ES" sz="15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Khayyam</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realizaron importantes avances en álgebra, trigonometría y geometría </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500" b="1" kern="100" dirty="0" err="1">
                <a:effectLst/>
                <a:latin typeface="Calibri" panose="020F0502020204030204" pitchFamily="34" charset="0"/>
                <a:ea typeface="Calibri" panose="020F0502020204030204" pitchFamily="34" charset="0"/>
                <a:cs typeface="Times New Roman" panose="02020603050405020304" pitchFamily="18" charset="0"/>
              </a:rPr>
              <a:t>Berggren</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 1986). </a:t>
            </a:r>
          </a:p>
          <a:p>
            <a:pPr algn="just">
              <a:lnSpc>
                <a:spcPct val="107000"/>
              </a:lnSpc>
              <a:spcAft>
                <a:spcPts val="800"/>
              </a:spcAft>
            </a:pP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El matemático árabe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a:t>
            </a:r>
            <a:r>
              <a:rPr lang="es-ES" sz="15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Khwarizmi</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(780-850) </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(de su nombre procede la palabra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algoritmo</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 y el título de uno de sus libros es el origen de la palabra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álgebra</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 desarrolló el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álgebra de los polinomios y sistematizó la resolución de ecuaciones cuadráticas.</a:t>
            </a:r>
          </a:p>
          <a:p>
            <a:pPr algn="just">
              <a:lnSpc>
                <a:spcPct val="107000"/>
              </a:lnSpc>
              <a:spcAft>
                <a:spcPts val="800"/>
              </a:spcAft>
            </a:pP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El matemático persa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Omar </a:t>
            </a:r>
            <a:r>
              <a:rPr lang="es-ES" sz="15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Khayyam</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(1048-1131) </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generalizó los métodos indios de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extracción de raíces cuadradas y cúbicas para calcular raíces cuartas, quintas y de grado superior y desarrolló junto a otros matemáticos islámicos tablas trigonométricas</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a:t>
            </a:r>
          </a:p>
          <a:p>
            <a:pPr algn="just">
              <a:lnSpc>
                <a:spcPct val="107000"/>
              </a:lnSpc>
              <a:spcAft>
                <a:spcPts val="800"/>
              </a:spcAft>
            </a:pP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Mientras en la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Europa Medieval</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 la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matemática se desarrolló en los monasterios y universidades</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500" b="1" kern="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La traducción de textos árabes y griegos al latín en el siglo XII revitalizó el estudio de las matemáticas en Europa (</a:t>
            </a:r>
            <a:r>
              <a:rPr lang="es-ES" sz="1500" b="1" kern="100" dirty="0" err="1">
                <a:effectLst/>
                <a:latin typeface="Calibri" panose="020F0502020204030204" pitchFamily="34" charset="0"/>
                <a:ea typeface="Calibri" panose="020F0502020204030204" pitchFamily="34" charset="0"/>
                <a:cs typeface="Times New Roman" panose="02020603050405020304" pitchFamily="18" charset="0"/>
              </a:rPr>
              <a:t>Lindberg</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 1992). </a:t>
            </a:r>
          </a:p>
          <a:p>
            <a:pPr algn="just">
              <a:lnSpc>
                <a:spcPct val="107000"/>
              </a:lnSpc>
              <a:spcAft>
                <a:spcPts val="800"/>
              </a:spcAft>
            </a:pP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Durante este período, la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matemática se enseñaba como parte del quadrivium,</a:t>
            </a:r>
            <a:r>
              <a:rPr lang="es-ES" sz="1500" b="1" kern="100" dirty="0">
                <a:effectLst/>
                <a:latin typeface="Calibri" panose="020F0502020204030204" pitchFamily="34" charset="0"/>
                <a:ea typeface="Calibri" panose="020F0502020204030204" pitchFamily="34" charset="0"/>
                <a:cs typeface="Times New Roman" panose="02020603050405020304" pitchFamily="18" charset="0"/>
              </a:rPr>
              <a:t> que incluía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aritmética, geometría, música y astronomía (Matemática Escolástica).</a:t>
            </a:r>
          </a:p>
          <a:p>
            <a:endParaRPr lang="es-ES" dirty="0"/>
          </a:p>
        </p:txBody>
      </p:sp>
      <p:pic>
        <p:nvPicPr>
          <p:cNvPr id="2" name="Elementos multimedia en línea 1" title="Desarrollo matemático en la edad media">
            <a:hlinkClick r:id="" action="ppaction://media"/>
            <a:extLst>
              <a:ext uri="{FF2B5EF4-FFF2-40B4-BE49-F238E27FC236}">
                <a16:creationId xmlns:a16="http://schemas.microsoft.com/office/drawing/2014/main" id="{E5877D30-D38F-D0B3-34C2-1666B700DB98}"/>
              </a:ext>
            </a:extLst>
          </p:cNvPr>
          <p:cNvPicPr>
            <a:picLocks noRot="1" noChangeAspect="1"/>
          </p:cNvPicPr>
          <p:nvPr>
            <a:videoFile r:link="rId1"/>
          </p:nvPr>
        </p:nvPicPr>
        <p:blipFill>
          <a:blip r:embed="rId3"/>
          <a:stretch>
            <a:fillRect/>
          </a:stretch>
        </p:blipFill>
        <p:spPr>
          <a:xfrm>
            <a:off x="4572000" y="223229"/>
            <a:ext cx="2479196" cy="1867102"/>
          </a:xfrm>
          <a:prstGeom prst="rect">
            <a:avLst/>
          </a:prstGeom>
        </p:spPr>
      </p:pic>
      <p:sp>
        <p:nvSpPr>
          <p:cNvPr id="3" name="CuadroTexto 2">
            <a:extLst>
              <a:ext uri="{FF2B5EF4-FFF2-40B4-BE49-F238E27FC236}">
                <a16:creationId xmlns:a16="http://schemas.microsoft.com/office/drawing/2014/main" id="{33C287D1-A344-9B78-97AD-95CA503D4570}"/>
              </a:ext>
            </a:extLst>
          </p:cNvPr>
          <p:cNvSpPr txBox="1"/>
          <p:nvPr/>
        </p:nvSpPr>
        <p:spPr>
          <a:xfrm>
            <a:off x="4449643" y="0"/>
            <a:ext cx="7707633" cy="6719104"/>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14605251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video>
              <p:cMediaNode vol="80000">
                <p:cTn id="12" fill="hold" display="0">
                  <p:stCondLst>
                    <p:cond delay="indefinite"/>
                  </p:stCondLst>
                </p:cTn>
                <p:tgtEl>
                  <p:spTgt spid="2"/>
                </p:tgtEl>
              </p:cMediaNode>
            </p:video>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2" presetClass="mediacall" presetSubtype="0" fill="hold" nodeType="clickEffect">
                                  <p:stCondLst>
                                    <p:cond delay="0"/>
                                  </p:stCondLst>
                                  <p:childTnLst>
                                    <p:cmd type="call" cmd="togglePause">
                                      <p:cBhvr>
                                        <p:cTn id="17" dur="1" fill="hold"/>
                                        <p:tgtEl>
                                          <p:spTgt spid="2"/>
                                        </p:tgtEl>
                                      </p:cBhvr>
                                    </p:cmd>
                                  </p:childTnLst>
                                </p:cTn>
                              </p:par>
                            </p:childTnLst>
                          </p:cTn>
                        </p:par>
                      </p:childTnLst>
                    </p:cTn>
                  </p:par>
                </p:childTnLst>
              </p:cTn>
              <p:nextCondLst>
                <p:cond evt="onClick" delay="0">
                  <p:tgtEl>
                    <p:spTgt spid="2"/>
                  </p:tgtEl>
                </p:cond>
              </p:nextCondLst>
            </p:seq>
          </p:childTnLst>
        </p:cTn>
      </p:par>
    </p:tnLst>
    <p:bldLst>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AC69E1-F19C-2CA0-8E53-EDC279AFFF5D}"/>
            </a:ext>
          </a:extLst>
        </p:cNvPr>
        <p:cNvGrpSpPr/>
        <p:nvPr/>
      </p:nvGrpSpPr>
      <p:grpSpPr>
        <a:xfrm>
          <a:off x="0" y="0"/>
          <a:ext cx="0" cy="0"/>
          <a:chOff x="0" y="0"/>
          <a:chExt cx="0" cy="0"/>
        </a:xfrm>
      </p:grpSpPr>
      <p:sp>
        <p:nvSpPr>
          <p:cNvPr id="4" name="Elipse 3">
            <a:extLst>
              <a:ext uri="{FF2B5EF4-FFF2-40B4-BE49-F238E27FC236}">
                <a16:creationId xmlns:a16="http://schemas.microsoft.com/office/drawing/2014/main" id="{FB7E4E5F-813B-912A-868E-C4E7A7B42F83}"/>
              </a:ext>
            </a:extLst>
          </p:cNvPr>
          <p:cNvSpPr/>
          <p:nvPr/>
        </p:nvSpPr>
        <p:spPr>
          <a:xfrm>
            <a:off x="34724" y="28619"/>
            <a:ext cx="4132162" cy="4132162"/>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3CEA3E91-2B31-5CED-3C8B-49939E2347C4}"/>
              </a:ext>
            </a:extLst>
          </p:cNvPr>
          <p:cNvSpPr txBox="1"/>
          <p:nvPr/>
        </p:nvSpPr>
        <p:spPr>
          <a:xfrm>
            <a:off x="4201609" y="0"/>
            <a:ext cx="7886219" cy="2657009"/>
          </a:xfrm>
          <a:prstGeom prst="rect">
            <a:avLst/>
          </a:prstGeom>
          <a:noFill/>
        </p:spPr>
        <p:txBody>
          <a:bodyPr wrap="square" rtlCol="0">
            <a:spAutoFit/>
          </a:bodyPr>
          <a:lstStyle/>
          <a:p>
            <a:pPr>
              <a:lnSpc>
                <a:spcPct val="107000"/>
              </a:lnSpc>
              <a:spcAft>
                <a:spcPts val="800"/>
              </a:spcAft>
            </a:pP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El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Renacimiento (siglo XIV-siglo XVI)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surge en Europa y se caracteriza por un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renovado interés por el pasado grecorromano clásico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y trajo una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revitalización del interés por la matemática y la ciencia.</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Matemáticos como Leonardo Fibonacci, Gerolamo Cardano y </a:t>
            </a:r>
            <a:r>
              <a:rPr lang="es-ES" sz="1600" b="1" kern="100" dirty="0" err="1">
                <a:effectLst/>
                <a:latin typeface="Calibri" panose="020F0502020204030204" pitchFamily="34" charset="0"/>
                <a:ea typeface="Calibri" panose="020F0502020204030204" pitchFamily="34" charset="0"/>
                <a:cs typeface="Times New Roman" panose="02020603050405020304" pitchFamily="18" charset="0"/>
              </a:rPr>
              <a:t>Niccolò</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Tartaglia realizaron importantes contribuciones en álgebra y teoría de números (</a:t>
            </a:r>
            <a:r>
              <a:rPr lang="es-ES" sz="1600" b="1" kern="100" dirty="0" err="1">
                <a:effectLst/>
                <a:latin typeface="Calibri" panose="020F0502020204030204" pitchFamily="34" charset="0"/>
                <a:ea typeface="Calibri" panose="020F0502020204030204" pitchFamily="34" charset="0"/>
                <a:cs typeface="Times New Roman" panose="02020603050405020304" pitchFamily="18" charset="0"/>
              </a:rPr>
              <a:t>Stillwell</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2010).</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Leonardo Fibonacci (1170-1240).</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Introdujo la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sucesión de Fibonacci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y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popularizó el sistema de numeración indo-arábigo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en Europa con su libro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"Liber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Abaci</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a:t>
            </a:r>
            <a:r>
              <a:rPr lang="es-ES" sz="1600" b="1" kern="100" dirty="0" err="1">
                <a:effectLst/>
                <a:latin typeface="Calibri" panose="020F0502020204030204" pitchFamily="34" charset="0"/>
                <a:ea typeface="Calibri" panose="020F0502020204030204" pitchFamily="34" charset="0"/>
                <a:cs typeface="Times New Roman" panose="02020603050405020304" pitchFamily="18" charset="0"/>
              </a:rPr>
              <a:t>Devlin</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2017). </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Gerolamo Cardano (1501-1576).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Conocido por su obra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Ars</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Magna",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resolvió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ecuaciones cúbicas y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cuárticas</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y contribuyó al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desarrollo de la teoría de probabilidades</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9" name="CuadroTexto 8">
            <a:extLst>
              <a:ext uri="{FF2B5EF4-FFF2-40B4-BE49-F238E27FC236}">
                <a16:creationId xmlns:a16="http://schemas.microsoft.com/office/drawing/2014/main" id="{46B16C9C-B448-E837-0ABA-E95F6D90C764}"/>
              </a:ext>
            </a:extLst>
          </p:cNvPr>
          <p:cNvSpPr txBox="1"/>
          <p:nvPr/>
        </p:nvSpPr>
        <p:spPr>
          <a:xfrm>
            <a:off x="507927" y="497897"/>
            <a:ext cx="3566647" cy="2554545"/>
          </a:xfrm>
          <a:prstGeom prst="rect">
            <a:avLst/>
          </a:prstGeom>
          <a:noFill/>
        </p:spPr>
        <p:txBody>
          <a:bodyPr wrap="square" rtlCol="0">
            <a:spAutoFit/>
          </a:bodyPr>
          <a:lstStyle/>
          <a:p>
            <a:r>
              <a:rPr lang="es-ES" sz="4000" b="1" dirty="0">
                <a:solidFill>
                  <a:schemeClr val="bg1"/>
                </a:solidFill>
              </a:rPr>
              <a:t>   RENACIMIENTO Y REVOLUCIÓN CIENTÍFICA</a:t>
            </a:r>
          </a:p>
        </p:txBody>
      </p:sp>
      <p:sp>
        <p:nvSpPr>
          <p:cNvPr id="3" name="CuadroTexto 2">
            <a:extLst>
              <a:ext uri="{FF2B5EF4-FFF2-40B4-BE49-F238E27FC236}">
                <a16:creationId xmlns:a16="http://schemas.microsoft.com/office/drawing/2014/main" id="{865ACF06-6117-5DF0-89BF-44556D2EC56E}"/>
              </a:ext>
            </a:extLst>
          </p:cNvPr>
          <p:cNvSpPr txBox="1"/>
          <p:nvPr/>
        </p:nvSpPr>
        <p:spPr>
          <a:xfrm>
            <a:off x="4201609" y="2853753"/>
            <a:ext cx="8025114" cy="4307398"/>
          </a:xfrm>
          <a:prstGeom prst="rect">
            <a:avLst/>
          </a:prstGeom>
          <a:noFill/>
        </p:spPr>
        <p:txBody>
          <a:bodyPr wrap="square" rtlCol="0">
            <a:spAutoFit/>
          </a:bodyPr>
          <a:lstStyle/>
          <a:p>
            <a:pPr algn="just">
              <a:lnSpc>
                <a:spcPct val="107000"/>
              </a:lnSpc>
              <a:spcAft>
                <a:spcPts val="800"/>
              </a:spcAft>
            </a:pP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La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Revolución Científica de los siglos XVI y XVII</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impulsada por figuras como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Galileo Galilei, Johannes Kepler, y René Descartes, marcó el comienzo de la ciencia moderna</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El desarrollo del cálculo por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Isaac Newton y Gottfried Wilhelm Leibniz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fue un hito crucial en la historia del pensamiento lógico-matemático (Kline, 1972). </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Galileo Galilei (1546-1642).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Aplicó el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método científico a la observación y el experimento,</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utilizando la matemática para describir las leyes del movimiento. </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Johannes Kepler (1571-1630).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Desarrolló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las leyes del movimiento planetario</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que describen las órbitas elípticas de los planetas alrededor del sol.</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René Descartes (1596-1650).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Introdujo la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geometría analítica, unificando el álgebra y la geometría</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mediante el uso de coordenadas. </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Newton (1643-1727)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y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Leibniz (1646-1716</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Independientemente desarrollaron el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cálculo diferencial e integral</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proporcionando herramientas fundamentales para la física y la ingeniería.</a:t>
            </a:r>
          </a:p>
          <a:p>
            <a:endParaRPr lang="es-ES" dirty="0"/>
          </a:p>
        </p:txBody>
      </p:sp>
      <p:sp>
        <p:nvSpPr>
          <p:cNvPr id="6" name="CuadroTexto 5">
            <a:extLst>
              <a:ext uri="{FF2B5EF4-FFF2-40B4-BE49-F238E27FC236}">
                <a16:creationId xmlns:a16="http://schemas.microsoft.com/office/drawing/2014/main" id="{6B6D0D5F-0518-F103-6B9D-D710E802B8DA}"/>
              </a:ext>
            </a:extLst>
          </p:cNvPr>
          <p:cNvSpPr txBox="1"/>
          <p:nvPr/>
        </p:nvSpPr>
        <p:spPr>
          <a:xfrm>
            <a:off x="4271059" y="0"/>
            <a:ext cx="7886218" cy="6719104"/>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1478032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947421D-3226-CB38-976A-BA642B6C64A4}"/>
            </a:ext>
          </a:extLst>
        </p:cNvPr>
        <p:cNvGrpSpPr/>
        <p:nvPr/>
      </p:nvGrpSpPr>
      <p:grpSpPr>
        <a:xfrm>
          <a:off x="0" y="0"/>
          <a:ext cx="0" cy="0"/>
          <a:chOff x="0" y="0"/>
          <a:chExt cx="0" cy="0"/>
        </a:xfrm>
      </p:grpSpPr>
      <p:sp>
        <p:nvSpPr>
          <p:cNvPr id="4" name="Elipse 3">
            <a:extLst>
              <a:ext uri="{FF2B5EF4-FFF2-40B4-BE49-F238E27FC236}">
                <a16:creationId xmlns:a16="http://schemas.microsoft.com/office/drawing/2014/main" id="{453BE58E-7602-EFBF-D21A-BC3D5208EF5B}"/>
              </a:ext>
            </a:extLst>
          </p:cNvPr>
          <p:cNvSpPr/>
          <p:nvPr/>
        </p:nvSpPr>
        <p:spPr>
          <a:xfrm>
            <a:off x="-26043" y="28619"/>
            <a:ext cx="4132162" cy="4132162"/>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B24D2B67-1224-15D2-7F17-43E6BBEF0E16}"/>
              </a:ext>
            </a:extLst>
          </p:cNvPr>
          <p:cNvSpPr txBox="1"/>
          <p:nvPr/>
        </p:nvSpPr>
        <p:spPr>
          <a:xfrm>
            <a:off x="4201609" y="0"/>
            <a:ext cx="7886219" cy="3623428"/>
          </a:xfrm>
          <a:prstGeom prst="rect">
            <a:avLst/>
          </a:prstGeom>
          <a:noFill/>
        </p:spPr>
        <p:txBody>
          <a:bodyPr wrap="square" rtlCol="0">
            <a:spAutoFit/>
          </a:bodyPr>
          <a:lstStyle/>
          <a:p>
            <a:pPr algn="just">
              <a:lnSpc>
                <a:spcPct val="107000"/>
              </a:lnSpc>
              <a:spcAft>
                <a:spcPts val="800"/>
              </a:spcAft>
            </a:pPr>
            <a:r>
              <a:rPr lang="es-ES" sz="2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Desarrollo de la Matemática en los Siglos XVIII y XIX </a:t>
            </a:r>
          </a:p>
          <a:p>
            <a:pPr algn="just">
              <a:lnSpc>
                <a:spcPct val="107000"/>
              </a:lnSpc>
              <a:spcAft>
                <a:spcPts val="800"/>
              </a:spcAft>
            </a:pPr>
            <a:r>
              <a:rPr lang="es-ES"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ANÁLISIS Y CÁLCULO.</a:t>
            </a:r>
          </a:p>
          <a:p>
            <a:pPr algn="just">
              <a:lnSpc>
                <a:spcPct val="107000"/>
              </a:lnSpc>
              <a:spcAft>
                <a:spcPts val="800"/>
              </a:spcAft>
            </a:pP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Los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siglos XVIII y XIX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fueron testigos de un avance significativo en el análisis matemático y el desarrollo del cálculo. Matemáticos como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Leonhard Euler, Joseph-Louis Lagrange y Carl Friedrich Gauss</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realizaron contribuciones fundamentales (Bell, 1937). </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Leonhard Euler</a:t>
            </a:r>
            <a:r>
              <a:rPr lang="es-ES" sz="1600" b="1" kern="100" dirty="0">
                <a:solidFill>
                  <a:srgbClr val="FF0000"/>
                </a:solidFill>
                <a:effectLst/>
                <a:latin typeface="Ubuntu" panose="020B0504030602030204" pitchFamily="34" charset="0"/>
                <a:ea typeface="Calibri" panose="020F0502020204030204" pitchFamily="34" charset="0"/>
                <a:cs typeface="Times New Roman" panose="02020603050405020304" pitchFamily="18" charset="0"/>
              </a:rPr>
              <a:t>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(1707-1783)</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Hizo avances significativos en cálculo,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teoría de grafos y teoría de números</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Introdujo la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notación moderna </a:t>
            </a:r>
            <a:r>
              <a:rPr lang="es-ES" sz="15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para</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funciones y desarrolló la fórmula de Euler. </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Joseph-Louis Lagrange (1736-1813).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Contribuyó al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cálculo variacional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y formuló la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mecánica lagrangiana</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un enfoque fundamental en la física teórica. </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Carl Friedrich Gauss (1777-1855).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Conocido como el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"Príncipe de los Matemáticos",</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Gauss hizo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contribuciones en teoría de números, álgebra, análisis y geometría diferencial.</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9" name="CuadroTexto 8">
            <a:extLst>
              <a:ext uri="{FF2B5EF4-FFF2-40B4-BE49-F238E27FC236}">
                <a16:creationId xmlns:a16="http://schemas.microsoft.com/office/drawing/2014/main" id="{474D4200-702C-EA57-B371-05CB6E527B90}"/>
              </a:ext>
            </a:extLst>
          </p:cNvPr>
          <p:cNvSpPr txBox="1"/>
          <p:nvPr/>
        </p:nvSpPr>
        <p:spPr>
          <a:xfrm>
            <a:off x="-43405" y="1740757"/>
            <a:ext cx="4166886" cy="707886"/>
          </a:xfrm>
          <a:prstGeom prst="rect">
            <a:avLst/>
          </a:prstGeom>
          <a:noFill/>
        </p:spPr>
        <p:txBody>
          <a:bodyPr wrap="square" rtlCol="0">
            <a:spAutoFit/>
          </a:bodyPr>
          <a:lstStyle/>
          <a:p>
            <a:r>
              <a:rPr lang="es-ES" sz="4000" b="1" dirty="0">
                <a:solidFill>
                  <a:schemeClr val="bg1"/>
                </a:solidFill>
              </a:rPr>
              <a:t>   EDAD MODERNA</a:t>
            </a:r>
          </a:p>
        </p:txBody>
      </p:sp>
      <p:sp>
        <p:nvSpPr>
          <p:cNvPr id="2" name="CuadroTexto 1">
            <a:extLst>
              <a:ext uri="{FF2B5EF4-FFF2-40B4-BE49-F238E27FC236}">
                <a16:creationId xmlns:a16="http://schemas.microsoft.com/office/drawing/2014/main" id="{1742347A-76DB-DA56-F0F4-B5E747407974}"/>
              </a:ext>
            </a:extLst>
          </p:cNvPr>
          <p:cNvSpPr txBox="1"/>
          <p:nvPr/>
        </p:nvSpPr>
        <p:spPr>
          <a:xfrm>
            <a:off x="4184247" y="3628345"/>
            <a:ext cx="7735747" cy="3055965"/>
          </a:xfrm>
          <a:prstGeom prst="rect">
            <a:avLst/>
          </a:prstGeom>
          <a:noFill/>
        </p:spPr>
        <p:txBody>
          <a:bodyPr wrap="square" rtlCol="0">
            <a:spAutoFit/>
          </a:bodyPr>
          <a:lstStyle/>
          <a:p>
            <a:pPr algn="just">
              <a:lnSpc>
                <a:spcPct val="107000"/>
              </a:lnSpc>
              <a:spcAft>
                <a:spcPts val="800"/>
              </a:spcAft>
            </a:pP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GEOMETRÍA NO EUCLIDIANA </a:t>
            </a:r>
            <a:r>
              <a:rPr lang="es-ES" sz="1800" b="1" kern="100" dirty="0">
                <a:effectLst/>
                <a:latin typeface="Calibri" panose="020F0502020204030204" pitchFamily="34" charset="0"/>
                <a:ea typeface="Calibri" panose="020F0502020204030204" pitchFamily="34" charset="0"/>
                <a:cs typeface="Times New Roman" panose="02020603050405020304" pitchFamily="18" charset="0"/>
              </a:rPr>
              <a:t>(no rectilínea).</a:t>
            </a:r>
          </a:p>
          <a:p>
            <a:pPr algn="just">
              <a:lnSpc>
                <a:spcPct val="107000"/>
              </a:lnSpc>
              <a:spcAft>
                <a:spcPts val="800"/>
              </a:spcAft>
            </a:pP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El desarrollo de la geometría no euclidiana por matemáticos como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Nikolai</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Lobachevsky</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János</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Bolyai</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y Bernhard Riemann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revolucionó la comprensión de la geometría (Greenberg, 1993). </a:t>
            </a:r>
          </a:p>
          <a:p>
            <a:pPr algn="just">
              <a:lnSpc>
                <a:spcPct val="107000"/>
              </a:lnSpc>
              <a:spcAft>
                <a:spcPts val="800"/>
              </a:spcAft>
            </a:pP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Nikolai</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Lobachevsky</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(1792-1856)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y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János</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Bolyai</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(1802-1860).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Independientemente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desarrollaron la geometría hiperbólica</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una geometría en la que el quinto postulado de Euclides no se cumple. </a:t>
            </a:r>
          </a:p>
          <a:p>
            <a:pPr algn="just">
              <a:lnSpc>
                <a:spcPct val="107000"/>
              </a:lnSpc>
              <a:spcAft>
                <a:spcPts val="800"/>
              </a:spcAft>
            </a:pP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Bernhard Riemann (1826-1866)</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Introdujo la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geometría diferencial y la geometría </a:t>
            </a:r>
            <a:r>
              <a:rPr lang="es-ES" sz="16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riemanniana</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 que se convirtió en la </a:t>
            </a:r>
            <a:r>
              <a:rPr lang="es-ES" sz="16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base matemática para la teoría general de la relatividad (1915) de Einstein </a:t>
            </a:r>
            <a:r>
              <a:rPr lang="es-ES" sz="1600" b="1" kern="100" dirty="0">
                <a:effectLst/>
                <a:latin typeface="Calibri" panose="020F0502020204030204" pitchFamily="34" charset="0"/>
                <a:ea typeface="Calibri" panose="020F0502020204030204" pitchFamily="34" charset="0"/>
                <a:cs typeface="Times New Roman" panose="02020603050405020304" pitchFamily="18" charset="0"/>
              </a:rPr>
              <a:t>(1879-1955). </a:t>
            </a:r>
            <a:endParaRPr lang="es-ES" sz="1600" dirty="0"/>
          </a:p>
        </p:txBody>
      </p:sp>
      <p:sp>
        <p:nvSpPr>
          <p:cNvPr id="6" name="CuadroTexto 5">
            <a:extLst>
              <a:ext uri="{FF2B5EF4-FFF2-40B4-BE49-F238E27FC236}">
                <a16:creationId xmlns:a16="http://schemas.microsoft.com/office/drawing/2014/main" id="{84483583-37CC-D336-80B8-048AAA608A4F}"/>
              </a:ext>
            </a:extLst>
          </p:cNvPr>
          <p:cNvSpPr txBox="1"/>
          <p:nvPr/>
        </p:nvSpPr>
        <p:spPr>
          <a:xfrm>
            <a:off x="4271059" y="0"/>
            <a:ext cx="7886218" cy="6719104"/>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1572531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DAAA6E-42D4-82F0-33C0-38D5F8A981FD}"/>
            </a:ext>
          </a:extLst>
        </p:cNvPr>
        <p:cNvGrpSpPr/>
        <p:nvPr/>
      </p:nvGrpSpPr>
      <p:grpSpPr>
        <a:xfrm>
          <a:off x="0" y="0"/>
          <a:ext cx="0" cy="0"/>
          <a:chOff x="0" y="0"/>
          <a:chExt cx="0" cy="0"/>
        </a:xfrm>
      </p:grpSpPr>
      <p:sp>
        <p:nvSpPr>
          <p:cNvPr id="4" name="Elipse 3">
            <a:extLst>
              <a:ext uri="{FF2B5EF4-FFF2-40B4-BE49-F238E27FC236}">
                <a16:creationId xmlns:a16="http://schemas.microsoft.com/office/drawing/2014/main" id="{AF32A379-1428-18B9-89FD-1A7BC43DBEDB}"/>
              </a:ext>
            </a:extLst>
          </p:cNvPr>
          <p:cNvSpPr/>
          <p:nvPr/>
        </p:nvSpPr>
        <p:spPr>
          <a:xfrm>
            <a:off x="-28214" y="63343"/>
            <a:ext cx="4132162" cy="4132162"/>
          </a:xfrm>
          <a:prstGeom prst="ellipse">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 name="CuadroTexto 4">
            <a:extLst>
              <a:ext uri="{FF2B5EF4-FFF2-40B4-BE49-F238E27FC236}">
                <a16:creationId xmlns:a16="http://schemas.microsoft.com/office/drawing/2014/main" id="{369DB738-AF5D-9CBF-5F7D-44D0A58B4CDF}"/>
              </a:ext>
            </a:extLst>
          </p:cNvPr>
          <p:cNvSpPr txBox="1"/>
          <p:nvPr/>
        </p:nvSpPr>
        <p:spPr>
          <a:xfrm>
            <a:off x="4201609" y="0"/>
            <a:ext cx="7886219" cy="5385192"/>
          </a:xfrm>
          <a:prstGeom prst="rect">
            <a:avLst/>
          </a:prstGeom>
          <a:noFill/>
        </p:spPr>
        <p:txBody>
          <a:bodyPr wrap="square" rtlCol="0">
            <a:spAutoFit/>
          </a:bodyPr>
          <a:lstStyle/>
          <a:p>
            <a:pPr algn="just">
              <a:lnSpc>
                <a:spcPct val="107000"/>
              </a:lnSpc>
              <a:spcAft>
                <a:spcPts val="800"/>
              </a:spcAft>
            </a:pPr>
            <a:r>
              <a:rPr lang="es-ES" sz="20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Matemática del Siglo XX </a:t>
            </a:r>
          </a:p>
          <a:p>
            <a:pPr algn="just">
              <a:lnSpc>
                <a:spcPct val="107000"/>
              </a:lnSpc>
              <a:spcAft>
                <a:spcPts val="800"/>
              </a:spcAft>
            </a:pP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Teoría de Conjuntos y Lógica Matemática. </a:t>
            </a:r>
          </a:p>
          <a:p>
            <a:pPr algn="just">
              <a:lnSpc>
                <a:spcPct val="107000"/>
              </a:lnSpc>
              <a:spcAft>
                <a:spcPts val="800"/>
              </a:spcAft>
            </a:pP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Bertrand Russell, Kurt Gödel y Alan Turing realizaron contribuciones fundamentales a estas áreas (Nagel &amp; Newman, 1958). </a:t>
            </a:r>
          </a:p>
          <a:p>
            <a:pPr algn="just">
              <a:lnSpc>
                <a:spcPct val="107000"/>
              </a:lnSpc>
              <a:spcAft>
                <a:spcPts val="800"/>
              </a:spcAft>
            </a:pP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Bertrand Russell (1872-1970) </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junto con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Alfred North Whitehead (1861-1947)</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 escribió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Principia </a:t>
            </a:r>
            <a:r>
              <a:rPr lang="es-ES" sz="14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Mathematica</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que intentó establecer una base lógica para las matemáticas. </a:t>
            </a:r>
          </a:p>
          <a:p>
            <a:pPr algn="just">
              <a:lnSpc>
                <a:spcPct val="107000"/>
              </a:lnSpc>
              <a:spcAft>
                <a:spcPts val="800"/>
              </a:spcAft>
            </a:pP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Kurt Gödel (1906-1978). </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Formuló los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teoremas de incompletitud</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 que demostraron las limitaciones fundamentales de los sistemas formales en la matemática.</a:t>
            </a:r>
          </a:p>
          <a:p>
            <a:pPr algn="just">
              <a:lnSpc>
                <a:spcPct val="107000"/>
              </a:lnSpc>
              <a:spcAft>
                <a:spcPts val="800"/>
              </a:spcAft>
            </a:pP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Alan Turing (1912-1954). </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Desarrolló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la teoría de la computación </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y formuló el concepto de la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máquina de Turing</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 sentando las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bases de la informática teórica</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 </a:t>
            </a:r>
          </a:p>
          <a:p>
            <a:pPr algn="just">
              <a:lnSpc>
                <a:spcPct val="107000"/>
              </a:lnSpc>
              <a:spcAft>
                <a:spcPts val="800"/>
              </a:spcAft>
            </a:pP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Matemática Aplicada y Computacional. </a:t>
            </a:r>
          </a:p>
          <a:p>
            <a:pPr algn="just">
              <a:lnSpc>
                <a:spcPct val="107000"/>
              </a:lnSpc>
              <a:spcAft>
                <a:spcPts val="800"/>
              </a:spcAft>
            </a:pP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El siglo XX también vio un aumento en la importancia de la matemática aplicada y computacional. La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invención de la computadora y el desarrollo de algoritmos complejos transformaron la matemática y sus aplicaciones en la ciencia y la ingeniería</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 (Knuth, 1968). </a:t>
            </a:r>
          </a:p>
          <a:p>
            <a:pPr algn="just">
              <a:lnSpc>
                <a:spcPct val="107000"/>
              </a:lnSpc>
              <a:spcAft>
                <a:spcPts val="800"/>
              </a:spcAft>
            </a:pP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John </a:t>
            </a:r>
            <a:r>
              <a:rPr lang="es-ES" sz="14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von</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Neumann (1903-1957). </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Contribuyó al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desarrollo de la teoría de juegos y la informática</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 y formuló la arquitectura de </a:t>
            </a:r>
            <a:r>
              <a:rPr lang="es-ES" sz="1400" b="1" kern="100" dirty="0" err="1">
                <a:effectLst/>
                <a:latin typeface="Calibri" panose="020F0502020204030204" pitchFamily="34" charset="0"/>
                <a:ea typeface="Calibri" panose="020F0502020204030204" pitchFamily="34" charset="0"/>
                <a:cs typeface="Times New Roman" panose="02020603050405020304" pitchFamily="18" charset="0"/>
              </a:rPr>
              <a:t>von</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 Neumann, la base de la mayoría de las computadoras modernas. </a:t>
            </a:r>
          </a:p>
          <a:p>
            <a:pPr algn="just">
              <a:lnSpc>
                <a:spcPct val="107000"/>
              </a:lnSpc>
              <a:spcAft>
                <a:spcPts val="800"/>
              </a:spcAft>
            </a:pP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Donald Knuth (1938-). </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Autor de </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t>
            </a:r>
            <a:r>
              <a:rPr lang="es-ES" sz="14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The</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Art </a:t>
            </a:r>
            <a:r>
              <a:rPr lang="es-ES" sz="14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of</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Computer</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b="1" kern="100" dirty="0" err="1">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Programming</a:t>
            </a:r>
            <a:r>
              <a:rPr lang="es-ES" sz="14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 </a:t>
            </a:r>
            <a:r>
              <a:rPr lang="es-ES" sz="1400" b="1" kern="100" dirty="0">
                <a:effectLst/>
                <a:latin typeface="Calibri" panose="020F0502020204030204" pitchFamily="34" charset="0"/>
                <a:ea typeface="Calibri" panose="020F0502020204030204" pitchFamily="34" charset="0"/>
                <a:cs typeface="Times New Roman" panose="02020603050405020304" pitchFamily="18" charset="0"/>
              </a:rPr>
              <a:t>una obra fundamental en la informática que cubre una amplia gama de algoritmos y técnicas de programación (Knuth, 1968).</a:t>
            </a:r>
          </a:p>
        </p:txBody>
      </p:sp>
      <p:sp>
        <p:nvSpPr>
          <p:cNvPr id="9" name="CuadroTexto 8">
            <a:extLst>
              <a:ext uri="{FF2B5EF4-FFF2-40B4-BE49-F238E27FC236}">
                <a16:creationId xmlns:a16="http://schemas.microsoft.com/office/drawing/2014/main" id="{05D6E1C3-D2EC-39E9-9936-48901F726E11}"/>
              </a:ext>
            </a:extLst>
          </p:cNvPr>
          <p:cNvSpPr txBox="1"/>
          <p:nvPr/>
        </p:nvSpPr>
        <p:spPr>
          <a:xfrm>
            <a:off x="-45576" y="1467705"/>
            <a:ext cx="4166886" cy="1323439"/>
          </a:xfrm>
          <a:prstGeom prst="rect">
            <a:avLst/>
          </a:prstGeom>
          <a:noFill/>
        </p:spPr>
        <p:txBody>
          <a:bodyPr wrap="square" rtlCol="0">
            <a:spAutoFit/>
          </a:bodyPr>
          <a:lstStyle/>
          <a:p>
            <a:r>
              <a:rPr lang="es-ES" sz="4000" b="1" dirty="0">
                <a:solidFill>
                  <a:schemeClr val="bg1"/>
                </a:solidFill>
              </a:rPr>
              <a:t>            EDAD CONTEMPORÁNEA</a:t>
            </a:r>
          </a:p>
        </p:txBody>
      </p:sp>
      <p:sp>
        <p:nvSpPr>
          <p:cNvPr id="3" name="CuadroTexto 2">
            <a:extLst>
              <a:ext uri="{FF2B5EF4-FFF2-40B4-BE49-F238E27FC236}">
                <a16:creationId xmlns:a16="http://schemas.microsoft.com/office/drawing/2014/main" id="{E4ED9E71-BBD6-59C5-2032-43AF26D5F225}"/>
              </a:ext>
            </a:extLst>
          </p:cNvPr>
          <p:cNvSpPr txBox="1"/>
          <p:nvPr/>
        </p:nvSpPr>
        <p:spPr>
          <a:xfrm>
            <a:off x="4282633" y="5509549"/>
            <a:ext cx="2581154" cy="375552"/>
          </a:xfrm>
          <a:prstGeom prst="rect">
            <a:avLst/>
          </a:prstGeom>
          <a:noFill/>
        </p:spPr>
        <p:txBody>
          <a:bodyPr wrap="square" rtlCol="0">
            <a:spAutoFit/>
          </a:bodyPr>
          <a:lstStyle/>
          <a:p>
            <a:pPr algn="just">
              <a:lnSpc>
                <a:spcPct val="107000"/>
              </a:lnSpc>
              <a:spcAft>
                <a:spcPts val="800"/>
              </a:spcAft>
            </a:pPr>
            <a:r>
              <a:rPr lang="es-ES" sz="1800" b="1" kern="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Matemática del Siglo XXI </a:t>
            </a:r>
          </a:p>
        </p:txBody>
      </p:sp>
      <p:pic>
        <p:nvPicPr>
          <p:cNvPr id="7" name="Gráfico 6" descr="Compartir">
            <a:hlinkClick r:id="rId2"/>
            <a:extLst>
              <a:ext uri="{FF2B5EF4-FFF2-40B4-BE49-F238E27FC236}">
                <a16:creationId xmlns:a16="http://schemas.microsoft.com/office/drawing/2014/main" id="{CC8A75C5-39E3-C44C-BDBA-099AC99C9D8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961448" y="5240125"/>
            <a:ext cx="914400" cy="914400"/>
          </a:xfrm>
          <a:prstGeom prst="rect">
            <a:avLst/>
          </a:prstGeom>
        </p:spPr>
      </p:pic>
      <p:sp>
        <p:nvSpPr>
          <p:cNvPr id="8" name="CuadroTexto 7">
            <a:extLst>
              <a:ext uri="{FF2B5EF4-FFF2-40B4-BE49-F238E27FC236}">
                <a16:creationId xmlns:a16="http://schemas.microsoft.com/office/drawing/2014/main" id="{BC0CAB76-1D70-AE66-8FEA-852972D1B9BF}"/>
              </a:ext>
            </a:extLst>
          </p:cNvPr>
          <p:cNvSpPr txBox="1"/>
          <p:nvPr/>
        </p:nvSpPr>
        <p:spPr>
          <a:xfrm>
            <a:off x="4282633" y="0"/>
            <a:ext cx="7874643" cy="6719104"/>
          </a:xfrm>
          <a:prstGeom prst="rect">
            <a:avLst/>
          </a:prstGeom>
          <a:solidFill>
            <a:schemeClr val="bg1"/>
          </a:solidFill>
          <a:ln>
            <a:solidFill>
              <a:schemeClr val="bg1"/>
            </a:solidFill>
          </a:ln>
        </p:spPr>
        <p:txBody>
          <a:bodyPr wrap="square" rtlCol="0">
            <a:spAutoFit/>
          </a:bodyPr>
          <a:lstStyle/>
          <a:p>
            <a:endParaRPr lang="es-ES" dirty="0"/>
          </a:p>
        </p:txBody>
      </p:sp>
    </p:spTree>
    <p:extLst>
      <p:ext uri="{BB962C8B-B14F-4D97-AF65-F5344CB8AC3E}">
        <p14:creationId xmlns:p14="http://schemas.microsoft.com/office/powerpoint/2010/main" val="2535611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Tema de Office">
  <a:themeElements>
    <a:clrScheme name="Verde azulado">
      <a:dk1>
        <a:sysClr val="windowText" lastClr="000000"/>
      </a:dk1>
      <a:lt1>
        <a:sysClr val="window" lastClr="FFFFFF"/>
      </a:lt1>
      <a:dk2>
        <a:srgbClr val="373545"/>
      </a:dk2>
      <a:lt2>
        <a:srgbClr val="CEDBE6"/>
      </a:lt2>
      <a:accent1>
        <a:srgbClr val="3494BA"/>
      </a:accent1>
      <a:accent2>
        <a:srgbClr val="58B6C0"/>
      </a:accent2>
      <a:accent3>
        <a:srgbClr val="75BDA7"/>
      </a:accent3>
      <a:accent4>
        <a:srgbClr val="7A8C8E"/>
      </a:accent4>
      <a:accent5>
        <a:srgbClr val="84ACB6"/>
      </a:accent5>
      <a:accent6>
        <a:srgbClr val="2683C6"/>
      </a:accent6>
      <a:hlink>
        <a:srgbClr val="6B9F25"/>
      </a:hlink>
      <a:folHlink>
        <a:srgbClr val="9F6715"/>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175</TotalTime>
  <Words>2511</Words>
  <Application>Microsoft Office PowerPoint</Application>
  <PresentationFormat>Panorámica</PresentationFormat>
  <Paragraphs>82</Paragraphs>
  <Slides>9</Slides>
  <Notes>1</Notes>
  <HiddenSlides>0</HiddenSlides>
  <MMClips>1</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9</vt:i4>
      </vt:variant>
    </vt:vector>
  </HeadingPairs>
  <TitlesOfParts>
    <vt:vector size="15" baseType="lpstr">
      <vt:lpstr>Arial</vt:lpstr>
      <vt:lpstr>Bahnschrift Condensed</vt:lpstr>
      <vt:lpstr>Calibri</vt:lpstr>
      <vt:lpstr>Calibri Light</vt:lpstr>
      <vt:lpstr>Ubuntu</vt:lpstr>
      <vt:lpstr>Tema de Office</vt:lpstr>
      <vt:lpstr>HISTORIA DEL PENSAMIENTO LÓGICO-MATEMÁTICO</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Marcos</dc:creator>
  <cp:lastModifiedBy>Marcos</cp:lastModifiedBy>
  <cp:revision>2</cp:revision>
  <dcterms:created xsi:type="dcterms:W3CDTF">2024-11-15T18:25:32Z</dcterms:created>
  <dcterms:modified xsi:type="dcterms:W3CDTF">2024-11-15T21:23:02Z</dcterms:modified>
</cp:coreProperties>
</file>