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60" r:id="rId4"/>
    <p:sldId id="262" r:id="rId5"/>
    <p:sldId id="263" r:id="rId6"/>
    <p:sldId id="258" r:id="rId7"/>
    <p:sldId id="273" r:id="rId8"/>
    <p:sldId id="261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AA457-DACA-D8BF-8867-DBCA7F8F9CA9}" v="2" dt="2026-05-18T09:06:59.151"/>
    <p1510:client id="{74EB6392-0ADC-DFF5-E520-63A9EB25F905}" v="6" dt="2026-05-18T09:14:26.434"/>
    <p1510:client id="{E8721990-E7D1-D6C5-32E5-EE55E78553BD}" v="154" dt="2026-05-18T16:29:55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3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41F88-37EC-4397-80AD-F8DD0AC402F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84B8CC2-9A0D-4353-A320-98931AB7704F}">
      <dgm:prSet/>
      <dgm:spPr/>
      <dgm:t>
        <a:bodyPr/>
        <a:lstStyle/>
        <a:p>
          <a:r>
            <a:rPr lang="es-ES"/>
            <a:t>La IA no sólo puede ayudarnos en la enseñanza directa, sino también en muchos otros aspectos de la vida de la escuela:</a:t>
          </a:r>
          <a:endParaRPr lang="en-US"/>
        </a:p>
      </dgm:t>
    </dgm:pt>
    <dgm:pt modelId="{821C32C1-8207-402A-8FE8-DAC0E2B10AF7}" type="parTrans" cxnId="{C8317152-8FBF-4633-9FCC-CB2345781ECA}">
      <dgm:prSet/>
      <dgm:spPr/>
      <dgm:t>
        <a:bodyPr/>
        <a:lstStyle/>
        <a:p>
          <a:endParaRPr lang="en-US"/>
        </a:p>
      </dgm:t>
    </dgm:pt>
    <dgm:pt modelId="{8F0AD89F-A4C6-488E-A417-F47C364A6E2A}" type="sibTrans" cxnId="{C8317152-8FBF-4633-9FCC-CB2345781ECA}">
      <dgm:prSet/>
      <dgm:spPr/>
      <dgm:t>
        <a:bodyPr/>
        <a:lstStyle/>
        <a:p>
          <a:endParaRPr lang="en-US"/>
        </a:p>
      </dgm:t>
    </dgm:pt>
    <dgm:pt modelId="{274E774D-B3E8-4FE4-B52D-26E55B06E2FE}">
      <dgm:prSet/>
      <dgm:spPr/>
      <dgm:t>
        <a:bodyPr/>
        <a:lstStyle/>
        <a:p>
          <a:r>
            <a:rPr lang="es-ES"/>
            <a:t>Puede sugerir contenidos, secuencias didácticas y enfoques metodológicos adaptados a distintos niveles y necesidades. </a:t>
          </a:r>
          <a:endParaRPr lang="en-US"/>
        </a:p>
      </dgm:t>
    </dgm:pt>
    <dgm:pt modelId="{EFC669A2-51AA-40BA-9F58-2DFEBDD1A178}" type="parTrans" cxnId="{559A45FA-7317-47C9-99F1-1CE8640188B6}">
      <dgm:prSet/>
      <dgm:spPr/>
      <dgm:t>
        <a:bodyPr/>
        <a:lstStyle/>
        <a:p>
          <a:endParaRPr lang="en-US"/>
        </a:p>
      </dgm:t>
    </dgm:pt>
    <dgm:pt modelId="{E73412AD-6950-4D7C-9FB0-E3C999C03A75}" type="sibTrans" cxnId="{559A45FA-7317-47C9-99F1-1CE8640188B6}">
      <dgm:prSet/>
      <dgm:spPr/>
      <dgm:t>
        <a:bodyPr/>
        <a:lstStyle/>
        <a:p>
          <a:endParaRPr lang="en-US"/>
        </a:p>
      </dgm:t>
    </dgm:pt>
    <dgm:pt modelId="{9EE8B275-1D84-4791-831A-2D23B066F283}">
      <dgm:prSet/>
      <dgm:spPr/>
      <dgm:t>
        <a:bodyPr/>
        <a:lstStyle/>
        <a:p>
          <a:r>
            <a:rPr lang="es-ES"/>
            <a:t>Puede ayudar a diseñar programaciones, situaciones de aprendizaje, rúbricas y materiales complementarios. </a:t>
          </a:r>
          <a:endParaRPr lang="en-US"/>
        </a:p>
      </dgm:t>
    </dgm:pt>
    <dgm:pt modelId="{5B7086E7-A7C6-44B7-B23B-70FFF7CFC406}" type="parTrans" cxnId="{ED9D0FBF-F3B8-4C19-A95E-9A6483F3B077}">
      <dgm:prSet/>
      <dgm:spPr/>
      <dgm:t>
        <a:bodyPr/>
        <a:lstStyle/>
        <a:p>
          <a:endParaRPr lang="en-US"/>
        </a:p>
      </dgm:t>
    </dgm:pt>
    <dgm:pt modelId="{E7FA75FA-7487-4EF1-AA2E-40A2C472F0A8}" type="sibTrans" cxnId="{ED9D0FBF-F3B8-4C19-A95E-9A6483F3B077}">
      <dgm:prSet/>
      <dgm:spPr/>
      <dgm:t>
        <a:bodyPr/>
        <a:lstStyle/>
        <a:p>
          <a:endParaRPr lang="en-US"/>
        </a:p>
      </dgm:t>
    </dgm:pt>
    <dgm:pt modelId="{D86F7250-D434-4D31-93FE-C5C31F7EC43B}">
      <dgm:prSet/>
      <dgm:spPr/>
      <dgm:t>
        <a:bodyPr/>
        <a:lstStyle/>
        <a:p>
          <a:r>
            <a:rPr lang="es-ES"/>
            <a:t>También puede utilizarse para diseñar actividades extraescolares que involucren a un departamento o a todos ellos.</a:t>
          </a:r>
          <a:endParaRPr lang="en-US"/>
        </a:p>
      </dgm:t>
    </dgm:pt>
    <dgm:pt modelId="{B93DCD99-EC5C-4B1A-8641-A9F45AD3B184}" type="parTrans" cxnId="{53D46B04-9309-4EB3-A329-C4AD3834684C}">
      <dgm:prSet/>
      <dgm:spPr/>
      <dgm:t>
        <a:bodyPr/>
        <a:lstStyle/>
        <a:p>
          <a:endParaRPr lang="en-US"/>
        </a:p>
      </dgm:t>
    </dgm:pt>
    <dgm:pt modelId="{DD4EE053-C893-4738-9218-1BCE2960E15D}" type="sibTrans" cxnId="{53D46B04-9309-4EB3-A329-C4AD3834684C}">
      <dgm:prSet/>
      <dgm:spPr/>
      <dgm:t>
        <a:bodyPr/>
        <a:lstStyle/>
        <a:p>
          <a:endParaRPr lang="en-US"/>
        </a:p>
      </dgm:t>
    </dgm:pt>
    <dgm:pt modelId="{BBBFF64F-8FCB-4490-A58C-69710BD8E1AC}" type="pres">
      <dgm:prSet presAssocID="{FD941F88-37EC-4397-80AD-F8DD0AC402F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540355D-CC0E-4A49-BD08-A9284F0C0E88}" type="pres">
      <dgm:prSet presAssocID="{784B8CC2-9A0D-4353-A320-98931AB7704F}" presName="compNode" presStyleCnt="0"/>
      <dgm:spPr/>
    </dgm:pt>
    <dgm:pt modelId="{4739A2DD-F7F3-4874-AED5-26E72D485AF9}" type="pres">
      <dgm:prSet presAssocID="{784B8CC2-9A0D-4353-A320-98931AB7704F}" presName="bgRect" presStyleLbl="bgShp" presStyleIdx="0" presStyleCnt="4"/>
      <dgm:spPr/>
    </dgm:pt>
    <dgm:pt modelId="{B20506C7-752B-4381-BEDF-01A2F07A016B}" type="pres">
      <dgm:prSet presAssocID="{784B8CC2-9A0D-4353-A320-98931AB7704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F468DCA3-1EF9-4622-ACA8-F0496284624A}" type="pres">
      <dgm:prSet presAssocID="{784B8CC2-9A0D-4353-A320-98931AB7704F}" presName="spaceRect" presStyleCnt="0"/>
      <dgm:spPr/>
    </dgm:pt>
    <dgm:pt modelId="{A56F7D81-00D0-4B40-93D3-103DF8A87E41}" type="pres">
      <dgm:prSet presAssocID="{784B8CC2-9A0D-4353-A320-98931AB7704F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866C10E5-1DEF-4FD9-B130-EC4FD0BAAF39}" type="pres">
      <dgm:prSet presAssocID="{8F0AD89F-A4C6-488E-A417-F47C364A6E2A}" presName="sibTrans" presStyleCnt="0"/>
      <dgm:spPr/>
    </dgm:pt>
    <dgm:pt modelId="{B569F708-F4CA-4C3E-9EB4-9240DCB96FD1}" type="pres">
      <dgm:prSet presAssocID="{274E774D-B3E8-4FE4-B52D-26E55B06E2FE}" presName="compNode" presStyleCnt="0"/>
      <dgm:spPr/>
    </dgm:pt>
    <dgm:pt modelId="{A0F9C85E-897F-4166-B119-88BD82A52F98}" type="pres">
      <dgm:prSet presAssocID="{274E774D-B3E8-4FE4-B52D-26E55B06E2FE}" presName="bgRect" presStyleLbl="bgShp" presStyleIdx="1" presStyleCnt="4"/>
      <dgm:spPr/>
    </dgm:pt>
    <dgm:pt modelId="{F20AA48C-36B7-4F53-8FA2-845931C4357A}" type="pres">
      <dgm:prSet presAssocID="{274E774D-B3E8-4FE4-B52D-26E55B06E2F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143675FD-94F3-4B9C-AD52-28643C97600B}" type="pres">
      <dgm:prSet presAssocID="{274E774D-B3E8-4FE4-B52D-26E55B06E2FE}" presName="spaceRect" presStyleCnt="0"/>
      <dgm:spPr/>
    </dgm:pt>
    <dgm:pt modelId="{E94AAD31-5329-4E3C-8819-B25D33D113F9}" type="pres">
      <dgm:prSet presAssocID="{274E774D-B3E8-4FE4-B52D-26E55B06E2FE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894DC29-008A-4232-B515-382015E106DA}" type="pres">
      <dgm:prSet presAssocID="{E73412AD-6950-4D7C-9FB0-E3C999C03A75}" presName="sibTrans" presStyleCnt="0"/>
      <dgm:spPr/>
    </dgm:pt>
    <dgm:pt modelId="{D5998B9B-3783-4C5C-8A4E-D6A5264CE97D}" type="pres">
      <dgm:prSet presAssocID="{9EE8B275-1D84-4791-831A-2D23B066F283}" presName="compNode" presStyleCnt="0"/>
      <dgm:spPr/>
    </dgm:pt>
    <dgm:pt modelId="{ED1F2229-35BB-4CF3-B5E1-CBC5E26F69AE}" type="pres">
      <dgm:prSet presAssocID="{9EE8B275-1D84-4791-831A-2D23B066F283}" presName="bgRect" presStyleLbl="bgShp" presStyleIdx="2" presStyleCnt="4"/>
      <dgm:spPr/>
    </dgm:pt>
    <dgm:pt modelId="{057981F0-2811-4A3A-8A4B-91BD983FD70A}" type="pres">
      <dgm:prSet presAssocID="{9EE8B275-1D84-4791-831A-2D23B066F283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la de clases"/>
        </a:ext>
      </dgm:extLst>
    </dgm:pt>
    <dgm:pt modelId="{D95E6B94-10C7-44DB-B249-7875C8532C1F}" type="pres">
      <dgm:prSet presAssocID="{9EE8B275-1D84-4791-831A-2D23B066F283}" presName="spaceRect" presStyleCnt="0"/>
      <dgm:spPr/>
    </dgm:pt>
    <dgm:pt modelId="{BFFA1439-BE36-4A5A-9E7F-735A6FF4E10A}" type="pres">
      <dgm:prSet presAssocID="{9EE8B275-1D84-4791-831A-2D23B066F283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36E1209-E9C2-4876-B33D-EC7A77903B9B}" type="pres">
      <dgm:prSet presAssocID="{E7FA75FA-7487-4EF1-AA2E-40A2C472F0A8}" presName="sibTrans" presStyleCnt="0"/>
      <dgm:spPr/>
    </dgm:pt>
    <dgm:pt modelId="{216D7F76-CCE4-43AF-9782-9C7EC51F8BBB}" type="pres">
      <dgm:prSet presAssocID="{D86F7250-D434-4D31-93FE-C5C31F7EC43B}" presName="compNode" presStyleCnt="0"/>
      <dgm:spPr/>
    </dgm:pt>
    <dgm:pt modelId="{45C6C73B-072C-434F-A48B-4CEC0769361D}" type="pres">
      <dgm:prSet presAssocID="{D86F7250-D434-4D31-93FE-C5C31F7EC43B}" presName="bgRect" presStyleLbl="bgShp" presStyleIdx="3" presStyleCnt="4"/>
      <dgm:spPr/>
    </dgm:pt>
    <dgm:pt modelId="{31AC83E4-5D81-407A-AC75-337FDFE05CB0}" type="pres">
      <dgm:prSet presAssocID="{D86F7250-D434-4D31-93FE-C5C31F7EC43B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arero"/>
        </a:ext>
      </dgm:extLst>
    </dgm:pt>
    <dgm:pt modelId="{6DF27035-AF47-46DC-8499-84E7C6F21E9B}" type="pres">
      <dgm:prSet presAssocID="{D86F7250-D434-4D31-93FE-C5C31F7EC43B}" presName="spaceRect" presStyleCnt="0"/>
      <dgm:spPr/>
    </dgm:pt>
    <dgm:pt modelId="{F8A6ED7C-17D2-45C6-A5E4-B5043018D290}" type="pres">
      <dgm:prSet presAssocID="{D86F7250-D434-4D31-93FE-C5C31F7EC43B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C8317152-8FBF-4633-9FCC-CB2345781ECA}" srcId="{FD941F88-37EC-4397-80AD-F8DD0AC402F7}" destId="{784B8CC2-9A0D-4353-A320-98931AB7704F}" srcOrd="0" destOrd="0" parTransId="{821C32C1-8207-402A-8FE8-DAC0E2B10AF7}" sibTransId="{8F0AD89F-A4C6-488E-A417-F47C364A6E2A}"/>
    <dgm:cxn modelId="{559A45FA-7317-47C9-99F1-1CE8640188B6}" srcId="{FD941F88-37EC-4397-80AD-F8DD0AC402F7}" destId="{274E774D-B3E8-4FE4-B52D-26E55B06E2FE}" srcOrd="1" destOrd="0" parTransId="{EFC669A2-51AA-40BA-9F58-2DFEBDD1A178}" sibTransId="{E73412AD-6950-4D7C-9FB0-E3C999C03A75}"/>
    <dgm:cxn modelId="{ED9D0FBF-F3B8-4C19-A95E-9A6483F3B077}" srcId="{FD941F88-37EC-4397-80AD-F8DD0AC402F7}" destId="{9EE8B275-1D84-4791-831A-2D23B066F283}" srcOrd="2" destOrd="0" parTransId="{5B7086E7-A7C6-44B7-B23B-70FFF7CFC406}" sibTransId="{E7FA75FA-7487-4EF1-AA2E-40A2C472F0A8}"/>
    <dgm:cxn modelId="{44E1DD0C-0CFE-4835-8500-952672AFBAEB}" type="presOf" srcId="{D86F7250-D434-4D31-93FE-C5C31F7EC43B}" destId="{F8A6ED7C-17D2-45C6-A5E4-B5043018D290}" srcOrd="0" destOrd="0" presId="urn:microsoft.com/office/officeart/2018/2/layout/IconVerticalSolidList"/>
    <dgm:cxn modelId="{6DB127AB-7AB8-4441-B015-241107B232E1}" type="presOf" srcId="{274E774D-B3E8-4FE4-B52D-26E55B06E2FE}" destId="{E94AAD31-5329-4E3C-8819-B25D33D113F9}" srcOrd="0" destOrd="0" presId="urn:microsoft.com/office/officeart/2018/2/layout/IconVerticalSolidList"/>
    <dgm:cxn modelId="{53D46B04-9309-4EB3-A329-C4AD3834684C}" srcId="{FD941F88-37EC-4397-80AD-F8DD0AC402F7}" destId="{D86F7250-D434-4D31-93FE-C5C31F7EC43B}" srcOrd="3" destOrd="0" parTransId="{B93DCD99-EC5C-4B1A-8641-A9F45AD3B184}" sibTransId="{DD4EE053-C893-4738-9218-1BCE2960E15D}"/>
    <dgm:cxn modelId="{49E43C22-B74F-459F-9131-B72134D46366}" type="presOf" srcId="{FD941F88-37EC-4397-80AD-F8DD0AC402F7}" destId="{BBBFF64F-8FCB-4490-A58C-69710BD8E1AC}" srcOrd="0" destOrd="0" presId="urn:microsoft.com/office/officeart/2018/2/layout/IconVerticalSolidList"/>
    <dgm:cxn modelId="{D8B3C5BB-49FB-40ED-A11C-60BBA429FBB5}" type="presOf" srcId="{9EE8B275-1D84-4791-831A-2D23B066F283}" destId="{BFFA1439-BE36-4A5A-9E7F-735A6FF4E10A}" srcOrd="0" destOrd="0" presId="urn:microsoft.com/office/officeart/2018/2/layout/IconVerticalSolidList"/>
    <dgm:cxn modelId="{BC32868A-CF84-4F8E-AD06-8E7697EBFAD4}" type="presOf" srcId="{784B8CC2-9A0D-4353-A320-98931AB7704F}" destId="{A56F7D81-00D0-4B40-93D3-103DF8A87E41}" srcOrd="0" destOrd="0" presId="urn:microsoft.com/office/officeart/2018/2/layout/IconVerticalSolidList"/>
    <dgm:cxn modelId="{2CE20E74-6E7A-4C5B-8B63-2E7AE24E069A}" type="presParOf" srcId="{BBBFF64F-8FCB-4490-A58C-69710BD8E1AC}" destId="{A540355D-CC0E-4A49-BD08-A9284F0C0E88}" srcOrd="0" destOrd="0" presId="urn:microsoft.com/office/officeart/2018/2/layout/IconVerticalSolidList"/>
    <dgm:cxn modelId="{8819510E-E805-467C-82B8-94823DFB0216}" type="presParOf" srcId="{A540355D-CC0E-4A49-BD08-A9284F0C0E88}" destId="{4739A2DD-F7F3-4874-AED5-26E72D485AF9}" srcOrd="0" destOrd="0" presId="urn:microsoft.com/office/officeart/2018/2/layout/IconVerticalSolidList"/>
    <dgm:cxn modelId="{7F39EAA6-DBB2-4815-A29E-61D7B9EC3E52}" type="presParOf" srcId="{A540355D-CC0E-4A49-BD08-A9284F0C0E88}" destId="{B20506C7-752B-4381-BEDF-01A2F07A016B}" srcOrd="1" destOrd="0" presId="urn:microsoft.com/office/officeart/2018/2/layout/IconVerticalSolidList"/>
    <dgm:cxn modelId="{BF1FD1DD-0350-4248-B125-B3DAFB875B45}" type="presParOf" srcId="{A540355D-CC0E-4A49-BD08-A9284F0C0E88}" destId="{F468DCA3-1EF9-4622-ACA8-F0496284624A}" srcOrd="2" destOrd="0" presId="urn:microsoft.com/office/officeart/2018/2/layout/IconVerticalSolidList"/>
    <dgm:cxn modelId="{D0F303B3-286F-4393-82A6-554BBF2B6A79}" type="presParOf" srcId="{A540355D-CC0E-4A49-BD08-A9284F0C0E88}" destId="{A56F7D81-00D0-4B40-93D3-103DF8A87E41}" srcOrd="3" destOrd="0" presId="urn:microsoft.com/office/officeart/2018/2/layout/IconVerticalSolidList"/>
    <dgm:cxn modelId="{360DEBAE-B992-455E-B3FA-864B7F366FB7}" type="presParOf" srcId="{BBBFF64F-8FCB-4490-A58C-69710BD8E1AC}" destId="{866C10E5-1DEF-4FD9-B130-EC4FD0BAAF39}" srcOrd="1" destOrd="0" presId="urn:microsoft.com/office/officeart/2018/2/layout/IconVerticalSolidList"/>
    <dgm:cxn modelId="{9A7FBFE8-0D04-45F1-BB4D-F4B999A46031}" type="presParOf" srcId="{BBBFF64F-8FCB-4490-A58C-69710BD8E1AC}" destId="{B569F708-F4CA-4C3E-9EB4-9240DCB96FD1}" srcOrd="2" destOrd="0" presId="urn:microsoft.com/office/officeart/2018/2/layout/IconVerticalSolidList"/>
    <dgm:cxn modelId="{CF9AE52D-E505-4E3E-AD71-4A8D732631F1}" type="presParOf" srcId="{B569F708-F4CA-4C3E-9EB4-9240DCB96FD1}" destId="{A0F9C85E-897F-4166-B119-88BD82A52F98}" srcOrd="0" destOrd="0" presId="urn:microsoft.com/office/officeart/2018/2/layout/IconVerticalSolidList"/>
    <dgm:cxn modelId="{A8EA1B0C-02E1-4E06-A958-D42DBF320864}" type="presParOf" srcId="{B569F708-F4CA-4C3E-9EB4-9240DCB96FD1}" destId="{F20AA48C-36B7-4F53-8FA2-845931C4357A}" srcOrd="1" destOrd="0" presId="urn:microsoft.com/office/officeart/2018/2/layout/IconVerticalSolidList"/>
    <dgm:cxn modelId="{52A25593-8F37-4EB1-BAFE-F33443C617E4}" type="presParOf" srcId="{B569F708-F4CA-4C3E-9EB4-9240DCB96FD1}" destId="{143675FD-94F3-4B9C-AD52-28643C97600B}" srcOrd="2" destOrd="0" presId="urn:microsoft.com/office/officeart/2018/2/layout/IconVerticalSolidList"/>
    <dgm:cxn modelId="{C05FEEC8-3B82-402B-B64D-0FAB5AF14291}" type="presParOf" srcId="{B569F708-F4CA-4C3E-9EB4-9240DCB96FD1}" destId="{E94AAD31-5329-4E3C-8819-B25D33D113F9}" srcOrd="3" destOrd="0" presId="urn:microsoft.com/office/officeart/2018/2/layout/IconVerticalSolidList"/>
    <dgm:cxn modelId="{36D9DDC1-7179-4F48-8AB6-FE525A9BC115}" type="presParOf" srcId="{BBBFF64F-8FCB-4490-A58C-69710BD8E1AC}" destId="{A894DC29-008A-4232-B515-382015E106DA}" srcOrd="3" destOrd="0" presId="urn:microsoft.com/office/officeart/2018/2/layout/IconVerticalSolidList"/>
    <dgm:cxn modelId="{C6294DFB-621D-4621-BC72-E20BF965D9A2}" type="presParOf" srcId="{BBBFF64F-8FCB-4490-A58C-69710BD8E1AC}" destId="{D5998B9B-3783-4C5C-8A4E-D6A5264CE97D}" srcOrd="4" destOrd="0" presId="urn:microsoft.com/office/officeart/2018/2/layout/IconVerticalSolidList"/>
    <dgm:cxn modelId="{9AE682F4-F5C0-408D-ACF2-3742EECD7957}" type="presParOf" srcId="{D5998B9B-3783-4C5C-8A4E-D6A5264CE97D}" destId="{ED1F2229-35BB-4CF3-B5E1-CBC5E26F69AE}" srcOrd="0" destOrd="0" presId="urn:microsoft.com/office/officeart/2018/2/layout/IconVerticalSolidList"/>
    <dgm:cxn modelId="{C36CFA95-1AEB-479B-B6D4-420730147F7A}" type="presParOf" srcId="{D5998B9B-3783-4C5C-8A4E-D6A5264CE97D}" destId="{057981F0-2811-4A3A-8A4B-91BD983FD70A}" srcOrd="1" destOrd="0" presId="urn:microsoft.com/office/officeart/2018/2/layout/IconVerticalSolidList"/>
    <dgm:cxn modelId="{746F3CAE-333E-4E0C-8C07-4B0C08828EA6}" type="presParOf" srcId="{D5998B9B-3783-4C5C-8A4E-D6A5264CE97D}" destId="{D95E6B94-10C7-44DB-B249-7875C8532C1F}" srcOrd="2" destOrd="0" presId="urn:microsoft.com/office/officeart/2018/2/layout/IconVerticalSolidList"/>
    <dgm:cxn modelId="{E5A56049-67A4-4DD4-9374-904AA3F5D7F5}" type="presParOf" srcId="{D5998B9B-3783-4C5C-8A4E-D6A5264CE97D}" destId="{BFFA1439-BE36-4A5A-9E7F-735A6FF4E10A}" srcOrd="3" destOrd="0" presId="urn:microsoft.com/office/officeart/2018/2/layout/IconVerticalSolidList"/>
    <dgm:cxn modelId="{8975F9C3-64A9-439A-8FA3-B9B46BB67651}" type="presParOf" srcId="{BBBFF64F-8FCB-4490-A58C-69710BD8E1AC}" destId="{E36E1209-E9C2-4876-B33D-EC7A77903B9B}" srcOrd="5" destOrd="0" presId="urn:microsoft.com/office/officeart/2018/2/layout/IconVerticalSolidList"/>
    <dgm:cxn modelId="{A0FE7133-1950-4D73-BCD7-09863A417177}" type="presParOf" srcId="{BBBFF64F-8FCB-4490-A58C-69710BD8E1AC}" destId="{216D7F76-CCE4-43AF-9782-9C7EC51F8BBB}" srcOrd="6" destOrd="0" presId="urn:microsoft.com/office/officeart/2018/2/layout/IconVerticalSolidList"/>
    <dgm:cxn modelId="{E45C504F-4D6E-4A64-B932-F776309611A1}" type="presParOf" srcId="{216D7F76-CCE4-43AF-9782-9C7EC51F8BBB}" destId="{45C6C73B-072C-434F-A48B-4CEC0769361D}" srcOrd="0" destOrd="0" presId="urn:microsoft.com/office/officeart/2018/2/layout/IconVerticalSolidList"/>
    <dgm:cxn modelId="{93297788-878F-48C5-A2D7-0C05C999EFE7}" type="presParOf" srcId="{216D7F76-CCE4-43AF-9782-9C7EC51F8BBB}" destId="{31AC83E4-5D81-407A-AC75-337FDFE05CB0}" srcOrd="1" destOrd="0" presId="urn:microsoft.com/office/officeart/2018/2/layout/IconVerticalSolidList"/>
    <dgm:cxn modelId="{F8E633A5-AFFC-40AA-BE74-60A6F0E7FB86}" type="presParOf" srcId="{216D7F76-CCE4-43AF-9782-9C7EC51F8BBB}" destId="{6DF27035-AF47-46DC-8499-84E7C6F21E9B}" srcOrd="2" destOrd="0" presId="urn:microsoft.com/office/officeart/2018/2/layout/IconVerticalSolidList"/>
    <dgm:cxn modelId="{30863915-7292-4B55-B063-553F3C7160BC}" type="presParOf" srcId="{216D7F76-CCE4-43AF-9782-9C7EC51F8BBB}" destId="{F8A6ED7C-17D2-45C6-A5E4-B5043018D29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9A2DD-F7F3-4874-AED5-26E72D485AF9}">
      <dsp:nvSpPr>
        <dsp:cNvPr id="0" name=""/>
        <dsp:cNvSpPr/>
      </dsp:nvSpPr>
      <dsp:spPr>
        <a:xfrm>
          <a:off x="0" y="2121"/>
          <a:ext cx="7216416" cy="10751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506C7-752B-4381-BEDF-01A2F07A016B}">
      <dsp:nvSpPr>
        <dsp:cNvPr id="0" name=""/>
        <dsp:cNvSpPr/>
      </dsp:nvSpPr>
      <dsp:spPr>
        <a:xfrm>
          <a:off x="325236" y="244032"/>
          <a:ext cx="591338" cy="59133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F7D81-00D0-4B40-93D3-103DF8A87E41}">
      <dsp:nvSpPr>
        <dsp:cNvPr id="0" name=""/>
        <dsp:cNvSpPr/>
      </dsp:nvSpPr>
      <dsp:spPr>
        <a:xfrm>
          <a:off x="1241811" y="2121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/>
            <a:t>La IA no sólo puede ayudarnos en la enseñanza directa, sino también en muchos otros aspectos de la vida de la escuela:</a:t>
          </a:r>
          <a:endParaRPr lang="en-US" sz="2100" kern="1200"/>
        </a:p>
      </dsp:txBody>
      <dsp:txXfrm>
        <a:off x="1241811" y="2121"/>
        <a:ext cx="5974604" cy="1075161"/>
      </dsp:txXfrm>
    </dsp:sp>
    <dsp:sp modelId="{A0F9C85E-897F-4166-B119-88BD82A52F98}">
      <dsp:nvSpPr>
        <dsp:cNvPr id="0" name=""/>
        <dsp:cNvSpPr/>
      </dsp:nvSpPr>
      <dsp:spPr>
        <a:xfrm>
          <a:off x="0" y="1346073"/>
          <a:ext cx="7216416" cy="107516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0AA48C-36B7-4F53-8FA2-845931C4357A}">
      <dsp:nvSpPr>
        <dsp:cNvPr id="0" name=""/>
        <dsp:cNvSpPr/>
      </dsp:nvSpPr>
      <dsp:spPr>
        <a:xfrm>
          <a:off x="325236" y="1587984"/>
          <a:ext cx="591338" cy="59133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AAD31-5329-4E3C-8819-B25D33D113F9}">
      <dsp:nvSpPr>
        <dsp:cNvPr id="0" name=""/>
        <dsp:cNvSpPr/>
      </dsp:nvSpPr>
      <dsp:spPr>
        <a:xfrm>
          <a:off x="1241811" y="1346073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/>
            <a:t>Puede sugerir contenidos, secuencias didácticas y enfoques metodológicos adaptados a distintos niveles y necesidades. </a:t>
          </a:r>
          <a:endParaRPr lang="en-US" sz="2100" kern="1200"/>
        </a:p>
      </dsp:txBody>
      <dsp:txXfrm>
        <a:off x="1241811" y="1346073"/>
        <a:ext cx="5974604" cy="1075161"/>
      </dsp:txXfrm>
    </dsp:sp>
    <dsp:sp modelId="{ED1F2229-35BB-4CF3-B5E1-CBC5E26F69AE}">
      <dsp:nvSpPr>
        <dsp:cNvPr id="0" name=""/>
        <dsp:cNvSpPr/>
      </dsp:nvSpPr>
      <dsp:spPr>
        <a:xfrm>
          <a:off x="0" y="2690025"/>
          <a:ext cx="7216416" cy="107516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7981F0-2811-4A3A-8A4B-91BD983FD70A}">
      <dsp:nvSpPr>
        <dsp:cNvPr id="0" name=""/>
        <dsp:cNvSpPr/>
      </dsp:nvSpPr>
      <dsp:spPr>
        <a:xfrm>
          <a:off x="325236" y="2931936"/>
          <a:ext cx="591338" cy="59133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FA1439-BE36-4A5A-9E7F-735A6FF4E10A}">
      <dsp:nvSpPr>
        <dsp:cNvPr id="0" name=""/>
        <dsp:cNvSpPr/>
      </dsp:nvSpPr>
      <dsp:spPr>
        <a:xfrm>
          <a:off x="1241811" y="2690025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/>
            <a:t>Puede ayudar a diseñar programaciones, situaciones de aprendizaje, rúbricas y materiales complementarios. </a:t>
          </a:r>
          <a:endParaRPr lang="en-US" sz="2100" kern="1200"/>
        </a:p>
      </dsp:txBody>
      <dsp:txXfrm>
        <a:off x="1241811" y="2690025"/>
        <a:ext cx="5974604" cy="1075161"/>
      </dsp:txXfrm>
    </dsp:sp>
    <dsp:sp modelId="{45C6C73B-072C-434F-A48B-4CEC0769361D}">
      <dsp:nvSpPr>
        <dsp:cNvPr id="0" name=""/>
        <dsp:cNvSpPr/>
      </dsp:nvSpPr>
      <dsp:spPr>
        <a:xfrm>
          <a:off x="0" y="4033977"/>
          <a:ext cx="7216416" cy="10751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C83E4-5D81-407A-AC75-337FDFE05CB0}">
      <dsp:nvSpPr>
        <dsp:cNvPr id="0" name=""/>
        <dsp:cNvSpPr/>
      </dsp:nvSpPr>
      <dsp:spPr>
        <a:xfrm>
          <a:off x="325236" y="4275888"/>
          <a:ext cx="591338" cy="59133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6ED7C-17D2-45C6-A5E4-B5043018D290}">
      <dsp:nvSpPr>
        <dsp:cNvPr id="0" name=""/>
        <dsp:cNvSpPr/>
      </dsp:nvSpPr>
      <dsp:spPr>
        <a:xfrm>
          <a:off x="1241811" y="4033977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/>
            <a:t>También puede utilizarse para diseñar actividades extraescolares que involucren a un departamento o a todos ellos.</a:t>
          </a:r>
          <a:endParaRPr lang="en-US" sz="2100" kern="1200"/>
        </a:p>
      </dsp:txBody>
      <dsp:txXfrm>
        <a:off x="1241811" y="4033977"/>
        <a:ext cx="5974604" cy="1075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6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3230604F-219C-2DEE-830E-27274CC2FE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447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9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FF05EAE5-4812-F718-6D75-9627884180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37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8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93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35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=""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8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4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3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18E06E4-607B-144B-382B-AD3D06B1EE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83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ok.com/imagine" TargetMode="External"/><Relationship Id="rId2" Type="http://schemas.openxmlformats.org/officeDocument/2006/relationships/hyperlink" Target="http://www.bing.com/images/cre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erchance.org/ai-text-to-image-generato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videos" TargetMode="External"/><Relationship Id="rId2" Type="http://schemas.openxmlformats.org/officeDocument/2006/relationships/hyperlink" Target="https://elevenlabs.io/app/hom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agicschool.ai/" TargetMode="External"/><Relationship Id="rId2" Type="http://schemas.openxmlformats.org/officeDocument/2006/relationships/hyperlink" Target="https://www.alayna.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zerogpt.com" TargetMode="External"/><Relationship Id="rId4" Type="http://schemas.openxmlformats.org/officeDocument/2006/relationships/hyperlink" Target="http://googlehttps/notebooklm.google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ude.ai" TargetMode="External"/><Relationship Id="rId2" Type="http://schemas.openxmlformats.org/officeDocument/2006/relationships/hyperlink" Target="http://www.chatgpt.co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118E06E4-607B-144B-382B-AD3D06B1EE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="" xmlns:a16="http://schemas.microsoft.com/office/drawing/2014/main" id="{19F9BF86-FE94-4517-B97D-026C7515E5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uaderno de notas y lápiz en el escritorio">
            <a:extLst>
              <a:ext uri="{FF2B5EF4-FFF2-40B4-BE49-F238E27FC236}">
                <a16:creationId xmlns="" xmlns:a16="http://schemas.microsoft.com/office/drawing/2014/main" id="{21800D31-6643-7A37-8EAB-33A7149D03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98" b="32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0AF66B7C-69F6-439C-A508-14C94AF6BA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4961948" y="0"/>
            <a:ext cx="7230052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B59AFD1-4C26-BF7A-EEE9-48E113AD2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96" y="488197"/>
            <a:ext cx="4892948" cy="342786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5000" b="0" kern="1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Integrating AI in the Classroom</a:t>
            </a:r>
            <a:r>
              <a:rPr lang="en-US" sz="5000" b="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 With Critical </a:t>
            </a:r>
            <a:r>
              <a:rPr lang="en-US" sz="5000" b="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Thinking</a:t>
            </a:r>
            <a:br>
              <a:rPr lang="en-US" sz="5000" b="0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5000" b="0" dirty="0">
                <a:solidFill>
                  <a:schemeClr val="bg1">
                    <a:lumMod val="65000"/>
                    <a:lumOff val="35000"/>
                  </a:schemeClr>
                </a:solidFill>
              </a:rPr>
              <a:t/>
            </a:r>
            <a:br>
              <a:rPr lang="en-US" sz="5000" b="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5000" b="1" kern="12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/>
            </a:r>
            <a:br>
              <a:rPr lang="en-US" sz="5000" b="1" kern="1200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5000" b="1" kern="1200" dirty="0"/>
              <a:t/>
            </a:r>
            <a:br>
              <a:rPr lang="en-US" sz="5000" b="1" kern="1200" dirty="0"/>
            </a:br>
            <a:endParaRPr lang="en-US" sz="5000" b="1" kern="1200" dirty="0">
              <a:solidFill>
                <a:srgbClr val="FFFFFF"/>
              </a:solidFill>
              <a:latin typeface="+mj-lt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97CC2FE6-3AD0-4131-B4BC-1F4D65E25E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438376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A456449B-B131-7758-477B-CAEF4FA047D6}"/>
              </a:ext>
            </a:extLst>
          </p:cNvPr>
          <p:cNvSpPr txBox="1"/>
          <p:nvPr/>
        </p:nvSpPr>
        <p:spPr>
          <a:xfrm>
            <a:off x="35580" y="3962400"/>
            <a:ext cx="440574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Ana Rodríguez Galán</a:t>
            </a:r>
          </a:p>
          <a:p>
            <a:r>
              <a:rPr lang="es-ES" sz="2400" dirty="0">
                <a:solidFill>
                  <a:schemeClr val="bg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BUDAPEST </a:t>
            </a:r>
            <a:r>
              <a:rPr lang="es-ES" sz="2400" dirty="0" smtClean="0">
                <a:solidFill>
                  <a:schemeClr val="bg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2026</a:t>
            </a:r>
          </a:p>
          <a:p>
            <a:endParaRPr lang="es-ES" sz="2400" dirty="0" smtClean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0"/>
            <a:ext cx="147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925320" y="5639871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tx1">
                    <a:lumMod val="50000"/>
                  </a:schemeClr>
                </a:solidFill>
              </a:rPr>
              <a:t>Erasmus +</a:t>
            </a:r>
          </a:p>
          <a:p>
            <a:r>
              <a:rPr lang="es-ES" dirty="0" smtClean="0">
                <a:solidFill>
                  <a:schemeClr val="tx1">
                    <a:lumMod val="50000"/>
                  </a:schemeClr>
                </a:solidFill>
              </a:rPr>
              <a:t>EOI Leganés</a:t>
            </a:r>
          </a:p>
          <a:p>
            <a:endParaRPr lang="es-E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29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E5DF8B-B1A9-AF85-EF7C-5DA9403A6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 err="1">
                <a:solidFill>
                  <a:schemeClr val="bg1">
                    <a:lumMod val="50000"/>
                  </a:schemeClr>
                </a:solidFill>
              </a:rPr>
              <a:t>IAs</a:t>
            </a:r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 generadoras de 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413A87B-FE0C-ADAD-342C-41E7FA746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26" y="2273254"/>
            <a:ext cx="12345655" cy="4951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s-ES" dirty="0"/>
          </a:p>
          <a:p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Bing </a:t>
            </a:r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Image</a:t>
            </a:r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Generator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www.bing.com/images/create</a:t>
            </a:r>
            <a:endParaRPr lang="es-E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Grok</a:t>
            </a:r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www.grok.com/imagine</a:t>
            </a:r>
            <a:endParaRPr lang="es-E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Gemini</a:t>
            </a:r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-https://gemini.google.com/</a:t>
            </a:r>
          </a:p>
          <a:p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Perchance</a:t>
            </a:r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www.perchance.org/ai-text-to-image-generator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endParaRPr lang="es-ES" sz="2400" dirty="0">
              <a:ea typeface="+mn-lt"/>
              <a:cs typeface="+mn-lt"/>
            </a:endParaRPr>
          </a:p>
          <a:p>
            <a:endParaRPr lang="es-E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447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17F2A54-3B98-3329-0EC5-078343E68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 err="1">
                <a:solidFill>
                  <a:schemeClr val="bg1">
                    <a:lumMod val="50000"/>
                  </a:schemeClr>
                </a:solidFill>
              </a:rPr>
              <a:t>IAs</a:t>
            </a:r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 generadores de audio / vídeo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E115B54-07F6-C4B3-13CE-69EC14CCE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472"/>
            <a:ext cx="10890928" cy="31399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Eleven Reader - </a:t>
            </a:r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https://elevenlabs.io/app/home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(buena para </a:t>
            </a:r>
            <a:r>
              <a:rPr lang="es-E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listenings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tanto para generarlos como para que los alumnos trabajen por su cuenta. Es bueno como podcast. Al parecer funciona muy bien en el teléfono, descargando la app, pero a mí también me ha funcionado en el ordenador)</a:t>
            </a:r>
          </a:p>
          <a:p>
            <a:r>
              <a:rPr lang="es-ES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Google </a:t>
            </a:r>
            <a:r>
              <a:rPr lang="es-ES" sz="24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Vids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- &gt; 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https://docs.google.com/videos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663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A682135-F8F2-FC4C-7F83-1D88706D9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 err="1">
                <a:solidFill>
                  <a:schemeClr val="bg1">
                    <a:lumMod val="50000"/>
                  </a:schemeClr>
                </a:solidFill>
              </a:rPr>
              <a:t>IAs</a:t>
            </a:r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 para enseñanza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BC6DA73-922F-A90C-5FEF-D28E2D120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generar materiales:</a:t>
            </a:r>
          </a:p>
          <a:p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Alayna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-&gt;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https://www.alayna.ai/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( app.alayna.us) Permite subir archivos, generar diapositivas, generar una preparación de clase, etc. </a:t>
            </a:r>
          </a:p>
          <a:p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Magic</a:t>
            </a: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School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-&gt;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https://app.magicschool.ai/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(Es parecida a </a:t>
            </a:r>
            <a:r>
              <a:rPr lang="es-E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Alayna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pero con colores diferentes)</a:t>
            </a:r>
          </a:p>
          <a:p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Google Notebook LM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-&gt; </a:t>
            </a:r>
            <a:r>
              <a:rPr lang="es-ES" sz="21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4"/>
              </a:rPr>
              <a:t>https://notebooklm.google.com/</a:t>
            </a:r>
            <a:endParaRPr lang="es-E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s-ES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detectar si un texto está generado con IA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5"/>
              </a:rPr>
              <a:t>https://www.zerogpt.com</a:t>
            </a:r>
            <a:endParaRPr lang="es-E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555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BDA151C-5770-45E4-AAFF-59E7F40386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72E8BD-58EC-3D9B-2C90-FC45FF8B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s-ES" sz="3600" b="0" dirty="0">
                <a:solidFill>
                  <a:schemeClr val="bg1">
                    <a:lumMod val="50000"/>
                  </a:schemeClr>
                </a:solidFill>
              </a:rPr>
              <a:t>La IA más allá del aula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05ADA91C-AD52-A530-A898-AD6E698745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="" xmlns:a16="http://schemas.microsoft.com/office/drawing/2014/main" id="{B3291D2C-FAEF-2F2E-9897-4263056356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2220629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744CAA32-F237-419C-A2DD-43C28D920D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DD01933-9024-6694-0954-C2D7EEEAA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Crear </a:t>
            </a:r>
            <a:r>
              <a:rPr lang="es-ES" b="0" dirty="0" err="1">
                <a:solidFill>
                  <a:schemeClr val="bg1">
                    <a:lumMod val="50000"/>
                  </a:schemeClr>
                </a:solidFill>
              </a:rPr>
              <a:t>prompts</a:t>
            </a:r>
            <a:endParaRPr lang="es-ES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753FE100-D0AB-4AE2-824B-60CFA31EC6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42E344-6478-FAD3-8ABF-7EC172530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62200"/>
            <a:ext cx="5852160" cy="3664685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Un </a:t>
            </a:r>
            <a:r>
              <a:rPr lang="es-E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es una instrucción clara y específica </a:t>
            </a: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que damos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la IA para obtener una respuesta.</a:t>
            </a:r>
          </a:p>
          <a:p>
            <a:pPr>
              <a:lnSpc>
                <a:spcPct val="110000"/>
              </a:lnSpc>
              <a:buNone/>
            </a:pP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Aspectos clave para crear un buen </a:t>
            </a:r>
            <a:r>
              <a:rPr lang="es-ES" sz="18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Tarea: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qué queremos que haga la IA 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Rol: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qué papel debe adoptar (profesor, alumno, tutor, etc.) 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Destinatario: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 quién va dirigido el contenido 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Objetivo: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para qué se va a utilizar 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Estilo: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formal, cercano, humorístico, académico… </a:t>
            </a:r>
          </a:p>
          <a:p>
            <a:pPr>
              <a:lnSpc>
                <a:spcPct val="110000"/>
              </a:lnSpc>
              <a:buFont typeface="Arial"/>
              <a:buChar char="•"/>
            </a:pP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Formato: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esquema, tabla, email, actividad, presentación, etc.</a:t>
            </a:r>
          </a:p>
          <a:p>
            <a:pPr marL="0" indent="0">
              <a:lnSpc>
                <a:spcPct val="110000"/>
              </a:lnSpc>
              <a:buNone/>
            </a:pPr>
            <a:endParaRPr lang="es-E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36C4819-1A3A-EE7B-21B4-1D80ED518E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23" r="36211" b="6250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562DF3-46D6-4560-FFC5-F8076001C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Ejemplo </a:t>
            </a:r>
          </a:p>
        </p:txBody>
      </p:sp>
      <p:pic>
        <p:nvPicPr>
          <p:cNvPr id="4" name="Marcador de contenido 3" descr="Texto&#10;&#10;El contenido generado por IA puede ser incorrecto.">
            <a:extLst>
              <a:ext uri="{FF2B5EF4-FFF2-40B4-BE49-F238E27FC236}">
                <a16:creationId xmlns="" xmlns:a16="http://schemas.microsoft.com/office/drawing/2014/main" id="{86DA64F7-3E52-3F58-CF73-E15D151FD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469" y="2344946"/>
            <a:ext cx="10616015" cy="360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9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traight Connector 38">
            <a:extLst>
              <a:ext uri="{FF2B5EF4-FFF2-40B4-BE49-F238E27FC236}">
                <a16:creationId xmlns="" xmlns:a16="http://schemas.microsoft.com/office/drawing/2014/main" id="{118E06E4-607B-144B-382B-AD3D06B1EE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6" name="Rectangle 40">
            <a:extLst>
              <a:ext uri="{FF2B5EF4-FFF2-40B4-BE49-F238E27FC236}">
                <a16:creationId xmlns="" xmlns:a16="http://schemas.microsoft.com/office/drawing/2014/main" id="{19F9BF86-FE94-4517-B97D-026C7515E5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0A8CC7F-5C4D-517E-8F52-EFDFE95B2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02091"/>
            <a:ext cx="3291840" cy="277021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400" b="0" dirty="0" err="1" smtClean="0">
                <a:solidFill>
                  <a:schemeClr val="bg1">
                    <a:lumMod val="50000"/>
                  </a:schemeClr>
                </a:solidFill>
              </a:rPr>
              <a:t>Niveles</a:t>
            </a:r>
            <a:r>
              <a:rPr lang="en-US" sz="4400" b="0" dirty="0" smtClean="0">
                <a:solidFill>
                  <a:schemeClr val="bg1">
                    <a:lumMod val="50000"/>
                  </a:schemeClr>
                </a:solidFill>
              </a:rPr>
              <a:t> de </a:t>
            </a:r>
            <a:r>
              <a:rPr lang="en-US" sz="4400" b="0" dirty="0" err="1" smtClean="0">
                <a:solidFill>
                  <a:schemeClr val="bg1">
                    <a:lumMod val="50000"/>
                  </a:schemeClr>
                </a:solidFill>
              </a:rPr>
              <a:t>competencia</a:t>
            </a:r>
            <a:r>
              <a:rPr lang="en-US" sz="4400" b="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400" b="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4400" b="0" dirty="0" err="1" smtClean="0">
                <a:solidFill>
                  <a:schemeClr val="bg1">
                    <a:lumMod val="50000"/>
                  </a:schemeClr>
                </a:solidFill>
              </a:rPr>
              <a:t>en</a:t>
            </a:r>
            <a:r>
              <a:rPr lang="en-US" sz="44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400" b="0" dirty="0" err="1" smtClean="0">
                <a:solidFill>
                  <a:schemeClr val="bg1">
                    <a:lumMod val="50000"/>
                  </a:schemeClr>
                </a:solidFill>
              </a:rPr>
              <a:t>lenguas</a:t>
            </a:r>
            <a:r>
              <a:rPr lang="en-US" sz="4400" b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4400" b="0" dirty="0" err="1" smtClean="0">
                <a:solidFill>
                  <a:schemeClr val="bg1">
                    <a:lumMod val="50000"/>
                  </a:schemeClr>
                </a:solidFill>
              </a:rPr>
              <a:t>extranjeras</a:t>
            </a:r>
            <a:endParaRPr lang="en-US" sz="4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42">
            <a:extLst>
              <a:ext uri="{FF2B5EF4-FFF2-40B4-BE49-F238E27FC236}">
                <a16:creationId xmlns="" xmlns:a16="http://schemas.microsoft.com/office/drawing/2014/main" id="{59D7B6BE-A4E0-4483-BEC5-493AC3E5D2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3232" y="44596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a 9">
            <a:extLst>
              <a:ext uri="{FF2B5EF4-FFF2-40B4-BE49-F238E27FC236}">
                <a16:creationId xmlns="" xmlns:a16="http://schemas.microsoft.com/office/drawing/2014/main" id="{FAA5435C-613A-22C4-C850-A5A0C8AB2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063141"/>
              </p:ext>
            </p:extLst>
          </p:nvPr>
        </p:nvGraphicFramePr>
        <p:xfrm>
          <a:off x="4446346" y="966978"/>
          <a:ext cx="7081879" cy="5130351"/>
        </p:xfrm>
        <a:graphic>
          <a:graphicData uri="http://schemas.openxmlformats.org/drawingml/2006/table">
            <a:tbl>
              <a:tblPr firstRow="1" bandRow="1">
                <a:noFill/>
                <a:tableStyleId>{8799B23B-EC83-4686-B30A-512413B5E67A}</a:tableStyleId>
              </a:tblPr>
              <a:tblGrid>
                <a:gridCol w="1268041">
                  <a:extLst>
                    <a:ext uri="{9D8B030D-6E8A-4147-A177-3AD203B41FA5}">
                      <a16:colId xmlns="" xmlns:a16="http://schemas.microsoft.com/office/drawing/2014/main" val="542103770"/>
                    </a:ext>
                  </a:extLst>
                </a:gridCol>
                <a:gridCol w="1452075">
                  <a:extLst>
                    <a:ext uri="{9D8B030D-6E8A-4147-A177-3AD203B41FA5}">
                      <a16:colId xmlns="" xmlns:a16="http://schemas.microsoft.com/office/drawing/2014/main" val="139505389"/>
                    </a:ext>
                  </a:extLst>
                </a:gridCol>
                <a:gridCol w="1544163">
                  <a:extLst>
                    <a:ext uri="{9D8B030D-6E8A-4147-A177-3AD203B41FA5}">
                      <a16:colId xmlns="" xmlns:a16="http://schemas.microsoft.com/office/drawing/2014/main" val="2918046499"/>
                    </a:ext>
                  </a:extLst>
                </a:gridCol>
                <a:gridCol w="2817600">
                  <a:extLst>
                    <a:ext uri="{9D8B030D-6E8A-4147-A177-3AD203B41FA5}">
                      <a16:colId xmlns="" xmlns:a16="http://schemas.microsoft.com/office/drawing/2014/main" val="915172733"/>
                    </a:ext>
                  </a:extLst>
                </a:gridCol>
              </a:tblGrid>
              <a:tr h="10722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0" cap="none" spc="0">
                          <a:solidFill>
                            <a:schemeClr val="tx1"/>
                          </a:solidFill>
                        </a:rPr>
                        <a:t>Nivel MCER (aprox.)</a:t>
                      </a:r>
                    </a:p>
                  </a:txBody>
                  <a:tcPr marL="154757" marR="144033" marT="85291" marB="8529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0" cap="none" spc="0">
                          <a:solidFill>
                            <a:schemeClr val="tx1"/>
                          </a:solidFill>
                        </a:rPr>
                        <a:t>Nivel de lector graduado</a:t>
                      </a:r>
                    </a:p>
                  </a:txBody>
                  <a:tcPr marL="154757" marR="144033" marT="85291" marB="8529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0" cap="none" spc="0">
                          <a:solidFill>
                            <a:schemeClr val="tx1"/>
                          </a:solidFill>
                        </a:rPr>
                        <a:t>Rango </a:t>
                      </a:r>
                      <a:r>
                        <a:rPr lang="es-ES" sz="1900" b="0" cap="none" spc="0" err="1">
                          <a:solidFill>
                            <a:schemeClr val="tx1"/>
                          </a:solidFill>
                        </a:rPr>
                        <a:t>Lexile</a:t>
                      </a:r>
                      <a:r>
                        <a:rPr lang="es-ES" sz="1900" b="0" cap="none" spc="0">
                          <a:solidFill>
                            <a:schemeClr val="tx1"/>
                          </a:solidFill>
                        </a:rPr>
                        <a:t> (aprox.)</a:t>
                      </a:r>
                    </a:p>
                  </a:txBody>
                  <a:tcPr marL="154757" marR="144033" marT="85291" marB="8529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0" cap="none" spc="0">
                          <a:solidFill>
                            <a:schemeClr val="tx1"/>
                          </a:solidFill>
                        </a:rPr>
                        <a:t>Descripción</a:t>
                      </a:r>
                    </a:p>
                  </a:txBody>
                  <a:tcPr marL="154757" marR="144033" marT="85291" marB="8529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47162157"/>
                  </a:ext>
                </a:extLst>
              </a:tr>
              <a:tr h="10722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A1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54757" marR="52085" marT="85291" marB="85291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Nivel 1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Menos de 300L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Vocabulario muy básico, frases simples, Principiante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32707961"/>
                  </a:ext>
                </a:extLst>
              </a:tr>
              <a:tr h="706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b="1" cap="none" spc="0">
                          <a:solidFill>
                            <a:schemeClr val="tx1"/>
                          </a:solidFill>
                        </a:rPr>
                        <a:t>A2</a:t>
                      </a:r>
                      <a:endParaRPr lang="es-E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Nivel 2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300L–400L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Vocabulario sencillo, frases cortas. Elemental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0838313"/>
                  </a:ext>
                </a:extLst>
              </a:tr>
              <a:tr h="10722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A2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54757" marR="52085" marT="85291" marB="85291" anchor="ctr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Nivel 3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400L–600L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Vocabulario más variado, frases algo más largas. Elemental alto. 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43832437"/>
                  </a:ext>
                </a:extLst>
              </a:tr>
              <a:tr h="9503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b="1" cap="none" spc="0">
                          <a:solidFill>
                            <a:schemeClr val="tx1"/>
                          </a:solidFill>
                        </a:rPr>
                        <a:t>B1</a:t>
                      </a:r>
                      <a:endParaRPr lang="es-E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Nivel 4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600L–800L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600" cap="none" spc="0">
                          <a:solidFill>
                            <a:schemeClr val="tx1"/>
                          </a:solidFill>
                        </a:rPr>
                        <a:t>Vocabulario progresivamente más complejo. </a:t>
                      </a:r>
                      <a:r>
                        <a:rPr lang="es-ES" sz="1600" cap="none" spc="0" err="1">
                          <a:solidFill>
                            <a:schemeClr val="tx1"/>
                          </a:solidFill>
                        </a:rPr>
                        <a:t>Preintermedio</a:t>
                      </a:r>
                    </a:p>
                  </a:txBody>
                  <a:tcPr marL="154757" marR="52085" marT="85291" marB="8529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899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6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Connector 48">
            <a:extLst>
              <a:ext uri="{FF2B5EF4-FFF2-40B4-BE49-F238E27FC236}">
                <a16:creationId xmlns="" xmlns:a16="http://schemas.microsoft.com/office/drawing/2014/main" id="{118E06E4-607B-144B-382B-AD3D06B1EE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="" xmlns:a16="http://schemas.microsoft.com/office/drawing/2014/main" id="{19F9BF86-FE94-4517-B97D-026C7515E5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8F9F953-A6BD-8EC3-2A02-AE9C5E30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73" y="1371600"/>
            <a:ext cx="3250069" cy="269686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400" b="0" dirty="0" err="1">
                <a:solidFill>
                  <a:schemeClr val="bg1">
                    <a:lumMod val="50000"/>
                  </a:schemeClr>
                </a:solidFill>
              </a:rPr>
              <a:t>Niveles</a:t>
            </a:r>
            <a:r>
              <a:rPr lang="en-US" sz="4400" b="0" dirty="0">
                <a:solidFill>
                  <a:schemeClr val="bg1">
                    <a:lumMod val="50000"/>
                  </a:schemeClr>
                </a:solidFill>
              </a:rPr>
              <a:t> de </a:t>
            </a:r>
            <a:r>
              <a:rPr lang="en-US" sz="4400" b="0" dirty="0" err="1">
                <a:solidFill>
                  <a:schemeClr val="bg1">
                    <a:lumMod val="50000"/>
                  </a:schemeClr>
                </a:solidFill>
              </a:rPr>
              <a:t>competenciaen</a:t>
            </a:r>
            <a:r>
              <a:rPr lang="en-US" sz="4400" b="0" dirty="0">
                <a:solidFill>
                  <a:schemeClr val="bg1">
                    <a:lumMod val="50000"/>
                  </a:schemeClr>
                </a:solidFill>
              </a:rPr>
              <a:t> lenguas </a:t>
            </a:r>
            <a:r>
              <a:rPr lang="en-US" sz="4400" b="0" dirty="0" err="1">
                <a:solidFill>
                  <a:schemeClr val="bg1">
                    <a:lumMod val="50000"/>
                  </a:schemeClr>
                </a:solidFill>
              </a:rPr>
              <a:t>extranjeras</a:t>
            </a:r>
            <a:endParaRPr lang="es-ES" b="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8CED01B4-40F2-4CAE-8062-1D4CE8454C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712835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Marcador de contenido 6">
            <a:extLst>
              <a:ext uri="{FF2B5EF4-FFF2-40B4-BE49-F238E27FC236}">
                <a16:creationId xmlns="" xmlns:a16="http://schemas.microsoft.com/office/drawing/2014/main" id="{EA46ABBB-F9BE-AC28-5623-0D6C9152D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841191"/>
              </p:ext>
            </p:extLst>
          </p:nvPr>
        </p:nvGraphicFramePr>
        <p:xfrm>
          <a:off x="4444723" y="1273042"/>
          <a:ext cx="7086288" cy="4389329"/>
        </p:xfrm>
        <a:graphic>
          <a:graphicData uri="http://schemas.openxmlformats.org/drawingml/2006/table">
            <a:tbl>
              <a:tblPr bandRow="1">
                <a:solidFill>
                  <a:srgbClr val="F7F7F7"/>
                </a:solidFill>
                <a:tableStyleId>{5C22544A-7EE6-4342-B048-85BDC9FD1C3A}</a:tableStyleId>
              </a:tblPr>
              <a:tblGrid>
                <a:gridCol w="534968">
                  <a:extLst>
                    <a:ext uri="{9D8B030D-6E8A-4147-A177-3AD203B41FA5}">
                      <a16:colId xmlns="" xmlns:a16="http://schemas.microsoft.com/office/drawing/2014/main" val="113570270"/>
                    </a:ext>
                  </a:extLst>
                </a:gridCol>
                <a:gridCol w="797899">
                  <a:extLst>
                    <a:ext uri="{9D8B030D-6E8A-4147-A177-3AD203B41FA5}">
                      <a16:colId xmlns="" xmlns:a16="http://schemas.microsoft.com/office/drawing/2014/main" val="3447308883"/>
                    </a:ext>
                  </a:extLst>
                </a:gridCol>
                <a:gridCol w="1272957">
                  <a:extLst>
                    <a:ext uri="{9D8B030D-6E8A-4147-A177-3AD203B41FA5}">
                      <a16:colId xmlns="" xmlns:a16="http://schemas.microsoft.com/office/drawing/2014/main" val="2089710511"/>
                    </a:ext>
                  </a:extLst>
                </a:gridCol>
                <a:gridCol w="797899">
                  <a:extLst>
                    <a:ext uri="{9D8B030D-6E8A-4147-A177-3AD203B41FA5}">
                      <a16:colId xmlns="" xmlns:a16="http://schemas.microsoft.com/office/drawing/2014/main" val="625585569"/>
                    </a:ext>
                  </a:extLst>
                </a:gridCol>
                <a:gridCol w="1089386">
                  <a:extLst>
                    <a:ext uri="{9D8B030D-6E8A-4147-A177-3AD203B41FA5}">
                      <a16:colId xmlns="" xmlns:a16="http://schemas.microsoft.com/office/drawing/2014/main" val="3210104395"/>
                    </a:ext>
                  </a:extLst>
                </a:gridCol>
                <a:gridCol w="2593179">
                  <a:extLst>
                    <a:ext uri="{9D8B030D-6E8A-4147-A177-3AD203B41FA5}">
                      <a16:colId xmlns="" xmlns:a16="http://schemas.microsoft.com/office/drawing/2014/main" val="948213182"/>
                    </a:ext>
                  </a:extLst>
                </a:gridCol>
              </a:tblGrid>
              <a:tr h="52090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3518619"/>
                  </a:ext>
                </a:extLst>
              </a:tr>
              <a:tr h="1038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B1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Nivel 5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800L–1000L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Vocabulario y estructuras más avanzadas.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3565005"/>
                  </a:ext>
                </a:extLst>
              </a:tr>
              <a:tr h="7534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B2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Nivel 6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1000L–1200L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Textos complejos con vocabulario variado, 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1544648"/>
                  </a:ext>
                </a:extLst>
              </a:tr>
              <a:tr h="1038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C1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Nivel 7 (si aplica)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1200L–1400L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Textos muy complejos con vocabulario avanzado, 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1580770"/>
                  </a:ext>
                </a:extLst>
              </a:tr>
              <a:tr h="10383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b="1" cap="none" spc="0">
                          <a:solidFill>
                            <a:schemeClr val="tx1"/>
                          </a:solidFill>
                        </a:rPr>
                        <a:t>C2</a:t>
                      </a: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No suele estar incluido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9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1400L o superior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900" cap="none" spc="0">
                          <a:solidFill>
                            <a:schemeClr val="tx1"/>
                          </a:solidFill>
                        </a:rPr>
                        <a:t>Textos  complejos, lectura académica y profesional.</a:t>
                      </a:r>
                    </a:p>
                  </a:txBody>
                  <a:tcPr marL="0" marR="85869" marT="34347" marB="10680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593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95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DB6736F-50E1-E805-A97E-F8D4AB8E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295400"/>
            <a:ext cx="10890929" cy="1097280"/>
          </a:xfrm>
        </p:spPr>
        <p:txBody>
          <a:bodyPr/>
          <a:lstStyle/>
          <a:p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Debemos tener en cuenta que.....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66D074C-C093-CE8C-3E6B-C39C2F96D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10692808" cy="38374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obtener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buenos resultados, el </a:t>
            </a:r>
            <a:r>
              <a:rPr lang="es-E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debe ser detallado y muy específico.  Incluso podemos pedir a una IA que nos ayude a crear un buen </a:t>
            </a:r>
            <a:r>
              <a:rPr lang="es-ES" sz="18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1800" i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usarlo después en otra herramienta de IA</a:t>
            </a: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Pero la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IA también puede </a:t>
            </a: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equivocarse.</a:t>
            </a:r>
            <a:endParaRPr lang="es-ES" sz="1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Riesgos principales:</a:t>
            </a:r>
          </a:p>
          <a:p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Alucinaciones (</a:t>
            </a:r>
            <a:r>
              <a:rPr lang="es-ES" sz="18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Hallucinations</a:t>
            </a: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):</a:t>
            </a:r>
            <a:b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la IA inventa información o presenta datos incorrectos como si fueran reales. </a:t>
            </a:r>
          </a:p>
          <a:p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Servilismo (</a:t>
            </a:r>
            <a:r>
              <a:rPr lang="es-ES" sz="1800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Sycophancy</a:t>
            </a: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):</a:t>
            </a:r>
            <a:b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es-ES" sz="1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la IA tiende a darnos la razón o responder lo que cree que queremos oír, aunque no sea correcto. Esto supone un riesgo para nosotros como profesores, pero también para los alumnos, que pueden </a:t>
            </a:r>
            <a:r>
              <a:rPr lang="es-ES" sz="18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obetener</a:t>
            </a:r>
            <a:r>
              <a:rPr lang="es-ES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respuestas incorrectas.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77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DB6736F-50E1-E805-A97E-F8D4AB8EB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>
                <a:solidFill>
                  <a:schemeClr val="bg1">
                    <a:lumMod val="50000"/>
                  </a:schemeClr>
                </a:solidFill>
                <a:ea typeface="+mj-lt"/>
                <a:cs typeface="+mj-lt"/>
              </a:rPr>
              <a:t>¿Cómo reducir los riesgos de la IA?</a:t>
            </a:r>
            <a:endParaRPr lang="es-ES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="" xmlns:a16="http://schemas.microsoft.com/office/drawing/2014/main" id="{67B747B2-0491-7A48-798D-65E50496A7C6}"/>
              </a:ext>
            </a:extLst>
          </p:cNvPr>
          <p:cNvSpPr txBox="1">
            <a:spLocks/>
          </p:cNvSpPr>
          <p:nvPr/>
        </p:nvSpPr>
        <p:spPr>
          <a:xfrm>
            <a:off x="533400" y="2286000"/>
            <a:ext cx="9753600" cy="3837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evitar las alucinaciones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Verificar siempre la información importante 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Contrastar con fuentes fiables 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Pedir referencias o ejemplos concretos 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Usar </a:t>
            </a:r>
            <a:r>
              <a:rPr lang="es-ES" sz="1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prompts</a:t>
            </a: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claros y específicos 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evitar el servilismo (</a:t>
            </a:r>
            <a:r>
              <a:rPr lang="es-ES" sz="1800" b="1" i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sycophancy</a:t>
            </a:r>
            <a:r>
              <a:rPr lang="es-ES" sz="1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Pedir una opinión crítica o alternativa 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Solicitar ventajas y desventajas </a:t>
            </a:r>
          </a:p>
          <a:p>
            <a:pPr>
              <a:lnSpc>
                <a:spcPct val="110000"/>
              </a:lnSpc>
            </a:pP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Indicar a la IA, a través del </a:t>
            </a:r>
            <a:r>
              <a:rPr lang="es-ES" sz="18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1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 que sea crítica.</a:t>
            </a:r>
          </a:p>
          <a:p>
            <a:pPr>
              <a:lnSpc>
                <a:spcPct val="110000"/>
              </a:lnSpc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40135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C04EED-D446-BC8A-9C4C-DB1CCF69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 err="1">
                <a:solidFill>
                  <a:schemeClr val="bg1">
                    <a:lumMod val="50000"/>
                  </a:schemeClr>
                </a:solidFill>
              </a:rPr>
              <a:t>IAs</a:t>
            </a:r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 Generativas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BF4D5E8-8C57-1B9D-8428-1AF53BE4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467217"/>
            <a:ext cx="10890928" cy="35661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Chat GPT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www.chatgpt.com</a:t>
            </a:r>
            <a:endParaRPr lang="es-E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Google Gemini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gemini.google.com</a:t>
            </a:r>
          </a:p>
          <a:p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DeepSeek</a:t>
            </a: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chat.deepseek.com</a:t>
            </a:r>
          </a:p>
          <a:p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Microsoft </a:t>
            </a:r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Copilot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copilot.microsoft.com</a:t>
            </a:r>
          </a:p>
          <a:p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Grok</a:t>
            </a: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grok.com (siempre parece estar "ocupada" y te pone a la cola)</a:t>
            </a:r>
          </a:p>
          <a:p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Claude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hlinkClick r:id="rId3"/>
              </a:rPr>
              <a:t>www.claude.ai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(normalmente es de pago)</a:t>
            </a:r>
          </a:p>
          <a:p>
            <a:r>
              <a:rPr lang="es-ES" b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Perplexity</a:t>
            </a:r>
            <a:r>
              <a:rPr lang="es-ES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Perplexity.ai (se considera una </a:t>
            </a:r>
            <a:r>
              <a:rPr lang="es-ES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ia</a:t>
            </a:r>
            <a:r>
              <a:rPr lang="es-E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más fiable que otras)</a:t>
            </a:r>
          </a:p>
          <a:p>
            <a:endParaRPr lang="es-ES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010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FFC4C69-FAF1-DFCB-7C2E-387902AB3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>
                <a:solidFill>
                  <a:schemeClr val="bg1">
                    <a:lumMod val="50000"/>
                  </a:schemeClr>
                </a:solidFill>
              </a:rPr>
              <a:t>Generar 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8EEF979-5C06-9A6B-58E5-E7F59E179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58" y="2360138"/>
            <a:ext cx="11226723" cy="36823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Los </a:t>
            </a:r>
            <a:r>
              <a:rPr lang="es-ES" sz="2400" i="1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prompts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de las imágenes deben ser aún más precisos que los de los textos. Aun así, será muy difícil que la herramienta produzca la imagen tal y como la estamos pensando.</a:t>
            </a:r>
          </a:p>
          <a:p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 aconseja dar a una IA generativa una descripción lo más detallada posible y pedirle que te lo desarrolle o lo mejore. Ese </a:t>
            </a:r>
            <a:r>
              <a:rPr lang="es-ES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prompt</a:t>
            </a:r>
            <a:r>
              <a:rPr lang="es-ES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se copia y se pega en un generador de imágenes para que produzca algo lo más semejante posible a lo que queremos.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314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501</Words>
  <Application>Microsoft Office PowerPoint</Application>
  <PresentationFormat>Personalizado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DashVTI</vt:lpstr>
      <vt:lpstr>Integrating AI in the Classroom With Critical Thinking    </vt:lpstr>
      <vt:lpstr>Crear prompts</vt:lpstr>
      <vt:lpstr>Ejemplo </vt:lpstr>
      <vt:lpstr>Niveles de competencia en lenguas extranjeras</vt:lpstr>
      <vt:lpstr>Niveles de competenciaen lenguas extranjeras</vt:lpstr>
      <vt:lpstr>Debemos tener en cuenta que.....</vt:lpstr>
      <vt:lpstr>¿Cómo reducir los riesgos de la IA?</vt:lpstr>
      <vt:lpstr>IAs Generativas </vt:lpstr>
      <vt:lpstr>Generar imágenes</vt:lpstr>
      <vt:lpstr>IAs generadoras de imágenes</vt:lpstr>
      <vt:lpstr>IAs generadores de audio / vídeo</vt:lpstr>
      <vt:lpstr>IAs para enseñanza</vt:lpstr>
      <vt:lpstr>La IA más allá del aula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Integrating AI in the Classroom With Critical Thinking</dc:title>
  <dc:creator>Ana</dc:creator>
  <cp:lastModifiedBy>Ana</cp:lastModifiedBy>
  <cp:revision>394</cp:revision>
  <dcterms:created xsi:type="dcterms:W3CDTF">2026-05-10T17:58:15Z</dcterms:created>
  <dcterms:modified xsi:type="dcterms:W3CDTF">2026-05-19T16:29:49Z</dcterms:modified>
</cp:coreProperties>
</file>