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1" r:id="rId5"/>
    <p:sldId id="260" r:id="rId6"/>
    <p:sldId id="262" r:id="rId7"/>
    <p:sldId id="263" r:id="rId8"/>
    <p:sldId id="264" r:id="rId9"/>
    <p:sldId id="265" r:id="rId10"/>
    <p:sldId id="266" r:id="rId11"/>
    <p:sldId id="269" r:id="rId12"/>
    <p:sldId id="267" r:id="rId13"/>
    <p:sldId id="270" r:id="rId14"/>
    <p:sldId id="268" r:id="rId15"/>
    <p:sldId id="271" r:id="rId16"/>
    <p:sldId id="283" r:id="rId17"/>
    <p:sldId id="287" r:id="rId18"/>
    <p:sldId id="286" r:id="rId19"/>
    <p:sldId id="274" r:id="rId20"/>
    <p:sldId id="275" r:id="rId21"/>
    <p:sldId id="276" r:id="rId22"/>
    <p:sldId id="277" r:id="rId23"/>
    <p:sldId id="278" r:id="rId24"/>
    <p:sldId id="281" r:id="rId25"/>
    <p:sldId id="279" r:id="rId26"/>
    <p:sldId id="282" r:id="rId27"/>
    <p:sldId id="284" r:id="rId28"/>
    <p:sldId id="288" r:id="rId29"/>
    <p:sldId id="280" r:id="rId30"/>
    <p:sldId id="272" r:id="rId31"/>
    <p:sldId id="273" r:id="rId32"/>
    <p:sldId id="285" r:id="rId33"/>
    <p:sldId id="289" r:id="rId34"/>
    <p:sldId id="290" r:id="rId35"/>
    <p:sldId id="291" r:id="rId36"/>
    <p:sldId id="292" r:id="rId3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54" autoAdjust="0"/>
    <p:restoredTop sz="94662" autoAdjust="0"/>
  </p:normalViewPr>
  <p:slideViewPr>
    <p:cSldViewPr>
      <p:cViewPr>
        <p:scale>
          <a:sx n="75" d="100"/>
          <a:sy n="75" d="100"/>
        </p:scale>
        <p:origin x="-12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12/06/2019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12/06/2019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48.jpeg"/><Relationship Id="rId5" Type="http://schemas.openxmlformats.org/officeDocument/2006/relationships/image" Target="../media/image147.png"/><Relationship Id="rId4" Type="http://schemas.openxmlformats.org/officeDocument/2006/relationships/image" Target="../media/image146.png"/></Relationships>
</file>

<file path=ppt/slides/_rels/slide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3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963" y="4069464"/>
            <a:ext cx="4134223" cy="1155867"/>
          </a:xfrm>
        </p:spPr>
        <p:txBody>
          <a:bodyPr>
            <a:normAutofit fontScale="90000"/>
          </a:bodyPr>
          <a:lstStyle/>
          <a:p>
            <a:r>
              <a:rPr lang="es-ES" dirty="0" smtClean="0"/>
              <a:t>WALDORF ASTORIA</a:t>
            </a:r>
            <a:endParaRPr lang="es-ES" dirty="0"/>
          </a:p>
        </p:txBody>
      </p:sp>
      <p:sp>
        <p:nvSpPr>
          <p:cNvPr id="3" name="2 Subtítulo"/>
          <p:cNvSpPr>
            <a:spLocks noGrp="1"/>
          </p:cNvSpPr>
          <p:nvPr>
            <p:ph type="subTitle" idx="1"/>
          </p:nvPr>
        </p:nvSpPr>
        <p:spPr>
          <a:xfrm>
            <a:off x="5513833" y="4869160"/>
            <a:ext cx="2624336" cy="1512168"/>
          </a:xfrm>
        </p:spPr>
        <p:txBody>
          <a:bodyPr>
            <a:noAutofit/>
          </a:bodyPr>
          <a:lstStyle/>
          <a:p>
            <a:r>
              <a:rPr lang="es-ES" sz="4000" dirty="0">
                <a:solidFill>
                  <a:schemeClr val="tx1"/>
                </a:solidFill>
                <a:latin typeface="+mj-lt"/>
                <a:ea typeface="+mj-ea"/>
                <a:cs typeface="+mj-cs"/>
              </a:rPr>
              <a:t>RUDOLF</a:t>
            </a:r>
          </a:p>
          <a:p>
            <a:r>
              <a:rPr lang="es-ES" sz="4000" dirty="0">
                <a:solidFill>
                  <a:schemeClr val="tx1"/>
                </a:solidFill>
                <a:latin typeface="+mj-lt"/>
                <a:ea typeface="+mj-ea"/>
                <a:cs typeface="+mj-cs"/>
              </a:rPr>
              <a:t>STEINER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63" y="1196752"/>
            <a:ext cx="3960440" cy="2601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2335664"/>
            <a:ext cx="2774081" cy="2311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763688" y="332656"/>
            <a:ext cx="5472608" cy="646331"/>
          </a:xfrm>
          <a:prstGeom prst="rect">
            <a:avLst/>
          </a:prstGeom>
          <a:noFill/>
        </p:spPr>
        <p:txBody>
          <a:bodyPr wrap="square" rtlCol="0">
            <a:spAutoFit/>
          </a:bodyPr>
          <a:lstStyle/>
          <a:p>
            <a:pPr algn="ctr"/>
            <a:r>
              <a:rPr lang="es-ES" sz="3600" b="1" u="sng" dirty="0" smtClean="0"/>
              <a:t>INTRODUCCIÓN HISTÓRICA</a:t>
            </a:r>
            <a:endParaRPr lang="es-ES" sz="3600" b="1" u="sng" dirty="0"/>
          </a:p>
        </p:txBody>
      </p:sp>
    </p:spTree>
    <p:extLst>
      <p:ext uri="{BB962C8B-B14F-4D97-AF65-F5344CB8AC3E}">
        <p14:creationId xmlns:p14="http://schemas.microsoft.com/office/powerpoint/2010/main" val="287306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RINCONES EN EL AULA</a:t>
            </a:r>
            <a:endParaRPr lang="es-ES" dirty="0"/>
          </a:p>
        </p:txBody>
      </p:sp>
      <p:sp>
        <p:nvSpPr>
          <p:cNvPr id="4" name="3 CuadroTexto"/>
          <p:cNvSpPr txBox="1"/>
          <p:nvPr/>
        </p:nvSpPr>
        <p:spPr>
          <a:xfrm>
            <a:off x="395536" y="1167135"/>
            <a:ext cx="8352928" cy="1323439"/>
          </a:xfrm>
          <a:prstGeom prst="rect">
            <a:avLst/>
          </a:prstGeom>
          <a:noFill/>
        </p:spPr>
        <p:txBody>
          <a:bodyPr wrap="square" rtlCol="0">
            <a:spAutoFit/>
          </a:bodyPr>
          <a:lstStyle/>
          <a:p>
            <a:r>
              <a:rPr lang="es-ES" sz="2000" dirty="0" smtClean="0"/>
              <a:t>En todas las aulas hay una pila con las tazas de los alumnos, una especie de “altar” en el que siempre hay algún elemento alusivo a la naturaleza y un jarrón con flores naturales, una pequeña biblioteca, un mueble seca-dibujos,  una pizarra desplegable y un corcho expositor de trabajos</a:t>
            </a:r>
            <a:r>
              <a:rPr lang="es-ES" dirty="0" smtClean="0"/>
              <a:t>.</a:t>
            </a:r>
            <a:endParaRPr lang="es-ES" dirty="0"/>
          </a:p>
        </p:txBody>
      </p:sp>
      <p:pic>
        <p:nvPicPr>
          <p:cNvPr id="5" name="4 Imagen" descr="C:\Users\colegio\Desktop\fotos waldorf\el centro\IMG_20190520_1314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652" y="4534514"/>
            <a:ext cx="2145665" cy="1609725"/>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484" y="2655993"/>
            <a:ext cx="21209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340" y="2490574"/>
            <a:ext cx="2084387" cy="15605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338264" y="2914813"/>
            <a:ext cx="1867545" cy="140007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416423" y="4817883"/>
            <a:ext cx="2262187" cy="16954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748901" y="4697241"/>
            <a:ext cx="2398721" cy="18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76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OTROS DETALLES DEL AULA</a:t>
            </a:r>
            <a:endParaRPr lang="es-E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2298700" cy="1725613"/>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755576" y="3356992"/>
            <a:ext cx="2154684" cy="369332"/>
          </a:xfrm>
          <a:prstGeom prst="rect">
            <a:avLst/>
          </a:prstGeom>
          <a:noFill/>
        </p:spPr>
        <p:txBody>
          <a:bodyPr wrap="square" rtlCol="0">
            <a:spAutoFit/>
          </a:bodyPr>
          <a:lstStyle/>
          <a:p>
            <a:endParaRPr lang="es-ES" dirty="0"/>
          </a:p>
        </p:txBody>
      </p:sp>
      <p:sp>
        <p:nvSpPr>
          <p:cNvPr id="5" name="4 CuadroTexto"/>
          <p:cNvSpPr txBox="1"/>
          <p:nvPr/>
        </p:nvSpPr>
        <p:spPr>
          <a:xfrm>
            <a:off x="907976" y="3509392"/>
            <a:ext cx="2154684" cy="369332"/>
          </a:xfrm>
          <a:prstGeom prst="rect">
            <a:avLst/>
          </a:prstGeom>
          <a:noFill/>
        </p:spPr>
        <p:txBody>
          <a:bodyPr wrap="square" rtlCol="0">
            <a:spAutoFit/>
          </a:bodyPr>
          <a:lstStyle/>
          <a:p>
            <a:endParaRPr lang="es-E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10" y="3505091"/>
            <a:ext cx="21526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611560" y="3232393"/>
            <a:ext cx="2240384" cy="276999"/>
          </a:xfrm>
          <a:prstGeom prst="rect">
            <a:avLst/>
          </a:prstGeom>
          <a:noFill/>
        </p:spPr>
        <p:txBody>
          <a:bodyPr wrap="square" rtlCol="0">
            <a:spAutoFit/>
          </a:bodyPr>
          <a:lstStyle/>
          <a:p>
            <a:r>
              <a:rPr lang="es-ES" sz="1200" dirty="0" smtClean="0"/>
              <a:t>PERCHEROS DENTRO DE CLASE</a:t>
            </a:r>
            <a:endParaRPr lang="es-ES" sz="1200"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1578605"/>
            <a:ext cx="1341437"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6732240" y="3403158"/>
            <a:ext cx="1728192" cy="461665"/>
          </a:xfrm>
          <a:prstGeom prst="rect">
            <a:avLst/>
          </a:prstGeom>
          <a:noFill/>
        </p:spPr>
        <p:txBody>
          <a:bodyPr wrap="square" rtlCol="0">
            <a:spAutoFit/>
          </a:bodyPr>
          <a:lstStyle/>
          <a:p>
            <a:pPr algn="ctr"/>
            <a:r>
              <a:rPr lang="es-ES" sz="1200" dirty="0" smtClean="0"/>
              <a:t>DISPENSADOR DE PAÑUELOS</a:t>
            </a:r>
            <a:endParaRPr lang="es-ES" sz="1200" dirty="0"/>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1425104"/>
            <a:ext cx="2309286" cy="173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3635896" y="3250317"/>
            <a:ext cx="2309286" cy="461665"/>
          </a:xfrm>
          <a:prstGeom prst="rect">
            <a:avLst/>
          </a:prstGeom>
          <a:noFill/>
        </p:spPr>
        <p:txBody>
          <a:bodyPr wrap="square" rtlCol="0">
            <a:spAutoFit/>
          </a:bodyPr>
          <a:lstStyle/>
          <a:p>
            <a:pPr algn="ctr"/>
            <a:r>
              <a:rPr lang="es-ES" sz="1200" dirty="0" smtClean="0"/>
              <a:t>TAPAN LOS FLUORESCENTES PARA TAMIZAR LA LUZ</a:t>
            </a:r>
            <a:endParaRPr lang="es-ES" sz="1200" dirty="0"/>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3908316"/>
            <a:ext cx="2339308" cy="175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755576" y="5817343"/>
            <a:ext cx="2339308" cy="461665"/>
          </a:xfrm>
          <a:prstGeom prst="rect">
            <a:avLst/>
          </a:prstGeom>
          <a:noFill/>
        </p:spPr>
        <p:txBody>
          <a:bodyPr wrap="square" rtlCol="0">
            <a:spAutoFit/>
          </a:bodyPr>
          <a:lstStyle/>
          <a:p>
            <a:pPr algn="ctr"/>
            <a:r>
              <a:rPr lang="es-ES" sz="1200" dirty="0" smtClean="0"/>
              <a:t>LAS MESAS Y SILLAS TIENEN TAPONES PARA NO HACER RUIDO</a:t>
            </a:r>
            <a:endParaRPr lang="es-ES" sz="1200" dirty="0"/>
          </a:p>
        </p:txBody>
      </p:sp>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7229" y="3955998"/>
            <a:ext cx="2339489" cy="175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6377229" y="5817343"/>
            <a:ext cx="2475265" cy="461665"/>
          </a:xfrm>
          <a:prstGeom prst="rect">
            <a:avLst/>
          </a:prstGeom>
          <a:noFill/>
        </p:spPr>
        <p:txBody>
          <a:bodyPr wrap="square" rtlCol="0">
            <a:spAutoFit/>
          </a:bodyPr>
          <a:lstStyle/>
          <a:p>
            <a:pPr algn="ctr"/>
            <a:r>
              <a:rPr lang="es-ES" sz="1200" dirty="0" smtClean="0"/>
              <a:t>A LA ENTRADA DE ALGUNAS AULAS HAY CARTELES </a:t>
            </a:r>
            <a:endParaRPr lang="es-ES" sz="1200" dirty="0"/>
          </a:p>
        </p:txBody>
      </p:sp>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896" y="3864823"/>
            <a:ext cx="2062693" cy="155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3635896" y="5661248"/>
            <a:ext cx="2062693" cy="276999"/>
          </a:xfrm>
          <a:prstGeom prst="rect">
            <a:avLst/>
          </a:prstGeom>
          <a:noFill/>
        </p:spPr>
        <p:txBody>
          <a:bodyPr wrap="square" rtlCol="0">
            <a:spAutoFit/>
          </a:bodyPr>
          <a:lstStyle/>
          <a:p>
            <a:r>
              <a:rPr lang="es-ES" sz="1200" dirty="0" smtClean="0"/>
              <a:t>COJINES PARA LOS ALUMNOS</a:t>
            </a:r>
            <a:endParaRPr lang="es-ES" sz="1200" dirty="0"/>
          </a:p>
        </p:txBody>
      </p:sp>
    </p:spTree>
    <p:extLst>
      <p:ext uri="{BB962C8B-B14F-4D97-AF65-F5344CB8AC3E}">
        <p14:creationId xmlns:p14="http://schemas.microsoft.com/office/powerpoint/2010/main" val="1237570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MATERIALES</a:t>
            </a:r>
            <a:endParaRPr lang="es-E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60212"/>
            <a:ext cx="1968500"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340768"/>
            <a:ext cx="20542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479" y="596793"/>
            <a:ext cx="1944216" cy="145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606" y="5066120"/>
            <a:ext cx="1822450" cy="136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064682" y="2808107"/>
            <a:ext cx="1944216" cy="145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32572" y="2814864"/>
            <a:ext cx="2112090" cy="158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4196" y="4996818"/>
            <a:ext cx="2078782" cy="155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627784" y="3092343"/>
            <a:ext cx="3816424" cy="3139321"/>
          </a:xfrm>
          <a:prstGeom prst="rect">
            <a:avLst/>
          </a:prstGeom>
          <a:noFill/>
        </p:spPr>
        <p:txBody>
          <a:bodyPr wrap="square" rtlCol="0">
            <a:spAutoFit/>
          </a:bodyPr>
          <a:lstStyle/>
          <a:p>
            <a:pPr algn="just"/>
            <a:r>
              <a:rPr lang="es-ES" dirty="0" smtClean="0"/>
              <a:t>SÓLO UTILIZAN MATERIALES NATURALES, NO HAY NADA DE PLÁSTICO. </a:t>
            </a:r>
          </a:p>
          <a:p>
            <a:pPr algn="just"/>
            <a:endParaRPr lang="es-ES" dirty="0" smtClean="0"/>
          </a:p>
          <a:p>
            <a:pPr algn="just"/>
            <a:r>
              <a:rPr lang="es-ES" dirty="0" smtClean="0"/>
              <a:t>NO HAY LIBROS DE TEXTO, LOS ALUMNOS UTILIZAN CUADERNOS DE HOJAS EN BLANCO QUE CONSTRUYEN ELLOS MISMOS. </a:t>
            </a:r>
          </a:p>
          <a:p>
            <a:pPr algn="just"/>
            <a:endParaRPr lang="es-ES" dirty="0" smtClean="0"/>
          </a:p>
          <a:p>
            <a:pPr algn="just"/>
            <a:r>
              <a:rPr lang="es-ES" dirty="0" smtClean="0"/>
              <a:t>LAS TIC  A PENAS SE UTILIZAN, LOS MOVILES ESTÁN PROHIBIDOS.</a:t>
            </a:r>
            <a:endParaRPr lang="es-ES" dirty="0"/>
          </a:p>
        </p:txBody>
      </p:sp>
    </p:spTree>
    <p:extLst>
      <p:ext uri="{BB962C8B-B14F-4D97-AF65-F5344CB8AC3E}">
        <p14:creationId xmlns:p14="http://schemas.microsoft.com/office/powerpoint/2010/main" val="1814325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1216" y="60400"/>
            <a:ext cx="8229600" cy="1143000"/>
          </a:xfrm>
        </p:spPr>
        <p:txBody>
          <a:bodyPr/>
          <a:lstStyle/>
          <a:p>
            <a:r>
              <a:rPr lang="es-ES" dirty="0" smtClean="0"/>
              <a:t>EL HORARIO</a:t>
            </a:r>
            <a:endParaRPr lang="es-E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632" y="980728"/>
            <a:ext cx="4136464" cy="268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755576" y="4005064"/>
            <a:ext cx="7992888" cy="2308324"/>
          </a:xfrm>
          <a:prstGeom prst="rect">
            <a:avLst/>
          </a:prstGeom>
          <a:noFill/>
        </p:spPr>
        <p:txBody>
          <a:bodyPr wrap="square" rtlCol="0">
            <a:spAutoFit/>
          </a:bodyPr>
          <a:lstStyle/>
          <a:p>
            <a:pPr algn="just"/>
            <a:r>
              <a:rPr lang="es-ES" dirty="0" smtClean="0"/>
              <a:t>Las dos primeras horas los alumnos siempre están en su clase con su tutora, es en ese momento cuando se introducen los </a:t>
            </a:r>
            <a:r>
              <a:rPr lang="es-ES" dirty="0"/>
              <a:t>conceptos </a:t>
            </a:r>
            <a:r>
              <a:rPr lang="es-ES" dirty="0" smtClean="0"/>
              <a:t> </a:t>
            </a:r>
            <a:r>
              <a:rPr lang="es-ES" dirty="0"/>
              <a:t>por primera vez mediante historias e </a:t>
            </a:r>
            <a:r>
              <a:rPr lang="es-ES" dirty="0" smtClean="0"/>
              <a:t>imágenes. </a:t>
            </a:r>
          </a:p>
          <a:p>
            <a:pPr algn="just"/>
            <a:r>
              <a:rPr lang="es-ES" dirty="0" smtClean="0"/>
              <a:t>Seguidamente hacen un recreo de 20 minutos y después continúan trabajando otras disciplinas como </a:t>
            </a:r>
            <a:r>
              <a:rPr lang="es-ES" dirty="0"/>
              <a:t>música, euritmia, costura, teatro, dibujo, educación </a:t>
            </a:r>
            <a:r>
              <a:rPr lang="es-ES" dirty="0" smtClean="0"/>
              <a:t>física, huerto, inglés y alemán.</a:t>
            </a:r>
          </a:p>
          <a:p>
            <a:pPr algn="just"/>
            <a:r>
              <a:rPr lang="es-ES" dirty="0" smtClean="0"/>
              <a:t>De 11:55-12:20 comen y después tienen otra sesión hasta las 13:15 que se van a casa.</a:t>
            </a:r>
            <a:endParaRPr lang="es-ES" dirty="0"/>
          </a:p>
        </p:txBody>
      </p:sp>
    </p:spTree>
    <p:extLst>
      <p:ext uri="{BB962C8B-B14F-4D97-AF65-F5344CB8AC3E}">
        <p14:creationId xmlns:p14="http://schemas.microsoft.com/office/powerpoint/2010/main" val="2685996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ACTIVIDAD CON  TUTORES</a:t>
            </a:r>
            <a:endParaRPr lang="es-ES" dirty="0"/>
          </a:p>
        </p:txBody>
      </p:sp>
      <p:sp>
        <p:nvSpPr>
          <p:cNvPr id="3" name="2 CuadroTexto"/>
          <p:cNvSpPr txBox="1"/>
          <p:nvPr/>
        </p:nvSpPr>
        <p:spPr>
          <a:xfrm>
            <a:off x="562720" y="1340768"/>
            <a:ext cx="8136904" cy="1477328"/>
          </a:xfrm>
          <a:prstGeom prst="rect">
            <a:avLst/>
          </a:prstGeom>
          <a:noFill/>
        </p:spPr>
        <p:txBody>
          <a:bodyPr wrap="square" rtlCol="0">
            <a:spAutoFit/>
          </a:bodyPr>
          <a:lstStyle/>
          <a:p>
            <a:pPr algn="just"/>
            <a:r>
              <a:rPr lang="es-ES" dirty="0" smtClean="0"/>
              <a:t>Generalmente </a:t>
            </a:r>
            <a:r>
              <a:rPr lang="es-ES" dirty="0"/>
              <a:t>comienza con una </a:t>
            </a:r>
            <a:r>
              <a:rPr lang="es-ES" dirty="0" smtClean="0"/>
              <a:t>pequeña asamblea donde los niños cuentan lo que quieren. Después hacen una especie de “oración” </a:t>
            </a:r>
            <a:r>
              <a:rPr lang="es-ES" dirty="0"/>
              <a:t>que puede incluir cantar, música instrumental, recitación de poesía, </a:t>
            </a:r>
            <a:r>
              <a:rPr lang="es-ES" dirty="0" smtClean="0"/>
              <a:t>o un  </a:t>
            </a:r>
            <a:r>
              <a:rPr lang="es-ES" dirty="0"/>
              <a:t>verso escrito por </a:t>
            </a:r>
            <a:r>
              <a:rPr lang="es-ES" dirty="0" smtClean="0"/>
              <a:t>Steiner. Continúan con matemáticas, lengua, ciencias…. La asignatura elegida se prolonga aproximadamente un mes.</a:t>
            </a:r>
            <a:endParaRPr lang="es-E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212975"/>
            <a:ext cx="1554163"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171" y="2924944"/>
            <a:ext cx="1319953" cy="176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4941168"/>
            <a:ext cx="2147404" cy="1610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829" y="3026203"/>
            <a:ext cx="2084387"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descr="C:\Users\colegio\Desktop\fotos waldorf\actividades\IMG-20190525-WA00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2411" y="5069042"/>
            <a:ext cx="1949805" cy="1483032"/>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6108" y="3364538"/>
            <a:ext cx="1585788" cy="210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738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EL DESAYUNO</a:t>
            </a:r>
            <a:endParaRPr lang="es-E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4968" y="1065312"/>
            <a:ext cx="18415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692696"/>
            <a:ext cx="224313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563044" y="1157297"/>
            <a:ext cx="4032448" cy="1200329"/>
          </a:xfrm>
          <a:prstGeom prst="rect">
            <a:avLst/>
          </a:prstGeom>
          <a:noFill/>
        </p:spPr>
        <p:txBody>
          <a:bodyPr wrap="square" rtlCol="0">
            <a:spAutoFit/>
          </a:bodyPr>
          <a:lstStyle/>
          <a:p>
            <a:pPr algn="just"/>
            <a:r>
              <a:rPr lang="es-ES" dirty="0" smtClean="0"/>
              <a:t>A la hora del desayuno, la tutora reparte tazas de infusión que ella misma ha hecho para los niños. Consideran muy importante la ingesta de líquidos</a:t>
            </a:r>
            <a:endParaRPr lang="es-ES" dirty="0"/>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785245"/>
            <a:ext cx="2173064" cy="162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53" y="4774064"/>
            <a:ext cx="2152247" cy="161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4815285"/>
            <a:ext cx="2137916" cy="160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4826675"/>
            <a:ext cx="2079625"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95536" y="3212975"/>
            <a:ext cx="8280920" cy="1200329"/>
          </a:xfrm>
          <a:prstGeom prst="rect">
            <a:avLst/>
          </a:prstGeom>
          <a:noFill/>
        </p:spPr>
        <p:txBody>
          <a:bodyPr wrap="square" rtlCol="0">
            <a:spAutoFit/>
          </a:bodyPr>
          <a:lstStyle/>
          <a:p>
            <a:pPr algn="ctr"/>
            <a:r>
              <a:rPr lang="es-ES" sz="2400" dirty="0" smtClean="0"/>
              <a:t>El desayuno que los niños se traen de casa, consiste en la mayoría de los casos en: vegetales (guisantes, zanahorias, pepino, tomates, etc.), queso, huevo cocido  y pan.</a:t>
            </a:r>
            <a:endParaRPr lang="es-ES" sz="2400" dirty="0"/>
          </a:p>
        </p:txBody>
      </p:sp>
    </p:spTree>
    <p:extLst>
      <p:ext uri="{BB962C8B-B14F-4D97-AF65-F5344CB8AC3E}">
        <p14:creationId xmlns:p14="http://schemas.microsoft.com/office/powerpoint/2010/main" val="2963931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260649"/>
            <a:ext cx="7772400" cy="792088"/>
          </a:xfrm>
        </p:spPr>
        <p:txBody>
          <a:bodyPr/>
          <a:lstStyle/>
          <a:p>
            <a:r>
              <a:rPr lang="es-ES" dirty="0" smtClean="0"/>
              <a:t>EL RECREO</a:t>
            </a:r>
            <a:endParaRPr lang="es-ES" dirty="0"/>
          </a:p>
        </p:txBody>
      </p:sp>
      <p:sp>
        <p:nvSpPr>
          <p:cNvPr id="3" name="2 Subtítulo"/>
          <p:cNvSpPr>
            <a:spLocks noGrp="1"/>
          </p:cNvSpPr>
          <p:nvPr>
            <p:ph type="subTitle" idx="1"/>
          </p:nvPr>
        </p:nvSpPr>
        <p:spPr/>
        <p:txBody>
          <a:bodyPr/>
          <a:lstStyle/>
          <a:p>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06185">
            <a:off x="2929408" y="1481794"/>
            <a:ext cx="1934346" cy="144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3055">
            <a:off x="7067878" y="531812"/>
            <a:ext cx="1700213"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9236">
            <a:off x="539552" y="476672"/>
            <a:ext cx="2116137"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1733">
            <a:off x="490097" y="2657291"/>
            <a:ext cx="2165592" cy="162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53227">
            <a:off x="4932040" y="2148334"/>
            <a:ext cx="2481188" cy="185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65300">
            <a:off x="899592" y="4555538"/>
            <a:ext cx="1584176" cy="210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45283">
            <a:off x="6948264" y="4079777"/>
            <a:ext cx="1935287" cy="249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66133">
            <a:off x="3419872" y="3881966"/>
            <a:ext cx="2084387"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969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39357">
            <a:off x="413567" y="370658"/>
            <a:ext cx="2541559" cy="190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9163">
            <a:off x="2370242" y="2714943"/>
            <a:ext cx="2520282" cy="189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332656"/>
            <a:ext cx="1919511" cy="228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18603">
            <a:off x="468960" y="4640303"/>
            <a:ext cx="2518223" cy="188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79734">
            <a:off x="5064732" y="1896365"/>
            <a:ext cx="4237037"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892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60686"/>
            <a:ext cx="1755775"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8235">
            <a:off x="2269976" y="2169404"/>
            <a:ext cx="2136728" cy="160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5946">
            <a:off x="6465760" y="439735"/>
            <a:ext cx="2243134" cy="168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932" y="3861048"/>
            <a:ext cx="1944216" cy="241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81900">
            <a:off x="5436867" y="5169353"/>
            <a:ext cx="2064193" cy="154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37439">
            <a:off x="2813915" y="5040243"/>
            <a:ext cx="1888595" cy="141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586">
            <a:off x="3283898" y="385216"/>
            <a:ext cx="2114954" cy="158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0671" y="2732485"/>
            <a:ext cx="1723329" cy="2035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54719">
            <a:off x="4833432" y="2944073"/>
            <a:ext cx="2216094" cy="166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653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27584" y="980728"/>
            <a:ext cx="7772400" cy="1440160"/>
          </a:xfrm>
        </p:spPr>
        <p:txBody>
          <a:bodyPr>
            <a:noAutofit/>
          </a:bodyPr>
          <a:lstStyle/>
          <a:p>
            <a:pPr algn="l"/>
            <a:r>
              <a:rPr lang="es-ES" sz="1400" dirty="0"/>
              <a:t>La </a:t>
            </a:r>
            <a:r>
              <a:rPr lang="es-ES" sz="1400" dirty="0" smtClean="0"/>
              <a:t>educación  </a:t>
            </a:r>
            <a:r>
              <a:rPr lang="es-ES" sz="1400" dirty="0" err="1"/>
              <a:t>Waldorf</a:t>
            </a:r>
            <a:r>
              <a:rPr lang="es-ES" sz="1400" dirty="0"/>
              <a:t> permite variaciones individuales en </a:t>
            </a:r>
            <a:r>
              <a:rPr lang="es-ES" sz="1400" dirty="0" smtClean="0"/>
              <a:t> el </a:t>
            </a:r>
            <a:r>
              <a:rPr lang="es-ES" sz="1400" dirty="0"/>
              <a:t>ritmo </a:t>
            </a:r>
            <a:r>
              <a:rPr lang="es-ES" sz="1400" dirty="0" smtClean="0"/>
              <a:t>de  </a:t>
            </a:r>
            <a:r>
              <a:rPr lang="es-ES" sz="1400" dirty="0"/>
              <a:t>aprendizaje, basado en la idea de que un </a:t>
            </a:r>
            <a:r>
              <a:rPr lang="es-ES" sz="1400" dirty="0" smtClean="0"/>
              <a:t>niño  </a:t>
            </a:r>
            <a:r>
              <a:rPr lang="es-ES" sz="1400" dirty="0"/>
              <a:t>entenderá un concepto </a:t>
            </a:r>
            <a:r>
              <a:rPr lang="es-ES" sz="1400" dirty="0" smtClean="0"/>
              <a:t>o </a:t>
            </a:r>
            <a:r>
              <a:rPr lang="es-ES" sz="1400" dirty="0"/>
              <a:t>adquirirá una destreza cuando él o ella esté preparado/a</a:t>
            </a:r>
            <a:r>
              <a:rPr lang="es-ES" sz="1400" dirty="0" smtClean="0"/>
              <a:t>. Por este motivo,   no  se   contempla   la  repetición,   ni  las  adaptaciones  curriculares   tal   y   como  nosotros las entendemos.</a:t>
            </a:r>
            <a:br>
              <a:rPr lang="es-ES" sz="1400" dirty="0" smtClean="0"/>
            </a:br>
            <a:r>
              <a:rPr lang="es-ES" sz="1400" dirty="0" smtClean="0"/>
              <a:t>La euritmia es una especie de terapia donde se trabajan aspectos como la disociación, el tono muscular, la dominancia hemisférica, el control postural, la coordinación estática y dinámica, la motricidad, las sensaciones, etc.</a:t>
            </a:r>
            <a:r>
              <a:rPr lang="es-ES" sz="1400" dirty="0"/>
              <a:t/>
            </a:r>
            <a:br>
              <a:rPr lang="es-ES" sz="1400" dirty="0"/>
            </a:br>
            <a:r>
              <a:rPr lang="es-ES" sz="1400" dirty="0"/>
              <a:t> </a:t>
            </a:r>
            <a:br>
              <a:rPr lang="es-ES" sz="1400" dirty="0"/>
            </a:br>
            <a:endParaRPr lang="es-ES" sz="1400" dirty="0"/>
          </a:p>
        </p:txBody>
      </p:sp>
      <p:sp>
        <p:nvSpPr>
          <p:cNvPr id="3" name="2 Subtítulo"/>
          <p:cNvSpPr>
            <a:spLocks noGrp="1"/>
          </p:cNvSpPr>
          <p:nvPr>
            <p:ph type="subTitle" idx="1"/>
          </p:nvPr>
        </p:nvSpPr>
        <p:spPr>
          <a:xfrm>
            <a:off x="1475656" y="260648"/>
            <a:ext cx="6400800" cy="648072"/>
          </a:xfrm>
        </p:spPr>
        <p:txBody>
          <a:bodyPr/>
          <a:lstStyle/>
          <a:p>
            <a:r>
              <a:rPr lang="es-ES" dirty="0" smtClean="0"/>
              <a:t>EURITMIA</a:t>
            </a:r>
            <a:endParaRPr lang="es-E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3120" y="2420888"/>
            <a:ext cx="2084387"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636912"/>
            <a:ext cx="2304256" cy="307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3432707"/>
            <a:ext cx="2304256" cy="307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4631192"/>
            <a:ext cx="2606229" cy="195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29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980728"/>
            <a:ext cx="7772400" cy="4896543"/>
          </a:xfrm>
        </p:spPr>
        <p:txBody>
          <a:bodyPr>
            <a:normAutofit fontScale="90000"/>
          </a:bodyPr>
          <a:lstStyle/>
          <a:p>
            <a:pPr algn="l"/>
            <a:r>
              <a:rPr lang="es-ES" dirty="0" smtClean="0"/>
              <a:t>La pedagogía WALDORF está basada  en   </a:t>
            </a:r>
            <a:r>
              <a:rPr lang="es-ES" dirty="0"/>
              <a:t>un </a:t>
            </a:r>
            <a:r>
              <a:rPr lang="es-ES" dirty="0" smtClean="0"/>
              <a:t>  currículum   multidisciplinar donde tienen gran relevancia:</a:t>
            </a:r>
            <a:br>
              <a:rPr lang="es-ES" dirty="0" smtClean="0"/>
            </a:br>
            <a:r>
              <a:rPr lang="es-ES" dirty="0" smtClean="0"/>
              <a:t/>
            </a:r>
            <a:br>
              <a:rPr lang="es-ES" dirty="0" smtClean="0"/>
            </a:br>
            <a:r>
              <a:rPr lang="es-ES" dirty="0" smtClean="0"/>
              <a:t>- </a:t>
            </a:r>
            <a:r>
              <a:rPr lang="es-ES" dirty="0"/>
              <a:t>L</a:t>
            </a:r>
            <a:r>
              <a:rPr lang="es-ES" dirty="0" smtClean="0"/>
              <a:t>a naturaleza </a:t>
            </a:r>
            <a:br>
              <a:rPr lang="es-ES" dirty="0" smtClean="0"/>
            </a:br>
            <a:r>
              <a:rPr lang="es-ES" dirty="0" smtClean="0"/>
              <a:t>- Las artes</a:t>
            </a:r>
            <a:br>
              <a:rPr lang="es-ES" dirty="0" smtClean="0"/>
            </a:br>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493" y="4311205"/>
            <a:ext cx="1743844" cy="140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229067"/>
            <a:ext cx="1547453" cy="1784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84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332657"/>
            <a:ext cx="7772400" cy="1008112"/>
          </a:xfrm>
        </p:spPr>
        <p:txBody>
          <a:bodyPr/>
          <a:lstStyle/>
          <a:p>
            <a:r>
              <a:rPr lang="es-ES" dirty="0" smtClean="0"/>
              <a:t>EDUCACIÓN FÍSICA</a:t>
            </a:r>
            <a:endParaRPr lang="es-ES" dirty="0"/>
          </a:p>
        </p:txBody>
      </p:sp>
      <p:sp>
        <p:nvSpPr>
          <p:cNvPr id="3" name="2 Subtítulo"/>
          <p:cNvSpPr>
            <a:spLocks noGrp="1"/>
          </p:cNvSpPr>
          <p:nvPr>
            <p:ph type="subTitle" idx="1"/>
          </p:nvPr>
        </p:nvSpPr>
        <p:spPr>
          <a:xfrm>
            <a:off x="430660" y="4581128"/>
            <a:ext cx="8034311" cy="1296144"/>
          </a:xfrm>
        </p:spPr>
        <p:txBody>
          <a:bodyPr>
            <a:noAutofit/>
          </a:bodyPr>
          <a:lstStyle/>
          <a:p>
            <a:pPr algn="just"/>
            <a:r>
              <a:rPr lang="es-ES" sz="1800" b="1" dirty="0"/>
              <a:t>Se prioriza la cooperación </a:t>
            </a:r>
            <a:r>
              <a:rPr lang="es-ES" sz="1800" b="1" dirty="0" smtClean="0"/>
              <a:t>frente a </a:t>
            </a:r>
            <a:r>
              <a:rPr lang="es-ES" sz="1800" b="1" dirty="0"/>
              <a:t>la </a:t>
            </a:r>
            <a:r>
              <a:rPr lang="es-ES" sz="1800" b="1" dirty="0" smtClean="0"/>
              <a:t>competición también en </a:t>
            </a:r>
            <a:r>
              <a:rPr lang="es-ES" sz="1800" b="1" dirty="0"/>
              <a:t>educación física; los deportes de equipo competitivos se dejan para los cursos superiores</a:t>
            </a:r>
            <a:r>
              <a:rPr lang="es-ES" sz="1800" b="1" dirty="0" smtClean="0"/>
              <a:t>.</a:t>
            </a:r>
          </a:p>
          <a:p>
            <a:pPr algn="just"/>
            <a:r>
              <a:rPr lang="es-ES" sz="1800" b="1" dirty="0" smtClean="0"/>
              <a:t>Celebran una olimpiadas con los alumnos de 5º de todos los colegios </a:t>
            </a:r>
            <a:r>
              <a:rPr lang="es-ES" sz="1800" b="1" dirty="0" err="1" smtClean="0"/>
              <a:t>Waldorf</a:t>
            </a:r>
            <a:r>
              <a:rPr lang="es-ES" sz="1800" b="1" dirty="0" smtClean="0"/>
              <a:t> de Hungría.</a:t>
            </a:r>
          </a:p>
          <a:p>
            <a:pPr algn="just"/>
            <a:r>
              <a:rPr lang="es-ES" sz="1800" b="1" dirty="0"/>
              <a:t/>
            </a:r>
            <a:br>
              <a:rPr lang="es-ES" sz="1800" b="1" dirty="0"/>
            </a:br>
            <a:endParaRPr lang="es-ES" sz="18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60" y="2038146"/>
            <a:ext cx="2369244" cy="178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140" y="2060848"/>
            <a:ext cx="2347913"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038146"/>
            <a:ext cx="223678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82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9" y="4869160"/>
            <a:ext cx="7984032" cy="1362075"/>
          </a:xfrm>
        </p:spPr>
        <p:txBody>
          <a:bodyPr>
            <a:normAutofit/>
          </a:bodyPr>
          <a:lstStyle/>
          <a:p>
            <a:pPr algn="just"/>
            <a:r>
              <a:rPr lang="es-ES" sz="1800" b="0" dirty="0" smtClean="0">
                <a:solidFill>
                  <a:schemeClr val="tx1">
                    <a:tint val="75000"/>
                  </a:schemeClr>
                </a:solidFill>
                <a:latin typeface="+mn-lt"/>
                <a:ea typeface="+mn-ea"/>
                <a:cs typeface="+mn-cs"/>
              </a:rPr>
              <a:t>Tienen un aula de música, aunque  vimos que la profesora especialista impartía la clase en el aula de referencia. Al ser para ellos una disciplina tan importante, los días que no tienen clase con la profesora especialista, los propios tutores  también hacen actividades de música.</a:t>
            </a:r>
            <a:endParaRPr lang="es-ES" sz="1800" b="0" dirty="0">
              <a:solidFill>
                <a:schemeClr val="tx1">
                  <a:tint val="75000"/>
                </a:schemeClr>
              </a:solidFill>
              <a:latin typeface="+mn-lt"/>
              <a:ea typeface="+mn-ea"/>
              <a:cs typeface="+mn-cs"/>
            </a:endParaRPr>
          </a:p>
        </p:txBody>
      </p:sp>
      <p:sp>
        <p:nvSpPr>
          <p:cNvPr id="3" name="2 Marcador de texto"/>
          <p:cNvSpPr>
            <a:spLocks noGrp="1"/>
          </p:cNvSpPr>
          <p:nvPr>
            <p:ph type="body" idx="1"/>
          </p:nvPr>
        </p:nvSpPr>
        <p:spPr>
          <a:xfrm>
            <a:off x="683568" y="548681"/>
            <a:ext cx="7772400" cy="720080"/>
          </a:xfrm>
        </p:spPr>
        <p:txBody>
          <a:bodyPr>
            <a:normAutofit/>
          </a:bodyPr>
          <a:lstStyle/>
          <a:p>
            <a:pPr algn="ctr"/>
            <a:r>
              <a:rPr lang="es-ES" sz="4000" b="1" dirty="0" smtClean="0"/>
              <a:t>MÚSICA</a:t>
            </a:r>
            <a:endParaRPr lang="es-ES" sz="40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218281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063" y="2660650"/>
            <a:ext cx="2047875"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024" y="1294284"/>
            <a:ext cx="2151577" cy="1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966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99592" y="332656"/>
            <a:ext cx="7772400" cy="1470025"/>
          </a:xfrm>
        </p:spPr>
        <p:txBody>
          <a:bodyPr/>
          <a:lstStyle/>
          <a:p>
            <a:r>
              <a:rPr lang="es-ES" dirty="0" smtClean="0"/>
              <a:t>TEATRO</a:t>
            </a:r>
            <a:endParaRPr lang="es-ES" dirty="0"/>
          </a:p>
        </p:txBody>
      </p:sp>
      <p:sp>
        <p:nvSpPr>
          <p:cNvPr id="3" name="2 Subtítulo"/>
          <p:cNvSpPr>
            <a:spLocks noGrp="1"/>
          </p:cNvSpPr>
          <p:nvPr>
            <p:ph type="subTitle" idx="1"/>
          </p:nvPr>
        </p:nvSpPr>
        <p:spPr>
          <a:xfrm>
            <a:off x="6084168" y="836713"/>
            <a:ext cx="2808312" cy="5552132"/>
          </a:xfrm>
        </p:spPr>
        <p:txBody>
          <a:bodyPr>
            <a:normAutofit/>
          </a:bodyPr>
          <a:lstStyle/>
          <a:p>
            <a:pPr algn="just"/>
            <a:r>
              <a:rPr lang="es-ES" sz="2000" dirty="0" smtClean="0"/>
              <a:t>Todos los cursos hacen una representación que van preparando durante todo el año. </a:t>
            </a:r>
          </a:p>
          <a:p>
            <a:pPr algn="just"/>
            <a:endParaRPr lang="es-ES" sz="2000" dirty="0" smtClean="0"/>
          </a:p>
          <a:p>
            <a:pPr algn="just"/>
            <a:r>
              <a:rPr lang="es-ES" sz="2000" dirty="0" smtClean="0"/>
              <a:t>En 3º estaban prepa- </a:t>
            </a:r>
            <a:r>
              <a:rPr lang="es-ES" sz="2000" dirty="0" err="1" smtClean="0"/>
              <a:t>rando</a:t>
            </a:r>
            <a:r>
              <a:rPr lang="es-ES" sz="2000" dirty="0" smtClean="0"/>
              <a:t> “José y sus hermanos” y actúan sólo los alumnos que quieren hacerlo.</a:t>
            </a:r>
          </a:p>
          <a:p>
            <a:pPr algn="just"/>
            <a:endParaRPr lang="es-ES" sz="2000" dirty="0" smtClean="0"/>
          </a:p>
          <a:p>
            <a:pPr algn="just"/>
            <a:r>
              <a:rPr lang="es-ES" sz="2000" dirty="0" smtClean="0"/>
              <a:t>En 6º  preparaban “La flauta mágica” y había tres grupos de alumnos que representarán la misma obra.</a:t>
            </a:r>
            <a:endParaRPr lang="es-E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40" y="2610242"/>
            <a:ext cx="2308250" cy="173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99834" y="4160870"/>
            <a:ext cx="2393578" cy="179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41" y="4725144"/>
            <a:ext cx="2219325"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40" y="620688"/>
            <a:ext cx="2273300"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descr="C:\Users\colegio\Desktop\fotos waldorf\Waldorf (1)\IMG-20190524-WA01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4360" y="1674138"/>
            <a:ext cx="2604526" cy="187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432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188640"/>
            <a:ext cx="8488474" cy="2016224"/>
          </a:xfrm>
        </p:spPr>
        <p:txBody>
          <a:bodyPr>
            <a:normAutofit fontScale="90000"/>
          </a:bodyPr>
          <a:lstStyle/>
          <a:p>
            <a:r>
              <a:rPr lang="es-ES" dirty="0" smtClean="0"/>
              <a:t>JARDINERÍA  HUERTO Y ANIMALES</a:t>
            </a:r>
            <a:br>
              <a:rPr lang="es-ES" dirty="0" smtClean="0"/>
            </a:br>
            <a:r>
              <a:rPr lang="es-ES" sz="2000" dirty="0" smtClean="0"/>
              <a:t>UTILIZAN EL HUERTO PARA TRABAJAR LAS CIENCIAS NATURALES Y OBSERVAR LA NATURALEZA. ES FRECUENTE QUE LOS TUTORES SALGAN CON LOS ALUMNOS A DAR UN PASEO VARIAS VECES POR SEMANA. FUNDAMENTALMENTE LAS TAREAS DE HUERTO ANIMALES Y JARDINERÍA LAS REALIZAN LOS MAYORES. EN INVIERNO, COMO NO ES POSIBLE TRABAJAR EN EL HUERTO, COCINAN  LOS PRODUCTOS QUE HAN RECOGIDO EN OTRAS ESTACIONES.</a:t>
            </a:r>
            <a:endParaRPr lang="es-E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95871" y="2576316"/>
            <a:ext cx="195738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39383" y="2713337"/>
            <a:ext cx="2017713"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57862" y="2732685"/>
            <a:ext cx="1779587"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832" y="2494162"/>
            <a:ext cx="23352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5254497"/>
            <a:ext cx="1535714"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9577" y="4499870"/>
            <a:ext cx="1608020" cy="117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232" y="4725144"/>
            <a:ext cx="2151770" cy="161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83968" y="4948157"/>
            <a:ext cx="1845325" cy="138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381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792088"/>
          </a:xfrm>
        </p:spPr>
        <p:txBody>
          <a:bodyPr>
            <a:normAutofit fontScale="90000"/>
          </a:bodyPr>
          <a:lstStyle/>
          <a:p>
            <a:r>
              <a:rPr lang="es-ES" dirty="0" smtClean="0"/>
              <a:t/>
            </a:r>
            <a:br>
              <a:rPr lang="es-ES" dirty="0" smtClean="0"/>
            </a:br>
            <a:r>
              <a:rPr lang="es-ES" dirty="0"/>
              <a:t/>
            </a:r>
            <a:br>
              <a:rPr lang="es-ES" dirty="0"/>
            </a:br>
            <a:r>
              <a:rPr lang="es-ES" dirty="0" smtClean="0"/>
              <a:t/>
            </a:r>
            <a:br>
              <a:rPr lang="es-ES" dirty="0" smtClean="0"/>
            </a:br>
            <a:r>
              <a:rPr lang="es-ES" dirty="0" smtClean="0"/>
              <a:t>COCINA</a:t>
            </a:r>
            <a:endParaRPr lang="es-E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2886" y="4168110"/>
            <a:ext cx="2914792" cy="218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222737"/>
            <a:ext cx="2880320" cy="216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4876" y="691245"/>
            <a:ext cx="3394608" cy="254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50642" y="689171"/>
            <a:ext cx="336339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605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116632"/>
            <a:ext cx="7772400" cy="1368153"/>
          </a:xfrm>
        </p:spPr>
        <p:txBody>
          <a:bodyPr/>
          <a:lstStyle/>
          <a:p>
            <a:r>
              <a:rPr lang="es-ES" dirty="0" smtClean="0"/>
              <a:t>COSTURA</a:t>
            </a:r>
            <a:endParaRPr lang="es-ES" dirty="0"/>
          </a:p>
        </p:txBody>
      </p:sp>
      <p:sp>
        <p:nvSpPr>
          <p:cNvPr id="3" name="2 Subtítulo"/>
          <p:cNvSpPr>
            <a:spLocks noGrp="1"/>
          </p:cNvSpPr>
          <p:nvPr>
            <p:ph type="subTitle" idx="1"/>
          </p:nvPr>
        </p:nvSpPr>
        <p:spPr>
          <a:xfrm>
            <a:off x="251520" y="1196752"/>
            <a:ext cx="8640960" cy="1152128"/>
          </a:xfrm>
        </p:spPr>
        <p:txBody>
          <a:bodyPr>
            <a:normAutofit fontScale="92500"/>
          </a:bodyPr>
          <a:lstStyle/>
          <a:p>
            <a:pPr algn="just"/>
            <a:r>
              <a:rPr lang="es-ES" sz="1400" dirty="0" smtClean="0"/>
              <a:t>CONSIDERAN IMPORTANTE LA REALIZACIÓN DE TRABAJOS DE COSTURA, TRABAJANDO EN CADA CURSO UNA OBRA:</a:t>
            </a:r>
          </a:p>
          <a:p>
            <a:pPr algn="just"/>
            <a:r>
              <a:rPr lang="es-ES" sz="1400" dirty="0" smtClean="0"/>
              <a:t>EN PRIMERO TRABAJAN PUNTO, EN SEGUNDO GANCHILLO, EN TERCERO PUNTO, EN CUARTO PUNTO DE CRUZ, EN QUINTO HACEN DE PUNTO UNOS CALCETINES, EN 6º CONFECCIONAN UNA MUÑECA, EN SÉPTIMO UNOS PATUCOS DE LANA Y EN OCTAVO HACEN ALGUNA PRENDA DE VESTIR. LOS MAYORES VAN AL AULA ESPECÍFICA DE COSTURA CON UNA PROFESORA ESPECIALISTA.LOS PEQUEÑOS LO TRABAJAN EN CLASE CON SU TUTORA. SE DESDOBLAN CON EL AULA TALLER.</a:t>
            </a:r>
            <a:endParaRPr lang="es-ES" sz="1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20888"/>
            <a:ext cx="2172252" cy="1631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079" y="2558061"/>
            <a:ext cx="1993900"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472335"/>
            <a:ext cx="210343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620815"/>
            <a:ext cx="213360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0046" y="4570662"/>
            <a:ext cx="1901825"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4417835"/>
            <a:ext cx="2138808" cy="160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140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9236" y="883011"/>
            <a:ext cx="2664298" cy="199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857056" y="1014847"/>
            <a:ext cx="2305050"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descr="C:\Users\colegio\Desktop\fotos waldorf\manualidades\IMG_20190522_0930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86559" y="3938976"/>
            <a:ext cx="2490626" cy="2096609"/>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4181830"/>
            <a:ext cx="232251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4149080"/>
            <a:ext cx="223678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660824"/>
            <a:ext cx="1915750" cy="255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798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DIBUJO Y PINTURA</a:t>
            </a:r>
            <a:endParaRPr lang="es-E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2116137"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536" y="1247687"/>
            <a:ext cx="2389187"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865063"/>
            <a:ext cx="1584176" cy="211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4974" y="4294349"/>
            <a:ext cx="2166739" cy="1626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3645024"/>
            <a:ext cx="26638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4378159"/>
            <a:ext cx="2577405" cy="193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623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SUS TRABAJOS</a:t>
            </a:r>
            <a:endParaRPr lang="es-E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1867402" cy="239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6141">
            <a:off x="6516217" y="355616"/>
            <a:ext cx="2387476" cy="179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43125">
            <a:off x="3102419" y="1036103"/>
            <a:ext cx="2740774" cy="306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66768">
            <a:off x="313143" y="2955857"/>
            <a:ext cx="2500957" cy="187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16389">
            <a:off x="6482793" y="2562028"/>
            <a:ext cx="2362125" cy="176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12705">
            <a:off x="1804282" y="5013176"/>
            <a:ext cx="223678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2806" y="4221088"/>
            <a:ext cx="18478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313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332657"/>
            <a:ext cx="8352928" cy="1224136"/>
          </a:xfrm>
        </p:spPr>
        <p:txBody>
          <a:bodyPr>
            <a:normAutofit fontScale="90000"/>
          </a:bodyPr>
          <a:lstStyle/>
          <a:p>
            <a:r>
              <a:rPr lang="es-ES" dirty="0" smtClean="0"/>
              <a:t>TALLERES: MADERA, CERÁMICA, LATÓN</a:t>
            </a:r>
            <a:endParaRPr lang="es-E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1556792"/>
            <a:ext cx="1728192" cy="1299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556792"/>
            <a:ext cx="3121025"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617" y="3227337"/>
            <a:ext cx="1787512" cy="134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1475691"/>
            <a:ext cx="1947664" cy="146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2328" y="3249041"/>
            <a:ext cx="2087488" cy="156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341" y="5013176"/>
            <a:ext cx="1942603" cy="145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0545" y="4058756"/>
            <a:ext cx="198755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6126" y="5073995"/>
            <a:ext cx="2063690" cy="155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6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764704"/>
            <a:ext cx="7787208" cy="5112568"/>
          </a:xfrm>
        </p:spPr>
        <p:txBody>
          <a:bodyPr>
            <a:normAutofit/>
          </a:bodyPr>
          <a:lstStyle/>
          <a:p>
            <a:pPr algn="l"/>
            <a:r>
              <a:rPr lang="es-ES" dirty="0" smtClean="0"/>
              <a:t>       </a:t>
            </a:r>
            <a:r>
              <a:rPr lang="es-ES" b="1" dirty="0" smtClean="0"/>
              <a:t>LAS ARTES:</a:t>
            </a:r>
            <a:br>
              <a:rPr lang="es-ES" b="1" dirty="0" smtClean="0"/>
            </a:br>
            <a:r>
              <a:rPr lang="es-ES" dirty="0" smtClean="0"/>
              <a:t/>
            </a:r>
            <a:br>
              <a:rPr lang="es-ES" dirty="0" smtClean="0"/>
            </a:br>
            <a:r>
              <a:rPr lang="es-ES" dirty="0" smtClean="0"/>
              <a:t>- Artes visuales</a:t>
            </a:r>
            <a:br>
              <a:rPr lang="es-ES" dirty="0" smtClean="0"/>
            </a:br>
            <a:r>
              <a:rPr lang="es-ES" dirty="0" smtClean="0"/>
              <a:t>- Dramatizaciones</a:t>
            </a:r>
            <a:br>
              <a:rPr lang="es-ES" dirty="0" smtClean="0"/>
            </a:br>
            <a:r>
              <a:rPr lang="es-ES" dirty="0" smtClean="0"/>
              <a:t>- Movimiento artístico (euritmia)</a:t>
            </a:r>
            <a:br>
              <a:rPr lang="es-ES" dirty="0" smtClean="0"/>
            </a:br>
            <a:r>
              <a:rPr lang="es-ES" dirty="0" smtClean="0"/>
              <a:t>- Música vocal e instrumental</a:t>
            </a:r>
            <a:br>
              <a:rPr lang="es-ES" dirty="0" smtClean="0"/>
            </a:br>
            <a:endParaRPr lang="es-ES" dirty="0"/>
          </a:p>
        </p:txBody>
      </p:sp>
    </p:spTree>
    <p:extLst>
      <p:ext uri="{BB962C8B-B14F-4D97-AF65-F5344CB8AC3E}">
        <p14:creationId xmlns:p14="http://schemas.microsoft.com/office/powerpoint/2010/main" val="3042605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EL COMEDOR</a:t>
            </a:r>
            <a:endParaRPr lang="es-E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66465">
            <a:off x="480838" y="4508071"/>
            <a:ext cx="2612092" cy="195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7108">
            <a:off x="333861" y="2297551"/>
            <a:ext cx="2297021" cy="172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3232">
            <a:off x="6439123" y="410709"/>
            <a:ext cx="2520280" cy="189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7258">
            <a:off x="2951907" y="3566642"/>
            <a:ext cx="3619674" cy="355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428" y="3429000"/>
            <a:ext cx="2909937" cy="322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882101" y="1139344"/>
            <a:ext cx="3400280" cy="2585323"/>
          </a:xfrm>
          <a:prstGeom prst="rect">
            <a:avLst/>
          </a:prstGeom>
          <a:noFill/>
        </p:spPr>
        <p:txBody>
          <a:bodyPr wrap="square" rtlCol="0">
            <a:spAutoFit/>
          </a:bodyPr>
          <a:lstStyle/>
          <a:p>
            <a:pPr algn="just"/>
            <a:r>
              <a:rPr lang="es-ES" dirty="0" smtClean="0"/>
              <a:t>No usan servilletas ni toman pan. La fruta la comen cuando se marchan. Son los propios niños quienes se sirven la comida y quienes recogen su plato. Los tutores son quienes les supervisan mientras comen ellos también. Tardan unos veinte minutos en comer.</a:t>
            </a:r>
            <a:endParaRPr lang="es-ES" dirty="0"/>
          </a:p>
        </p:txBody>
      </p:sp>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83922">
            <a:off x="320810" y="257476"/>
            <a:ext cx="2174230" cy="163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617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4344"/>
            <a:ext cx="8229600" cy="1143000"/>
          </a:xfrm>
        </p:spPr>
        <p:txBody>
          <a:bodyPr/>
          <a:lstStyle/>
          <a:p>
            <a:r>
              <a:rPr lang="es-ES" dirty="0" smtClean="0"/>
              <a:t>LA LIMPIEZA</a:t>
            </a:r>
            <a:endParaRPr lang="es-E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54142">
            <a:off x="6232332" y="404664"/>
            <a:ext cx="2585313"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84150">
            <a:off x="331069" y="414788"/>
            <a:ext cx="2304256" cy="173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01" y="3356992"/>
            <a:ext cx="2408237"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80449">
            <a:off x="3203848" y="4335090"/>
            <a:ext cx="301783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descr="C:\Users\colegio\Desktop\fotos waldorf\limpieza\IMG-20190521-WA00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02830">
            <a:off x="6740525" y="3356992"/>
            <a:ext cx="2077120" cy="2667217"/>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915816" y="1279914"/>
            <a:ext cx="3155986" cy="2862322"/>
          </a:xfrm>
          <a:prstGeom prst="rect">
            <a:avLst/>
          </a:prstGeom>
          <a:noFill/>
        </p:spPr>
        <p:txBody>
          <a:bodyPr wrap="square" rtlCol="0">
            <a:spAutoFit/>
          </a:bodyPr>
          <a:lstStyle/>
          <a:p>
            <a:pPr algn="just"/>
            <a:r>
              <a:rPr lang="es-ES" dirty="0" smtClean="0"/>
              <a:t>Los alumnos limpian diariamente las clases, el comedor, el gimnasio….</a:t>
            </a:r>
          </a:p>
          <a:p>
            <a:pPr algn="just"/>
            <a:endParaRPr lang="es-ES" dirty="0" smtClean="0"/>
          </a:p>
          <a:p>
            <a:pPr algn="just"/>
            <a:r>
              <a:rPr lang="es-ES" dirty="0" smtClean="0"/>
              <a:t>Los fines de semana limpian los padres con mayor profundidad.</a:t>
            </a:r>
          </a:p>
          <a:p>
            <a:pPr algn="just"/>
            <a:endParaRPr lang="es-ES" dirty="0" smtClean="0"/>
          </a:p>
          <a:p>
            <a:pPr algn="just"/>
            <a:r>
              <a:rPr lang="es-ES" dirty="0" smtClean="0"/>
              <a:t>Los pasillos y los baños los limpian personas que hay contratadas.</a:t>
            </a:r>
            <a:endParaRPr lang="es-ES" dirty="0"/>
          </a:p>
        </p:txBody>
      </p:sp>
    </p:spTree>
    <p:extLst>
      <p:ext uri="{BB962C8B-B14F-4D97-AF65-F5344CB8AC3E}">
        <p14:creationId xmlns:p14="http://schemas.microsoft.com/office/powerpoint/2010/main" val="3193641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 DATOS DE GESTIÓN </a:t>
            </a:r>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126" y="1362075"/>
            <a:ext cx="27559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497707"/>
            <a:ext cx="27559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38150" y="3861048"/>
            <a:ext cx="8254876" cy="2031325"/>
          </a:xfrm>
          <a:prstGeom prst="rect">
            <a:avLst/>
          </a:prstGeom>
          <a:noFill/>
        </p:spPr>
        <p:txBody>
          <a:bodyPr wrap="square" rtlCol="0">
            <a:spAutoFit/>
          </a:bodyPr>
          <a:lstStyle/>
          <a:p>
            <a:r>
              <a:rPr lang="es-ES" dirty="0" smtClean="0"/>
              <a:t>Hay un director a nivel administrativo, pero es considerado un miembro más del claustro.</a:t>
            </a:r>
          </a:p>
          <a:p>
            <a:endParaRPr lang="es-ES" dirty="0" smtClean="0"/>
          </a:p>
          <a:p>
            <a:r>
              <a:rPr lang="es-ES" dirty="0" smtClean="0"/>
              <a:t>Son los propios profesores quienes asignan las funciones y tutorías.</a:t>
            </a:r>
          </a:p>
          <a:p>
            <a:endParaRPr lang="es-ES" dirty="0" smtClean="0"/>
          </a:p>
          <a:p>
            <a:r>
              <a:rPr lang="es-ES" dirty="0" smtClean="0"/>
              <a:t>El centro es muy demandado, reciben cada año el doble de solicitudes que pueden admitir.</a:t>
            </a:r>
            <a:endParaRPr lang="es-ES" dirty="0"/>
          </a:p>
        </p:txBody>
      </p:sp>
    </p:spTree>
    <p:extLst>
      <p:ext uri="{BB962C8B-B14F-4D97-AF65-F5344CB8AC3E}">
        <p14:creationId xmlns:p14="http://schemas.microsoft.com/office/powerpoint/2010/main" val="1127664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404665"/>
            <a:ext cx="7702624" cy="1080119"/>
          </a:xfrm>
        </p:spPr>
        <p:txBody>
          <a:bodyPr/>
          <a:lstStyle/>
          <a:p>
            <a:r>
              <a:rPr lang="es-ES" dirty="0" smtClean="0"/>
              <a:t>FINANCIACIÓN</a:t>
            </a:r>
            <a:endParaRPr lang="es-ES" dirty="0"/>
          </a:p>
        </p:txBody>
      </p:sp>
      <p:sp>
        <p:nvSpPr>
          <p:cNvPr id="3" name="2 Subtítulo"/>
          <p:cNvSpPr>
            <a:spLocks noGrp="1"/>
          </p:cNvSpPr>
          <p:nvPr>
            <p:ph type="subTitle" idx="1"/>
          </p:nvPr>
        </p:nvSpPr>
        <p:spPr>
          <a:xfrm>
            <a:off x="827584" y="4221088"/>
            <a:ext cx="7874905" cy="1752600"/>
          </a:xfrm>
        </p:spPr>
        <p:txBody>
          <a:bodyPr>
            <a:normAutofit/>
          </a:bodyPr>
          <a:lstStyle/>
          <a:p>
            <a:pPr algn="l"/>
            <a:r>
              <a:rPr lang="es-ES" sz="1800" b="1" dirty="0" smtClean="0"/>
              <a:t>Los padres pagan una tasa para sufragar el alquiler del edificio, aunque hay algunos alumnos becados.</a:t>
            </a:r>
          </a:p>
          <a:p>
            <a:pPr algn="l"/>
            <a:r>
              <a:rPr lang="es-ES" sz="1800" b="1" dirty="0" smtClean="0"/>
              <a:t>Los profesores cobran 600€ al mes y les paga la administración.</a:t>
            </a:r>
          </a:p>
          <a:p>
            <a:pPr algn="l"/>
            <a:r>
              <a:rPr lang="es-ES" sz="1800" b="1" dirty="0" smtClean="0"/>
              <a:t>Reciben muchas donaciones de materiales que aprovechan.</a:t>
            </a:r>
          </a:p>
          <a:p>
            <a:pPr algn="l"/>
            <a:r>
              <a:rPr lang="es-ES" sz="1800" b="1" dirty="0" smtClean="0"/>
              <a:t>Los padres y profes hacen trabajos  para evitar contratar a más personal.</a:t>
            </a:r>
            <a:endParaRPr lang="es-ES" sz="1800" b="1" dirty="0"/>
          </a:p>
          <a:p>
            <a:pPr algn="l"/>
            <a:endParaRPr lang="es-ES" sz="1800" dirty="0" smtClean="0"/>
          </a:p>
          <a:p>
            <a:pPr algn="l"/>
            <a:endParaRPr lang="es-ES"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801" y="1476200"/>
            <a:ext cx="4089803" cy="230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129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27584" y="476673"/>
            <a:ext cx="7772400" cy="864096"/>
          </a:xfrm>
        </p:spPr>
        <p:txBody>
          <a:bodyPr/>
          <a:lstStyle/>
          <a:p>
            <a:r>
              <a:rPr lang="es-ES" dirty="0" smtClean="0"/>
              <a:t>EXCURSIONES</a:t>
            </a:r>
            <a:endParaRPr lang="es-ES" dirty="0"/>
          </a:p>
        </p:txBody>
      </p:sp>
      <p:sp>
        <p:nvSpPr>
          <p:cNvPr id="3" name="2 Subtítulo"/>
          <p:cNvSpPr>
            <a:spLocks noGrp="1"/>
          </p:cNvSpPr>
          <p:nvPr>
            <p:ph type="subTitle" idx="1"/>
          </p:nvPr>
        </p:nvSpPr>
        <p:spPr>
          <a:xfrm>
            <a:off x="929655" y="1628800"/>
            <a:ext cx="7704856" cy="2952328"/>
          </a:xfrm>
        </p:spPr>
        <p:txBody>
          <a:bodyPr>
            <a:noAutofit/>
          </a:bodyPr>
          <a:lstStyle/>
          <a:p>
            <a:pPr algn="l"/>
            <a:r>
              <a:rPr lang="es-ES" sz="2000" b="1" dirty="0" smtClean="0"/>
              <a:t>Hacen una excursión al año y suele ser al campo o a una granja.</a:t>
            </a:r>
          </a:p>
          <a:p>
            <a:pPr algn="l"/>
            <a:endParaRPr lang="es-ES" sz="2000" b="1" dirty="0" smtClean="0"/>
          </a:p>
          <a:p>
            <a:pPr algn="l"/>
            <a:r>
              <a:rPr lang="es-ES" sz="2000" b="1" dirty="0" smtClean="0"/>
              <a:t>En 5º van a una olimpiada en la que participan todos los colegios </a:t>
            </a:r>
            <a:r>
              <a:rPr lang="es-ES" sz="2000" b="1" dirty="0" err="1" smtClean="0"/>
              <a:t>Waldorf</a:t>
            </a:r>
            <a:r>
              <a:rPr lang="es-ES" sz="2000" b="1" dirty="0" smtClean="0"/>
              <a:t> del país.</a:t>
            </a:r>
          </a:p>
          <a:p>
            <a:pPr algn="l"/>
            <a:endParaRPr lang="es-ES" sz="2000" b="1" dirty="0" smtClean="0"/>
          </a:p>
          <a:p>
            <a:pPr algn="l"/>
            <a:r>
              <a:rPr lang="es-ES" sz="2000" b="1" dirty="0" smtClean="0"/>
              <a:t>En 7º hacen un circuito por Rumanía y un concierto de música.</a:t>
            </a:r>
          </a:p>
          <a:p>
            <a:pPr algn="l"/>
            <a:endParaRPr lang="es-ES" sz="2000" b="1" dirty="0" smtClean="0"/>
          </a:p>
          <a:p>
            <a:pPr algn="l"/>
            <a:r>
              <a:rPr lang="es-ES" sz="2000" b="1" dirty="0" smtClean="0"/>
              <a:t>En 8º  hacen un circuito en bici.</a:t>
            </a:r>
            <a:endParaRPr lang="es-ES" sz="20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924" y="3861048"/>
            <a:ext cx="3303587"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974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404665"/>
            <a:ext cx="7772400" cy="1008111"/>
          </a:xfrm>
        </p:spPr>
        <p:txBody>
          <a:bodyPr/>
          <a:lstStyle/>
          <a:p>
            <a:pPr algn="l"/>
            <a:r>
              <a:rPr lang="es-ES" dirty="0" smtClean="0"/>
              <a:t>CURIOSIDADES</a:t>
            </a:r>
            <a:endParaRPr lang="es-ES" dirty="0"/>
          </a:p>
        </p:txBody>
      </p:sp>
      <p:sp>
        <p:nvSpPr>
          <p:cNvPr id="3" name="2 Subtítulo"/>
          <p:cNvSpPr>
            <a:spLocks noGrp="1"/>
          </p:cNvSpPr>
          <p:nvPr>
            <p:ph type="subTitle" idx="1"/>
          </p:nvPr>
        </p:nvSpPr>
        <p:spPr>
          <a:xfrm>
            <a:off x="539552" y="1628800"/>
            <a:ext cx="7056784" cy="4320480"/>
          </a:xfrm>
        </p:spPr>
        <p:txBody>
          <a:bodyPr>
            <a:normAutofit lnSpcReduction="10000"/>
          </a:bodyPr>
          <a:lstStyle/>
          <a:p>
            <a:pPr marL="342900" indent="-342900" algn="l">
              <a:buFontTx/>
              <a:buChar char="-"/>
            </a:pPr>
            <a:r>
              <a:rPr lang="es-ES" sz="2400" dirty="0" smtClean="0"/>
              <a:t>Los alumnos van descalzos o con el tipo de calzado que quieren. </a:t>
            </a:r>
            <a:endParaRPr lang="es-ES" sz="2400" dirty="0"/>
          </a:p>
          <a:p>
            <a:pPr marL="342900" indent="-342900" algn="l">
              <a:buFontTx/>
              <a:buChar char="-"/>
            </a:pPr>
            <a:r>
              <a:rPr lang="es-ES" sz="2400" dirty="0" smtClean="0"/>
              <a:t>Los profesores saluda a la entrada y a la salida a todos los alumnos individualmente dándoles la mano.</a:t>
            </a:r>
          </a:p>
          <a:p>
            <a:pPr marL="342900" indent="-342900" algn="l">
              <a:buFontTx/>
              <a:buChar char="-"/>
            </a:pPr>
            <a:r>
              <a:rPr lang="es-ES" sz="2400" dirty="0" smtClean="0"/>
              <a:t>Las fichas que hacen y fotocopian están siempre escritas a mano.</a:t>
            </a:r>
          </a:p>
          <a:p>
            <a:pPr marL="342900" indent="-342900" algn="l">
              <a:buFontTx/>
              <a:buChar char="-"/>
            </a:pPr>
            <a:r>
              <a:rPr lang="es-ES" sz="2400" dirty="0" smtClean="0"/>
              <a:t>Cuando algún niño está jaleando y debería estar en silencio, la profesora se acerca a él y le toca.</a:t>
            </a:r>
          </a:p>
          <a:p>
            <a:pPr marL="342900" indent="-342900" algn="l">
              <a:buFontTx/>
              <a:buChar char="-"/>
            </a:pPr>
            <a:r>
              <a:rPr lang="es-ES" sz="2400" dirty="0" smtClean="0"/>
              <a:t>Varias veces al día hacen “oraciones” que en ocasiones han escrito ellos mismos.</a:t>
            </a:r>
          </a:p>
          <a:p>
            <a:pPr marL="342900" indent="-342900" algn="l">
              <a:buFontTx/>
              <a:buChar char="-"/>
            </a:pPr>
            <a:endParaRPr lang="es-ES" sz="24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9380" y="188640"/>
            <a:ext cx="1730428"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370" y="4652392"/>
            <a:ext cx="1346448" cy="179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2496" y="2060848"/>
            <a:ext cx="1487312" cy="198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075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93812" y="404664"/>
            <a:ext cx="7772400" cy="864096"/>
          </a:xfrm>
        </p:spPr>
        <p:txBody>
          <a:bodyPr/>
          <a:lstStyle/>
          <a:p>
            <a:r>
              <a:rPr lang="es-ES" dirty="0" smtClean="0"/>
              <a:t>NUESTRA OPINIÓN</a:t>
            </a:r>
            <a:endParaRPr lang="es-ES" dirty="0"/>
          </a:p>
        </p:txBody>
      </p:sp>
      <p:sp>
        <p:nvSpPr>
          <p:cNvPr id="3" name="2 Subtítulo"/>
          <p:cNvSpPr>
            <a:spLocks noGrp="1"/>
          </p:cNvSpPr>
          <p:nvPr>
            <p:ph type="subTitle" idx="1"/>
          </p:nvPr>
        </p:nvSpPr>
        <p:spPr>
          <a:xfrm>
            <a:off x="1009521" y="4293096"/>
            <a:ext cx="7416824" cy="1752600"/>
          </a:xfrm>
        </p:spPr>
        <p:txBody>
          <a:bodyPr>
            <a:normAutofit lnSpcReduction="10000"/>
          </a:bodyPr>
          <a:lstStyle/>
          <a:p>
            <a:pPr algn="just"/>
            <a:r>
              <a:rPr lang="es-ES" sz="1800" dirty="0" smtClean="0">
                <a:solidFill>
                  <a:schemeClr val="tx1"/>
                </a:solidFill>
              </a:rPr>
              <a:t>“Se centran en el desarrollo emocional de los alumnos, la burocracia administrativa está en un segundo plano, al igual que el uso de las tecnologías.” </a:t>
            </a:r>
          </a:p>
          <a:p>
            <a:pPr algn="just"/>
            <a:endParaRPr lang="es-ES" sz="1800" dirty="0">
              <a:solidFill>
                <a:schemeClr val="tx1"/>
              </a:solidFill>
            </a:endParaRPr>
          </a:p>
          <a:p>
            <a:pPr algn="just"/>
            <a:r>
              <a:rPr lang="es-ES" sz="1800" dirty="0" smtClean="0">
                <a:solidFill>
                  <a:schemeClr val="tx1"/>
                </a:solidFill>
              </a:rPr>
              <a:t>“El alumnado está muy sensibilizado con </a:t>
            </a:r>
            <a:r>
              <a:rPr lang="es-ES" sz="1800" smtClean="0">
                <a:solidFill>
                  <a:schemeClr val="tx1"/>
                </a:solidFill>
              </a:rPr>
              <a:t>la naturaleza y </a:t>
            </a:r>
            <a:r>
              <a:rPr lang="es-ES" sz="1800" dirty="0" smtClean="0">
                <a:solidFill>
                  <a:schemeClr val="tx1"/>
                </a:solidFill>
              </a:rPr>
              <a:t>el cuidado </a:t>
            </a:r>
            <a:r>
              <a:rPr lang="es-ES" sz="1800" smtClean="0">
                <a:solidFill>
                  <a:schemeClr val="tx1"/>
                </a:solidFill>
              </a:rPr>
              <a:t>del medioambiente”</a:t>
            </a:r>
            <a:endParaRPr lang="es-ES" sz="1800"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196752"/>
            <a:ext cx="3638321" cy="273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1043608" y="1340768"/>
            <a:ext cx="3384376" cy="2308324"/>
          </a:xfrm>
          <a:prstGeom prst="rect">
            <a:avLst/>
          </a:prstGeom>
          <a:noFill/>
        </p:spPr>
        <p:txBody>
          <a:bodyPr wrap="square" rtlCol="0">
            <a:spAutoFit/>
          </a:bodyPr>
          <a:lstStyle/>
          <a:p>
            <a:pPr algn="just"/>
            <a:r>
              <a:rPr lang="es-ES" dirty="0" smtClean="0"/>
              <a:t>“Ha sido una experiencia genial, hemos podido ver otra realidad  en la que  los miembros de la comunidad educativa viven sin estrés, sin presión por adquirir o impartir contenidos, la importancia está en el desarrollo personal de cada alumno” </a:t>
            </a:r>
            <a:endParaRPr lang="es-ES" dirty="0"/>
          </a:p>
        </p:txBody>
      </p:sp>
    </p:spTree>
    <p:extLst>
      <p:ext uri="{BB962C8B-B14F-4D97-AF65-F5344CB8AC3E}">
        <p14:creationId xmlns:p14="http://schemas.microsoft.com/office/powerpoint/2010/main" val="1030630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3204" y="458540"/>
            <a:ext cx="8229600" cy="1143000"/>
          </a:xfrm>
        </p:spPr>
        <p:txBody>
          <a:bodyPr>
            <a:normAutofit fontScale="90000"/>
          </a:bodyPr>
          <a:lstStyle/>
          <a:p>
            <a:r>
              <a:rPr lang="es-ES" b="1" dirty="0" smtClean="0"/>
              <a:t>VISITA A LA ESCUELA WALDORF DE GODOLLO      MAYO 2019</a:t>
            </a:r>
            <a:endParaRPr lang="es-ES" b="1" dirty="0"/>
          </a:p>
        </p:txBody>
      </p:sp>
      <p:pic>
        <p:nvPicPr>
          <p:cNvPr id="3074" name="Picture 2" descr="C:\Users\colegio\Desktop\fotos waldorf\el centro\IMG_20190522_1018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628800"/>
            <a:ext cx="4968552" cy="501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94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5421" y="836712"/>
            <a:ext cx="8229600" cy="1143000"/>
          </a:xfrm>
        </p:spPr>
        <p:txBody>
          <a:bodyPr>
            <a:noAutofit/>
          </a:bodyPr>
          <a:lstStyle/>
          <a:p>
            <a:pPr algn="just"/>
            <a:r>
              <a:rPr lang="es-ES" sz="2000" dirty="0" smtClean="0"/>
              <a:t>LA ESCUELA WALDORF DE GODOLLO SE FUNDÓ EN 1991, HACE 28 AÑOS. </a:t>
            </a:r>
            <a:r>
              <a:rPr lang="es-ES" sz="2000" dirty="0"/>
              <a:t>TIENE UNOS 20 PROFESORES TRABAJANDO EN ELLA, AUNQUE ALGUNOS NO A JORNADA </a:t>
            </a:r>
            <a:r>
              <a:rPr lang="es-ES" sz="2000" dirty="0" smtClean="0"/>
              <a:t>COMPLETA. ESCOLARIZA ALUMNOS DESDE LOS 6 HASTA LOS 14 AÑOS. POR CADA NIVEL, HAY UNA CLASE  DE 30 NIÑOS.</a:t>
            </a:r>
            <a:endParaRPr lang="es-ES" sz="2000" dirty="0"/>
          </a:p>
        </p:txBody>
      </p:sp>
      <p:pic>
        <p:nvPicPr>
          <p:cNvPr id="2050" name="Picture 2" descr="C:\Users\colegio\Desktop\fotos waldorf\el centro\IMG-20190524-WA0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564904"/>
            <a:ext cx="4988585"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olegio\Desktop\fotos waldorf\el centro\IMG-20190524-WA00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738216"/>
            <a:ext cx="1788765" cy="15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419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t>TIENE AMPLIOS PASILLOS Y VESTÍBULOS PARA QUE LOS ALUMNOS GUARDEN SU ROPA Y ZAPATOS</a:t>
            </a:r>
            <a:endParaRPr lang="es-ES" sz="2800" dirty="0"/>
          </a:p>
        </p:txBody>
      </p:sp>
      <p:pic>
        <p:nvPicPr>
          <p:cNvPr id="4101" name="Picture 5" descr="C:\Users\colegio\Desktop\fotos waldorf\el centro\IMG_20190520_1317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569429">
            <a:off x="289290" y="1453793"/>
            <a:ext cx="3250748" cy="302579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olegio\Desktop\fotos waldorf\el centro\IMG-20190520-WA0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575715"/>
            <a:ext cx="2480473" cy="25800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colegio\Desktop\fotos waldorf\el centro\IMG-20190520-WA0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83173">
            <a:off x="1049932" y="4415141"/>
            <a:ext cx="2464520" cy="21834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olegio\Desktop\fotos waldorf\el centro\IMG-20190520-WA00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39041">
            <a:off x="5248676" y="3606812"/>
            <a:ext cx="3779912" cy="340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853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786210"/>
          </a:xfrm>
        </p:spPr>
        <p:txBody>
          <a:bodyPr>
            <a:normAutofit/>
          </a:bodyPr>
          <a:lstStyle/>
          <a:p>
            <a:r>
              <a:rPr lang="es-ES" sz="3200" dirty="0" smtClean="0"/>
              <a:t>HAY UNA DECORACIÓN MUY CUIDADA DESTACANDO LA MADERA COMO ELEMENTO PRINCIPAL</a:t>
            </a:r>
            <a:endParaRPr lang="es-ES" sz="3200" dirty="0"/>
          </a:p>
        </p:txBody>
      </p:sp>
      <p:pic>
        <p:nvPicPr>
          <p:cNvPr id="5123" name="Picture 3" descr="C:\Users\colegio\Desktop\fotos waldorf\el centro\IMG-20190525-WA00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2764284"/>
            <a:ext cx="1917930" cy="28113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colegio\Desktop\fotos waldorf\el centro\IMG-20190524-WA00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985682"/>
            <a:ext cx="1316762" cy="220486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colegio\Desktop\fotos waldorf\el centro\IMG-20190524-WA00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7442" y="4567479"/>
            <a:ext cx="2645797" cy="201622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colegio\Desktop\fotos waldorf\el centro\IMG-20190525-WA0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2236669"/>
            <a:ext cx="2808312" cy="320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787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20688"/>
            <a:ext cx="8229600" cy="1143000"/>
          </a:xfrm>
        </p:spPr>
        <p:txBody>
          <a:bodyPr>
            <a:noAutofit/>
          </a:bodyPr>
          <a:lstStyle/>
          <a:p>
            <a:r>
              <a:rPr lang="es-ES" sz="2800" dirty="0" smtClean="0"/>
              <a:t>TIENEN BIBLIOTECA, SALA DE MÚSICA-TEATRO,  SALA DE COSTURA, COMEDOR, GIMNASIO, COCINA, SALA DE EURITMIA, UN AULA-TALLER Y UN ENORME ESPACIO EXTERIOR</a:t>
            </a:r>
            <a:endParaRPr lang="es-ES" sz="2800" dirty="0"/>
          </a:p>
        </p:txBody>
      </p:sp>
      <p:pic>
        <p:nvPicPr>
          <p:cNvPr id="6146" name="Picture 2" descr="C:\Users\colegio\Desktop\fotos waldorf\biblioteca\IMG_20190521_135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132856"/>
            <a:ext cx="2664296" cy="32403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olegio\Desktop\fotos waldorf\cocina\IMG-20190521-WA00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2636912"/>
            <a:ext cx="1656184" cy="198300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colegio\Desktop\fotos waldorf\educa\IMG-20190524-WA00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4077073"/>
            <a:ext cx="2699103" cy="244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7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LAS AULAS</a:t>
            </a:r>
            <a:endParaRPr lang="es-ES" dirty="0"/>
          </a:p>
        </p:txBody>
      </p:sp>
      <p:pic>
        <p:nvPicPr>
          <p:cNvPr id="8" name="7 Imagen" descr="C:\Users\colegio\Desktop\fotos waldorf\las aulas\IMG_20190521_13355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5422" y="1844824"/>
            <a:ext cx="2514600" cy="1885950"/>
          </a:xfrm>
          <a:prstGeom prst="rect">
            <a:avLst/>
          </a:prstGeom>
          <a:noFill/>
          <a:ln>
            <a:noFill/>
          </a:ln>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4582442"/>
            <a:ext cx="2506662"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IMG_20190521_134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365104"/>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descr="C:\Users\colegio\Desktop\fotos waldorf\las aulas\IMG_20190521_13395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872" y="4221088"/>
            <a:ext cx="2495550" cy="1871980"/>
          </a:xfrm>
          <a:prstGeom prst="rect">
            <a:avLst/>
          </a:prstGeom>
          <a:noFill/>
          <a:ln>
            <a:noFill/>
          </a:ln>
        </p:spPr>
      </p:pic>
      <p:sp>
        <p:nvSpPr>
          <p:cNvPr id="5" name="4 CuadroTexto"/>
          <p:cNvSpPr txBox="1"/>
          <p:nvPr/>
        </p:nvSpPr>
        <p:spPr>
          <a:xfrm>
            <a:off x="732260" y="1422450"/>
            <a:ext cx="4824536" cy="2308324"/>
          </a:xfrm>
          <a:prstGeom prst="rect">
            <a:avLst/>
          </a:prstGeom>
          <a:noFill/>
        </p:spPr>
        <p:txBody>
          <a:bodyPr wrap="square" rtlCol="0">
            <a:spAutoFit/>
          </a:bodyPr>
          <a:lstStyle/>
          <a:p>
            <a:pPr algn="just"/>
            <a:r>
              <a:rPr lang="es-ES" sz="2400" dirty="0" smtClean="0"/>
              <a:t>Cada clase, está gestionada por un tutor que será profesor de ese grupo de niños durante toda la etapa escolar de primaria. Desde las 8:00 a las 10:00 los alumnos están siempre con su tutor.</a:t>
            </a:r>
            <a:endParaRPr lang="es-ES" sz="2400" dirty="0"/>
          </a:p>
        </p:txBody>
      </p:sp>
    </p:spTree>
    <p:extLst>
      <p:ext uri="{BB962C8B-B14F-4D97-AF65-F5344CB8AC3E}">
        <p14:creationId xmlns:p14="http://schemas.microsoft.com/office/powerpoint/2010/main" val="1234717734"/>
      </p:ext>
    </p:extLst>
  </p:cSld>
  <p:clrMapOvr>
    <a:masterClrMapping/>
  </p:clrMapOvr>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631</TotalTime>
  <Words>1263</Words>
  <Application>Microsoft Office PowerPoint</Application>
  <PresentationFormat>Presentación en pantalla (4:3)</PresentationFormat>
  <Paragraphs>98</Paragraphs>
  <Slides>36</Slides>
  <Notes>0</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Tema de Office</vt:lpstr>
      <vt:lpstr>WALDORF ASTORIA</vt:lpstr>
      <vt:lpstr>La pedagogía WALDORF está basada  en   un   currículum   multidisciplinar donde tienen gran relevancia:  - La naturaleza  - Las artes </vt:lpstr>
      <vt:lpstr>       LAS ARTES:  - Artes visuales - Dramatizaciones - Movimiento artístico (euritmia) - Música vocal e instrumental </vt:lpstr>
      <vt:lpstr>VISITA A LA ESCUELA WALDORF DE GODOLLO      MAYO 2019</vt:lpstr>
      <vt:lpstr>LA ESCUELA WALDORF DE GODOLLO SE FUNDÓ EN 1991, HACE 28 AÑOS. TIENE UNOS 20 PROFESORES TRABAJANDO EN ELLA, AUNQUE ALGUNOS NO A JORNADA COMPLETA. ESCOLARIZA ALUMNOS DESDE LOS 6 HASTA LOS 14 AÑOS. POR CADA NIVEL, HAY UNA CLASE  DE 30 NIÑOS.</vt:lpstr>
      <vt:lpstr>TIENE AMPLIOS PASILLOS Y VESTÍBULOS PARA QUE LOS ALUMNOS GUARDEN SU ROPA Y ZAPATOS</vt:lpstr>
      <vt:lpstr>HAY UNA DECORACIÓN MUY CUIDADA DESTACANDO LA MADERA COMO ELEMENTO PRINCIPAL</vt:lpstr>
      <vt:lpstr>TIENEN BIBLIOTECA, SALA DE MÚSICA-TEATRO,  SALA DE COSTURA, COMEDOR, GIMNASIO, COCINA, SALA DE EURITMIA, UN AULA-TALLER Y UN ENORME ESPACIO EXTERIOR</vt:lpstr>
      <vt:lpstr>LAS AULAS</vt:lpstr>
      <vt:lpstr>RINCONES EN EL AULA</vt:lpstr>
      <vt:lpstr>OTROS DETALLES DEL AULA</vt:lpstr>
      <vt:lpstr>MATERIALES</vt:lpstr>
      <vt:lpstr>EL HORARIO</vt:lpstr>
      <vt:lpstr>ACTIVIDAD CON  TUTORES</vt:lpstr>
      <vt:lpstr>EL DESAYUNO</vt:lpstr>
      <vt:lpstr>EL RECREO</vt:lpstr>
      <vt:lpstr>Presentación de PowerPoint</vt:lpstr>
      <vt:lpstr>Presentación de PowerPoint</vt:lpstr>
      <vt:lpstr>La educación  Waldorf permite variaciones individuales en  el ritmo de  aprendizaje, basado en la idea de que un niño  entenderá un concepto o adquirirá una destreza cuando él o ella esté preparado/a. Por este motivo,   no  se   contempla   la  repetición,   ni  las  adaptaciones  curriculares   tal   y   como  nosotros las entendemos. La euritmia es una especie de terapia donde se trabajan aspectos como la disociación, el tono muscular, la dominancia hemisférica, el control postural, la coordinación estática y dinámica, la motricidad, las sensaciones, etc.   </vt:lpstr>
      <vt:lpstr>EDUCACIÓN FÍSICA</vt:lpstr>
      <vt:lpstr>Tienen un aula de música, aunque  vimos que la profesora especialista impartía la clase en el aula de referencia. Al ser para ellos una disciplina tan importante, los días que no tienen clase con la profesora especialista, los propios tutores  también hacen actividades de música.</vt:lpstr>
      <vt:lpstr>TEATRO</vt:lpstr>
      <vt:lpstr>JARDINERÍA  HUERTO Y ANIMALES UTILIZAN EL HUERTO PARA TRABAJAR LAS CIENCIAS NATURALES Y OBSERVAR LA NATURALEZA. ES FRECUENTE QUE LOS TUTORES SALGAN CON LOS ALUMNOS A DAR UN PASEO VARIAS VECES POR SEMANA. FUNDAMENTALMENTE LAS TAREAS DE HUERTO ANIMALES Y JARDINERÍA LAS REALIZAN LOS MAYORES. EN INVIERNO, COMO NO ES POSIBLE TRABAJAR EN EL HUERTO, COCINAN  LOS PRODUCTOS QUE HAN RECOGIDO EN OTRAS ESTACIONES.</vt:lpstr>
      <vt:lpstr>   COCINA</vt:lpstr>
      <vt:lpstr>COSTURA</vt:lpstr>
      <vt:lpstr>Presentación de PowerPoint</vt:lpstr>
      <vt:lpstr>DIBUJO Y PINTURA</vt:lpstr>
      <vt:lpstr>SUS TRABAJOS</vt:lpstr>
      <vt:lpstr>TALLERES: MADERA, CERÁMICA, LATÓN</vt:lpstr>
      <vt:lpstr>EL COMEDOR</vt:lpstr>
      <vt:lpstr>LA LIMPIEZA</vt:lpstr>
      <vt:lpstr> DATOS DE GESTIÓN </vt:lpstr>
      <vt:lpstr>FINANCIACIÓN</vt:lpstr>
      <vt:lpstr>EXCURSIONES</vt:lpstr>
      <vt:lpstr>CURIOSIDADES</vt:lpstr>
      <vt:lpstr>NUESTRA OPINIÓN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Secretaría</dc:creator>
  <cp:lastModifiedBy>colegio</cp:lastModifiedBy>
  <cp:revision>69</cp:revision>
  <dcterms:created xsi:type="dcterms:W3CDTF">2019-05-25T17:04:49Z</dcterms:created>
  <dcterms:modified xsi:type="dcterms:W3CDTF">2019-06-12T13:47:21Z</dcterms:modified>
</cp:coreProperties>
</file>