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6.jpeg" ContentType="image/jpeg"/>
  <Override PartName="/ppt/media/image5.png" ContentType="image/png"/>
  <Override PartName="/ppt/media/image4.jpeg" ContentType="image/jpeg"/>
  <Override PartName="/ppt/media/image3.png" ContentType="image/png"/>
  <Override PartName="/ppt/media/image1.png" ContentType="image/png"/>
  <Override PartName="/ppt/media/image10.jpeg" ContentType="image/jpeg"/>
  <Override PartName="/ppt/media/image11.png" ContentType="image/png"/>
  <Override PartName="/ppt/media/image9.jpeg" ContentType="image/jpeg"/>
  <Override PartName="/ppt/media/image2.jpeg" ContentType="image/jpeg"/>
  <Override PartName="/ppt/media/image8.jpeg" ContentType="image/jpeg"/>
  <Override PartName="/ppt/media/image7.jpeg" ContentType="image/jpe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433917-6196-4175-A823-B7B79288BD1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E6F015-0F6B-45BF-9972-9EA9C7E16C8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FB473B-96B6-449D-8DBB-3BD30DB795C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C2980A-57F4-489D-99D3-05160CF8206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3E0C650-0B4C-4FE5-B17C-4E079558106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0F6F224-23EB-49B7-B55E-8A2E626E3A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9F98000-0950-41A3-916F-A169EA718DA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204381E-B806-4254-81F1-27F7E902AF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32F2A9-621B-4278-81C5-3844DCF2BBD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21F060B-5160-47B4-994E-4D405A65DA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B04F72F-2422-435C-A151-60B49A0C73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4B5D7D-AF2D-4520-8AEE-0F239BBAD2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3FE4EC2-7155-4329-B888-ECA16274EB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30BEC80-F38E-453A-A65F-846903F2E8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11A4A5F-8333-41C3-B74B-757CD64F4E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D3790F1-E25B-4668-BEAF-7A03ACB6671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9A67A48-AFAC-4C3C-9AC4-F3E94C0B5B8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960DD4-F2EA-45A0-8C70-4134A75AF8C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45AE73-3D44-4D38-BA48-710522109E9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2E7516-D2D6-443C-AC92-118DAF03CFA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6F37F5-C0F2-4CD0-9F51-7CBB68DD205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709916-3DA5-4E75-907E-3DE3465A57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B26C4D7-2755-402A-82BE-DE0D4C09F8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0E3EC7-040B-4B6A-9016-954E234133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defRPr b="0" lang="es-ES" sz="1400" spc="-1" strike="noStrike">
                <a:latin typeface="Calibri"/>
              </a:defRPr>
            </a:lvl1pPr>
          </a:lstStyle>
          <a:p>
            <a:pPr algn="ctr">
              <a:lnSpc>
                <a:spcPct val="100000"/>
              </a:lnSpc>
            </a:pPr>
            <a:r>
              <a:rPr b="0" lang="es-ES" sz="1400" spc="-1" strike="noStrike">
                <a:latin typeface="Calibri"/>
              </a:rPr>
              <a:t>&lt;footer&gt;</a:t>
            </a:r>
            <a:endParaRPr b="0" lang="es-ES" sz="1400" spc="-1" strike="noStrike"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defRPr b="0" lang="es-E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</a:pPr>
            <a:fld id="{62CF2B5E-6D5B-4032-9C16-63A0123CDFC0}" type="slidenum">
              <a:rPr b="0" lang="es-ES" sz="1200" spc="-1" strike="noStrike">
                <a:solidFill>
                  <a:srgbClr val="787878"/>
                </a:solidFill>
                <a:latin typeface="Aptos"/>
              </a:rPr>
              <a:t>&lt;number&gt;</a:t>
            </a:fld>
            <a:endParaRPr b="0" lang="es-ES" sz="1200" spc="-1" strike="noStrike"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lstStyle>
            <a:lvl1pPr>
              <a:defRPr b="0" lang="es-ES" sz="1400" spc="-1" strike="noStrike">
                <a:latin typeface="Calibri"/>
              </a:defRPr>
            </a:lvl1pPr>
          </a:lstStyle>
          <a:p>
            <a:r>
              <a:rPr b="0" lang="es-ES" sz="1400" spc="-1" strike="noStrike">
                <a:latin typeface="Calibri"/>
              </a:rPr>
              <a:t>&lt;date/time&gt;</a:t>
            </a:r>
            <a:endParaRPr b="0" lang="es-ES" sz="1400" spc="-1" strike="noStrike"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Calibri"/>
              </a:rPr>
              <a:t>Click to edit the title text format</a:t>
            </a:r>
            <a:endParaRPr b="0" lang="es-ES" sz="4400" spc="-1" strike="noStrike"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Calibri"/>
              </a:rPr>
              <a:t>Click to edit the outline text format</a:t>
            </a:r>
            <a:endParaRPr b="0" lang="es-ES" sz="32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Calibri"/>
              </a:rPr>
              <a:t>Second Outline Level</a:t>
            </a:r>
            <a:endParaRPr b="0" lang="es-ES" sz="2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Calibri"/>
              </a:rPr>
              <a:t>Third Outline Level</a:t>
            </a:r>
            <a:endParaRPr b="0" lang="es-ES" sz="2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Calibri"/>
              </a:rPr>
              <a:t>Fourth Outline Level</a:t>
            </a:r>
            <a:endParaRPr b="0" lang="es-ES" sz="20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Calibri"/>
              </a:rPr>
              <a:t>Fifth Outline Level</a:t>
            </a:r>
            <a:endParaRPr b="0" lang="es-ES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Calibri"/>
              </a:rPr>
              <a:t>Sixth Outline Level</a:t>
            </a:r>
            <a:endParaRPr b="0" lang="es-ES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Calibri"/>
              </a:rPr>
              <a:t>Seventh Outline Level</a:t>
            </a:r>
            <a:endParaRPr b="0" lang="es-ES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defRPr b="0" lang="es-ES" sz="1400" spc="-1" strike="noStrike">
                <a:latin typeface="Calibri"/>
              </a:defRPr>
            </a:lvl1pPr>
          </a:lstStyle>
          <a:p>
            <a:pPr algn="ctr">
              <a:lnSpc>
                <a:spcPct val="100000"/>
              </a:lnSpc>
            </a:pPr>
            <a:r>
              <a:rPr b="0" lang="es-ES" sz="1400" spc="-1" strike="noStrike">
                <a:latin typeface="Calibri"/>
              </a:rPr>
              <a:t>&lt;footer&gt;</a:t>
            </a:r>
            <a:endParaRPr b="0" lang="es-ES" sz="14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defRPr b="0" lang="es-ES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</a:pPr>
            <a:fld id="{F7BCC0F0-858C-45F5-A65B-8EB9DE3ED8CF}" type="slidenum">
              <a:rPr b="0" lang="es-ES" sz="1200" spc="-1" strike="noStrike">
                <a:solidFill>
                  <a:srgbClr val="787878"/>
                </a:solidFill>
                <a:latin typeface="Aptos"/>
              </a:rPr>
              <a:t>&lt;number&gt;</a:t>
            </a:fld>
            <a:endParaRPr b="0" lang="es-ES" sz="12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lstStyle>
            <a:lvl1pPr>
              <a:defRPr b="0" lang="es-ES" sz="1400" spc="-1" strike="noStrike">
                <a:latin typeface="Calibri"/>
              </a:defRPr>
            </a:lvl1pPr>
          </a:lstStyle>
          <a:p>
            <a:r>
              <a:rPr b="0" lang="es-ES" sz="1400" spc="-1" strike="noStrike">
                <a:latin typeface="Calibri"/>
              </a:rPr>
              <a:t>&lt;date/time&gt;</a:t>
            </a:r>
            <a:endParaRPr b="0" lang="es-ES" sz="14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Calibri"/>
              </a:rPr>
              <a:t>Click to edit the title text format</a:t>
            </a:r>
            <a:endParaRPr b="0" lang="es-ES" sz="4400" spc="-1" strike="noStrike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Calibri"/>
              </a:rPr>
              <a:t>Click to edit the outline text format</a:t>
            </a:r>
            <a:endParaRPr b="0" lang="es-ES" sz="32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Calibri"/>
              </a:rPr>
              <a:t>Second Outline Level</a:t>
            </a:r>
            <a:endParaRPr b="0" lang="es-ES" sz="2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Calibri"/>
              </a:rPr>
              <a:t>Third Outline Level</a:t>
            </a:r>
            <a:endParaRPr b="0" lang="es-ES" sz="2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Calibri"/>
              </a:rPr>
              <a:t>Fourth Outline Level</a:t>
            </a:r>
            <a:endParaRPr b="0" lang="es-ES" sz="20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Calibri"/>
              </a:rPr>
              <a:t>Fifth Outline Level</a:t>
            </a:r>
            <a:endParaRPr b="0" lang="es-ES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Calibri"/>
              </a:rPr>
              <a:t>Sixth Outline Level</a:t>
            </a:r>
            <a:endParaRPr b="0" lang="es-ES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Calibri"/>
              </a:rPr>
              <a:t>Seventh Outline Level</a:t>
            </a:r>
            <a:endParaRPr b="0" lang="es-ES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5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Rectangle 17"/>
          <p:cNvSpPr/>
          <p:nvPr/>
        </p:nvSpPr>
        <p:spPr>
          <a:xfrm flipH="1">
            <a:off x="-720" y="360"/>
            <a:ext cx="12191400" cy="1575360"/>
          </a:xfrm>
          <a:prstGeom prst="rect">
            <a:avLst/>
          </a:prstGeom>
          <a:gradFill rotWithShape="0">
            <a:gsLst>
              <a:gs pos="0">
                <a:srgbClr val="0b3041"/>
              </a:gs>
              <a:gs pos="100000">
                <a:srgbClr val="104862"/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Rectangle 19"/>
          <p:cNvSpPr/>
          <p:nvPr/>
        </p:nvSpPr>
        <p:spPr>
          <a:xfrm flipH="1" rot="10800000">
            <a:off x="8128800" y="720"/>
            <a:ext cx="4062600" cy="1575720"/>
          </a:xfrm>
          <a:prstGeom prst="rect">
            <a:avLst/>
          </a:prstGeom>
          <a:gradFill rotWithShape="0">
            <a:gsLst>
              <a:gs pos="19000">
                <a:srgbClr val="0b3041">
                  <a:alpha val="68235"/>
                </a:srgbClr>
              </a:gs>
              <a:gs pos="100000">
                <a:srgbClr val="156082">
                  <a:alpha val="79215"/>
                </a:srgbClr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Rectangle 21"/>
          <p:cNvSpPr/>
          <p:nvPr/>
        </p:nvSpPr>
        <p:spPr>
          <a:xfrm rot="5400000">
            <a:off x="5308560" y="-5307840"/>
            <a:ext cx="1575720" cy="1219140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87058"/>
                </a:srgbClr>
              </a:gs>
            </a:gsLst>
            <a:lin ang="16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Rectangle 23"/>
          <p:cNvSpPr/>
          <p:nvPr/>
        </p:nvSpPr>
        <p:spPr>
          <a:xfrm>
            <a:off x="3825360" y="1080"/>
            <a:ext cx="4302720" cy="1574640"/>
          </a:xfrm>
          <a:prstGeom prst="rect">
            <a:avLst/>
          </a:prstGeom>
          <a:gradFill rotWithShape="0">
            <a:gsLst>
              <a:gs pos="26000">
                <a:srgbClr val="0b3041">
                  <a:alpha val="0"/>
                </a:srgbClr>
              </a:gs>
              <a:gs pos="100000">
                <a:srgbClr val="156082">
                  <a:alpha val="17254"/>
                </a:srgbClr>
              </a:gs>
            </a:gsLst>
            <a:lin ang="3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Imagen 10" descr=""/>
          <p:cNvPicPr/>
          <p:nvPr/>
        </p:nvPicPr>
        <p:blipFill>
          <a:blip r:embed="rId1"/>
          <a:stretch/>
        </p:blipFill>
        <p:spPr>
          <a:xfrm>
            <a:off x="715680" y="3558240"/>
            <a:ext cx="5130360" cy="124344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2" descr=""/>
          <p:cNvPicPr/>
          <p:nvPr/>
        </p:nvPicPr>
        <p:blipFill>
          <a:blip r:embed="rId2"/>
          <a:stretch/>
        </p:blipFill>
        <p:spPr>
          <a:xfrm>
            <a:off x="6345000" y="2217960"/>
            <a:ext cx="4801320" cy="3997080"/>
          </a:xfrm>
          <a:prstGeom prst="rect">
            <a:avLst/>
          </a:prstGeom>
          <a:ln w="0">
            <a:noFill/>
          </a:ln>
        </p:spPr>
      </p:pic>
      <p:sp>
        <p:nvSpPr>
          <p:cNvPr id="89" name=""/>
          <p:cNvSpPr txBox="1"/>
          <p:nvPr/>
        </p:nvSpPr>
        <p:spPr>
          <a:xfrm>
            <a:off x="4655880" y="2528640"/>
            <a:ext cx="2879640" cy="39528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90" name=""/>
          <p:cNvSpPr txBox="1"/>
          <p:nvPr/>
        </p:nvSpPr>
        <p:spPr>
          <a:xfrm>
            <a:off x="7887240" y="6307920"/>
            <a:ext cx="4295520" cy="55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s-ES" sz="1000" spc="-1" strike="noStrike">
                <a:latin typeface="Calibri"/>
              </a:rPr>
              <a:t>Fuente de las imágenes pág 1, 2 y 3 : https://rode.com/es/user-guides/rodecaster-pro-ii</a:t>
            </a:r>
            <a:endParaRPr b="0" lang="es-ES" sz="1000" spc="-1" strike="noStrike">
              <a:latin typeface="Calibri"/>
            </a:endParaRPr>
          </a:p>
        </p:txBody>
      </p:sp>
      <p:pic>
        <p:nvPicPr>
          <p:cNvPr id="91" name="" descr=""/>
          <p:cNvPicPr/>
          <p:nvPr/>
        </p:nvPicPr>
        <p:blipFill>
          <a:blip r:embed="rId3"/>
          <a:stretch/>
        </p:blipFill>
        <p:spPr>
          <a:xfrm>
            <a:off x="10730880" y="1699920"/>
            <a:ext cx="1226880" cy="42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609480" y="-25560"/>
            <a:ext cx="10972080" cy="6857280"/>
          </a:xfrm>
          <a:prstGeom prst="rect">
            <a:avLst/>
          </a:prstGeom>
          <a:ln w="0">
            <a:noFill/>
          </a:ln>
        </p:spPr>
      </p:pic>
      <p:sp>
        <p:nvSpPr>
          <p:cNvPr id="93" name="CuadroTexto 3"/>
          <p:cNvSpPr/>
          <p:nvPr/>
        </p:nvSpPr>
        <p:spPr>
          <a:xfrm>
            <a:off x="503280" y="955440"/>
            <a:ext cx="19926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Pantalla táctil multifunción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94" name="CuadroTexto 4"/>
          <p:cNvSpPr/>
          <p:nvPr/>
        </p:nvSpPr>
        <p:spPr>
          <a:xfrm>
            <a:off x="111240" y="1910880"/>
            <a:ext cx="2220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Botón de grabación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95" name="CuadroTexto 5"/>
          <p:cNvSpPr/>
          <p:nvPr/>
        </p:nvSpPr>
        <p:spPr>
          <a:xfrm>
            <a:off x="111240" y="2650320"/>
            <a:ext cx="22201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Acceso al canal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96" name="CuadroTexto 6"/>
          <p:cNvSpPr/>
          <p:nvPr/>
        </p:nvSpPr>
        <p:spPr>
          <a:xfrm>
            <a:off x="0" y="4714200"/>
            <a:ext cx="22201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Control volumen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97" name="CuadroTexto 7"/>
          <p:cNvSpPr/>
          <p:nvPr/>
        </p:nvSpPr>
        <p:spPr>
          <a:xfrm>
            <a:off x="0" y="6131880"/>
            <a:ext cx="22201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Silencio/Solo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98" name="CuadroTexto 8"/>
          <p:cNvSpPr/>
          <p:nvPr/>
        </p:nvSpPr>
        <p:spPr>
          <a:xfrm>
            <a:off x="9736560" y="560160"/>
            <a:ext cx="2220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Volumen auriculares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99" name="CuadroTexto 9"/>
          <p:cNvSpPr/>
          <p:nvPr/>
        </p:nvSpPr>
        <p:spPr>
          <a:xfrm>
            <a:off x="9736560" y="1910880"/>
            <a:ext cx="2343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Codificador rotatorio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100" name="CuadroTexto 10"/>
          <p:cNvSpPr/>
          <p:nvPr/>
        </p:nvSpPr>
        <p:spPr>
          <a:xfrm>
            <a:off x="10357920" y="3533400"/>
            <a:ext cx="172188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Almohadillas inteligentes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101" name="CuadroTexto 11"/>
          <p:cNvSpPr/>
          <p:nvPr/>
        </p:nvSpPr>
        <p:spPr>
          <a:xfrm>
            <a:off x="9798120" y="5309280"/>
            <a:ext cx="222012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Controles del banco de  pads</a:t>
            </a:r>
            <a:endParaRPr b="0" lang="es-ES" sz="1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80000">
              <a:srgbClr val="b3b7b7"/>
            </a:gs>
            <a:gs pos="100000">
              <a:srgbClr val="fbe3d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380880" y="404640"/>
            <a:ext cx="11429280" cy="6047640"/>
          </a:xfrm>
          <a:prstGeom prst="rect">
            <a:avLst/>
          </a:prstGeom>
          <a:ln w="0">
            <a:noFill/>
          </a:ln>
        </p:spPr>
      </p:pic>
      <p:sp>
        <p:nvSpPr>
          <p:cNvPr id="103" name="CuadroTexto 1"/>
          <p:cNvSpPr/>
          <p:nvPr/>
        </p:nvSpPr>
        <p:spPr>
          <a:xfrm>
            <a:off x="628200" y="1558440"/>
            <a:ext cx="1247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Botón de encendido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104" name="CuadroTexto 2"/>
          <p:cNvSpPr/>
          <p:nvPr/>
        </p:nvSpPr>
        <p:spPr>
          <a:xfrm>
            <a:off x="2028960" y="81720"/>
            <a:ext cx="124776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Tarjeta microSD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105" name="CuadroTexto 3"/>
          <p:cNvSpPr/>
          <p:nvPr/>
        </p:nvSpPr>
        <p:spPr>
          <a:xfrm>
            <a:off x="2616120" y="1189080"/>
            <a:ext cx="15325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USB input 1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106" name="CuadroTexto 4"/>
          <p:cNvSpPr/>
          <p:nvPr/>
        </p:nvSpPr>
        <p:spPr>
          <a:xfrm>
            <a:off x="1576440" y="5360400"/>
            <a:ext cx="12477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USB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107" name="CuadroTexto 5"/>
          <p:cNvSpPr/>
          <p:nvPr/>
        </p:nvSpPr>
        <p:spPr>
          <a:xfrm>
            <a:off x="5779080" y="404640"/>
            <a:ext cx="19926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¼ inch Balanced Line Outputs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108" name="CuadroTexto 6"/>
          <p:cNvSpPr/>
          <p:nvPr/>
        </p:nvSpPr>
        <p:spPr>
          <a:xfrm>
            <a:off x="8594280" y="5360400"/>
            <a:ext cx="25207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Entradas combinadas XLR/TRS Neutrik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109" name="CuadroTexto 7"/>
          <p:cNvSpPr/>
          <p:nvPr/>
        </p:nvSpPr>
        <p:spPr>
          <a:xfrm>
            <a:off x="5472000" y="5463720"/>
            <a:ext cx="13356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Salida de auriculares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110" name="CuadroTexto 8"/>
          <p:cNvSpPr/>
          <p:nvPr/>
        </p:nvSpPr>
        <p:spPr>
          <a:xfrm>
            <a:off x="3078000" y="5925600"/>
            <a:ext cx="172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Conexión Red</a:t>
            </a:r>
            <a:endParaRPr b="0" lang="es-ES" sz="1800" spc="-1" strike="noStrike">
              <a:latin typeface="Calibri"/>
            </a:endParaRPr>
          </a:p>
        </p:txBody>
      </p:sp>
      <p:sp>
        <p:nvSpPr>
          <p:cNvPr id="111" name="CuadroTexto 10"/>
          <p:cNvSpPr/>
          <p:nvPr/>
        </p:nvSpPr>
        <p:spPr>
          <a:xfrm>
            <a:off x="3938400" y="1427760"/>
            <a:ext cx="15325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ptos"/>
                <a:ea typeface="DejaVu Sans"/>
              </a:rPr>
              <a:t>USB input 2</a:t>
            </a:r>
            <a:endParaRPr b="0" lang="es-ES" sz="1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5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3" name="Picture 4" descr="Cables Ethernet conectados a un parche de red"/>
          <p:cNvPicPr/>
          <p:nvPr/>
        </p:nvPicPr>
        <p:blipFill>
          <a:blip r:embed="rId1"/>
          <a:srcRect l="10558" t="0" r="10558" b="0"/>
          <a:stretch/>
        </p:blipFill>
        <p:spPr>
          <a:xfrm>
            <a:off x="0" y="0"/>
            <a:ext cx="5409000" cy="6857280"/>
          </a:xfrm>
          <a:prstGeom prst="rect">
            <a:avLst/>
          </a:prstGeom>
          <a:ln w="0">
            <a:noFill/>
          </a:ln>
        </p:spPr>
      </p:pic>
      <p:sp>
        <p:nvSpPr>
          <p:cNvPr id="114" name="Rectangle 17"/>
          <p:cNvSpPr/>
          <p:nvPr/>
        </p:nvSpPr>
        <p:spPr>
          <a:xfrm>
            <a:off x="5410080" y="0"/>
            <a:ext cx="6780960" cy="6857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Rectangle 19"/>
          <p:cNvSpPr/>
          <p:nvPr/>
        </p:nvSpPr>
        <p:spPr>
          <a:xfrm>
            <a:off x="6096600" y="685800"/>
            <a:ext cx="5409000" cy="548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adroTexto 2"/>
          <p:cNvSpPr/>
          <p:nvPr/>
        </p:nvSpPr>
        <p:spPr>
          <a:xfrm>
            <a:off x="6279480" y="1071720"/>
            <a:ext cx="5056920" cy="49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90000"/>
              </a:lnSpc>
              <a:spcBef>
                <a:spcPts val="2401"/>
              </a:spcBef>
              <a:buClr>
                <a:srgbClr val="e97132"/>
              </a:buClr>
              <a:buFont typeface="StarSymbol"/>
              <a:buAutoNum type="arabicPeriod"/>
            </a:pPr>
            <a:r>
              <a:rPr b="1" lang="en-US" sz="2000" spc="-1" strike="noStrike">
                <a:solidFill>
                  <a:srgbClr val="e97132"/>
                </a:solidFill>
                <a:latin typeface="Aptos"/>
                <a:ea typeface="DejaVu Sans"/>
              </a:rPr>
              <a:t>CONECTAR CABLES</a:t>
            </a:r>
            <a:endParaRPr b="0" lang="es-ES" sz="2000" spc="-1" strike="noStrike"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</a:pPr>
            <a:endParaRPr b="0" lang="es-ES" sz="2000" spc="-1" strike="noStrike">
              <a:latin typeface="Calibri"/>
            </a:endParaRPr>
          </a:p>
          <a:p>
            <a:pPr marL="399960" indent="-285120"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n-US" sz="2000" spc="-1" strike="noStrike">
                <a:solidFill>
                  <a:srgbClr val="e97132"/>
                </a:solidFill>
                <a:latin typeface="Aptos"/>
                <a:ea typeface="DejaVu Sans"/>
              </a:rPr>
              <a:t>Enchufar</a:t>
            </a: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 la mesa a la </a:t>
            </a:r>
            <a:r>
              <a:rPr b="0" lang="en-US" sz="2000" spc="-1" strike="noStrike">
                <a:solidFill>
                  <a:srgbClr val="e97132"/>
                </a:solidFill>
                <a:latin typeface="Aptos"/>
                <a:ea typeface="DejaVu Sans"/>
              </a:rPr>
              <a:t>red</a:t>
            </a: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 (conector USB-C a red (6).</a:t>
            </a:r>
            <a:endParaRPr b="0" lang="es-ES" sz="2000" spc="-1" strike="noStrike">
              <a:latin typeface="Calibri"/>
            </a:endParaRPr>
          </a:p>
          <a:p>
            <a:pPr marL="399960" indent="-285120"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Conectar la </a:t>
            </a:r>
            <a:r>
              <a:rPr b="0" lang="en-US" sz="2000" spc="-1" strike="noStrike">
                <a:solidFill>
                  <a:srgbClr val="e97132"/>
                </a:solidFill>
                <a:latin typeface="Aptos"/>
                <a:ea typeface="DejaVu Sans"/>
              </a:rPr>
              <a:t>mesa de mezclas </a:t>
            </a: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al ordenador usando el cable USB-C (2).</a:t>
            </a:r>
            <a:endParaRPr b="0" lang="es-ES" sz="2000" spc="-1" strike="noStrike">
              <a:latin typeface="Calibri"/>
            </a:endParaRPr>
          </a:p>
          <a:p>
            <a:pPr marL="399960" indent="-285120"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Conectar los </a:t>
            </a:r>
            <a:r>
              <a:rPr b="0" lang="en-US" sz="2000" spc="-1" strike="noStrike">
                <a:solidFill>
                  <a:srgbClr val="e97132"/>
                </a:solidFill>
                <a:latin typeface="Aptos"/>
                <a:ea typeface="DejaVu Sans"/>
              </a:rPr>
              <a:t>micrófonos</a:t>
            </a: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 a las entradas XLR Combi (9). Cada entrada está numerada con un número de 1 al 4. </a:t>
            </a:r>
            <a:endParaRPr b="0" lang="es-ES" sz="2000" spc="-1" strike="noStrike">
              <a:latin typeface="Calibri"/>
            </a:endParaRPr>
          </a:p>
          <a:p>
            <a:pPr marL="399960" indent="-285120"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Conectar los </a:t>
            </a:r>
            <a:r>
              <a:rPr b="0" lang="en-US" sz="2000" spc="-1" strike="noStrike">
                <a:solidFill>
                  <a:srgbClr val="e97132"/>
                </a:solidFill>
                <a:latin typeface="Aptos"/>
                <a:ea typeface="DejaVu Sans"/>
              </a:rPr>
              <a:t>auriculares</a:t>
            </a: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 a las salidas (8). Están numerados del 1 al 4.</a:t>
            </a:r>
            <a:endParaRPr b="0" lang="es-ES" sz="2000" spc="-1" strike="noStrike">
              <a:latin typeface="Calibri"/>
            </a:endParaRPr>
          </a:p>
          <a:p>
            <a:pPr algn="just">
              <a:lnSpc>
                <a:spcPct val="90000"/>
              </a:lnSpc>
              <a:spcAft>
                <a:spcPts val="601"/>
              </a:spcAft>
            </a:pPr>
            <a:endParaRPr b="0" lang="es-ES" sz="1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9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8" name="Picture 4" descr="Cables Ethernet conectados a un parche de red"/>
          <p:cNvPicPr/>
          <p:nvPr/>
        </p:nvPicPr>
        <p:blipFill>
          <a:blip r:embed="rId1"/>
          <a:srcRect l="10558" t="0" r="10558" b="0"/>
          <a:stretch/>
        </p:blipFill>
        <p:spPr>
          <a:xfrm>
            <a:off x="0" y="0"/>
            <a:ext cx="5409000" cy="6857280"/>
          </a:xfrm>
          <a:prstGeom prst="rect">
            <a:avLst/>
          </a:prstGeom>
          <a:ln w="0">
            <a:noFill/>
          </a:ln>
        </p:spPr>
      </p:pic>
      <p:sp>
        <p:nvSpPr>
          <p:cNvPr id="119" name="Rectangle 11"/>
          <p:cNvSpPr/>
          <p:nvPr/>
        </p:nvSpPr>
        <p:spPr>
          <a:xfrm>
            <a:off x="5410080" y="0"/>
            <a:ext cx="6780960" cy="6857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Rectangle 13"/>
          <p:cNvSpPr/>
          <p:nvPr/>
        </p:nvSpPr>
        <p:spPr>
          <a:xfrm>
            <a:off x="6096600" y="685800"/>
            <a:ext cx="5409000" cy="548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adroTexto 2"/>
          <p:cNvSpPr/>
          <p:nvPr/>
        </p:nvSpPr>
        <p:spPr>
          <a:xfrm>
            <a:off x="6436440" y="1542960"/>
            <a:ext cx="4419000" cy="398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endParaRPr b="0" lang="es-ES" sz="1600" spc="-1" strike="noStrike">
              <a:latin typeface="Calibri"/>
            </a:endParaRPr>
          </a:p>
          <a:p>
            <a:pPr marL="114480" indent="-285120">
              <a:lnSpc>
                <a:spcPct val="90000"/>
              </a:lnSpc>
              <a:spcAft>
                <a:spcPts val="1001"/>
              </a:spcAft>
              <a:buClr>
                <a:srgbClr val="e97132"/>
              </a:buClr>
              <a:buFont typeface="Wingdings" charset="2"/>
              <a:buChar char=""/>
            </a:pPr>
            <a:r>
              <a:rPr b="1" lang="en-US" sz="2000" spc="-1" strike="noStrike" u="sng">
                <a:solidFill>
                  <a:srgbClr val="e97132"/>
                </a:solidFill>
                <a:uFillTx/>
                <a:latin typeface="Aptos"/>
                <a:ea typeface="DejaVu Sans"/>
              </a:rPr>
              <a:t>OTROS CONEXIONES</a:t>
            </a:r>
            <a:endParaRPr b="0" lang="es-ES" sz="2000" spc="-1" strike="noStrike">
              <a:latin typeface="Calibri"/>
            </a:endParaRPr>
          </a:p>
          <a:p>
            <a:pPr marL="457200" indent="-28512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Se podría conectar también dispositivos adicionales a través de USB (3) (4) tales como almacenamientos USB, teléfonos móviles…</a:t>
            </a:r>
            <a:endParaRPr b="0" lang="es-ES" sz="2000" spc="-1" strike="noStrike">
              <a:latin typeface="Calibri"/>
            </a:endParaRPr>
          </a:p>
          <a:p>
            <a:pPr marL="457200" indent="-28512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Tarjeta de almacenamiento (2) </a:t>
            </a:r>
            <a:endParaRPr b="0" lang="es-ES" sz="2000" spc="-1" strike="noStrike">
              <a:latin typeface="Calibri"/>
            </a:endParaRPr>
          </a:p>
          <a:p>
            <a:pPr marL="457200" indent="-28512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Altavoces (5)</a:t>
            </a:r>
            <a:endParaRPr b="0" lang="es-ES" sz="2000" spc="-1" strike="noStrike">
              <a:latin typeface="Calibri"/>
            </a:endParaRPr>
          </a:p>
          <a:p>
            <a:pPr marL="457200" indent="-28512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Cable ethernet (7)</a:t>
            </a:r>
            <a:endParaRPr b="0" lang="es-ES" sz="20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7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3" name="Picture 4" descr="Primer plano del equipo de audio"/>
          <p:cNvPicPr/>
          <p:nvPr/>
        </p:nvPicPr>
        <p:blipFill>
          <a:blip r:embed="rId1"/>
          <a:srcRect l="8760" t="0" r="38583" b="0"/>
          <a:stretch/>
        </p:blipFill>
        <p:spPr>
          <a:xfrm>
            <a:off x="0" y="0"/>
            <a:ext cx="5409000" cy="6857280"/>
          </a:xfrm>
          <a:prstGeom prst="rect">
            <a:avLst/>
          </a:prstGeom>
          <a:ln w="0">
            <a:noFill/>
          </a:ln>
        </p:spPr>
      </p:pic>
      <p:sp>
        <p:nvSpPr>
          <p:cNvPr id="124" name="Rectangle 19"/>
          <p:cNvSpPr/>
          <p:nvPr/>
        </p:nvSpPr>
        <p:spPr>
          <a:xfrm>
            <a:off x="5410080" y="0"/>
            <a:ext cx="6780960" cy="6857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Rectangle 21"/>
          <p:cNvSpPr/>
          <p:nvPr/>
        </p:nvSpPr>
        <p:spPr>
          <a:xfrm>
            <a:off x="6096600" y="685800"/>
            <a:ext cx="5409000" cy="548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adroTexto 2"/>
          <p:cNvSpPr/>
          <p:nvPr/>
        </p:nvSpPr>
        <p:spPr>
          <a:xfrm>
            <a:off x="6322320" y="1135800"/>
            <a:ext cx="4857120" cy="47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4000"/>
          </a:bodyPr>
          <a:p>
            <a:pPr>
              <a:lnSpc>
                <a:spcPct val="90000"/>
              </a:lnSpc>
              <a:spcBef>
                <a:spcPts val="2401"/>
              </a:spcBef>
            </a:pPr>
            <a:r>
              <a:rPr b="1" lang="en-US" sz="2400" spc="-1" strike="noStrike">
                <a:solidFill>
                  <a:srgbClr val="e97132"/>
                </a:solidFill>
                <a:latin typeface="Aptos"/>
                <a:ea typeface="DejaVu Sans"/>
              </a:rPr>
              <a:t>2. ENCENDIDO Y APAGADO DE LA UNIDAD</a:t>
            </a:r>
            <a:endParaRPr b="0" lang="es-ES" sz="2400" spc="-1" strike="noStrike">
              <a:latin typeface="Calibri"/>
            </a:endParaRPr>
          </a:p>
          <a:p>
            <a:pPr>
              <a:lnSpc>
                <a:spcPct val="90000"/>
              </a:lnSpc>
              <a:spcBef>
                <a:spcPts val="2401"/>
              </a:spcBef>
            </a:pPr>
            <a:endParaRPr b="0" lang="es-ES" sz="2400" spc="-1" strike="noStrike">
              <a:latin typeface="Calibri"/>
            </a:endParaRPr>
          </a:p>
          <a:p>
            <a:pPr marL="114480" indent="-342360"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n-US" sz="2400" spc="-1" strike="noStrike">
                <a:solidFill>
                  <a:srgbClr val="595959"/>
                </a:solidFill>
                <a:latin typeface="Aptos"/>
                <a:ea typeface="DejaVu Sans"/>
              </a:rPr>
              <a:t>Para </a:t>
            </a:r>
            <a:r>
              <a:rPr b="0" lang="en-US" sz="2400" spc="-1" strike="noStrike">
                <a:solidFill>
                  <a:srgbClr val="e97132"/>
                </a:solidFill>
                <a:latin typeface="Aptos"/>
                <a:ea typeface="DejaVu Sans"/>
              </a:rPr>
              <a:t>encender</a:t>
            </a:r>
            <a:r>
              <a:rPr b="0" lang="en-US" sz="2400" spc="-1" strike="noStrike">
                <a:solidFill>
                  <a:srgbClr val="595959"/>
                </a:solidFill>
                <a:latin typeface="Aptos"/>
                <a:ea typeface="DejaVu Sans"/>
              </a:rPr>
              <a:t> la mesa de mezcla hay que asegurarse que está conectada a red y presionar el botón rojo de la parte posterior (). Asegurarse que los botones de sonido están bajados.</a:t>
            </a:r>
            <a:endParaRPr b="0" lang="es-ES" sz="2400" spc="-1" strike="noStrike"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</a:pPr>
            <a:endParaRPr b="0" lang="es-ES" sz="2400" spc="-1" strike="noStrike">
              <a:latin typeface="Calibri"/>
            </a:endParaRPr>
          </a:p>
          <a:p>
            <a:pPr marL="114480" indent="-342360"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n-US" sz="2400" spc="-1" strike="noStrike">
                <a:solidFill>
                  <a:srgbClr val="595959"/>
                </a:solidFill>
                <a:latin typeface="Aptos"/>
                <a:ea typeface="DejaVu Sans"/>
              </a:rPr>
              <a:t>Encender el ordenador y abrir </a:t>
            </a:r>
            <a:r>
              <a:rPr b="0" lang="en-US" sz="2400" spc="-1" strike="noStrike">
                <a:solidFill>
                  <a:srgbClr val="e97132"/>
                </a:solidFill>
                <a:latin typeface="Aptos"/>
                <a:ea typeface="DejaVu Sans"/>
              </a:rPr>
              <a:t>Audacity</a:t>
            </a:r>
            <a:r>
              <a:rPr b="0" lang="en-US" sz="2400" spc="-1" strike="noStrike">
                <a:solidFill>
                  <a:srgbClr val="595959"/>
                </a:solidFill>
                <a:latin typeface="Aptos"/>
                <a:ea typeface="DejaVu Sans"/>
              </a:rPr>
              <a:t>.</a:t>
            </a:r>
            <a:endParaRPr b="0" lang="es-ES" sz="2400" spc="-1" strike="noStrike"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</a:pPr>
            <a:endParaRPr b="0" lang="es-ES" sz="2400" spc="-1" strike="noStrike">
              <a:latin typeface="Calibri"/>
            </a:endParaRPr>
          </a:p>
          <a:p>
            <a:pPr marL="114480" indent="-342360"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n-US" sz="2400" spc="-1" strike="noStrike">
                <a:solidFill>
                  <a:srgbClr val="595959"/>
                </a:solidFill>
                <a:latin typeface="Aptos"/>
                <a:ea typeface="DejaVu Sans"/>
              </a:rPr>
              <a:t>Para </a:t>
            </a:r>
            <a:r>
              <a:rPr b="0" lang="en-US" sz="2400" spc="-1" strike="noStrike">
                <a:solidFill>
                  <a:srgbClr val="e97132"/>
                </a:solidFill>
                <a:latin typeface="Aptos"/>
                <a:ea typeface="DejaVu Sans"/>
              </a:rPr>
              <a:t>apagar</a:t>
            </a:r>
            <a:r>
              <a:rPr b="0" lang="en-US" sz="2400" spc="-1" strike="noStrike">
                <a:solidFill>
                  <a:srgbClr val="595959"/>
                </a:solidFill>
                <a:latin typeface="Aptos"/>
                <a:ea typeface="DejaVu Sans"/>
              </a:rPr>
              <a:t> la unidad, presione este botón nuevamente y luego siga las indicaciones en la pantalla de la unidad.</a:t>
            </a:r>
            <a:endParaRPr b="0" lang="es-ES" sz="2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5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8" name="Picture 4" descr="Caja de resonancia de audio"/>
          <p:cNvPicPr/>
          <p:nvPr/>
        </p:nvPicPr>
        <p:blipFill>
          <a:blip r:embed="rId1"/>
          <a:srcRect l="36003" t="0" r="11340" b="0"/>
          <a:stretch/>
        </p:blipFill>
        <p:spPr>
          <a:xfrm>
            <a:off x="0" y="0"/>
            <a:ext cx="5409000" cy="6857280"/>
          </a:xfrm>
          <a:prstGeom prst="rect">
            <a:avLst/>
          </a:prstGeom>
          <a:ln w="0">
            <a:noFill/>
          </a:ln>
        </p:spPr>
      </p:pic>
      <p:sp>
        <p:nvSpPr>
          <p:cNvPr id="129" name="Rectangle 17"/>
          <p:cNvSpPr/>
          <p:nvPr/>
        </p:nvSpPr>
        <p:spPr>
          <a:xfrm>
            <a:off x="5410080" y="0"/>
            <a:ext cx="6780960" cy="6857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Rectangle 19"/>
          <p:cNvSpPr/>
          <p:nvPr/>
        </p:nvSpPr>
        <p:spPr>
          <a:xfrm>
            <a:off x="6096600" y="685800"/>
            <a:ext cx="5409000" cy="548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adroTexto 2"/>
          <p:cNvSpPr/>
          <p:nvPr/>
        </p:nvSpPr>
        <p:spPr>
          <a:xfrm>
            <a:off x="6265080" y="1185840"/>
            <a:ext cx="4885560" cy="48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</a:pPr>
            <a:r>
              <a:rPr b="1" lang="en-US" sz="2000" spc="-1" strike="noStrike">
                <a:solidFill>
                  <a:srgbClr val="e97132"/>
                </a:solidFill>
                <a:latin typeface="Aptos"/>
                <a:ea typeface="DejaVu Sans"/>
              </a:rPr>
              <a:t>3. GRABADO CORRECTAMENTE</a:t>
            </a:r>
            <a:endParaRPr b="0" lang="es-ES" sz="2000" spc="-1" strike="noStrike"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</a:pPr>
            <a:endParaRPr b="0" lang="es-ES" sz="2000" spc="-1" strike="noStrike"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Ajustar los niveles de la mesa de mezcla:</a:t>
            </a:r>
            <a:endParaRPr b="0" lang="es-ES" sz="2000" spc="-1" strike="noStrike"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</a:pPr>
            <a:endParaRPr b="0" lang="es-ES" sz="2000" spc="-1" strike="noStrike">
              <a:latin typeface="Calibri"/>
            </a:endParaRPr>
          </a:p>
          <a:p>
            <a:pPr marL="457200" indent="-342360" algn="just">
              <a:lnSpc>
                <a:spcPct val="90000"/>
              </a:lnSpc>
              <a:buClr>
                <a:srgbClr val="e97132"/>
              </a:buClr>
              <a:buFont typeface="Wingdings" charset="2"/>
              <a:buChar char=""/>
            </a:pPr>
            <a:r>
              <a:rPr b="0" lang="en-US" sz="2000" spc="-1" strike="noStrike">
                <a:solidFill>
                  <a:srgbClr val="e97132"/>
                </a:solidFill>
                <a:latin typeface="Aptos"/>
                <a:ea typeface="DejaVu Sans"/>
              </a:rPr>
              <a:t>AURICULARES</a:t>
            </a:r>
            <a:r>
              <a:rPr b="0" lang="en-US" sz="2000" spc="-1" strike="noStrike">
                <a:solidFill>
                  <a:srgbClr val="595959"/>
                </a:solidFill>
                <a:latin typeface="Aptos"/>
                <a:ea typeface="DejaVu Sans"/>
              </a:rPr>
              <a:t>: ajustar el volumen de los auriculares para que sean cómodos. Hacer pruebas. Cada control está numerado como lo están numeradas las conexiones de los auriculares en la parte delantera.</a:t>
            </a:r>
            <a:endParaRPr b="0" lang="es-ES" sz="20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7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Picture 4" descr="Caja de resonancia de audio"/>
          <p:cNvPicPr/>
          <p:nvPr/>
        </p:nvPicPr>
        <p:blipFill>
          <a:blip r:embed="rId1"/>
          <a:srcRect l="35761" t="0" r="11582" b="0"/>
          <a:stretch/>
        </p:blipFill>
        <p:spPr>
          <a:xfrm>
            <a:off x="0" y="0"/>
            <a:ext cx="5409000" cy="6857280"/>
          </a:xfrm>
          <a:prstGeom prst="rect">
            <a:avLst/>
          </a:prstGeom>
          <a:ln w="0">
            <a:noFill/>
          </a:ln>
        </p:spPr>
      </p:pic>
      <p:sp>
        <p:nvSpPr>
          <p:cNvPr id="134" name="Rectangle 19"/>
          <p:cNvSpPr/>
          <p:nvPr/>
        </p:nvSpPr>
        <p:spPr>
          <a:xfrm>
            <a:off x="5410080" y="0"/>
            <a:ext cx="6780960" cy="6857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Rectangle 21"/>
          <p:cNvSpPr/>
          <p:nvPr/>
        </p:nvSpPr>
        <p:spPr>
          <a:xfrm>
            <a:off x="6096600" y="685800"/>
            <a:ext cx="5409000" cy="5485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Marcador de contenido 2"/>
          <p:cNvSpPr/>
          <p:nvPr/>
        </p:nvSpPr>
        <p:spPr>
          <a:xfrm>
            <a:off x="6393600" y="971640"/>
            <a:ext cx="4671360" cy="502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s-ES" sz="2400" spc="-1" strike="noStrike">
              <a:latin typeface="Calibri"/>
            </a:endParaRPr>
          </a:p>
          <a:p>
            <a:pPr marL="457200" indent="-342360"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n-US" sz="2000" spc="-1" strike="noStrike">
                <a:solidFill>
                  <a:srgbClr val="e97132"/>
                </a:solidFill>
                <a:latin typeface="Aptos"/>
              </a:rPr>
              <a:t>MICRÓFONOS</a:t>
            </a:r>
            <a:r>
              <a:rPr b="0" lang="en-US" sz="2000" spc="-1" strike="noStrike">
                <a:solidFill>
                  <a:srgbClr val="595959"/>
                </a:solidFill>
                <a:latin typeface="Aptos"/>
              </a:rPr>
              <a:t>: ponerlos a media altura. Los botones y controles están ordenados por columnas y cada una corresponde a un micrófono. Los micrófonos se pueden silenciar presionando los botones </a:t>
            </a:r>
            <a:endParaRPr b="0" lang="es-ES" sz="2000" spc="-1" strike="noStrike">
              <a:latin typeface="Calibri"/>
            </a:endParaRPr>
          </a:p>
          <a:p>
            <a:pPr marL="457200" indent="-342360"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s-ES" sz="2000" spc="-1" strike="noStrike">
                <a:solidFill>
                  <a:srgbClr val="595959"/>
                </a:solidFill>
                <a:latin typeface="Aptos"/>
              </a:rPr>
              <a:t>Para </a:t>
            </a:r>
            <a:r>
              <a:rPr b="0" lang="es-ES" sz="2000" spc="-1" strike="noStrike">
                <a:solidFill>
                  <a:srgbClr val="e97132"/>
                </a:solidFill>
                <a:latin typeface="Aptos"/>
              </a:rPr>
              <a:t>hablar </a:t>
            </a:r>
            <a:r>
              <a:rPr b="0" lang="es-ES" sz="2000" spc="-1" strike="noStrike">
                <a:solidFill>
                  <a:srgbClr val="595959"/>
                </a:solidFill>
                <a:latin typeface="Aptos"/>
              </a:rPr>
              <a:t>debes colocarte frente al micrófono a una </a:t>
            </a:r>
            <a:r>
              <a:rPr b="0" lang="es-ES" sz="2000" spc="-1" strike="noStrike">
                <a:solidFill>
                  <a:srgbClr val="e97132"/>
                </a:solidFill>
                <a:latin typeface="Aptos"/>
              </a:rPr>
              <a:t>distancia de un palmo</a:t>
            </a:r>
            <a:r>
              <a:rPr b="0" lang="es-ES" sz="2000" spc="-1" strike="noStrike">
                <a:solidFill>
                  <a:srgbClr val="595959"/>
                </a:solidFill>
                <a:latin typeface="Aptos"/>
              </a:rPr>
              <a:t> aproximadamente.</a:t>
            </a:r>
            <a:endParaRPr b="0" lang="es-ES" sz="2000" spc="-1" strike="noStrike">
              <a:latin typeface="Calibri"/>
            </a:endParaRPr>
          </a:p>
          <a:p>
            <a:pPr marL="457200" indent="-342360" algn="just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e97132"/>
              </a:buClr>
              <a:buFont typeface="Wingdings" charset="2"/>
              <a:buChar char=""/>
            </a:pPr>
            <a:r>
              <a:rPr b="0" lang="es-ES" sz="2000" spc="-1" strike="noStrike">
                <a:solidFill>
                  <a:srgbClr val="595959"/>
                </a:solidFill>
                <a:latin typeface="Aptos"/>
              </a:rPr>
              <a:t>Es importante </a:t>
            </a:r>
            <a:r>
              <a:rPr b="0" lang="es-ES" sz="2000" spc="-1" strike="noStrike">
                <a:solidFill>
                  <a:srgbClr val="e97132"/>
                </a:solidFill>
                <a:latin typeface="Aptos"/>
              </a:rPr>
              <a:t>no hacer ruidos </a:t>
            </a:r>
            <a:r>
              <a:rPr b="0" lang="es-ES" sz="2000" spc="-1" strike="noStrike">
                <a:solidFill>
                  <a:srgbClr val="595959"/>
                </a:solidFill>
                <a:latin typeface="Aptos"/>
              </a:rPr>
              <a:t>ni mover el micrófono mientras se graba.</a:t>
            </a:r>
            <a:endParaRPr b="0" lang="es-ES" sz="2000" spc="-1" strike="noStrike">
              <a:latin typeface="Calibri"/>
            </a:endParaRPr>
          </a:p>
        </p:txBody>
      </p:sp>
      <p:pic>
        <p:nvPicPr>
          <p:cNvPr id="137" name="Imagen 5" descr=""/>
          <p:cNvPicPr/>
          <p:nvPr/>
        </p:nvPicPr>
        <p:blipFill>
          <a:blip r:embed="rId2"/>
          <a:stretch/>
        </p:blipFill>
        <p:spPr>
          <a:xfrm>
            <a:off x="8003520" y="3050280"/>
            <a:ext cx="475560" cy="25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Application>Collabora_Office/21.06.37.1$Linux_X86_64 LibreOffice_project/809030c497d9c8280a14e4b5915228a329b323c6</Application>
  <AppVersion>15.0000</AppVersion>
  <Words>332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2024-04-03T14:51:39Z</dcterms:created>
  <dc:creator>Guillermo Palacios Pelayo</dc:creator>
  <dc:description/>
  <dc:language>es-ES</dc:language>
  <cp:lastModifiedBy/>
  <dcterms:modified xsi:type="dcterms:W3CDTF">2024-04-10T16:48:30Z</dcterms:modified>
  <cp:revision>15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8</vt:i4>
  </property>
</Properties>
</file>