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71" r:id="rId6"/>
    <p:sldId id="263" r:id="rId7"/>
    <p:sldId id="260" r:id="rId8"/>
    <p:sldId id="261" r:id="rId9"/>
    <p:sldId id="264" r:id="rId10"/>
    <p:sldId id="265" r:id="rId11"/>
    <p:sldId id="266" r:id="rId12"/>
    <p:sldId id="272" r:id="rId13"/>
    <p:sldId id="267" r:id="rId14"/>
    <p:sldId id="268" r:id="rId15"/>
    <p:sldId id="269" r:id="rId16"/>
  </p:sldIdLst>
  <p:sldSz cx="9144000" cy="6858000" type="screen4x3"/>
  <p:notesSz cx="6858000" cy="9144000"/>
  <p:defaultText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17D20750-3844-4388-AEFC-926D56BC9C52}">
          <p14:sldIdLst>
            <p14:sldId id="256"/>
            <p14:sldId id="257"/>
            <p14:sldId id="258"/>
            <p14:sldId id="259"/>
            <p14:sldId id="271"/>
            <p14:sldId id="263"/>
            <p14:sldId id="260"/>
            <p14:sldId id="261"/>
            <p14:sldId id="264"/>
            <p14:sldId id="265"/>
            <p14:sldId id="266"/>
            <p14:sldId id="272"/>
            <p14:sldId id="267"/>
            <p14:sldId id="268"/>
          </p14:sldIdLst>
        </p14:section>
        <p14:section name="Sección sin título" id="{B11D1241-D6BE-4CC1-A0D6-F47B6FC9E3A0}">
          <p14:sldIdLst>
            <p14:sldId id="26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22" autoAdjust="0"/>
    <p:restoredTop sz="88387" autoAdjust="0"/>
  </p:normalViewPr>
  <p:slideViewPr>
    <p:cSldViewPr>
      <p:cViewPr varScale="1">
        <p:scale>
          <a:sx n="81" d="100"/>
          <a:sy n="81" d="100"/>
        </p:scale>
        <p:origin x="101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_tradnl"/>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5D1AE5-3F89-48A1-9C2D-566442909F1E}" type="datetimeFigureOut">
              <a:rPr lang="es-ES_tradnl" smtClean="0"/>
              <a:t>28/11/2019</a:t>
            </a:fld>
            <a:endParaRPr lang="es-ES_tradnl"/>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_tradnl"/>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_tradnl"/>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CA9183-E090-4965-B30A-94F59845F90E}" type="slidenum">
              <a:rPr lang="es-ES_tradnl" smtClean="0"/>
              <a:t>‹Nº›</a:t>
            </a:fld>
            <a:endParaRPr lang="es-ES_tradnl"/>
          </a:p>
        </p:txBody>
      </p:sp>
    </p:spTree>
    <p:extLst>
      <p:ext uri="{BB962C8B-B14F-4D97-AF65-F5344CB8AC3E}">
        <p14:creationId xmlns:p14="http://schemas.microsoft.com/office/powerpoint/2010/main" val="346876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_tradnl" dirty="0"/>
          </a:p>
        </p:txBody>
      </p:sp>
      <p:sp>
        <p:nvSpPr>
          <p:cNvPr id="4" name="3 Marcador de número de diapositiva"/>
          <p:cNvSpPr>
            <a:spLocks noGrp="1"/>
          </p:cNvSpPr>
          <p:nvPr>
            <p:ph type="sldNum" sz="quarter" idx="10"/>
          </p:nvPr>
        </p:nvSpPr>
        <p:spPr/>
        <p:txBody>
          <a:bodyPr/>
          <a:lstStyle/>
          <a:p>
            <a:fld id="{CBCA9183-E090-4965-B30A-94F59845F90E}" type="slidenum">
              <a:rPr lang="es-ES_tradnl" smtClean="0"/>
              <a:t>4</a:t>
            </a:fld>
            <a:endParaRPr lang="es-ES_tradnl"/>
          </a:p>
        </p:txBody>
      </p:sp>
    </p:spTree>
    <p:extLst>
      <p:ext uri="{BB962C8B-B14F-4D97-AF65-F5344CB8AC3E}">
        <p14:creationId xmlns:p14="http://schemas.microsoft.com/office/powerpoint/2010/main" val="3781950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_tradnl" dirty="0"/>
          </a:p>
        </p:txBody>
      </p:sp>
      <p:sp>
        <p:nvSpPr>
          <p:cNvPr id="4" name="3 Marcador de número de diapositiva"/>
          <p:cNvSpPr>
            <a:spLocks noGrp="1"/>
          </p:cNvSpPr>
          <p:nvPr>
            <p:ph type="sldNum" sz="quarter" idx="10"/>
          </p:nvPr>
        </p:nvSpPr>
        <p:spPr/>
        <p:txBody>
          <a:bodyPr/>
          <a:lstStyle/>
          <a:p>
            <a:fld id="{CBCA9183-E090-4965-B30A-94F59845F90E}" type="slidenum">
              <a:rPr lang="es-ES_tradnl" smtClean="0"/>
              <a:t>6</a:t>
            </a:fld>
            <a:endParaRPr lang="es-ES_tradnl"/>
          </a:p>
        </p:txBody>
      </p:sp>
    </p:spTree>
    <p:extLst>
      <p:ext uri="{BB962C8B-B14F-4D97-AF65-F5344CB8AC3E}">
        <p14:creationId xmlns:p14="http://schemas.microsoft.com/office/powerpoint/2010/main" val="9943046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ES_tradn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ES_tradnl"/>
          </a:p>
        </p:txBody>
      </p:sp>
      <p:sp>
        <p:nvSpPr>
          <p:cNvPr id="4" name="3 Marcador de fecha"/>
          <p:cNvSpPr>
            <a:spLocks noGrp="1"/>
          </p:cNvSpPr>
          <p:nvPr>
            <p:ph type="dt" sz="half" idx="10"/>
          </p:nvPr>
        </p:nvSpPr>
        <p:spPr/>
        <p:txBody>
          <a:bodyPr/>
          <a:lstStyle/>
          <a:p>
            <a:fld id="{E89FC892-F45B-48FF-BFC3-3677B204576E}" type="datetimeFigureOut">
              <a:rPr lang="es-ES_tradnl" smtClean="0"/>
              <a:t>28/11/2019</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4DA71498-EC77-45F2-A27C-8AEC85D86A0B}" type="slidenum">
              <a:rPr lang="es-ES_tradnl" smtClean="0"/>
              <a:t>‹Nº›</a:t>
            </a:fld>
            <a:endParaRPr lang="es-ES_tradnl"/>
          </a:p>
        </p:txBody>
      </p:sp>
    </p:spTree>
    <p:extLst>
      <p:ext uri="{BB962C8B-B14F-4D97-AF65-F5344CB8AC3E}">
        <p14:creationId xmlns:p14="http://schemas.microsoft.com/office/powerpoint/2010/main" val="2807687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ES_tradn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3 Marcador de fecha"/>
          <p:cNvSpPr>
            <a:spLocks noGrp="1"/>
          </p:cNvSpPr>
          <p:nvPr>
            <p:ph type="dt" sz="half" idx="10"/>
          </p:nvPr>
        </p:nvSpPr>
        <p:spPr/>
        <p:txBody>
          <a:bodyPr/>
          <a:lstStyle/>
          <a:p>
            <a:fld id="{E89FC892-F45B-48FF-BFC3-3677B204576E}" type="datetimeFigureOut">
              <a:rPr lang="es-ES_tradnl" smtClean="0"/>
              <a:t>28/11/2019</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4DA71498-EC77-45F2-A27C-8AEC85D86A0B}" type="slidenum">
              <a:rPr lang="es-ES_tradnl" smtClean="0"/>
              <a:t>‹Nº›</a:t>
            </a:fld>
            <a:endParaRPr lang="es-ES_tradnl"/>
          </a:p>
        </p:txBody>
      </p:sp>
    </p:spTree>
    <p:extLst>
      <p:ext uri="{BB962C8B-B14F-4D97-AF65-F5344CB8AC3E}">
        <p14:creationId xmlns:p14="http://schemas.microsoft.com/office/powerpoint/2010/main" val="1642574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ES_tradn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3 Marcador de fecha"/>
          <p:cNvSpPr>
            <a:spLocks noGrp="1"/>
          </p:cNvSpPr>
          <p:nvPr>
            <p:ph type="dt" sz="half" idx="10"/>
          </p:nvPr>
        </p:nvSpPr>
        <p:spPr/>
        <p:txBody>
          <a:bodyPr/>
          <a:lstStyle/>
          <a:p>
            <a:fld id="{E89FC892-F45B-48FF-BFC3-3677B204576E}" type="datetimeFigureOut">
              <a:rPr lang="es-ES_tradnl" smtClean="0"/>
              <a:t>28/11/2019</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4DA71498-EC77-45F2-A27C-8AEC85D86A0B}" type="slidenum">
              <a:rPr lang="es-ES_tradnl" smtClean="0"/>
              <a:t>‹Nº›</a:t>
            </a:fld>
            <a:endParaRPr lang="es-ES_tradnl"/>
          </a:p>
        </p:txBody>
      </p:sp>
    </p:spTree>
    <p:extLst>
      <p:ext uri="{BB962C8B-B14F-4D97-AF65-F5344CB8AC3E}">
        <p14:creationId xmlns:p14="http://schemas.microsoft.com/office/powerpoint/2010/main" val="1512402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ES_tradn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3 Marcador de fecha"/>
          <p:cNvSpPr>
            <a:spLocks noGrp="1"/>
          </p:cNvSpPr>
          <p:nvPr>
            <p:ph type="dt" sz="half" idx="10"/>
          </p:nvPr>
        </p:nvSpPr>
        <p:spPr/>
        <p:txBody>
          <a:bodyPr/>
          <a:lstStyle/>
          <a:p>
            <a:fld id="{E89FC892-F45B-48FF-BFC3-3677B204576E}" type="datetimeFigureOut">
              <a:rPr lang="es-ES_tradnl" smtClean="0"/>
              <a:t>28/11/2019</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4DA71498-EC77-45F2-A27C-8AEC85D86A0B}" type="slidenum">
              <a:rPr lang="es-ES_tradnl" smtClean="0"/>
              <a:t>‹Nº›</a:t>
            </a:fld>
            <a:endParaRPr lang="es-ES_tradnl"/>
          </a:p>
        </p:txBody>
      </p:sp>
    </p:spTree>
    <p:extLst>
      <p:ext uri="{BB962C8B-B14F-4D97-AF65-F5344CB8AC3E}">
        <p14:creationId xmlns:p14="http://schemas.microsoft.com/office/powerpoint/2010/main" val="3437860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ES_tradn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E89FC892-F45B-48FF-BFC3-3677B204576E}" type="datetimeFigureOut">
              <a:rPr lang="es-ES_tradnl" smtClean="0"/>
              <a:t>28/11/2019</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4DA71498-EC77-45F2-A27C-8AEC85D86A0B}" type="slidenum">
              <a:rPr lang="es-ES_tradnl" smtClean="0"/>
              <a:t>‹Nº›</a:t>
            </a:fld>
            <a:endParaRPr lang="es-ES_tradnl"/>
          </a:p>
        </p:txBody>
      </p:sp>
    </p:spTree>
    <p:extLst>
      <p:ext uri="{BB962C8B-B14F-4D97-AF65-F5344CB8AC3E}">
        <p14:creationId xmlns:p14="http://schemas.microsoft.com/office/powerpoint/2010/main" val="2034557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ES_tradn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5" name="4 Marcador de fecha"/>
          <p:cNvSpPr>
            <a:spLocks noGrp="1"/>
          </p:cNvSpPr>
          <p:nvPr>
            <p:ph type="dt" sz="half" idx="10"/>
          </p:nvPr>
        </p:nvSpPr>
        <p:spPr/>
        <p:txBody>
          <a:bodyPr/>
          <a:lstStyle/>
          <a:p>
            <a:fld id="{E89FC892-F45B-48FF-BFC3-3677B204576E}" type="datetimeFigureOut">
              <a:rPr lang="es-ES_tradnl" smtClean="0"/>
              <a:t>28/11/2019</a:t>
            </a:fld>
            <a:endParaRPr lang="es-ES_tradnl"/>
          </a:p>
        </p:txBody>
      </p:sp>
      <p:sp>
        <p:nvSpPr>
          <p:cNvPr id="6" name="5 Marcador de pie de página"/>
          <p:cNvSpPr>
            <a:spLocks noGrp="1"/>
          </p:cNvSpPr>
          <p:nvPr>
            <p:ph type="ftr" sz="quarter" idx="11"/>
          </p:nvPr>
        </p:nvSpPr>
        <p:spPr/>
        <p:txBody>
          <a:bodyPr/>
          <a:lstStyle/>
          <a:p>
            <a:endParaRPr lang="es-ES_tradnl"/>
          </a:p>
        </p:txBody>
      </p:sp>
      <p:sp>
        <p:nvSpPr>
          <p:cNvPr id="7" name="6 Marcador de número de diapositiva"/>
          <p:cNvSpPr>
            <a:spLocks noGrp="1"/>
          </p:cNvSpPr>
          <p:nvPr>
            <p:ph type="sldNum" sz="quarter" idx="12"/>
          </p:nvPr>
        </p:nvSpPr>
        <p:spPr/>
        <p:txBody>
          <a:bodyPr/>
          <a:lstStyle/>
          <a:p>
            <a:fld id="{4DA71498-EC77-45F2-A27C-8AEC85D86A0B}" type="slidenum">
              <a:rPr lang="es-ES_tradnl" smtClean="0"/>
              <a:t>‹Nº›</a:t>
            </a:fld>
            <a:endParaRPr lang="es-ES_tradnl"/>
          </a:p>
        </p:txBody>
      </p:sp>
    </p:spTree>
    <p:extLst>
      <p:ext uri="{BB962C8B-B14F-4D97-AF65-F5344CB8AC3E}">
        <p14:creationId xmlns:p14="http://schemas.microsoft.com/office/powerpoint/2010/main" val="1218530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ES_tradn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7" name="6 Marcador de fecha"/>
          <p:cNvSpPr>
            <a:spLocks noGrp="1"/>
          </p:cNvSpPr>
          <p:nvPr>
            <p:ph type="dt" sz="half" idx="10"/>
          </p:nvPr>
        </p:nvSpPr>
        <p:spPr/>
        <p:txBody>
          <a:bodyPr/>
          <a:lstStyle/>
          <a:p>
            <a:fld id="{E89FC892-F45B-48FF-BFC3-3677B204576E}" type="datetimeFigureOut">
              <a:rPr lang="es-ES_tradnl" smtClean="0"/>
              <a:t>28/11/2019</a:t>
            </a:fld>
            <a:endParaRPr lang="es-ES_tradnl"/>
          </a:p>
        </p:txBody>
      </p:sp>
      <p:sp>
        <p:nvSpPr>
          <p:cNvPr id="8" name="7 Marcador de pie de página"/>
          <p:cNvSpPr>
            <a:spLocks noGrp="1"/>
          </p:cNvSpPr>
          <p:nvPr>
            <p:ph type="ftr" sz="quarter" idx="11"/>
          </p:nvPr>
        </p:nvSpPr>
        <p:spPr/>
        <p:txBody>
          <a:bodyPr/>
          <a:lstStyle/>
          <a:p>
            <a:endParaRPr lang="es-ES_tradnl"/>
          </a:p>
        </p:txBody>
      </p:sp>
      <p:sp>
        <p:nvSpPr>
          <p:cNvPr id="9" name="8 Marcador de número de diapositiva"/>
          <p:cNvSpPr>
            <a:spLocks noGrp="1"/>
          </p:cNvSpPr>
          <p:nvPr>
            <p:ph type="sldNum" sz="quarter" idx="12"/>
          </p:nvPr>
        </p:nvSpPr>
        <p:spPr/>
        <p:txBody>
          <a:bodyPr/>
          <a:lstStyle/>
          <a:p>
            <a:fld id="{4DA71498-EC77-45F2-A27C-8AEC85D86A0B}" type="slidenum">
              <a:rPr lang="es-ES_tradnl" smtClean="0"/>
              <a:t>‹Nº›</a:t>
            </a:fld>
            <a:endParaRPr lang="es-ES_tradnl"/>
          </a:p>
        </p:txBody>
      </p:sp>
    </p:spTree>
    <p:extLst>
      <p:ext uri="{BB962C8B-B14F-4D97-AF65-F5344CB8AC3E}">
        <p14:creationId xmlns:p14="http://schemas.microsoft.com/office/powerpoint/2010/main" val="1752851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ES_tradnl"/>
          </a:p>
        </p:txBody>
      </p:sp>
      <p:sp>
        <p:nvSpPr>
          <p:cNvPr id="3" name="2 Marcador de fecha"/>
          <p:cNvSpPr>
            <a:spLocks noGrp="1"/>
          </p:cNvSpPr>
          <p:nvPr>
            <p:ph type="dt" sz="half" idx="10"/>
          </p:nvPr>
        </p:nvSpPr>
        <p:spPr/>
        <p:txBody>
          <a:bodyPr/>
          <a:lstStyle/>
          <a:p>
            <a:fld id="{E89FC892-F45B-48FF-BFC3-3677B204576E}" type="datetimeFigureOut">
              <a:rPr lang="es-ES_tradnl" smtClean="0"/>
              <a:t>28/11/2019</a:t>
            </a:fld>
            <a:endParaRPr lang="es-ES_tradnl"/>
          </a:p>
        </p:txBody>
      </p:sp>
      <p:sp>
        <p:nvSpPr>
          <p:cNvPr id="4" name="3 Marcador de pie de página"/>
          <p:cNvSpPr>
            <a:spLocks noGrp="1"/>
          </p:cNvSpPr>
          <p:nvPr>
            <p:ph type="ftr" sz="quarter" idx="11"/>
          </p:nvPr>
        </p:nvSpPr>
        <p:spPr/>
        <p:txBody>
          <a:bodyPr/>
          <a:lstStyle/>
          <a:p>
            <a:endParaRPr lang="es-ES_tradnl"/>
          </a:p>
        </p:txBody>
      </p:sp>
      <p:sp>
        <p:nvSpPr>
          <p:cNvPr id="5" name="4 Marcador de número de diapositiva"/>
          <p:cNvSpPr>
            <a:spLocks noGrp="1"/>
          </p:cNvSpPr>
          <p:nvPr>
            <p:ph type="sldNum" sz="quarter" idx="12"/>
          </p:nvPr>
        </p:nvSpPr>
        <p:spPr/>
        <p:txBody>
          <a:bodyPr/>
          <a:lstStyle/>
          <a:p>
            <a:fld id="{4DA71498-EC77-45F2-A27C-8AEC85D86A0B}" type="slidenum">
              <a:rPr lang="es-ES_tradnl" smtClean="0"/>
              <a:t>‹Nº›</a:t>
            </a:fld>
            <a:endParaRPr lang="es-ES_tradnl"/>
          </a:p>
        </p:txBody>
      </p:sp>
    </p:spTree>
    <p:extLst>
      <p:ext uri="{BB962C8B-B14F-4D97-AF65-F5344CB8AC3E}">
        <p14:creationId xmlns:p14="http://schemas.microsoft.com/office/powerpoint/2010/main" val="3016259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89FC892-F45B-48FF-BFC3-3677B204576E}" type="datetimeFigureOut">
              <a:rPr lang="es-ES_tradnl" smtClean="0"/>
              <a:t>28/11/2019</a:t>
            </a:fld>
            <a:endParaRPr lang="es-ES_tradnl"/>
          </a:p>
        </p:txBody>
      </p:sp>
      <p:sp>
        <p:nvSpPr>
          <p:cNvPr id="3" name="2 Marcador de pie de página"/>
          <p:cNvSpPr>
            <a:spLocks noGrp="1"/>
          </p:cNvSpPr>
          <p:nvPr>
            <p:ph type="ftr" sz="quarter" idx="11"/>
          </p:nvPr>
        </p:nvSpPr>
        <p:spPr/>
        <p:txBody>
          <a:bodyPr/>
          <a:lstStyle/>
          <a:p>
            <a:endParaRPr lang="es-ES_tradnl"/>
          </a:p>
        </p:txBody>
      </p:sp>
      <p:sp>
        <p:nvSpPr>
          <p:cNvPr id="4" name="3 Marcador de número de diapositiva"/>
          <p:cNvSpPr>
            <a:spLocks noGrp="1"/>
          </p:cNvSpPr>
          <p:nvPr>
            <p:ph type="sldNum" sz="quarter" idx="12"/>
          </p:nvPr>
        </p:nvSpPr>
        <p:spPr/>
        <p:txBody>
          <a:bodyPr/>
          <a:lstStyle/>
          <a:p>
            <a:fld id="{4DA71498-EC77-45F2-A27C-8AEC85D86A0B}" type="slidenum">
              <a:rPr lang="es-ES_tradnl" smtClean="0"/>
              <a:t>‹Nº›</a:t>
            </a:fld>
            <a:endParaRPr lang="es-ES_tradnl"/>
          </a:p>
        </p:txBody>
      </p:sp>
    </p:spTree>
    <p:extLst>
      <p:ext uri="{BB962C8B-B14F-4D97-AF65-F5344CB8AC3E}">
        <p14:creationId xmlns:p14="http://schemas.microsoft.com/office/powerpoint/2010/main" val="740427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ES_tradn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E89FC892-F45B-48FF-BFC3-3677B204576E}" type="datetimeFigureOut">
              <a:rPr lang="es-ES_tradnl" smtClean="0"/>
              <a:t>28/11/2019</a:t>
            </a:fld>
            <a:endParaRPr lang="es-ES_tradnl"/>
          </a:p>
        </p:txBody>
      </p:sp>
      <p:sp>
        <p:nvSpPr>
          <p:cNvPr id="6" name="5 Marcador de pie de página"/>
          <p:cNvSpPr>
            <a:spLocks noGrp="1"/>
          </p:cNvSpPr>
          <p:nvPr>
            <p:ph type="ftr" sz="quarter" idx="11"/>
          </p:nvPr>
        </p:nvSpPr>
        <p:spPr/>
        <p:txBody>
          <a:bodyPr/>
          <a:lstStyle/>
          <a:p>
            <a:endParaRPr lang="es-ES_tradnl"/>
          </a:p>
        </p:txBody>
      </p:sp>
      <p:sp>
        <p:nvSpPr>
          <p:cNvPr id="7" name="6 Marcador de número de diapositiva"/>
          <p:cNvSpPr>
            <a:spLocks noGrp="1"/>
          </p:cNvSpPr>
          <p:nvPr>
            <p:ph type="sldNum" sz="quarter" idx="12"/>
          </p:nvPr>
        </p:nvSpPr>
        <p:spPr/>
        <p:txBody>
          <a:bodyPr/>
          <a:lstStyle/>
          <a:p>
            <a:fld id="{4DA71498-EC77-45F2-A27C-8AEC85D86A0B}" type="slidenum">
              <a:rPr lang="es-ES_tradnl" smtClean="0"/>
              <a:t>‹Nº›</a:t>
            </a:fld>
            <a:endParaRPr lang="es-ES_tradnl"/>
          </a:p>
        </p:txBody>
      </p:sp>
    </p:spTree>
    <p:extLst>
      <p:ext uri="{BB962C8B-B14F-4D97-AF65-F5344CB8AC3E}">
        <p14:creationId xmlns:p14="http://schemas.microsoft.com/office/powerpoint/2010/main" val="1942275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ES_tradn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_tradnl"/>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E89FC892-F45B-48FF-BFC3-3677B204576E}" type="datetimeFigureOut">
              <a:rPr lang="es-ES_tradnl" smtClean="0"/>
              <a:t>28/11/2019</a:t>
            </a:fld>
            <a:endParaRPr lang="es-ES_tradnl"/>
          </a:p>
        </p:txBody>
      </p:sp>
      <p:sp>
        <p:nvSpPr>
          <p:cNvPr id="6" name="5 Marcador de pie de página"/>
          <p:cNvSpPr>
            <a:spLocks noGrp="1"/>
          </p:cNvSpPr>
          <p:nvPr>
            <p:ph type="ftr" sz="quarter" idx="11"/>
          </p:nvPr>
        </p:nvSpPr>
        <p:spPr/>
        <p:txBody>
          <a:bodyPr/>
          <a:lstStyle/>
          <a:p>
            <a:endParaRPr lang="es-ES_tradnl"/>
          </a:p>
        </p:txBody>
      </p:sp>
      <p:sp>
        <p:nvSpPr>
          <p:cNvPr id="7" name="6 Marcador de número de diapositiva"/>
          <p:cNvSpPr>
            <a:spLocks noGrp="1"/>
          </p:cNvSpPr>
          <p:nvPr>
            <p:ph type="sldNum" sz="quarter" idx="12"/>
          </p:nvPr>
        </p:nvSpPr>
        <p:spPr/>
        <p:txBody>
          <a:bodyPr/>
          <a:lstStyle/>
          <a:p>
            <a:fld id="{4DA71498-EC77-45F2-A27C-8AEC85D86A0B}" type="slidenum">
              <a:rPr lang="es-ES_tradnl" smtClean="0"/>
              <a:t>‹Nº›</a:t>
            </a:fld>
            <a:endParaRPr lang="es-ES_tradnl"/>
          </a:p>
        </p:txBody>
      </p:sp>
    </p:spTree>
    <p:extLst>
      <p:ext uri="{BB962C8B-B14F-4D97-AF65-F5344CB8AC3E}">
        <p14:creationId xmlns:p14="http://schemas.microsoft.com/office/powerpoint/2010/main" val="2903483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ES_tradnl"/>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9FC892-F45B-48FF-BFC3-3677B204576E}" type="datetimeFigureOut">
              <a:rPr lang="es-ES_tradnl" smtClean="0"/>
              <a:t>28/11/2019</a:t>
            </a:fld>
            <a:endParaRPr lang="es-ES_tradnl"/>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A71498-EC77-45F2-A27C-8AEC85D86A0B}" type="slidenum">
              <a:rPr lang="es-ES_tradnl" smtClean="0"/>
              <a:t>‹Nº›</a:t>
            </a:fld>
            <a:endParaRPr lang="es-ES_tradnl"/>
          </a:p>
        </p:txBody>
      </p:sp>
    </p:spTree>
    <p:extLst>
      <p:ext uri="{BB962C8B-B14F-4D97-AF65-F5344CB8AC3E}">
        <p14:creationId xmlns:p14="http://schemas.microsoft.com/office/powerpoint/2010/main" val="13586172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404665"/>
            <a:ext cx="7772400" cy="1512167"/>
          </a:xfrm>
          <a:solidFill>
            <a:srgbClr val="00B0F0"/>
          </a:solidFill>
          <a:ln>
            <a:solidFill>
              <a:schemeClr val="accent3"/>
            </a:solidFill>
          </a:ln>
        </p:spPr>
        <p:txBody>
          <a:bodyPr>
            <a:normAutofit/>
          </a:bodyPr>
          <a:lstStyle/>
          <a:p>
            <a:r>
              <a:rPr lang="es-ES_tradnl" sz="1600" b="1" dirty="0">
                <a:solidFill>
                  <a:schemeClr val="tx2"/>
                </a:solidFill>
              </a:rPr>
              <a:t>LA EVALUACIÓN EN EL PROCESO DE ENSEÑANZA Y APRENDIZAJE</a:t>
            </a:r>
            <a:br>
              <a:rPr lang="es-ES_tradnl" sz="1600" b="1" dirty="0">
                <a:solidFill>
                  <a:schemeClr val="tx2"/>
                </a:solidFill>
              </a:rPr>
            </a:br>
            <a:r>
              <a:rPr lang="es-ES_tradnl" sz="1600" b="1" dirty="0">
                <a:solidFill>
                  <a:schemeClr val="tx2"/>
                </a:solidFill>
              </a:rPr>
              <a:t>MARCO TEÓRICO</a:t>
            </a:r>
          </a:p>
        </p:txBody>
      </p:sp>
      <p:sp>
        <p:nvSpPr>
          <p:cNvPr id="3" name="2 Subtítulo"/>
          <p:cNvSpPr>
            <a:spLocks noGrp="1"/>
          </p:cNvSpPr>
          <p:nvPr>
            <p:ph type="subTitle" idx="1"/>
          </p:nvPr>
        </p:nvSpPr>
        <p:spPr>
          <a:xfrm>
            <a:off x="755576" y="2276872"/>
            <a:ext cx="7704856" cy="3672408"/>
          </a:xfrm>
        </p:spPr>
        <p:txBody>
          <a:bodyPr>
            <a:normAutofit lnSpcReduction="10000"/>
          </a:bodyPr>
          <a:lstStyle/>
          <a:p>
            <a:pPr marL="342900" indent="-342900" algn="l">
              <a:buFont typeface="Wingdings" pitchFamily="2" charset="2"/>
              <a:buChar char="ü"/>
            </a:pPr>
            <a:r>
              <a:rPr lang="es-ES_tradnl" b="1" dirty="0"/>
              <a:t>ASPECTOS DE LA EVALUACIÓN</a:t>
            </a:r>
          </a:p>
          <a:p>
            <a:pPr marL="285750" indent="-285750" algn="l">
              <a:buFont typeface="Wingdings" pitchFamily="2" charset="2"/>
              <a:buChar char="ü"/>
            </a:pPr>
            <a:r>
              <a:rPr lang="es-ES_tradnl" b="1" dirty="0"/>
              <a:t>EVALUACIÓN DEL APRENDIZAJE</a:t>
            </a:r>
          </a:p>
          <a:p>
            <a:pPr marL="285750" indent="-285750" algn="l">
              <a:buFont typeface="Wingdings" pitchFamily="2" charset="2"/>
              <a:buChar char="ü"/>
            </a:pPr>
            <a:r>
              <a:rPr lang="es-ES_tradnl" b="1" dirty="0"/>
              <a:t>EVALUACIÓN DEL PROCESO DE ENSEÑANZA</a:t>
            </a:r>
          </a:p>
          <a:p>
            <a:pPr marL="285750" indent="-285750" algn="l">
              <a:buFont typeface="Wingdings" pitchFamily="2" charset="2"/>
              <a:buChar char="ü"/>
            </a:pPr>
            <a:r>
              <a:rPr lang="es-ES_tradnl" b="1" dirty="0"/>
              <a:t>ASPECTOS DIDÁCTICOS EN EL PROCESO DE ENSEÑANZA Y APRENDIZAJE</a:t>
            </a:r>
          </a:p>
          <a:p>
            <a:pPr marL="285750" indent="-285750" algn="l">
              <a:buFont typeface="Wingdings" pitchFamily="2" charset="2"/>
              <a:buChar char="ü"/>
            </a:pPr>
            <a:r>
              <a:rPr lang="es-ES_tradnl" b="1" dirty="0"/>
              <a:t>EVALUACIÓN PERSONALIZADA</a:t>
            </a:r>
          </a:p>
          <a:p>
            <a:pPr algn="l"/>
            <a:endParaRPr lang="es-ES_tradnl" sz="2400" b="1" dirty="0"/>
          </a:p>
        </p:txBody>
      </p:sp>
    </p:spTree>
    <p:extLst>
      <p:ext uri="{BB962C8B-B14F-4D97-AF65-F5344CB8AC3E}">
        <p14:creationId xmlns:p14="http://schemas.microsoft.com/office/powerpoint/2010/main" val="36004498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rgbClr val="FFFF00"/>
          </a:solidFill>
        </p:spPr>
        <p:txBody>
          <a:bodyPr>
            <a:normAutofit/>
          </a:bodyPr>
          <a:lstStyle/>
          <a:p>
            <a:r>
              <a:rPr lang="es-ES_tradnl" sz="2000" b="1" dirty="0"/>
              <a:t>ASPECTOS DIDÁCTICOS EN EL PROCESO DE ENSEÑANZA Y APRENDIZAJE</a:t>
            </a:r>
          </a:p>
        </p:txBody>
      </p:sp>
      <p:sp>
        <p:nvSpPr>
          <p:cNvPr id="3" name="2 Marcador de contenido"/>
          <p:cNvSpPr>
            <a:spLocks noGrp="1"/>
          </p:cNvSpPr>
          <p:nvPr>
            <p:ph idx="1"/>
          </p:nvPr>
        </p:nvSpPr>
        <p:spPr/>
        <p:txBody>
          <a:bodyPr>
            <a:normAutofit/>
          </a:bodyPr>
          <a:lstStyle/>
          <a:p>
            <a:r>
              <a:rPr lang="es-ES_tradnl" sz="2400" dirty="0"/>
              <a:t>La evaluación del proceso de enseñanza y aprendizaje  se centra no solo en los resultados ,sino fundamentalmente en </a:t>
            </a:r>
            <a:r>
              <a:rPr lang="es-ES_tradnl" sz="2400" b="1" dirty="0"/>
              <a:t>los procesos  </a:t>
            </a:r>
            <a:r>
              <a:rPr lang="es-ES_tradnl" sz="2400" dirty="0"/>
              <a:t>que el alumno realiza para aprender de forma eficaz.</a:t>
            </a:r>
          </a:p>
          <a:p>
            <a:r>
              <a:rPr lang="es-ES_tradnl" sz="2400" dirty="0"/>
              <a:t>El profesor tiene un </a:t>
            </a:r>
            <a:r>
              <a:rPr lang="es-ES_tradnl" sz="2400" b="1" dirty="0"/>
              <a:t>papel mediador</a:t>
            </a:r>
            <a:r>
              <a:rPr lang="es-ES_tradnl" sz="2400" dirty="0"/>
              <a:t>/facilitador en la adquisición de conocimientos por parte del alumno.</a:t>
            </a:r>
          </a:p>
          <a:p>
            <a:r>
              <a:rPr lang="es-ES_tradnl" sz="2400" dirty="0"/>
              <a:t>Es necesario tener </a:t>
            </a:r>
            <a:r>
              <a:rPr lang="es-ES_tradnl" sz="2400" b="1" dirty="0"/>
              <a:t>información suficiente  </a:t>
            </a:r>
            <a:r>
              <a:rPr lang="es-ES_tradnl" sz="2400" dirty="0"/>
              <a:t>sobre el alumno para identificar </a:t>
            </a:r>
            <a:r>
              <a:rPr lang="es-ES_tradnl" sz="2400" b="1" dirty="0"/>
              <a:t>en que momento del proceso </a:t>
            </a:r>
            <a:r>
              <a:rPr lang="es-ES_tradnl" sz="2400" dirty="0"/>
              <a:t>de aprendizaje se encuentra y proporcionarle la información y </a:t>
            </a:r>
            <a:r>
              <a:rPr lang="es-ES_tradnl" sz="2400" b="1" dirty="0"/>
              <a:t>retroalimentación adecuada.</a:t>
            </a:r>
          </a:p>
          <a:p>
            <a:endParaRPr lang="es-ES_tradnl" sz="2400" b="1" dirty="0"/>
          </a:p>
          <a:p>
            <a:endParaRPr lang="es-ES_tradnl" sz="1400" b="1" dirty="0"/>
          </a:p>
        </p:txBody>
      </p:sp>
    </p:spTree>
    <p:extLst>
      <p:ext uri="{BB962C8B-B14F-4D97-AF65-F5344CB8AC3E}">
        <p14:creationId xmlns:p14="http://schemas.microsoft.com/office/powerpoint/2010/main" val="32039171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94122"/>
          </a:xfrm>
          <a:solidFill>
            <a:srgbClr val="FFFF00"/>
          </a:solidFill>
        </p:spPr>
        <p:txBody>
          <a:bodyPr>
            <a:normAutofit/>
          </a:bodyPr>
          <a:lstStyle/>
          <a:p>
            <a:r>
              <a:rPr lang="es-ES_tradnl" sz="2000" b="1" dirty="0"/>
              <a:t>ASPECTOS A TENER EN CUENTA</a:t>
            </a:r>
          </a:p>
        </p:txBody>
      </p:sp>
      <p:sp>
        <p:nvSpPr>
          <p:cNvPr id="3" name="2 Marcador de contenido"/>
          <p:cNvSpPr>
            <a:spLocks noGrp="1"/>
          </p:cNvSpPr>
          <p:nvPr>
            <p:ph idx="1"/>
          </p:nvPr>
        </p:nvSpPr>
        <p:spPr>
          <a:xfrm>
            <a:off x="467544" y="1268760"/>
            <a:ext cx="8229600" cy="5030019"/>
          </a:xfrm>
        </p:spPr>
        <p:txBody>
          <a:bodyPr>
            <a:noAutofit/>
          </a:bodyPr>
          <a:lstStyle/>
          <a:p>
            <a:pPr marL="0" indent="0">
              <a:buNone/>
            </a:pPr>
            <a:r>
              <a:rPr lang="es-ES_tradnl" sz="2400" dirty="0"/>
              <a:t>Conocer el </a:t>
            </a:r>
            <a:r>
              <a:rPr lang="es-ES_tradnl" sz="2400" b="1" dirty="0"/>
              <a:t>nivel madurativo </a:t>
            </a:r>
            <a:r>
              <a:rPr lang="es-ES_tradnl" sz="2400" dirty="0"/>
              <a:t>del alumno y partir de su nivel de </a:t>
            </a:r>
            <a:r>
              <a:rPr lang="es-ES_tradnl" sz="2400" b="1" dirty="0"/>
              <a:t>desarrollo evolutivo</a:t>
            </a:r>
            <a:r>
              <a:rPr lang="es-ES_tradnl" sz="2400" dirty="0"/>
              <a:t>.</a:t>
            </a:r>
          </a:p>
          <a:p>
            <a:pPr marL="0" indent="0">
              <a:buNone/>
            </a:pPr>
            <a:r>
              <a:rPr lang="es-ES_tradnl" sz="2400" dirty="0"/>
              <a:t>Partir de su nivel de </a:t>
            </a:r>
            <a:r>
              <a:rPr lang="es-ES_tradnl" sz="2400" b="1" dirty="0"/>
              <a:t>conocimientos previos </a:t>
            </a:r>
            <a:r>
              <a:rPr lang="es-ES_tradnl" sz="2400" dirty="0"/>
              <a:t>para favorecer el aprendizaje significativo.</a:t>
            </a:r>
          </a:p>
          <a:p>
            <a:pPr marL="0" indent="0">
              <a:buNone/>
            </a:pPr>
            <a:r>
              <a:rPr lang="es-ES_tradnl" sz="2400" dirty="0"/>
              <a:t>Proponer la distancia adecuada de tal manera que los nuevos aprendizajes deben estar en la </a:t>
            </a:r>
            <a:r>
              <a:rPr lang="es-ES_tradnl" sz="2400" b="1" dirty="0"/>
              <a:t>ZONA DE DESARROLLO </a:t>
            </a:r>
            <a:r>
              <a:rPr lang="es-ES_tradnl" sz="2400" b="1" dirty="0" err="1"/>
              <a:t>PRÓXIMO</a:t>
            </a:r>
            <a:r>
              <a:rPr lang="es-ES_tradnl" sz="2400" dirty="0" err="1"/>
              <a:t>,es</a:t>
            </a:r>
            <a:r>
              <a:rPr lang="es-ES_tradnl" sz="2400" dirty="0"/>
              <a:t> decir el contenido a aprender, no debe ser ni demasiado fácil , ni demasiado </a:t>
            </a:r>
            <a:r>
              <a:rPr lang="es-ES_tradnl" sz="2400" dirty="0" err="1"/>
              <a:t>dificil</a:t>
            </a:r>
            <a:r>
              <a:rPr lang="es-ES_tradnl" sz="2400" dirty="0"/>
              <a:t>.</a:t>
            </a:r>
          </a:p>
          <a:p>
            <a:pPr marL="0" indent="0">
              <a:buNone/>
            </a:pPr>
            <a:r>
              <a:rPr lang="es-ES_tradnl" sz="2400" dirty="0"/>
              <a:t>Proporcionar continúa </a:t>
            </a:r>
            <a:r>
              <a:rPr lang="es-ES_tradnl" sz="2400" b="1" dirty="0"/>
              <a:t>información al  alumno </a:t>
            </a:r>
            <a:r>
              <a:rPr lang="es-ES_tradnl" sz="2400" dirty="0"/>
              <a:t>sobre el momento del proceso de aprendizaje en el que se encuentra.</a:t>
            </a:r>
          </a:p>
          <a:p>
            <a:pPr marL="0" indent="0">
              <a:buNone/>
            </a:pPr>
            <a:r>
              <a:rPr lang="es-ES_tradnl" sz="2400" b="1" dirty="0"/>
              <a:t>Clarificar los objetivos </a:t>
            </a:r>
            <a:r>
              <a:rPr lang="es-ES_tradnl" sz="2400" dirty="0"/>
              <a:t>por conseguir </a:t>
            </a:r>
          </a:p>
          <a:p>
            <a:pPr marL="0" indent="0">
              <a:buNone/>
            </a:pPr>
            <a:r>
              <a:rPr lang="es-ES_tradnl" sz="2400" dirty="0"/>
              <a:t>Ayudar a los alumnos a tomar conciencia de sus  </a:t>
            </a:r>
            <a:r>
              <a:rPr lang="es-ES_tradnl" sz="2400" b="1" dirty="0"/>
              <a:t>puntos  débiles y fuertes.</a:t>
            </a:r>
          </a:p>
          <a:p>
            <a:pPr marL="0" indent="0">
              <a:buNone/>
            </a:pPr>
            <a:endParaRPr lang="es-ES_tradnl" sz="2400" dirty="0"/>
          </a:p>
        </p:txBody>
      </p:sp>
    </p:spTree>
    <p:extLst>
      <p:ext uri="{BB962C8B-B14F-4D97-AF65-F5344CB8AC3E}">
        <p14:creationId xmlns:p14="http://schemas.microsoft.com/office/powerpoint/2010/main" val="10938135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22114"/>
          </a:xfrm>
          <a:solidFill>
            <a:srgbClr val="FFFF00"/>
          </a:solidFill>
        </p:spPr>
        <p:txBody>
          <a:bodyPr>
            <a:normAutofit/>
          </a:bodyPr>
          <a:lstStyle/>
          <a:p>
            <a:r>
              <a:rPr lang="es-ES_tradnl" sz="2000" b="1" dirty="0"/>
              <a:t>ASPECTOS A TENER EN CUENTA</a:t>
            </a:r>
            <a:endParaRPr lang="es-ES_tradnl" sz="2000" dirty="0"/>
          </a:p>
        </p:txBody>
      </p:sp>
      <p:sp>
        <p:nvSpPr>
          <p:cNvPr id="3" name="2 Marcador de contenido"/>
          <p:cNvSpPr>
            <a:spLocks noGrp="1"/>
          </p:cNvSpPr>
          <p:nvPr>
            <p:ph idx="1"/>
          </p:nvPr>
        </p:nvSpPr>
        <p:spPr>
          <a:xfrm>
            <a:off x="457200" y="1196752"/>
            <a:ext cx="8229600" cy="4929411"/>
          </a:xfrm>
        </p:spPr>
        <p:txBody>
          <a:bodyPr>
            <a:noAutofit/>
          </a:bodyPr>
          <a:lstStyle/>
          <a:p>
            <a:pPr marL="0" indent="0">
              <a:buNone/>
            </a:pPr>
            <a:r>
              <a:rPr lang="es-ES_tradnl" sz="2400" dirty="0"/>
              <a:t>Prestar atención a los problemas  en relación a la autoestima  y las emociones</a:t>
            </a:r>
          </a:p>
          <a:p>
            <a:pPr marL="0" indent="0">
              <a:buNone/>
            </a:pPr>
            <a:r>
              <a:rPr lang="es-ES_tradnl" sz="2400" dirty="0"/>
              <a:t>Diseñar actividades que despierten el interés y la motivación de los alumnos para favorecer el aprendizaje funcional.</a:t>
            </a:r>
          </a:p>
          <a:p>
            <a:pPr marL="0" indent="0">
              <a:buNone/>
            </a:pPr>
            <a:r>
              <a:rPr lang="es-ES_tradnl" sz="2400" dirty="0"/>
              <a:t>Favorecer la comunicación interpersonal basada en la confianza y la comunicación</a:t>
            </a:r>
          </a:p>
          <a:p>
            <a:pPr marL="0" indent="0">
              <a:buNone/>
            </a:pPr>
            <a:r>
              <a:rPr lang="es-ES_tradnl" sz="2400" dirty="0"/>
              <a:t>Favorecer una dinámica de aula que permita la confrontación de diferentes puntos de vista, la ayuda mutua, la toma de decisiones en grupo.</a:t>
            </a:r>
          </a:p>
          <a:p>
            <a:pPr marL="0" indent="0">
              <a:buNone/>
            </a:pPr>
            <a:r>
              <a:rPr lang="es-ES_tradnl" sz="2400" dirty="0"/>
              <a:t>Pedir colaboración de los padres  y mantener unas relaciones basadas en la confianza  y el apoyo mutuo.</a:t>
            </a:r>
          </a:p>
          <a:p>
            <a:endParaRPr lang="es-ES_tradnl" sz="2400" dirty="0"/>
          </a:p>
        </p:txBody>
      </p:sp>
    </p:spTree>
    <p:extLst>
      <p:ext uri="{BB962C8B-B14F-4D97-AF65-F5344CB8AC3E}">
        <p14:creationId xmlns:p14="http://schemas.microsoft.com/office/powerpoint/2010/main" val="42628218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850106"/>
          </a:xfrm>
          <a:solidFill>
            <a:schemeClr val="accent6">
              <a:lumMod val="40000"/>
              <a:lumOff val="60000"/>
            </a:schemeClr>
          </a:solidFill>
        </p:spPr>
        <p:txBody>
          <a:bodyPr>
            <a:normAutofit/>
          </a:bodyPr>
          <a:lstStyle/>
          <a:p>
            <a:r>
              <a:rPr lang="es-ES_tradnl" sz="2000" b="1" dirty="0"/>
              <a:t>EVALUACIÓN PERSONALIZADA: IMPLICACIONES EDUCATIVAS</a:t>
            </a:r>
            <a:br>
              <a:rPr lang="es-ES_tradnl" sz="2000" b="1" dirty="0"/>
            </a:br>
            <a:endParaRPr lang="es-ES_tradnl" sz="2000" b="1" dirty="0"/>
          </a:p>
        </p:txBody>
      </p:sp>
      <p:sp>
        <p:nvSpPr>
          <p:cNvPr id="3" name="2 Marcador de contenido"/>
          <p:cNvSpPr>
            <a:spLocks noGrp="1"/>
          </p:cNvSpPr>
          <p:nvPr>
            <p:ph idx="1"/>
          </p:nvPr>
        </p:nvSpPr>
        <p:spPr>
          <a:xfrm>
            <a:off x="457200" y="1268760"/>
            <a:ext cx="8229600" cy="4857403"/>
          </a:xfrm>
        </p:spPr>
        <p:txBody>
          <a:bodyPr>
            <a:normAutofit/>
          </a:bodyPr>
          <a:lstStyle/>
          <a:p>
            <a:pPr marL="0" indent="0">
              <a:buNone/>
            </a:pPr>
            <a:r>
              <a:rPr lang="es-ES_tradnl" sz="1600" dirty="0"/>
              <a:t>La evaluación es uno de los aspectos más controvertidos y difíciles  de llevar a cabo dentro del proceso de enseñanza-aprendizaje en el ámbito educativo. </a:t>
            </a:r>
          </a:p>
          <a:p>
            <a:pPr marL="0" indent="0">
              <a:buNone/>
            </a:pPr>
            <a:r>
              <a:rPr lang="es-ES_tradnl" sz="1600" dirty="0"/>
              <a:t>La finalidad de la evaluación personalizada es </a:t>
            </a:r>
            <a:r>
              <a:rPr lang="es-ES_tradnl" sz="1600" b="1" dirty="0"/>
              <a:t>IDENTIFICAR LO QUE LOS ALUMNOS HAN </a:t>
            </a:r>
            <a:r>
              <a:rPr lang="es-ES_tradnl" sz="1400" b="1" dirty="0"/>
              <a:t>APRENDIDO</a:t>
            </a:r>
            <a:r>
              <a:rPr lang="es-ES_tradnl" sz="1600" b="1" dirty="0"/>
              <a:t> (resultado)Y LA FORMA EN QUE HAN APRENDIDO(proceso</a:t>
            </a:r>
            <a:r>
              <a:rPr lang="es-ES_tradnl" sz="1600" dirty="0"/>
              <a:t>).</a:t>
            </a:r>
          </a:p>
          <a:p>
            <a:pPr marL="0" indent="0">
              <a:buNone/>
            </a:pPr>
            <a:endParaRPr lang="es-ES_tradnl" sz="1600" dirty="0"/>
          </a:p>
          <a:p>
            <a:pPr marL="0" indent="0">
              <a:buNone/>
            </a:pPr>
            <a:endParaRPr lang="es-ES_tradnl" sz="1600" dirty="0"/>
          </a:p>
          <a:p>
            <a:pPr marL="0" indent="0">
              <a:buNone/>
            </a:pPr>
            <a:endParaRPr lang="es-ES_tradnl" sz="1600" dirty="0"/>
          </a:p>
          <a:p>
            <a:pPr>
              <a:buFont typeface="Wingdings" pitchFamily="2" charset="2"/>
              <a:buChar char="ü"/>
            </a:pPr>
            <a:r>
              <a:rPr lang="es-ES_tradnl" sz="1600" dirty="0"/>
              <a:t>TENER EN CUENTA EL TALENTO DE CADA ALUMNO</a:t>
            </a:r>
          </a:p>
          <a:p>
            <a:pPr>
              <a:buFont typeface="Wingdings" pitchFamily="2" charset="2"/>
              <a:buChar char="ü"/>
            </a:pPr>
            <a:r>
              <a:rPr lang="es-ES_tradnl" sz="1600" dirty="0"/>
              <a:t>INFORMAR AL ALUMNO SOBRE EL PROGRESO DE SUS APRENDIZAJES</a:t>
            </a:r>
          </a:p>
          <a:p>
            <a:pPr>
              <a:buFont typeface="Wingdings" pitchFamily="2" charset="2"/>
              <a:buChar char="ü"/>
            </a:pPr>
            <a:r>
              <a:rPr lang="es-ES_tradnl" sz="1600" dirty="0"/>
              <a:t>MOTIVAR AL ALUMNO </a:t>
            </a:r>
          </a:p>
          <a:p>
            <a:pPr>
              <a:buFont typeface="Wingdings" pitchFamily="2" charset="2"/>
              <a:buChar char="ü"/>
            </a:pPr>
            <a:r>
              <a:rPr lang="es-ES_tradnl" sz="1600" dirty="0"/>
              <a:t>COMPROBAR SU RENDIMIENTO EN FUNCIÓN DE LOS OBJETIVOS QUE SE PERSIGUEN</a:t>
            </a:r>
          </a:p>
          <a:p>
            <a:pPr>
              <a:buFont typeface="Wingdings" pitchFamily="2" charset="2"/>
              <a:buChar char="ü"/>
            </a:pPr>
            <a:r>
              <a:rPr lang="es-ES_tradnl" sz="1600" dirty="0"/>
              <a:t>ASIGNAR TAREAS DEPENDIENDO DEL NIVEL DEL ALUMNO</a:t>
            </a:r>
          </a:p>
          <a:p>
            <a:pPr>
              <a:buFont typeface="Wingdings" pitchFamily="2" charset="2"/>
              <a:buChar char="ü"/>
            </a:pPr>
            <a:r>
              <a:rPr lang="es-ES_tradnl" sz="1600" dirty="0"/>
              <a:t>SATISFACER LAS NECESIDADES E INTERESES DE CADA ALUMNO</a:t>
            </a:r>
          </a:p>
          <a:p>
            <a:pPr>
              <a:buFont typeface="Wingdings" pitchFamily="2" charset="2"/>
              <a:buChar char="ü"/>
            </a:pPr>
            <a:r>
              <a:rPr lang="es-ES_tradnl" sz="1600" dirty="0"/>
              <a:t>UTILIZAR METODOLOGÍAS ACTIVAS Y PARTICIPATIVAS QUE FAVOREZCAN EL PROTAGONISMO DE LOS ALUMNOS.</a:t>
            </a:r>
          </a:p>
          <a:p>
            <a:pPr>
              <a:buFont typeface="Wingdings" pitchFamily="2" charset="2"/>
              <a:buChar char="ü"/>
            </a:pPr>
            <a:r>
              <a:rPr lang="es-ES_tradnl" sz="1600" dirty="0"/>
              <a:t>DISEÑAR RÚBRICAS QUE LES SIRVAN A LOS ALUMNOS A COMPRENDER QUE SE ESPERA DE ELLOS</a:t>
            </a:r>
          </a:p>
          <a:p>
            <a:endParaRPr lang="es-ES_tradnl" sz="1600" dirty="0"/>
          </a:p>
          <a:p>
            <a:pPr marL="0" indent="0">
              <a:buNone/>
            </a:pPr>
            <a:endParaRPr lang="es-ES_tradnl" sz="1600" dirty="0"/>
          </a:p>
          <a:p>
            <a:endParaRPr lang="es-ES_tradnl" sz="1600" dirty="0"/>
          </a:p>
        </p:txBody>
      </p:sp>
      <p:sp>
        <p:nvSpPr>
          <p:cNvPr id="5" name="4 Flecha abajo"/>
          <p:cNvSpPr/>
          <p:nvPr/>
        </p:nvSpPr>
        <p:spPr>
          <a:xfrm>
            <a:off x="3707904" y="2780928"/>
            <a:ext cx="484632"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0549565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34082"/>
          </a:xfrm>
          <a:solidFill>
            <a:schemeClr val="accent6">
              <a:lumMod val="40000"/>
              <a:lumOff val="60000"/>
            </a:schemeClr>
          </a:solidFill>
        </p:spPr>
        <p:txBody>
          <a:bodyPr>
            <a:normAutofit/>
          </a:bodyPr>
          <a:lstStyle/>
          <a:p>
            <a:r>
              <a:rPr lang="es-ES_tradnl" sz="1400" b="1" dirty="0"/>
              <a:t>EVALUACIÓN PERSONALIZADA: PRINCIPIOS BÁSICOS</a:t>
            </a:r>
          </a:p>
        </p:txBody>
      </p:sp>
      <p:sp>
        <p:nvSpPr>
          <p:cNvPr id="3" name="2 Marcador de contenido"/>
          <p:cNvSpPr>
            <a:spLocks noGrp="1"/>
          </p:cNvSpPr>
          <p:nvPr>
            <p:ph idx="1"/>
          </p:nvPr>
        </p:nvSpPr>
        <p:spPr>
          <a:xfrm>
            <a:off x="457200" y="1052736"/>
            <a:ext cx="8229600" cy="5073427"/>
          </a:xfrm>
        </p:spPr>
        <p:txBody>
          <a:bodyPr>
            <a:normAutofit/>
          </a:bodyPr>
          <a:lstStyle/>
          <a:p>
            <a:pPr>
              <a:buFont typeface="Wingdings" pitchFamily="2" charset="2"/>
              <a:buChar char="v"/>
            </a:pPr>
            <a:endParaRPr lang="es-ES_tradnl" sz="1400" dirty="0"/>
          </a:p>
          <a:p>
            <a:pPr marL="0" indent="0">
              <a:buNone/>
            </a:pPr>
            <a:r>
              <a:rPr lang="es-ES_tradnl" sz="1400" dirty="0"/>
              <a:t> </a:t>
            </a:r>
            <a:r>
              <a:rPr lang="es-ES_tradnl" sz="1800" dirty="0"/>
              <a:t>Plantear </a:t>
            </a:r>
            <a:r>
              <a:rPr lang="es-ES_tradnl" sz="1800" b="1" dirty="0"/>
              <a:t>retos difíciles , pero alcanzables</a:t>
            </a:r>
            <a:r>
              <a:rPr lang="es-ES_tradnl" sz="1800" dirty="0"/>
              <a:t>. </a:t>
            </a:r>
          </a:p>
          <a:p>
            <a:pPr marL="0" indent="0">
              <a:buNone/>
            </a:pPr>
            <a:r>
              <a:rPr lang="es-ES_tradnl" sz="1800" dirty="0"/>
              <a:t>Generar </a:t>
            </a:r>
            <a:r>
              <a:rPr lang="es-ES_tradnl" sz="1800" b="1" dirty="0"/>
              <a:t>expectativas realistas</a:t>
            </a:r>
            <a:r>
              <a:rPr lang="es-ES_tradnl" sz="1800" dirty="0"/>
              <a:t>. </a:t>
            </a:r>
          </a:p>
          <a:p>
            <a:pPr marL="0" indent="0">
              <a:buNone/>
            </a:pPr>
            <a:r>
              <a:rPr lang="es-ES_tradnl" sz="1800" dirty="0"/>
              <a:t>Favorecer la reflexión, la innovación, la creatividad así como el pensamiento </a:t>
            </a:r>
            <a:r>
              <a:rPr lang="es-ES_tradnl" sz="1800" b="1" dirty="0"/>
              <a:t>crítico para hacer posible la evaluación de su comprensión.</a:t>
            </a:r>
          </a:p>
          <a:p>
            <a:pPr marL="0" indent="0">
              <a:buNone/>
            </a:pPr>
            <a:r>
              <a:rPr lang="es-ES_tradnl" sz="1800" dirty="0"/>
              <a:t>Reflexionar y dejar bien sentado </a:t>
            </a:r>
            <a:r>
              <a:rPr lang="es-ES_tradnl" sz="1800" b="1" dirty="0"/>
              <a:t>lo que el estudiante espera de la evaluación</a:t>
            </a:r>
          </a:p>
          <a:p>
            <a:pPr marL="0" indent="0">
              <a:buNone/>
            </a:pPr>
            <a:r>
              <a:rPr lang="es-ES_tradnl" sz="1800" dirty="0"/>
              <a:t>Identificar que es lo que se espera que el alumno </a:t>
            </a:r>
            <a:r>
              <a:rPr lang="es-ES_tradnl" sz="1800" b="1" dirty="0"/>
              <a:t>PUEDA ENTENDER</a:t>
            </a:r>
            <a:r>
              <a:rPr lang="es-ES_tradnl" sz="1800" dirty="0"/>
              <a:t>, para identificar en qué momento se encuentra del aprendizaje</a:t>
            </a:r>
          </a:p>
          <a:p>
            <a:pPr marL="0" indent="0">
              <a:buNone/>
            </a:pPr>
            <a:r>
              <a:rPr lang="es-ES_tradnl" sz="1800" dirty="0"/>
              <a:t>Identificar </a:t>
            </a:r>
            <a:r>
              <a:rPr lang="es-ES_tradnl" sz="1800" b="1" dirty="0"/>
              <a:t>puntos fuertes y débiles</a:t>
            </a:r>
          </a:p>
          <a:p>
            <a:pPr marL="0" indent="0">
              <a:buNone/>
            </a:pPr>
            <a:r>
              <a:rPr lang="es-ES_tradnl" sz="1800" dirty="0"/>
              <a:t>Pedir a los alumnos que identifiquen «</a:t>
            </a:r>
            <a:r>
              <a:rPr lang="es-ES_tradnl" sz="1800" b="1" dirty="0"/>
              <a:t>el punto mas confuso» tras finalizar la clase.</a:t>
            </a:r>
          </a:p>
          <a:p>
            <a:pPr marL="0" indent="0">
              <a:buNone/>
            </a:pPr>
            <a:r>
              <a:rPr lang="es-ES_tradnl" sz="1800" dirty="0"/>
              <a:t>Enseñar a los alumnos habilidades de </a:t>
            </a:r>
            <a:r>
              <a:rPr lang="es-ES_tradnl" sz="1800" b="1" dirty="0"/>
              <a:t>autoevaluación</a:t>
            </a:r>
          </a:p>
          <a:p>
            <a:pPr marL="0" indent="0">
              <a:buNone/>
            </a:pPr>
            <a:r>
              <a:rPr lang="es-ES_tradnl" sz="1800" b="1" dirty="0"/>
              <a:t>Escuchar las </a:t>
            </a:r>
            <a:r>
              <a:rPr lang="es-ES_tradnl" sz="1800" b="1" dirty="0">
                <a:solidFill>
                  <a:srgbClr val="FF0000"/>
                </a:solidFill>
              </a:rPr>
              <a:t>ideas del alumno </a:t>
            </a:r>
            <a:r>
              <a:rPr lang="es-ES_tradnl" sz="1800" b="1" dirty="0"/>
              <a:t>para identificar el momento en el que se encuentra de su aprendizaje</a:t>
            </a:r>
          </a:p>
          <a:p>
            <a:pPr marL="0" indent="0">
              <a:buNone/>
            </a:pPr>
            <a:r>
              <a:rPr lang="es-ES_tradnl" sz="1800" b="1" dirty="0"/>
              <a:t>CONSEGUIR QUE LOS ALUMNOS </a:t>
            </a:r>
            <a:r>
              <a:rPr lang="es-ES_tradnl" sz="1800" b="1" dirty="0">
                <a:solidFill>
                  <a:srgbClr val="FF0000"/>
                </a:solidFill>
              </a:rPr>
              <a:t>ENCUENTREN ÚTILES SUS EVALUACIONES</a:t>
            </a:r>
          </a:p>
          <a:p>
            <a:pPr marL="0" indent="0">
              <a:buNone/>
            </a:pPr>
            <a:r>
              <a:rPr lang="es-ES_tradnl" sz="1800" b="1" dirty="0"/>
              <a:t>CERCIORARSE DE QUE LOS ALUMNOS </a:t>
            </a:r>
            <a:r>
              <a:rPr lang="es-ES_tradnl" sz="1800" b="1" dirty="0">
                <a:solidFill>
                  <a:srgbClr val="FF0000"/>
                </a:solidFill>
              </a:rPr>
              <a:t>CONOCEN LOS CRITERIOS DE EVALUACIÓN Y LOS ENTIENDEN REALMENTE.</a:t>
            </a:r>
          </a:p>
          <a:p>
            <a:pPr marL="0" indent="0">
              <a:buNone/>
            </a:pPr>
            <a:endParaRPr lang="es-ES_tradnl" sz="1800" b="1" dirty="0"/>
          </a:p>
          <a:p>
            <a:pPr marL="0" indent="0">
              <a:buNone/>
            </a:pPr>
            <a:endParaRPr lang="es-ES_tradnl" sz="1400" dirty="0"/>
          </a:p>
          <a:p>
            <a:pPr marL="0" indent="0">
              <a:buNone/>
            </a:pPr>
            <a:endParaRPr lang="es-ES_tradnl" sz="1400" dirty="0"/>
          </a:p>
          <a:p>
            <a:pPr marL="0" indent="0">
              <a:buNone/>
            </a:pPr>
            <a:endParaRPr lang="es-ES_tradnl" sz="1400" dirty="0"/>
          </a:p>
          <a:p>
            <a:pPr marL="0" indent="0">
              <a:buNone/>
            </a:pPr>
            <a:endParaRPr lang="es-ES_tradnl" sz="1400" dirty="0"/>
          </a:p>
          <a:p>
            <a:pPr marL="0" indent="0">
              <a:buNone/>
            </a:pPr>
            <a:endParaRPr lang="es-ES_tradnl" sz="1400" dirty="0"/>
          </a:p>
          <a:p>
            <a:pPr marL="0" indent="0">
              <a:buNone/>
            </a:pPr>
            <a:endParaRPr lang="es-ES_tradnl" sz="1400" dirty="0"/>
          </a:p>
          <a:p>
            <a:endParaRPr lang="es-ES_tradnl" sz="1400" dirty="0"/>
          </a:p>
        </p:txBody>
      </p:sp>
    </p:spTree>
    <p:extLst>
      <p:ext uri="{BB962C8B-B14F-4D97-AF65-F5344CB8AC3E}">
        <p14:creationId xmlns:p14="http://schemas.microsoft.com/office/powerpoint/2010/main" val="31576631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06090"/>
          </a:xfrm>
          <a:solidFill>
            <a:schemeClr val="accent6">
              <a:lumMod val="40000"/>
              <a:lumOff val="60000"/>
            </a:schemeClr>
          </a:solidFill>
        </p:spPr>
        <p:txBody>
          <a:bodyPr>
            <a:normAutofit/>
          </a:bodyPr>
          <a:lstStyle/>
          <a:p>
            <a:r>
              <a:rPr lang="es-ES_tradnl" sz="1200" b="1" dirty="0"/>
              <a:t>EVALUACIÓN PERSONALIZADA:FUNDAMENTACIÓN NEUROPSICOLÓGICA</a:t>
            </a:r>
            <a:br>
              <a:rPr lang="es-ES_tradnl" sz="1200" b="1" dirty="0"/>
            </a:br>
            <a:r>
              <a:rPr lang="es-ES_tradnl" sz="1200" b="1" dirty="0"/>
              <a:t>(adaptado de </a:t>
            </a:r>
            <a:r>
              <a:rPr lang="es-ES_tradnl" sz="1200" b="1" dirty="0" err="1"/>
              <a:t>Forés</a:t>
            </a:r>
            <a:r>
              <a:rPr lang="es-ES_tradnl" sz="1200" b="1" dirty="0"/>
              <a:t> y </a:t>
            </a:r>
            <a:r>
              <a:rPr lang="es-ES_tradnl" sz="1200" b="1" dirty="0" err="1"/>
              <a:t>Ligioiz</a:t>
            </a:r>
            <a:r>
              <a:rPr lang="es-ES_tradnl" sz="1200" b="1" dirty="0"/>
              <a:t>, 2009;Marina,2011;  Mora, 2013)</a:t>
            </a:r>
          </a:p>
        </p:txBody>
      </p:sp>
      <p:sp>
        <p:nvSpPr>
          <p:cNvPr id="3" name="2 Marcador de contenido"/>
          <p:cNvSpPr>
            <a:spLocks noGrp="1"/>
          </p:cNvSpPr>
          <p:nvPr>
            <p:ph idx="1"/>
          </p:nvPr>
        </p:nvSpPr>
        <p:spPr>
          <a:xfrm>
            <a:off x="457200" y="1052736"/>
            <a:ext cx="8229600" cy="5073427"/>
          </a:xfrm>
        </p:spPr>
        <p:txBody>
          <a:bodyPr>
            <a:normAutofit/>
          </a:bodyPr>
          <a:lstStyle/>
          <a:p>
            <a:pPr marL="0" indent="0">
              <a:buNone/>
            </a:pPr>
            <a:endParaRPr lang="es-ES_tradnl" sz="1400" dirty="0"/>
          </a:p>
        </p:txBody>
      </p:sp>
      <p:sp>
        <p:nvSpPr>
          <p:cNvPr id="4" name="3 Elipse"/>
          <p:cNvSpPr/>
          <p:nvPr/>
        </p:nvSpPr>
        <p:spPr>
          <a:xfrm>
            <a:off x="3527884" y="1186000"/>
            <a:ext cx="1584176" cy="9361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800" dirty="0"/>
              <a:t>NECESIDADES, INTERESES Y POTENCIALIDADES</a:t>
            </a:r>
          </a:p>
        </p:txBody>
      </p:sp>
      <p:sp>
        <p:nvSpPr>
          <p:cNvPr id="5" name="4 Elipse"/>
          <p:cNvSpPr/>
          <p:nvPr/>
        </p:nvSpPr>
        <p:spPr>
          <a:xfrm>
            <a:off x="2987824" y="1988841"/>
            <a:ext cx="2664296" cy="8640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000" dirty="0"/>
              <a:t>INTELIGENCIA EJECUTORA</a:t>
            </a:r>
          </a:p>
        </p:txBody>
      </p:sp>
      <p:sp>
        <p:nvSpPr>
          <p:cNvPr id="6" name="5 Elipse"/>
          <p:cNvSpPr/>
          <p:nvPr/>
        </p:nvSpPr>
        <p:spPr>
          <a:xfrm>
            <a:off x="3347864" y="2636912"/>
            <a:ext cx="1886508" cy="12241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000" dirty="0"/>
              <a:t>PLAN DE ACCIÓN </a:t>
            </a:r>
          </a:p>
          <a:p>
            <a:pPr algn="ctr"/>
            <a:r>
              <a:rPr lang="es-ES_tradnl" sz="1000" dirty="0"/>
              <a:t>Proactivo ,dinámico</a:t>
            </a:r>
          </a:p>
        </p:txBody>
      </p:sp>
      <p:sp>
        <p:nvSpPr>
          <p:cNvPr id="7" name="6 Elipse"/>
          <p:cNvSpPr/>
          <p:nvPr/>
        </p:nvSpPr>
        <p:spPr>
          <a:xfrm>
            <a:off x="3491880" y="3501008"/>
            <a:ext cx="1742492" cy="7200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000" dirty="0"/>
              <a:t>DOCENTE</a:t>
            </a:r>
          </a:p>
          <a:p>
            <a:pPr algn="ctr"/>
            <a:r>
              <a:rPr lang="es-ES_tradnl" sz="1000" dirty="0"/>
              <a:t>Autodeterminación</a:t>
            </a:r>
          </a:p>
          <a:p>
            <a:pPr algn="ctr"/>
            <a:r>
              <a:rPr lang="es-ES_tradnl" sz="1000" dirty="0"/>
              <a:t>DISCENTE</a:t>
            </a:r>
          </a:p>
        </p:txBody>
      </p:sp>
      <p:sp>
        <p:nvSpPr>
          <p:cNvPr id="8" name="7 Elipse"/>
          <p:cNvSpPr/>
          <p:nvPr/>
        </p:nvSpPr>
        <p:spPr>
          <a:xfrm>
            <a:off x="2628739" y="4221088"/>
            <a:ext cx="3528392" cy="151216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400" dirty="0"/>
              <a:t>INTELIGENCIA GENERADORA</a:t>
            </a:r>
          </a:p>
        </p:txBody>
      </p:sp>
      <p:sp>
        <p:nvSpPr>
          <p:cNvPr id="9" name="8 Elipse"/>
          <p:cNvSpPr/>
          <p:nvPr/>
        </p:nvSpPr>
        <p:spPr>
          <a:xfrm>
            <a:off x="3707904" y="5157192"/>
            <a:ext cx="1598476" cy="42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800" dirty="0"/>
              <a:t>REACCIONES </a:t>
            </a:r>
            <a:r>
              <a:rPr lang="es-ES_tradnl" sz="800" dirty="0" err="1"/>
              <a:t>QUÍMICAS:serotonina,dopaminas</a:t>
            </a:r>
            <a:r>
              <a:rPr lang="es-ES_tradnl" sz="800" dirty="0"/>
              <a:t> ,</a:t>
            </a:r>
            <a:r>
              <a:rPr lang="es-ES_tradnl" sz="800" dirty="0" err="1"/>
              <a:t>endomorfinas</a:t>
            </a:r>
            <a:endParaRPr lang="es-ES_tradnl" sz="800" dirty="0"/>
          </a:p>
        </p:txBody>
      </p:sp>
      <p:sp>
        <p:nvSpPr>
          <p:cNvPr id="10" name="9 Rectángulo"/>
          <p:cNvSpPr/>
          <p:nvPr/>
        </p:nvSpPr>
        <p:spPr>
          <a:xfrm>
            <a:off x="3174994" y="5661248"/>
            <a:ext cx="2376264"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000" dirty="0"/>
              <a:t>PENSAMIENTO</a:t>
            </a:r>
          </a:p>
          <a:p>
            <a:pPr algn="ctr"/>
            <a:r>
              <a:rPr lang="es-ES_tradnl" sz="1000" dirty="0"/>
              <a:t>CONSTRUCTIVO</a:t>
            </a:r>
          </a:p>
        </p:txBody>
      </p:sp>
      <p:sp>
        <p:nvSpPr>
          <p:cNvPr id="11" name="10 Rectángulo"/>
          <p:cNvSpPr/>
          <p:nvPr/>
        </p:nvSpPr>
        <p:spPr>
          <a:xfrm>
            <a:off x="1547664" y="4725144"/>
            <a:ext cx="1627330" cy="10584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100" dirty="0"/>
              <a:t>MOTIVACIÓN /EMOCIÓN</a:t>
            </a:r>
          </a:p>
          <a:p>
            <a:pPr algn="ctr"/>
            <a:r>
              <a:rPr lang="es-ES_tradnl" sz="1100" dirty="0" err="1"/>
              <a:t>Intrinseca</a:t>
            </a:r>
            <a:r>
              <a:rPr lang="es-ES_tradnl" sz="1100" dirty="0"/>
              <a:t>/positiva</a:t>
            </a:r>
          </a:p>
        </p:txBody>
      </p:sp>
      <p:sp>
        <p:nvSpPr>
          <p:cNvPr id="12" name="11 Rectángulo"/>
          <p:cNvSpPr/>
          <p:nvPr/>
        </p:nvSpPr>
        <p:spPr>
          <a:xfrm>
            <a:off x="5796136" y="4627984"/>
            <a:ext cx="1800200" cy="10584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dirty="0"/>
              <a:t>APRENDIZAJE/MEMORIA</a:t>
            </a:r>
          </a:p>
          <a:p>
            <a:pPr algn="ctr"/>
            <a:r>
              <a:rPr lang="es-ES_tradnl" sz="1200" dirty="0"/>
              <a:t>Significativo/facilitada</a:t>
            </a:r>
          </a:p>
        </p:txBody>
      </p:sp>
    </p:spTree>
    <p:extLst>
      <p:ext uri="{BB962C8B-B14F-4D97-AF65-F5344CB8AC3E}">
        <p14:creationId xmlns:p14="http://schemas.microsoft.com/office/powerpoint/2010/main" val="2660137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78098"/>
          </a:xfrm>
          <a:solidFill>
            <a:schemeClr val="accent6"/>
          </a:solidFill>
        </p:spPr>
        <p:txBody>
          <a:bodyPr>
            <a:normAutofit/>
          </a:bodyPr>
          <a:lstStyle/>
          <a:p>
            <a:r>
              <a:rPr lang="es-ES_tradnl" sz="1600" dirty="0"/>
              <a:t>ASPECTOS DE LA EVALUACIÓN</a:t>
            </a:r>
          </a:p>
        </p:txBody>
      </p:sp>
      <p:sp>
        <p:nvSpPr>
          <p:cNvPr id="3" name="2 Marcador de contenido"/>
          <p:cNvSpPr>
            <a:spLocks noGrp="1"/>
          </p:cNvSpPr>
          <p:nvPr>
            <p:ph idx="1"/>
          </p:nvPr>
        </p:nvSpPr>
        <p:spPr>
          <a:xfrm>
            <a:off x="457200" y="1268760"/>
            <a:ext cx="8229600" cy="4857403"/>
          </a:xfrm>
        </p:spPr>
        <p:txBody>
          <a:bodyPr>
            <a:normAutofit/>
          </a:bodyPr>
          <a:lstStyle/>
          <a:p>
            <a:pPr>
              <a:buFont typeface="Wingdings" pitchFamily="2" charset="2"/>
              <a:buChar char="q"/>
            </a:pPr>
            <a:r>
              <a:rPr lang="es-ES_tradnl" sz="1800" dirty="0"/>
              <a:t>ELEMENTO FUNDAMENTAL DEL SISTEMA EDUCATIVO PARA LA MEJORA DE LA EDUCACIÓN Y EL AUMENTO DE LA TRANSPARENCIA DEL SISTEMA EDUCATIVO.</a:t>
            </a:r>
          </a:p>
          <a:p>
            <a:pPr>
              <a:buFont typeface="Wingdings" pitchFamily="2" charset="2"/>
              <a:buChar char="q"/>
            </a:pPr>
            <a:r>
              <a:rPr lang="es-ES_tradnl" sz="1800" dirty="0"/>
              <a:t>NO ES UN FIN EN SI MISMA, DEBE ESTAR AL SERVICIO DEL PERFECCIONAMIENTO DE LOS PROCESOS DE ENSEÑANZA Y APRENDIZAJE.</a:t>
            </a:r>
          </a:p>
          <a:p>
            <a:pPr>
              <a:buFont typeface="Wingdings" pitchFamily="2" charset="2"/>
              <a:buChar char="q"/>
            </a:pPr>
            <a:r>
              <a:rPr lang="es-ES_tradnl" sz="1800" dirty="0"/>
              <a:t>SIRVE NO SOLO PARA RECOGER INFORMACIÓN SOBRE LOS LOGROS CONSEGUIDOS, SINO PARA IDENTIFICAR LOS PROCESOS Y LOS EFECTOS SECUNDARIOS Y EN BASE A ELLOS INTRODUCIR CAMBIOS EN LA ACCIÓN EDUCATIVA.</a:t>
            </a:r>
          </a:p>
          <a:p>
            <a:pPr>
              <a:buFont typeface="Wingdings" pitchFamily="2" charset="2"/>
              <a:buChar char="q"/>
            </a:pPr>
            <a:r>
              <a:rPr lang="es-ES_tradnl" sz="1800" dirty="0"/>
              <a:t>DEBE PROPORCIONAR INFORMACIÓN CONTINUADA, OBJETIVA Y SUFICIENTE.</a:t>
            </a:r>
          </a:p>
          <a:p>
            <a:pPr>
              <a:buFont typeface="Wingdings" pitchFamily="2" charset="2"/>
              <a:buChar char="q"/>
            </a:pPr>
            <a:r>
              <a:rPr lang="es-ES_tradnl" sz="1800" dirty="0"/>
              <a:t>DEBE SER REALIZADA EN CADA UNO DE SUS PLANOS Y POR TODOS LOS AGENTES:</a:t>
            </a:r>
          </a:p>
          <a:p>
            <a:pPr marL="0" indent="0">
              <a:buNone/>
            </a:pPr>
            <a:r>
              <a:rPr lang="es-ES_tradnl" sz="1800" dirty="0"/>
              <a:t> </a:t>
            </a:r>
          </a:p>
          <a:p>
            <a:pPr marL="0" indent="0">
              <a:buNone/>
            </a:pPr>
            <a:r>
              <a:rPr lang="es-ES_tradnl" sz="1800" dirty="0"/>
              <a:t>Los alumnos deben aprender a evaluar por si mismos sus procesos de aprendizaje.</a:t>
            </a:r>
          </a:p>
          <a:p>
            <a:pPr marL="0" indent="0">
              <a:buNone/>
            </a:pPr>
            <a:r>
              <a:rPr lang="es-ES_tradnl" sz="1800" dirty="0"/>
              <a:t>Los profesores sus propias actividades </a:t>
            </a:r>
          </a:p>
        </p:txBody>
      </p:sp>
    </p:spTree>
    <p:extLst>
      <p:ext uri="{BB962C8B-B14F-4D97-AF65-F5344CB8AC3E}">
        <p14:creationId xmlns:p14="http://schemas.microsoft.com/office/powerpoint/2010/main" val="2198105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rgbClr val="FF0000"/>
          </a:solidFill>
        </p:spPr>
        <p:txBody>
          <a:bodyPr>
            <a:normAutofit/>
          </a:bodyPr>
          <a:lstStyle/>
          <a:p>
            <a:r>
              <a:rPr lang="es-ES_tradnl" sz="2400" b="1" dirty="0"/>
              <a:t>EVALUACIÓN DEL APRENDIZAJE</a:t>
            </a:r>
          </a:p>
        </p:txBody>
      </p:sp>
      <p:sp>
        <p:nvSpPr>
          <p:cNvPr id="3" name="2 Marcador de contenido"/>
          <p:cNvSpPr>
            <a:spLocks noGrp="1"/>
          </p:cNvSpPr>
          <p:nvPr>
            <p:ph idx="1"/>
          </p:nvPr>
        </p:nvSpPr>
        <p:spPr/>
        <p:txBody>
          <a:bodyPr>
            <a:normAutofit/>
          </a:bodyPr>
          <a:lstStyle/>
          <a:p>
            <a:r>
              <a:rPr lang="es-ES_tradnl" sz="2400" dirty="0"/>
              <a:t>ES UN PROCESO QUE TIENE COMO OBJETIVO BÁSICO LA REORIENTACIÓN DE LOS PROCESOS DE APRENDIZAJE Y ENSEÑANZA.</a:t>
            </a:r>
          </a:p>
          <a:p>
            <a:r>
              <a:rPr lang="es-ES_tradnl" sz="2400" dirty="0"/>
              <a:t>TIENE UN CARÁCTER ESENCIALMENTE FORMATIVO.</a:t>
            </a:r>
          </a:p>
          <a:p>
            <a:r>
              <a:rPr lang="es-ES_tradnl" sz="2400" dirty="0"/>
              <a:t>DEBE PERMITIR PONER EN MARCHA UNA SERIE DE MECANISMOS Y/O MEDIDAS CORRECTORAS DE LAS CARENCIAS DETECTADAS.</a:t>
            </a:r>
          </a:p>
          <a:p>
            <a:r>
              <a:rPr lang="es-ES_tradnl" sz="2400" dirty="0"/>
              <a:t>DEBE SERVIR A LOS ALUMNOS PARA APRENDER, DESDE LA PERSPECTIVA FORMATIVA.</a:t>
            </a:r>
          </a:p>
          <a:p>
            <a:endParaRPr lang="es-ES_tradnl" sz="2400" dirty="0"/>
          </a:p>
        </p:txBody>
      </p:sp>
    </p:spTree>
    <p:extLst>
      <p:ext uri="{BB962C8B-B14F-4D97-AF65-F5344CB8AC3E}">
        <p14:creationId xmlns:p14="http://schemas.microsoft.com/office/powerpoint/2010/main" val="1764265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94122"/>
          </a:xfrm>
          <a:solidFill>
            <a:srgbClr val="FF0000"/>
          </a:solidFill>
        </p:spPr>
        <p:txBody>
          <a:bodyPr>
            <a:normAutofit/>
          </a:bodyPr>
          <a:lstStyle/>
          <a:p>
            <a:r>
              <a:rPr lang="es-ES_tradnl" sz="2400" b="1" dirty="0"/>
              <a:t>¿QUE EVALUAR?</a:t>
            </a:r>
          </a:p>
        </p:txBody>
      </p:sp>
      <p:sp>
        <p:nvSpPr>
          <p:cNvPr id="3" name="2 Marcador de contenido"/>
          <p:cNvSpPr>
            <a:spLocks noGrp="1"/>
          </p:cNvSpPr>
          <p:nvPr>
            <p:ph idx="1"/>
          </p:nvPr>
        </p:nvSpPr>
        <p:spPr>
          <a:xfrm>
            <a:off x="467544" y="1484784"/>
            <a:ext cx="8229600" cy="4958011"/>
          </a:xfrm>
        </p:spPr>
        <p:txBody>
          <a:bodyPr>
            <a:normAutofit/>
          </a:bodyPr>
          <a:lstStyle/>
          <a:p>
            <a:r>
              <a:rPr lang="es-ES_tradnl" sz="2000" dirty="0"/>
              <a:t>HAY QUE EVALUAR CON REFERENCIA A LOS CRITERIOS DE EVALUACIÓN DE LAS PROGRAMACIONES DIDÁCTICAS.</a:t>
            </a:r>
          </a:p>
          <a:p>
            <a:r>
              <a:rPr lang="es-ES_tradnl" sz="2000" dirty="0"/>
              <a:t>LOS CRITERIOS DE EVALUACIÓN INDICAN LOS APRENDIZAJES BÁSICOS QUE EL ALUMNO/A DEBE ALCANZAR, SIENDO IMPORTANTE QUE COMPRENDAN SU FUNCIÓN.</a:t>
            </a:r>
          </a:p>
          <a:p>
            <a:r>
              <a:rPr lang="es-ES_tradnl" sz="2000" dirty="0"/>
              <a:t>ESTABLECEN EL TIPO Y GRADO DE APRENDIZAJE QUE SE ESPERA QUE HAYAN ALCANZADO LOS ALUMNOS EN RELACIÓN CON LAS CAPACIDADES INDICADAS EN LOS OBJETIVOS GENERALES Y LAS COMPETENCIAS BÁSICAS.</a:t>
            </a:r>
          </a:p>
          <a:p>
            <a:r>
              <a:rPr lang="es-ES_tradnl" sz="2000" dirty="0"/>
              <a:t>TIENEN UN CARÁCTER PRESCRIPTIVO Y SON DE OBLIGADO CUMPLIMIENTO.</a:t>
            </a:r>
          </a:p>
          <a:p>
            <a:r>
              <a:rPr lang="es-ES_tradnl" sz="2000" dirty="0"/>
              <a:t>UTILIZAR LOS CRITERIOS DE EVALUACIÓN TENIENDO EN CUENTA LAS CARACTERÍSTICAS DE LOS ALUMNOS, POR TANTO DE MANERA FLEXIBLE Y NO MECÁNICA.</a:t>
            </a:r>
          </a:p>
          <a:p>
            <a:endParaRPr lang="es-ES_tradnl" sz="2000" b="1" dirty="0"/>
          </a:p>
          <a:p>
            <a:pPr marL="0" indent="0">
              <a:buNone/>
            </a:pPr>
            <a:endParaRPr lang="es-ES_tradnl" sz="1600" dirty="0"/>
          </a:p>
          <a:p>
            <a:pPr marL="0" indent="0">
              <a:buNone/>
            </a:pPr>
            <a:endParaRPr lang="es-ES_tradnl" sz="1400" dirty="0"/>
          </a:p>
        </p:txBody>
      </p:sp>
    </p:spTree>
    <p:extLst>
      <p:ext uri="{BB962C8B-B14F-4D97-AF65-F5344CB8AC3E}">
        <p14:creationId xmlns:p14="http://schemas.microsoft.com/office/powerpoint/2010/main" val="3553523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rgbClr val="FF0000"/>
          </a:solidFill>
        </p:spPr>
        <p:txBody>
          <a:bodyPr>
            <a:normAutofit/>
          </a:bodyPr>
          <a:lstStyle/>
          <a:p>
            <a:r>
              <a:rPr lang="es-ES_tradnl" sz="1800" b="1" dirty="0"/>
              <a:t>EVALUACIÓN DE LA COMPETENCIA CURRICULAR</a:t>
            </a:r>
            <a:br>
              <a:rPr lang="es-ES_tradnl" sz="1800" b="1" dirty="0"/>
            </a:br>
            <a:endParaRPr lang="es-ES_tradnl" sz="1800" dirty="0"/>
          </a:p>
        </p:txBody>
      </p:sp>
      <p:sp>
        <p:nvSpPr>
          <p:cNvPr id="3" name="2 Marcador de contenido"/>
          <p:cNvSpPr>
            <a:spLocks noGrp="1"/>
          </p:cNvSpPr>
          <p:nvPr>
            <p:ph idx="1"/>
          </p:nvPr>
        </p:nvSpPr>
        <p:spPr>
          <a:xfrm>
            <a:off x="457200" y="1268760"/>
            <a:ext cx="8229600" cy="4857403"/>
          </a:xfrm>
        </p:spPr>
        <p:txBody>
          <a:bodyPr>
            <a:normAutofit fontScale="85000" lnSpcReduction="10000"/>
          </a:bodyPr>
          <a:lstStyle/>
          <a:p>
            <a:pPr marL="0" indent="0">
              <a:buNone/>
            </a:pPr>
            <a:endParaRPr lang="es-ES_tradnl" b="1" dirty="0"/>
          </a:p>
          <a:p>
            <a:pPr marL="0" indent="0">
              <a:buNone/>
            </a:pPr>
            <a:r>
              <a:rPr lang="es-ES_tradnl" dirty="0"/>
              <a:t>Es el elemento mas importante para realizar el ajuste de la respuesta educativa que mejor responda a las necesidades del alumno.</a:t>
            </a:r>
          </a:p>
          <a:p>
            <a:pPr marL="0" indent="0">
              <a:buNone/>
            </a:pPr>
            <a:r>
              <a:rPr lang="es-ES_tradnl" dirty="0"/>
              <a:t>Para evaluar la competencia curricular los referentes deben ser los criterios de evaluación  que indican el grado de desarrollo que se espera del alumno respecto a las capacidades indicadas en los objetivos generales.</a:t>
            </a:r>
          </a:p>
          <a:p>
            <a:pPr marL="0" indent="0">
              <a:buNone/>
            </a:pPr>
            <a:r>
              <a:rPr lang="es-ES_tradnl" dirty="0"/>
              <a:t>Proporciona información sobre su zona de desarrollo próximo por lo que permite concretar mejor los objetivos educativos que es necesario incluir en la propuesta curricular, así como el tipo de ayuda que va a necesitar.</a:t>
            </a:r>
          </a:p>
          <a:p>
            <a:pPr marL="0" indent="0">
              <a:buNone/>
            </a:pPr>
            <a:endParaRPr lang="es-ES_tradnl" dirty="0"/>
          </a:p>
          <a:p>
            <a:endParaRPr lang="es-ES_tradnl" dirty="0"/>
          </a:p>
        </p:txBody>
      </p:sp>
    </p:spTree>
    <p:extLst>
      <p:ext uri="{BB962C8B-B14F-4D97-AF65-F5344CB8AC3E}">
        <p14:creationId xmlns:p14="http://schemas.microsoft.com/office/powerpoint/2010/main" val="3214477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22114"/>
          </a:xfrm>
          <a:solidFill>
            <a:srgbClr val="FF0000"/>
          </a:solidFill>
        </p:spPr>
        <p:txBody>
          <a:bodyPr>
            <a:normAutofit/>
          </a:bodyPr>
          <a:lstStyle/>
          <a:p>
            <a:r>
              <a:rPr lang="es-ES_tradnl" sz="1600" b="1" dirty="0"/>
              <a:t>EVALUACIÓN DE LA COMPETENCIA CURRICULAR </a:t>
            </a: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2542099023"/>
              </p:ext>
            </p:extLst>
          </p:nvPr>
        </p:nvGraphicFramePr>
        <p:xfrm>
          <a:off x="467544" y="1628800"/>
          <a:ext cx="8229600" cy="4968552"/>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20000"/>
                    </a:ext>
                  </a:extLst>
                </a:gridCol>
                <a:gridCol w="1023528">
                  <a:extLst>
                    <a:ext uri="{9D8B030D-6E8A-4147-A177-3AD203B41FA5}">
                      <a16:colId xmlns:a16="http://schemas.microsoft.com/office/drawing/2014/main" val="20001"/>
                    </a:ext>
                  </a:extLst>
                </a:gridCol>
                <a:gridCol w="1023528">
                  <a:extLst>
                    <a:ext uri="{9D8B030D-6E8A-4147-A177-3AD203B41FA5}">
                      <a16:colId xmlns:a16="http://schemas.microsoft.com/office/drawing/2014/main" val="20002"/>
                    </a:ext>
                  </a:extLst>
                </a:gridCol>
                <a:gridCol w="2067744">
                  <a:extLst>
                    <a:ext uri="{9D8B030D-6E8A-4147-A177-3AD203B41FA5}">
                      <a16:colId xmlns:a16="http://schemas.microsoft.com/office/drawing/2014/main" val="20003"/>
                    </a:ext>
                  </a:extLst>
                </a:gridCol>
                <a:gridCol w="2057400">
                  <a:extLst>
                    <a:ext uri="{9D8B030D-6E8A-4147-A177-3AD203B41FA5}">
                      <a16:colId xmlns:a16="http://schemas.microsoft.com/office/drawing/2014/main" val="20004"/>
                    </a:ext>
                  </a:extLst>
                </a:gridCol>
              </a:tblGrid>
              <a:tr h="2354560">
                <a:tc rowSpan="2">
                  <a:txBody>
                    <a:bodyPr/>
                    <a:lstStyle/>
                    <a:p>
                      <a:endParaRPr lang="es-ES_tradnl" dirty="0"/>
                    </a:p>
                    <a:p>
                      <a:endParaRPr lang="es-ES_tradnl" dirty="0"/>
                    </a:p>
                    <a:p>
                      <a:endParaRPr lang="es-ES_tradnl" dirty="0">
                        <a:solidFill>
                          <a:schemeClr val="tx1"/>
                        </a:solidFill>
                      </a:endParaRPr>
                    </a:p>
                    <a:p>
                      <a:r>
                        <a:rPr lang="es-ES_tradnl" dirty="0"/>
                        <a:t>CRITERIOS</a:t>
                      </a:r>
                      <a:r>
                        <a:rPr lang="es-ES_tradnl" baseline="0" dirty="0"/>
                        <a:t> DE EVALUACIÓN </a:t>
                      </a:r>
                      <a:endParaRPr lang="es-ES_tradnl" dirty="0"/>
                    </a:p>
                    <a:p>
                      <a:endParaRPr lang="es-ES_tradnl" dirty="0"/>
                    </a:p>
                    <a:p>
                      <a:endParaRPr lang="es-ES_tradnl" dirty="0"/>
                    </a:p>
                    <a:p>
                      <a:endParaRPr lang="es-ES_tradnl" dirty="0"/>
                    </a:p>
                  </a:txBody>
                  <a:tcPr/>
                </a:tc>
                <a:tc>
                  <a:txBody>
                    <a:bodyPr/>
                    <a:lstStyle/>
                    <a:p>
                      <a:r>
                        <a:rPr lang="es-ES_tradnl" dirty="0"/>
                        <a:t>ES CAPAZ DE </a:t>
                      </a:r>
                    </a:p>
                  </a:txBody>
                  <a:tcPr/>
                </a:tc>
                <a:tc>
                  <a:txBody>
                    <a:bodyPr/>
                    <a:lstStyle/>
                    <a:p>
                      <a:endParaRPr lang="es-ES_tradnl" dirty="0"/>
                    </a:p>
                  </a:txBody>
                  <a:tcPr/>
                </a:tc>
                <a:tc rowSpan="2">
                  <a:txBody>
                    <a:bodyPr/>
                    <a:lstStyle/>
                    <a:p>
                      <a:endParaRPr lang="es-ES_tradnl" dirty="0"/>
                    </a:p>
                    <a:p>
                      <a:endParaRPr lang="es-ES_tradnl" dirty="0"/>
                    </a:p>
                    <a:p>
                      <a:r>
                        <a:rPr lang="es-ES_tradnl" dirty="0"/>
                        <a:t>CONTEXTO</a:t>
                      </a:r>
                    </a:p>
                  </a:txBody>
                  <a:tcPr/>
                </a:tc>
                <a:tc rowSpan="2">
                  <a:txBody>
                    <a:bodyPr/>
                    <a:lstStyle/>
                    <a:p>
                      <a:endParaRPr lang="es-ES_tradnl" dirty="0"/>
                    </a:p>
                    <a:p>
                      <a:endParaRPr lang="es-ES_tradnl" dirty="0"/>
                    </a:p>
                    <a:p>
                      <a:r>
                        <a:rPr lang="es-ES_tradnl" dirty="0"/>
                        <a:t>TIPO DE AYUDA</a:t>
                      </a:r>
                    </a:p>
                  </a:txBody>
                  <a:tcPr/>
                </a:tc>
                <a:extLst>
                  <a:ext uri="{0D108BD9-81ED-4DB2-BD59-A6C34878D82A}">
                    <a16:rowId xmlns:a16="http://schemas.microsoft.com/office/drawing/2014/main" val="10000"/>
                  </a:ext>
                </a:extLst>
              </a:tr>
              <a:tr h="2613992">
                <a:tc vMerge="1">
                  <a:txBody>
                    <a:bodyPr/>
                    <a:lstStyle/>
                    <a:p>
                      <a:endParaRPr lang="es-ES_tradnl"/>
                    </a:p>
                  </a:txBody>
                  <a:tcPr/>
                </a:tc>
                <a:tc>
                  <a:txBody>
                    <a:bodyPr/>
                    <a:lstStyle/>
                    <a:p>
                      <a:r>
                        <a:rPr lang="es-ES_tradnl" dirty="0"/>
                        <a:t>SIN AYUDA</a:t>
                      </a:r>
                    </a:p>
                  </a:txBody>
                  <a:tcPr/>
                </a:tc>
                <a:tc>
                  <a:txBody>
                    <a:bodyPr/>
                    <a:lstStyle/>
                    <a:p>
                      <a:r>
                        <a:rPr lang="es-ES_tradnl" dirty="0"/>
                        <a:t>CON AYUDA</a:t>
                      </a:r>
                    </a:p>
                  </a:txBody>
                  <a:tcPr/>
                </a:tc>
                <a:tc vMerge="1">
                  <a:txBody>
                    <a:bodyPr/>
                    <a:lstStyle/>
                    <a:p>
                      <a:endParaRPr lang="es-ES_tradnl"/>
                    </a:p>
                  </a:txBody>
                  <a:tcPr/>
                </a:tc>
                <a:tc vMerge="1">
                  <a:txBody>
                    <a:bodyPr/>
                    <a:lstStyle/>
                    <a:p>
                      <a:endParaRPr lang="es-ES_tradnl"/>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0724746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rgbClr val="FF0000"/>
          </a:solidFill>
        </p:spPr>
        <p:txBody>
          <a:bodyPr>
            <a:normAutofit/>
          </a:bodyPr>
          <a:lstStyle/>
          <a:p>
            <a:r>
              <a:rPr lang="es-ES_tradnl" sz="2400" dirty="0"/>
              <a:t>¿CÓMO EVALUAR?</a:t>
            </a:r>
          </a:p>
        </p:txBody>
      </p:sp>
      <p:sp>
        <p:nvSpPr>
          <p:cNvPr id="3" name="2 Marcador de contenido"/>
          <p:cNvSpPr>
            <a:spLocks noGrp="1"/>
          </p:cNvSpPr>
          <p:nvPr>
            <p:ph idx="1"/>
          </p:nvPr>
        </p:nvSpPr>
        <p:spPr/>
        <p:txBody>
          <a:bodyPr>
            <a:normAutofit lnSpcReduction="10000"/>
          </a:bodyPr>
          <a:lstStyle/>
          <a:p>
            <a:r>
              <a:rPr lang="es-ES_tradnl" sz="1900" b="1" dirty="0"/>
              <a:t>De forma global y con un enfoque positivo</a:t>
            </a:r>
            <a:r>
              <a:rPr lang="es-ES_tradnl" sz="1900" dirty="0"/>
              <a:t>: Se trata de abarcar tanto el proceso de enseñanza como el de aprendizaje.</a:t>
            </a:r>
          </a:p>
          <a:p>
            <a:r>
              <a:rPr lang="es-ES_tradnl" sz="1900" b="1" dirty="0" err="1"/>
              <a:t>Criterialmente</a:t>
            </a:r>
            <a:r>
              <a:rPr lang="es-ES_tradnl" sz="1900" dirty="0"/>
              <a:t>: Teniendo en cuenta el punto de partida de los alumnos y los criterios de evaluación.</a:t>
            </a:r>
          </a:p>
          <a:p>
            <a:r>
              <a:rPr lang="es-ES_tradnl" sz="1900" b="1" dirty="0"/>
              <a:t>De forma cualitativa y cuantitativa</a:t>
            </a:r>
            <a:r>
              <a:rPr lang="es-ES_tradnl" sz="1900" dirty="0"/>
              <a:t>: Utilizando instrumentos variados que permitan recoger información tanto de los productos como de los procesos( observación, escalas de control, análisis de trabajos, exámenes, controles……</a:t>
            </a:r>
          </a:p>
          <a:p>
            <a:r>
              <a:rPr lang="es-ES_tradnl" sz="1900" b="1" dirty="0"/>
              <a:t>De forma objetiva:</a:t>
            </a:r>
            <a:r>
              <a:rPr lang="es-ES_tradnl" sz="1900" dirty="0"/>
              <a:t> informar a los alumnos y a las familias de los criterios generales que se hayan aplicado para la evaluación de los aprendizajes.</a:t>
            </a:r>
          </a:p>
          <a:p>
            <a:r>
              <a:rPr lang="es-ES_tradnl" sz="1900" dirty="0"/>
              <a:t>Con la participación de todo el equipo docente ( </a:t>
            </a:r>
            <a:r>
              <a:rPr lang="es-ES_tradnl" sz="1900" b="1" dirty="0" err="1"/>
              <a:t>heteroevaluación</a:t>
            </a:r>
            <a:r>
              <a:rPr lang="es-ES_tradnl" sz="1900" dirty="0"/>
              <a:t>)</a:t>
            </a:r>
          </a:p>
          <a:p>
            <a:r>
              <a:rPr lang="es-ES_tradnl" sz="1900" dirty="0"/>
              <a:t>Con la participación activa de los alumnos ( </a:t>
            </a:r>
            <a:r>
              <a:rPr lang="es-ES_tradnl" sz="1900" b="1" dirty="0" err="1"/>
              <a:t>coevaluación</a:t>
            </a:r>
            <a:r>
              <a:rPr lang="es-ES_tradnl" sz="1900" b="1" dirty="0"/>
              <a:t>  y autoevaluación</a:t>
            </a:r>
            <a:r>
              <a:rPr lang="es-ES_tradnl" sz="1900" dirty="0"/>
              <a:t>) para favorecer los procesos de autorregulación de los alumnos.</a:t>
            </a:r>
          </a:p>
          <a:p>
            <a:r>
              <a:rPr lang="es-ES_tradnl" sz="1900" dirty="0"/>
              <a:t>Los procedimientos de evaluación deben ser: variados, dar información concreta y correcta, utilizar diferentes códigos( escritos, orales, icónicos, gráficos, numéricos, audiovisuales…),y permitir </a:t>
            </a:r>
            <a:r>
              <a:rPr lang="es-ES_tradnl" sz="1900" b="1" dirty="0"/>
              <a:t>evaluar con transparencia</a:t>
            </a:r>
            <a:r>
              <a:rPr lang="es-ES_tradnl" sz="1900" dirty="0"/>
              <a:t>.</a:t>
            </a:r>
          </a:p>
          <a:p>
            <a:endParaRPr lang="es-ES_tradnl" sz="1600" dirty="0"/>
          </a:p>
        </p:txBody>
      </p:sp>
    </p:spTree>
    <p:extLst>
      <p:ext uri="{BB962C8B-B14F-4D97-AF65-F5344CB8AC3E}">
        <p14:creationId xmlns:p14="http://schemas.microsoft.com/office/powerpoint/2010/main" val="2935441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066130"/>
          </a:xfrm>
          <a:solidFill>
            <a:srgbClr val="FF0000"/>
          </a:solidFill>
        </p:spPr>
        <p:txBody>
          <a:bodyPr>
            <a:normAutofit/>
          </a:bodyPr>
          <a:lstStyle/>
          <a:p>
            <a:r>
              <a:rPr lang="es-ES_tradnl" sz="1800" b="1" dirty="0"/>
              <a:t>¿CUÁNDO EVALUAR?</a:t>
            </a:r>
          </a:p>
        </p:txBody>
      </p:sp>
      <p:sp>
        <p:nvSpPr>
          <p:cNvPr id="3" name="2 Marcador de contenido"/>
          <p:cNvSpPr>
            <a:spLocks noGrp="1"/>
          </p:cNvSpPr>
          <p:nvPr>
            <p:ph idx="1"/>
          </p:nvPr>
        </p:nvSpPr>
        <p:spPr/>
        <p:txBody>
          <a:bodyPr>
            <a:normAutofit/>
          </a:bodyPr>
          <a:lstStyle/>
          <a:p>
            <a:r>
              <a:rPr lang="es-ES_tradnl" sz="2800" dirty="0"/>
              <a:t>INICIAL O DIAGNÓSTICA: Su función es analizar la situación de partida y evaluar las ideas previas de los alumnos.</a:t>
            </a:r>
          </a:p>
          <a:p>
            <a:r>
              <a:rPr lang="es-ES_tradnl" sz="2800" dirty="0"/>
              <a:t>CONTINUA O PROCESUAL: Tiene un carácter esencialmente formativo o </a:t>
            </a:r>
            <a:r>
              <a:rPr lang="es-ES_tradnl" sz="2800" dirty="0" err="1"/>
              <a:t>reorientador</a:t>
            </a:r>
            <a:r>
              <a:rPr lang="es-ES_tradnl" sz="2800" dirty="0"/>
              <a:t> del mismo.</a:t>
            </a:r>
          </a:p>
          <a:p>
            <a:r>
              <a:rPr lang="es-ES_tradnl" sz="2800" dirty="0"/>
              <a:t>SUMATIVA O FINAL: Tiene como finalidad la de reorientar los procesos y la de informar, acreditar y certificar los aprendizajes.</a:t>
            </a:r>
          </a:p>
        </p:txBody>
      </p:sp>
    </p:spTree>
    <p:extLst>
      <p:ext uri="{BB962C8B-B14F-4D97-AF65-F5344CB8AC3E}">
        <p14:creationId xmlns:p14="http://schemas.microsoft.com/office/powerpoint/2010/main" val="3309090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22114"/>
          </a:xfrm>
          <a:solidFill>
            <a:srgbClr val="92D050"/>
          </a:solidFill>
        </p:spPr>
        <p:txBody>
          <a:bodyPr>
            <a:normAutofit/>
          </a:bodyPr>
          <a:lstStyle/>
          <a:p>
            <a:r>
              <a:rPr lang="es-ES_tradnl" sz="2000" b="1" dirty="0"/>
              <a:t>EVALUACIÓN DEL PROCESO DE ENSEÑANZA</a:t>
            </a:r>
          </a:p>
        </p:txBody>
      </p:sp>
      <p:sp>
        <p:nvSpPr>
          <p:cNvPr id="3" name="2 Marcador de contenido"/>
          <p:cNvSpPr>
            <a:spLocks noGrp="1"/>
          </p:cNvSpPr>
          <p:nvPr>
            <p:ph idx="1"/>
          </p:nvPr>
        </p:nvSpPr>
        <p:spPr>
          <a:xfrm>
            <a:off x="457200" y="1340768"/>
            <a:ext cx="8229600" cy="4785395"/>
          </a:xfrm>
        </p:spPr>
        <p:txBody>
          <a:bodyPr>
            <a:normAutofit/>
          </a:bodyPr>
          <a:lstStyle/>
          <a:p>
            <a:pPr marL="0" indent="0">
              <a:buNone/>
            </a:pPr>
            <a:r>
              <a:rPr lang="es-ES_tradnl" sz="1400" b="1" dirty="0"/>
              <a:t>PROGRAMACIONES DIDÁCTICAS</a:t>
            </a:r>
            <a:r>
              <a:rPr lang="es-ES_tradnl" sz="1400" dirty="0"/>
              <a:t>: </a:t>
            </a:r>
          </a:p>
          <a:p>
            <a:pPr marL="0" indent="0">
              <a:buNone/>
            </a:pPr>
            <a:r>
              <a:rPr lang="es-ES_tradnl" sz="1400" dirty="0"/>
              <a:t>Adecuación de objetivos</a:t>
            </a:r>
          </a:p>
          <a:p>
            <a:pPr marL="0" indent="0">
              <a:buNone/>
            </a:pPr>
            <a:r>
              <a:rPr lang="es-ES_tradnl" sz="1400" dirty="0"/>
              <a:t>Secuenciación de contenidos</a:t>
            </a:r>
          </a:p>
          <a:p>
            <a:pPr marL="0" indent="0">
              <a:buNone/>
            </a:pPr>
            <a:r>
              <a:rPr lang="es-ES_tradnl" sz="1400" dirty="0"/>
              <a:t>Adecuación de la metodología</a:t>
            </a:r>
          </a:p>
          <a:p>
            <a:pPr marL="0" indent="0">
              <a:buNone/>
            </a:pPr>
            <a:r>
              <a:rPr lang="es-ES_tradnl" sz="1400" dirty="0"/>
              <a:t>Criterios y estrategias de evaluación</a:t>
            </a:r>
          </a:p>
          <a:p>
            <a:pPr marL="0" indent="0">
              <a:buNone/>
            </a:pPr>
            <a:r>
              <a:rPr lang="es-ES_tradnl" sz="1400" dirty="0"/>
              <a:t>Adecuación de las adaptaciones curriculares</a:t>
            </a:r>
          </a:p>
          <a:p>
            <a:pPr marL="0" indent="0">
              <a:buNone/>
            </a:pPr>
            <a:endParaRPr lang="es-ES_tradnl" sz="1400" dirty="0"/>
          </a:p>
          <a:p>
            <a:pPr marL="0" indent="0">
              <a:buNone/>
            </a:pPr>
            <a:r>
              <a:rPr lang="es-ES_tradnl" sz="1400" b="1" dirty="0"/>
              <a:t>METODOLOGIA:</a:t>
            </a:r>
          </a:p>
          <a:p>
            <a:pPr marL="0" indent="0">
              <a:buNone/>
            </a:pPr>
            <a:r>
              <a:rPr lang="es-ES_tradnl" sz="1400" dirty="0"/>
              <a:t>Estrategias y técnicas didácticas</a:t>
            </a:r>
          </a:p>
          <a:p>
            <a:pPr marL="0" indent="0">
              <a:buNone/>
            </a:pPr>
            <a:r>
              <a:rPr lang="es-ES_tradnl" sz="1400" dirty="0"/>
              <a:t>Actividades de aprendizaje: variedad y secuencia</a:t>
            </a:r>
          </a:p>
          <a:p>
            <a:pPr marL="0" indent="0">
              <a:buNone/>
            </a:pPr>
            <a:r>
              <a:rPr lang="es-ES_tradnl" sz="1400" dirty="0"/>
              <a:t>Organización de espacios ,tiempos y agrupamientos</a:t>
            </a:r>
          </a:p>
          <a:p>
            <a:pPr marL="0" indent="0">
              <a:buNone/>
            </a:pPr>
            <a:r>
              <a:rPr lang="es-ES_tradnl" sz="1400" dirty="0"/>
              <a:t>Materiales y recursos</a:t>
            </a:r>
          </a:p>
          <a:p>
            <a:pPr marL="0" indent="0">
              <a:buNone/>
            </a:pPr>
            <a:endParaRPr lang="es-ES_tradnl" sz="1400" dirty="0"/>
          </a:p>
          <a:p>
            <a:pPr marL="0" indent="0">
              <a:buNone/>
            </a:pPr>
            <a:r>
              <a:rPr lang="es-ES_tradnl" sz="1400" b="1" dirty="0"/>
              <a:t>COORDINACIÓN ENTRE EL EQUIPO DOCENTE</a:t>
            </a:r>
          </a:p>
          <a:p>
            <a:pPr marL="0" indent="0">
              <a:buNone/>
            </a:pPr>
            <a:r>
              <a:rPr lang="es-ES_tradnl" sz="1400" b="1" dirty="0"/>
              <a:t>APROVECHAMIENTO DE LOS RECURSOS</a:t>
            </a:r>
          </a:p>
          <a:p>
            <a:pPr marL="0" indent="0">
              <a:buNone/>
            </a:pPr>
            <a:r>
              <a:rPr lang="es-ES_tradnl" sz="1400" b="1" dirty="0"/>
              <a:t>RELACIONES ENTRE ALUMNOS Y PROFESOR/ALUMNO</a:t>
            </a:r>
          </a:p>
          <a:p>
            <a:pPr marL="0" indent="0">
              <a:buNone/>
            </a:pPr>
            <a:r>
              <a:rPr lang="es-ES_tradnl" sz="1400" b="1" dirty="0"/>
              <a:t>CONVIVENCIA ENTRE LOS ALUMNOS</a:t>
            </a:r>
          </a:p>
          <a:p>
            <a:pPr marL="0" indent="0">
              <a:buNone/>
            </a:pPr>
            <a:r>
              <a:rPr lang="es-ES_tradnl" sz="1400" b="1" dirty="0"/>
              <a:t>ORGANIZACIÓN DEL AULA</a:t>
            </a:r>
          </a:p>
        </p:txBody>
      </p:sp>
    </p:spTree>
    <p:extLst>
      <p:ext uri="{BB962C8B-B14F-4D97-AF65-F5344CB8AC3E}">
        <p14:creationId xmlns:p14="http://schemas.microsoft.com/office/powerpoint/2010/main" val="400795593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405</TotalTime>
  <Words>1379</Words>
  <Application>Microsoft Office PowerPoint</Application>
  <PresentationFormat>Presentación en pantalla (4:3)</PresentationFormat>
  <Paragraphs>147</Paragraphs>
  <Slides>15</Slides>
  <Notes>2</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15</vt:i4>
      </vt:variant>
    </vt:vector>
  </HeadingPairs>
  <TitlesOfParts>
    <vt:vector size="19" baseType="lpstr">
      <vt:lpstr>Arial</vt:lpstr>
      <vt:lpstr>Calibri</vt:lpstr>
      <vt:lpstr>Wingdings</vt:lpstr>
      <vt:lpstr>Tema de Office</vt:lpstr>
      <vt:lpstr>LA EVALUACIÓN EN EL PROCESO DE ENSEÑANZA Y APRENDIZAJE MARCO TEÓRICO</vt:lpstr>
      <vt:lpstr>ASPECTOS DE LA EVALUACIÓN</vt:lpstr>
      <vt:lpstr>EVALUACIÓN DEL APRENDIZAJE</vt:lpstr>
      <vt:lpstr>¿QUE EVALUAR?</vt:lpstr>
      <vt:lpstr>EVALUACIÓN DE LA COMPETENCIA CURRICULAR </vt:lpstr>
      <vt:lpstr>EVALUACIÓN DE LA COMPETENCIA CURRICULAR </vt:lpstr>
      <vt:lpstr>¿CÓMO EVALUAR?</vt:lpstr>
      <vt:lpstr>¿CUÁNDO EVALUAR?</vt:lpstr>
      <vt:lpstr>EVALUACIÓN DEL PROCESO DE ENSEÑANZA</vt:lpstr>
      <vt:lpstr>ASPECTOS DIDÁCTICOS EN EL PROCESO DE ENSEÑANZA Y APRENDIZAJE</vt:lpstr>
      <vt:lpstr>ASPECTOS A TENER EN CUENTA</vt:lpstr>
      <vt:lpstr>ASPECTOS A TENER EN CUENTA</vt:lpstr>
      <vt:lpstr>EVALUACIÓN PERSONALIZADA: IMPLICACIONES EDUCATIVAS </vt:lpstr>
      <vt:lpstr>EVALUACIÓN PERSONALIZADA: PRINCIPIOS BÁSICOS</vt:lpstr>
      <vt:lpstr>EVALUACIÓN PERSONALIZADA:FUNDAMENTACIÓN NEUROPSICOLÓGICA (adaptado de Forés y Ligioiz, 2009;Marina,2011;  Mora, 2013)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EVALUACIÓN EN EL PROCESO DE ENSEÑANZA Y APRENDIZAJE MARCO TEÓRICO</dc:title>
  <dc:creator>Casa</dc:creator>
  <cp:lastModifiedBy>amaniel amaniel</cp:lastModifiedBy>
  <cp:revision>31</cp:revision>
  <dcterms:created xsi:type="dcterms:W3CDTF">2019-11-16T16:56:52Z</dcterms:created>
  <dcterms:modified xsi:type="dcterms:W3CDTF">2019-11-28T11:02:46Z</dcterms:modified>
</cp:coreProperties>
</file>